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8" r:id="rId1"/>
  </p:sldMasterIdLst>
  <p:notesMasterIdLst>
    <p:notesMasterId r:id="rId18"/>
  </p:notesMasterIdLst>
  <p:handoutMasterIdLst>
    <p:handoutMasterId r:id="rId19"/>
  </p:handoutMasterIdLst>
  <p:sldIdLst>
    <p:sldId id="361" r:id="rId2"/>
    <p:sldId id="416" r:id="rId3"/>
    <p:sldId id="387" r:id="rId4"/>
    <p:sldId id="418" r:id="rId5"/>
    <p:sldId id="419" r:id="rId6"/>
    <p:sldId id="424" r:id="rId7"/>
    <p:sldId id="420" r:id="rId8"/>
    <p:sldId id="421" r:id="rId9"/>
    <p:sldId id="425" r:id="rId10"/>
    <p:sldId id="422" r:id="rId11"/>
    <p:sldId id="423" r:id="rId12"/>
    <p:sldId id="427" r:id="rId13"/>
    <p:sldId id="426" r:id="rId14"/>
    <p:sldId id="429" r:id="rId15"/>
    <p:sldId id="428" r:id="rId16"/>
    <p:sldId id="365" r:id="rId17"/>
  </p:sldIdLst>
  <p:sldSz cx="12195175" cy="6859588"/>
  <p:notesSz cx="6797675" cy="9874250"/>
  <p:embeddedFontLst>
    <p:embeddedFont>
      <p:font typeface="Microsoft YaHei" panose="020B0503020204020204" pitchFamily="34" charset="-122"/>
      <p:regular r:id="rId20"/>
      <p:bold r:id="rId21"/>
    </p:embeddedFont>
    <p:embeddedFont>
      <p:font typeface="Arial Unicode MS" panose="020B0604020202020204" pitchFamily="34" charset="-128"/>
      <p:regular r:id="rId22"/>
    </p:embeddedFont>
  </p:embeddedFontLst>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7" autoAdjust="0"/>
    <p:restoredTop sz="87663" autoAdjust="0"/>
  </p:normalViewPr>
  <p:slideViewPr>
    <p:cSldViewPr snapToGrid="0" showGuides="1">
      <p:cViewPr varScale="1">
        <p:scale>
          <a:sx n="81" d="100"/>
          <a:sy n="81" d="100"/>
        </p:scale>
        <p:origin x="696" y="78"/>
      </p:cViewPr>
      <p:guideLst>
        <p:guide orient="horz" pos="1285"/>
        <p:guide orient="horz" pos="779"/>
        <p:guide pos="7478"/>
        <p:guide pos="205"/>
        <p:guide pos="3849"/>
        <p:guide pos="4708"/>
        <p:guide pos="4812"/>
        <p:guide pos="2865"/>
        <p:guide pos="295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9135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10</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10</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41209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11</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11</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0950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12</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12</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299381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13</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13</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1401214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14</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14</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smtClean="0"/>
          </a:p>
        </p:txBody>
      </p:sp>
    </p:spTree>
    <p:extLst>
      <p:ext uri="{BB962C8B-B14F-4D97-AF65-F5344CB8AC3E}">
        <p14:creationId xmlns:p14="http://schemas.microsoft.com/office/powerpoint/2010/main" val="252365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15</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15</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59035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AA1AD869-9244-4683-840A-6337724243F6}" type="slidenum">
              <a:rPr lang="en-US" altLang="en-US" smtClean="0"/>
              <a:pPr>
                <a:spcBef>
                  <a:spcPct val="0"/>
                </a:spcBef>
                <a:buClrTx/>
                <a:buFontTx/>
                <a:buNone/>
              </a:pPr>
              <a:t>2</a:t>
            </a:fld>
            <a:endParaRPr lang="en-US" altLang="en-US" smtClean="0"/>
          </a:p>
        </p:txBody>
      </p:sp>
      <p:sp>
        <p:nvSpPr>
          <p:cNvPr id="19459"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11BE2F1-2529-4A63-B5A9-6914919B4916}" type="slidenum">
              <a:rPr lang="en-US" altLang="en-US">
                <a:cs typeface="Arial Unicode MS" panose="020B0604020202020204" pitchFamily="34" charset="-128"/>
              </a:rPr>
              <a:pPr algn="r" eaLnBrk="1" hangingPunct="1">
                <a:spcBef>
                  <a:spcPct val="0"/>
                </a:spcBef>
                <a:buClrTx/>
                <a:buFontTx/>
                <a:buNone/>
              </a:pPr>
              <a:t>2</a:t>
            </a:fld>
            <a:endParaRPr lang="en-US" altLang="en-US">
              <a:cs typeface="Arial Unicode MS" panose="020B0604020202020204" pitchFamily="34" charset="-128"/>
            </a:endParaRPr>
          </a:p>
        </p:txBody>
      </p:sp>
      <p:sp>
        <p:nvSpPr>
          <p:cNvPr id="19460"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1"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5498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3</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3</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effectLst/>
              </a:rPr>
              <a:t>Git is a distributed version control system</a:t>
            </a:r>
          </a:p>
          <a:p>
            <a:r>
              <a:rPr lang="en-US" dirty="0" smtClean="0">
                <a:effectLst/>
              </a:rPr>
              <a:t>Multiple repositories exist</a:t>
            </a:r>
          </a:p>
          <a:p>
            <a:r>
              <a:rPr lang="en-US" dirty="0" smtClean="0">
                <a:effectLst/>
              </a:rPr>
              <a:t>Changes are tracked as commits (not versions) with an id (SHA)</a:t>
            </a:r>
          </a:p>
          <a:p>
            <a:r>
              <a:rPr lang="en-US" dirty="0" smtClean="0">
                <a:effectLst/>
              </a:rPr>
              <a:t>Commits can be applied or not applied to a repository based on need</a:t>
            </a:r>
          </a:p>
          <a:p>
            <a:r>
              <a:rPr lang="en-US" dirty="0" smtClean="0">
                <a:effectLst/>
              </a:rPr>
              <a:t>There is no concept of a required master or central repository only a set of repositories with potentially different commits applied</a:t>
            </a:r>
          </a:p>
          <a:p>
            <a:r>
              <a:rPr lang="en-US" dirty="0" smtClean="0">
                <a:effectLst/>
              </a:rPr>
              <a:t>However for release purposes we will designate an "Authoritative Repository" for release branches and official builds, etc.</a:t>
            </a:r>
          </a:p>
          <a:p>
            <a:r>
              <a:rPr lang="en-US" dirty="0" smtClean="0">
                <a:effectLst/>
              </a:rPr>
              <a:t>Because of this distributed nature:</a:t>
            </a:r>
          </a:p>
          <a:p>
            <a:pPr lvl="1"/>
            <a:r>
              <a:rPr lang="en-US" dirty="0" smtClean="0">
                <a:effectLst/>
              </a:rPr>
              <a:t>There is no single point of failure</a:t>
            </a:r>
          </a:p>
          <a:p>
            <a:pPr lvl="1"/>
            <a:r>
              <a:rPr lang="en-US" dirty="0" smtClean="0">
                <a:effectLst/>
              </a:rPr>
              <a:t>We can work disconnected against our local repository and still do commits</a:t>
            </a:r>
          </a:p>
          <a:p>
            <a:endParaRPr lang="en-US" altLang="en-US" dirty="0" smtClean="0"/>
          </a:p>
        </p:txBody>
      </p:sp>
    </p:spTree>
    <p:extLst>
      <p:ext uri="{BB962C8B-B14F-4D97-AF65-F5344CB8AC3E}">
        <p14:creationId xmlns:p14="http://schemas.microsoft.com/office/powerpoint/2010/main" val="413668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4</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4</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43351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5</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5</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04778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6</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6</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59518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7</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7</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010798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8</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8</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026145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41"/>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59A943BA-80EC-4EFD-BE72-37D134991260}" type="slidenum">
              <a:rPr lang="en-US" altLang="en-US" smtClean="0"/>
              <a:pPr>
                <a:spcBef>
                  <a:spcPct val="0"/>
                </a:spcBef>
                <a:buClrTx/>
                <a:buFontTx/>
                <a:buNone/>
              </a:pPr>
              <a:t>9</a:t>
            </a:fld>
            <a:endParaRPr lang="en-US" altLang="en-US" smtClean="0"/>
          </a:p>
        </p:txBody>
      </p:sp>
      <p:sp>
        <p:nvSpPr>
          <p:cNvPr id="21507" name="Text Box 1"/>
          <p:cNvSpPr txBox="1">
            <a:spLocks noChangeArrowheads="1"/>
          </p:cNvSpPr>
          <p:nvPr/>
        </p:nvSpPr>
        <p:spPr bwMode="auto">
          <a:xfrm>
            <a:off x="3884613" y="8685213"/>
            <a:ext cx="29225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1073497-581B-4E3F-B63F-297013D5769E}" type="slidenum">
              <a:rPr lang="en-US" altLang="en-US">
                <a:cs typeface="Arial Unicode MS" panose="020B0604020202020204" pitchFamily="34" charset="-128"/>
              </a:rPr>
              <a:pPr algn="r" eaLnBrk="1" hangingPunct="1">
                <a:spcBef>
                  <a:spcPct val="0"/>
                </a:spcBef>
                <a:buClrTx/>
                <a:buFontTx/>
                <a:buNone/>
              </a:pPr>
              <a:t>9</a:t>
            </a:fld>
            <a:endParaRPr lang="en-US" altLang="en-US">
              <a:cs typeface="Arial Unicode MS" panose="020B0604020202020204" pitchFamily="34" charset="-128"/>
            </a:endParaRPr>
          </a:p>
        </p:txBody>
      </p:sp>
      <p:sp>
        <p:nvSpPr>
          <p:cNvPr id="21508" name="Rectangle 2"/>
          <p:cNvSpPr>
            <a:spLocks noGrp="1" noRot="1" noChangeAspect="1" noChangeArrowheads="1" noTextEdit="1"/>
          </p:cNvSpPr>
          <p:nvPr>
            <p:ph type="sldImg"/>
          </p:nvPr>
        </p:nvSpPr>
        <p:spPr>
          <a:xfrm>
            <a:off x="392113" y="685800"/>
            <a:ext cx="6045200" cy="3400425"/>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9" name="Rectangle 3"/>
          <p:cNvSpPr>
            <a:spLocks noGrp="1" noChangeArrowheads="1"/>
          </p:cNvSpPr>
          <p:nvPr>
            <p:ph type="body" idx="1"/>
          </p:nvPr>
        </p:nvSpPr>
        <p:spPr>
          <a:xfrm>
            <a:off x="685800" y="4343400"/>
            <a:ext cx="5457825" cy="40878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160142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1">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xfrm>
            <a:off x="9349634" y="6383228"/>
            <a:ext cx="2771439" cy="458894"/>
          </a:xfrm>
          <a:prstGeom prst="rect">
            <a:avLst/>
          </a:prstGeom>
          <a:ln/>
        </p:spPr>
        <p:txBody>
          <a:bodyPr/>
          <a:lstStyle>
            <a:lvl1pPr>
              <a:defRPr/>
            </a:lvl1pPr>
          </a:lstStyle>
          <a:p>
            <a:pPr>
              <a:defRPr/>
            </a:pPr>
            <a:fld id="{6B3322D8-AF89-43FE-8471-4CE62057C374}" type="slidenum">
              <a:rPr lang="en-US" altLang="en-US"/>
              <a:pPr>
                <a:defRPr/>
              </a:pPr>
              <a:t>‹#›</a:t>
            </a:fld>
            <a:endParaRPr lang="en-US" altLang="en-US"/>
          </a:p>
        </p:txBody>
      </p:sp>
    </p:spTree>
    <p:extLst>
      <p:ext uri="{BB962C8B-B14F-4D97-AF65-F5344CB8AC3E}">
        <p14:creationId xmlns:p14="http://schemas.microsoft.com/office/powerpoint/2010/main" val="12519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72000"/>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9000000" y="2016000"/>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222498"/>
            <a:ext cx="1881540" cy="3600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129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5" name="Information_Classification"/>
          <p:cNvSpPr txBox="1"/>
          <p:nvPr userDrawn="1"/>
        </p:nvSpPr>
        <p:spPr>
          <a:xfrm>
            <a:off x="10718800" y="6623893"/>
            <a:ext cx="384721" cy="138499"/>
          </a:xfrm>
          <a:prstGeom prst="rect">
            <a:avLst/>
          </a:prstGeom>
          <a:noFill/>
        </p:spPr>
        <p:txBody>
          <a:bodyPr vert="horz" wrap="none" lIns="0" tIns="0" rIns="0" bIns="0" rtlCol="0">
            <a:spAutoFit/>
          </a:bodyPr>
          <a:lstStyle/>
          <a:p>
            <a:pPr algn="l" fontAlgn="base">
              <a:spcBef>
                <a:spcPts val="600"/>
              </a:spcBef>
              <a:spcAft>
                <a:spcPct val="0"/>
              </a:spcAft>
              <a:buClr>
                <a:srgbClr val="F0AB00"/>
              </a:buClr>
              <a:buSzPct val="80000"/>
            </a:pPr>
            <a:r>
              <a:rPr kumimoji="0" lang="en-US" sz="900" b="0" i="0" u="none" kern="0" baseline="0" dirty="0" smtClean="0">
                <a:solidFill>
                  <a:srgbClr val="FFFFFF"/>
                </a:solidFill>
                <a:latin typeface="Arial" panose="020B0604020202020204" pitchFamily="34" charset="0"/>
                <a:ea typeface="Arial Unicode MS" pitchFamily="34" charset="-128"/>
                <a:cs typeface="Arial Unicode MS" pitchFamily="34" charset="-128"/>
                <a:sym typeface="Arial" panose="020B0604020202020204" pitchFamily="34" charset="0"/>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5175" cy="6859588"/>
          </a:xfrm>
          <a:prstGeom prst="rect">
            <a:avLst/>
          </a:prstGeom>
        </p:spPr>
      </p:pic>
      <p:sp>
        <p:nvSpPr>
          <p:cNvPr id="9" name="Rectangle 8"/>
          <p:cNvSpPr/>
          <p:nvPr/>
        </p:nvSpPr>
        <p:spPr bwMode="gray">
          <a:xfrm>
            <a:off x="325438"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GIT</a:t>
            </a:r>
            <a:endParaRPr lang="en-US" dirty="0"/>
          </a:p>
        </p:txBody>
      </p:sp>
      <p:sp>
        <p:nvSpPr>
          <p:cNvPr id="3" name="Subtitle 2"/>
          <p:cNvSpPr>
            <a:spLocks noGrp="1"/>
          </p:cNvSpPr>
          <p:nvPr>
            <p:ph type="subTitle" idx="1"/>
          </p:nvPr>
        </p:nvSpPr>
        <p:spPr/>
        <p:txBody>
          <a:bodyPr/>
          <a:lstStyle/>
          <a:p>
            <a:r>
              <a:rPr lang="en-US" dirty="0" smtClean="0"/>
              <a:t>GIT Team, SAP / Aug 02, 2016</a:t>
            </a:r>
            <a:endParaRPr lang="en-US"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
        <p:nvSpPr>
          <p:cNvPr id="4" name="ConfidentialFlag"/>
          <p:cNvSpPr txBox="1"/>
          <p:nvPr/>
        </p:nvSpPr>
        <p:spPr>
          <a:xfrm>
            <a:off x="9971839" y="187553"/>
            <a:ext cx="1799971" cy="215444"/>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400" kern="0" smtClean="0">
                <a:solidFill>
                  <a:srgbClr val="000000"/>
                </a:solidFill>
                <a:latin typeface="Arial" panose="020B0604020202020204" pitchFamily="34" charset="0"/>
                <a:ea typeface="Arial Unicode MS" pitchFamily="34" charset="-128"/>
                <a:cs typeface="Arial Unicode MS" pitchFamily="34" charset="-128"/>
              </a:rPr>
              <a:t>Internal</a:t>
            </a:r>
            <a:endParaRPr lang="en-US" sz="1400" kern="0" dirty="0" err="1" smtClean="0">
              <a:solidFill>
                <a:srgbClr val="000000"/>
              </a:solidFill>
              <a:latin typeface="Arial" panose="020B0604020202020204"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1852760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a:t>Status and log</a:t>
            </a:r>
          </a:p>
          <a:p>
            <a:pPr lvl="1"/>
            <a:r>
              <a:rPr lang="en-US" dirty="0"/>
              <a:t>git status</a:t>
            </a:r>
          </a:p>
          <a:p>
            <a:pPr lvl="1"/>
            <a:r>
              <a:rPr lang="en-US" dirty="0"/>
              <a:t>git </a:t>
            </a:r>
            <a:r>
              <a:rPr lang="en-US" dirty="0" smtClean="0"/>
              <a:t>log</a:t>
            </a:r>
          </a:p>
          <a:p>
            <a:pPr lvl="1"/>
            <a:endParaRPr lang="en-US" dirty="0"/>
          </a:p>
          <a:p>
            <a:r>
              <a:rPr lang="en-US" dirty="0"/>
              <a:t>Git help</a:t>
            </a:r>
          </a:p>
          <a:p>
            <a:pPr lvl="1"/>
            <a:r>
              <a:rPr lang="en-US" dirty="0"/>
              <a:t>git help</a:t>
            </a:r>
          </a:p>
          <a:p>
            <a:pPr lvl="1"/>
            <a:r>
              <a:rPr lang="en-US" dirty="0"/>
              <a:t>git help --topic</a:t>
            </a:r>
          </a:p>
          <a:p>
            <a:pPr marL="874713" lvl="1" indent="0">
              <a:buNone/>
            </a:pPr>
            <a:endParaRPr lang="en-US" dirty="0"/>
          </a:p>
          <a:p>
            <a:endParaRPr lang="en-US" dirty="0">
              <a:effectLst/>
            </a:endParaRPr>
          </a:p>
        </p:txBody>
      </p:sp>
    </p:spTree>
    <p:extLst>
      <p:ext uri="{BB962C8B-B14F-4D97-AF65-F5344CB8AC3E}">
        <p14:creationId xmlns:p14="http://schemas.microsoft.com/office/powerpoint/2010/main" val="3122740026"/>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What you have to do?</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601663" indent="-457200">
              <a:buAutoNum type="arabicPeriod"/>
            </a:pPr>
            <a:r>
              <a:rPr lang="en-US" dirty="0" smtClean="0">
                <a:effectLst/>
              </a:rPr>
              <a:t>“GIT essential training” from Lynda.</a:t>
            </a:r>
          </a:p>
          <a:p>
            <a:pPr marL="601663" indent="-457200">
              <a:buAutoNum type="arabicPeriod"/>
            </a:pPr>
            <a:r>
              <a:rPr lang="en-US" dirty="0"/>
              <a:t>"Up and Running with Git and Git Hub</a:t>
            </a:r>
            <a:r>
              <a:rPr lang="en-US" dirty="0" smtClean="0"/>
              <a:t>".</a:t>
            </a:r>
            <a:endParaRPr lang="en-US" dirty="0" smtClean="0">
              <a:effectLst/>
            </a:endParaRPr>
          </a:p>
          <a:p>
            <a:pPr marL="601663" indent="-457200">
              <a:buAutoNum type="arabicPeriod"/>
            </a:pPr>
            <a:r>
              <a:rPr lang="en-US" dirty="0" smtClean="0"/>
              <a:t>Practice locally.</a:t>
            </a:r>
          </a:p>
          <a:p>
            <a:pPr marL="601663" indent="-457200">
              <a:buAutoNum type="arabicPeriod"/>
            </a:pPr>
            <a:r>
              <a:rPr lang="en-US" dirty="0"/>
              <a:t>Once you read Chapter 13, we will have another training </a:t>
            </a:r>
            <a:r>
              <a:rPr lang="en-US" dirty="0" smtClean="0"/>
              <a:t>session.</a:t>
            </a:r>
          </a:p>
          <a:p>
            <a:pPr marL="144463" indent="0"/>
            <a:endParaRPr lang="en-US" dirty="0">
              <a:effectLst/>
            </a:endParaRPr>
          </a:p>
          <a:p>
            <a:pPr marL="144463" indent="0"/>
            <a:r>
              <a:rPr lang="en-US" dirty="0" smtClean="0"/>
              <a:t>Deadline :</a:t>
            </a:r>
          </a:p>
          <a:p>
            <a:pPr marL="144463" indent="0"/>
            <a:r>
              <a:rPr lang="en-US" dirty="0" smtClean="0"/>
              <a:t>Before 16</a:t>
            </a:r>
            <a:r>
              <a:rPr lang="en-US" baseline="30000" dirty="0" smtClean="0"/>
              <a:t>th</a:t>
            </a:r>
            <a:r>
              <a:rPr lang="en-US" dirty="0" smtClean="0"/>
              <a:t>  August 2016</a:t>
            </a:r>
            <a:endParaRPr lang="en-US" dirty="0" smtClean="0">
              <a:effectLst/>
            </a:endParaRPr>
          </a:p>
          <a:p>
            <a:pPr marL="601663" indent="-457200">
              <a:buAutoNum type="arabicPeriod"/>
            </a:pPr>
            <a:endParaRPr lang="en-US" dirty="0"/>
          </a:p>
          <a:p>
            <a:pPr marL="601663" indent="-457200">
              <a:buAutoNum type="arabicPeriod"/>
            </a:pPr>
            <a:endParaRPr lang="en-US" dirty="0" smtClean="0">
              <a:effectLst/>
            </a:endParaRPr>
          </a:p>
          <a:p>
            <a:pPr marL="601663" indent="-457200">
              <a:buAutoNum type="arabicPeriod"/>
            </a:pPr>
            <a:endParaRPr lang="en-US" dirty="0">
              <a:effectLst/>
            </a:endParaRPr>
          </a:p>
        </p:txBody>
      </p:sp>
    </p:spTree>
    <p:extLst>
      <p:ext uri="{BB962C8B-B14F-4D97-AF65-F5344CB8AC3E}">
        <p14:creationId xmlns:p14="http://schemas.microsoft.com/office/powerpoint/2010/main" val="2265091068"/>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Next session?</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q"/>
            </a:pPr>
            <a:r>
              <a:rPr lang="en-US" dirty="0"/>
              <a:t>Set up SSH keys to interact with the FG repository on </a:t>
            </a:r>
            <a:r>
              <a:rPr lang="en-US" dirty="0" err="1" smtClean="0"/>
              <a:t>BitBucket</a:t>
            </a:r>
            <a:r>
              <a:rPr lang="en-US" dirty="0" smtClean="0"/>
              <a:t>.</a:t>
            </a:r>
            <a:endParaRPr lang="en-US" dirty="0"/>
          </a:p>
          <a:p>
            <a:pPr>
              <a:buFont typeface="Wingdings" panose="05000000000000000000" pitchFamily="2" charset="2"/>
              <a:buChar char="q"/>
            </a:pPr>
            <a:r>
              <a:rPr lang="en-US" dirty="0"/>
              <a:t>Cloning a </a:t>
            </a:r>
            <a:r>
              <a:rPr lang="en-US" dirty="0" smtClean="0"/>
              <a:t>repository.</a:t>
            </a:r>
            <a:endParaRPr lang="en-US" dirty="0"/>
          </a:p>
          <a:p>
            <a:pPr>
              <a:buFont typeface="Wingdings" panose="05000000000000000000" pitchFamily="2" charset="2"/>
              <a:buChar char="q"/>
            </a:pPr>
            <a:r>
              <a:rPr lang="en-US" dirty="0"/>
              <a:t>Interacting with the remote </a:t>
            </a:r>
            <a:r>
              <a:rPr lang="en-US" dirty="0" smtClean="0"/>
              <a:t>repository.</a:t>
            </a:r>
            <a:endParaRPr lang="en-US" dirty="0"/>
          </a:p>
          <a:p>
            <a:pPr marL="601663" indent="-457200">
              <a:buAutoNum type="arabicPeriod"/>
            </a:pPr>
            <a:endParaRPr lang="en-US" dirty="0"/>
          </a:p>
          <a:p>
            <a:pPr marL="601663" indent="-457200">
              <a:buAutoNum type="arabicPeriod"/>
            </a:pPr>
            <a:endParaRPr lang="en-US" dirty="0" smtClean="0">
              <a:effectLst/>
            </a:endParaRPr>
          </a:p>
          <a:p>
            <a:pPr marL="601663" indent="-457200">
              <a:buAutoNum type="arabicPeriod"/>
            </a:pPr>
            <a:endParaRPr lang="en-US" dirty="0">
              <a:effectLst/>
            </a:endParaRPr>
          </a:p>
        </p:txBody>
      </p:sp>
    </p:spTree>
    <p:extLst>
      <p:ext uri="{BB962C8B-B14F-4D97-AF65-F5344CB8AC3E}">
        <p14:creationId xmlns:p14="http://schemas.microsoft.com/office/powerpoint/2010/main" val="873284727"/>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How to access Lynda?</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601663" indent="-457200">
              <a:buAutoNum type="arabicPeriod"/>
            </a:pPr>
            <a:r>
              <a:rPr lang="en-US" dirty="0" smtClean="0"/>
              <a:t>Desktop</a:t>
            </a:r>
          </a:p>
          <a:p>
            <a:pPr marL="430213" indent="-285750">
              <a:buFont typeface="Wingdings" panose="05000000000000000000" pitchFamily="2" charset="2"/>
              <a:buChar char="q"/>
            </a:pPr>
            <a:r>
              <a:rPr lang="en-US" sz="1800" dirty="0" smtClean="0"/>
              <a:t>How to access </a:t>
            </a:r>
            <a:r>
              <a:rPr lang="en-US" sz="1800" dirty="0"/>
              <a:t> training videos</a:t>
            </a:r>
            <a:r>
              <a:rPr lang="en-US" sz="1800" dirty="0" smtClean="0"/>
              <a:t>? </a:t>
            </a:r>
          </a:p>
          <a:p>
            <a:pPr marL="874713" lvl="1">
              <a:buFont typeface="+mj-lt"/>
              <a:buAutoNum type="arabicPeriod"/>
            </a:pPr>
            <a:r>
              <a:rPr lang="en-US" sz="1600" dirty="0" smtClean="0">
                <a:latin typeface="+mn-lt"/>
              </a:rPr>
              <a:t>Open </a:t>
            </a:r>
            <a:r>
              <a:rPr lang="en-US" sz="1600" dirty="0">
                <a:latin typeface="+mn-lt"/>
              </a:rPr>
              <a:t>Lynda site in Chrome or Safari using below link</a:t>
            </a:r>
          </a:p>
          <a:p>
            <a:pPr marL="874713" lvl="1">
              <a:buFont typeface="+mj-lt"/>
              <a:buAutoNum type="arabicPeriod"/>
            </a:pPr>
            <a:r>
              <a:rPr lang="en-US" sz="1600" dirty="0" smtClean="0">
                <a:latin typeface="+mn-lt"/>
              </a:rPr>
              <a:t>http</a:t>
            </a:r>
            <a:r>
              <a:rPr lang="en-US" sz="1600" dirty="0">
                <a:latin typeface="+mn-lt"/>
              </a:rPr>
              <a:t>://www.lynda.com/</a:t>
            </a:r>
          </a:p>
          <a:p>
            <a:pPr marL="874713" lvl="1">
              <a:buFont typeface="+mj-lt"/>
              <a:buAutoNum type="arabicPeriod"/>
            </a:pPr>
            <a:r>
              <a:rPr lang="en-US" sz="1600" dirty="0" smtClean="0">
                <a:latin typeface="+mn-lt"/>
              </a:rPr>
              <a:t>Click </a:t>
            </a:r>
            <a:r>
              <a:rPr lang="en-US" sz="1600" dirty="0">
                <a:latin typeface="+mn-lt"/>
              </a:rPr>
              <a:t>on “Login” link</a:t>
            </a:r>
            <a:r>
              <a:rPr lang="en-US" sz="1600" dirty="0" smtClean="0">
                <a:latin typeface="+mn-lt"/>
              </a:rPr>
              <a:t>. </a:t>
            </a:r>
            <a:r>
              <a:rPr lang="en-US" sz="1600" dirty="0">
                <a:latin typeface="+mn-lt"/>
              </a:rPr>
              <a:t>   </a:t>
            </a:r>
            <a:endParaRPr lang="en-US" sz="1600" dirty="0" smtClean="0">
              <a:latin typeface="+mn-lt"/>
            </a:endParaRPr>
          </a:p>
          <a:p>
            <a:pPr marL="874713" lvl="1">
              <a:buFont typeface="+mj-lt"/>
              <a:buAutoNum type="arabicPeriod"/>
            </a:pPr>
            <a:r>
              <a:rPr lang="en-US" sz="1600" dirty="0" smtClean="0">
                <a:latin typeface="+mn-lt"/>
              </a:rPr>
              <a:t>Select </a:t>
            </a:r>
            <a:r>
              <a:rPr lang="en-US" sz="1600" dirty="0">
                <a:latin typeface="+mn-lt"/>
              </a:rPr>
              <a:t>“Organization Login” tab.</a:t>
            </a:r>
          </a:p>
          <a:p>
            <a:pPr marL="874713" lvl="1">
              <a:buFont typeface="+mj-lt"/>
              <a:buAutoNum type="arabicPeriod"/>
            </a:pPr>
            <a:r>
              <a:rPr lang="en-US" sz="1600" dirty="0" smtClean="0">
                <a:latin typeface="+mn-lt"/>
              </a:rPr>
              <a:t>Enter </a:t>
            </a:r>
            <a:r>
              <a:rPr lang="en-US" sz="1600" dirty="0">
                <a:latin typeface="+mn-lt"/>
              </a:rPr>
              <a:t>“www.sap.com”  in last textbox which asks for company URL. </a:t>
            </a:r>
            <a:r>
              <a:rPr lang="en-US" sz="1600" dirty="0" smtClean="0">
                <a:latin typeface="+mn-lt"/>
              </a:rPr>
              <a:t>Click </a:t>
            </a:r>
            <a:r>
              <a:rPr lang="en-US" sz="1600" dirty="0">
                <a:latin typeface="+mn-lt"/>
              </a:rPr>
              <a:t>on the button to move on.</a:t>
            </a:r>
          </a:p>
          <a:p>
            <a:pPr marL="874713" lvl="1">
              <a:buFont typeface="+mj-lt"/>
              <a:buAutoNum type="arabicPeriod"/>
            </a:pPr>
            <a:r>
              <a:rPr lang="en-US" sz="1600" dirty="0" smtClean="0">
                <a:latin typeface="+mn-lt"/>
              </a:rPr>
              <a:t>You </a:t>
            </a:r>
            <a:r>
              <a:rPr lang="en-US" sz="1600" dirty="0">
                <a:latin typeface="+mn-lt"/>
              </a:rPr>
              <a:t>will be redirected to the page where it will ask for an account</a:t>
            </a:r>
            <a:r>
              <a:rPr lang="en-US" sz="1600" dirty="0" smtClean="0">
                <a:latin typeface="+mn-lt"/>
              </a:rPr>
              <a:t>. </a:t>
            </a:r>
            <a:r>
              <a:rPr lang="en-US" sz="1600" dirty="0">
                <a:latin typeface="+mn-lt"/>
              </a:rPr>
              <a:t> </a:t>
            </a:r>
            <a:r>
              <a:rPr lang="en-US" sz="1600" dirty="0" smtClean="0">
                <a:latin typeface="+mn-lt"/>
              </a:rPr>
              <a:t>Click </a:t>
            </a:r>
            <a:r>
              <a:rPr lang="en-US" sz="1600" dirty="0">
                <a:latin typeface="+mn-lt"/>
              </a:rPr>
              <a:t>on “I haven’t account” button</a:t>
            </a:r>
            <a:r>
              <a:rPr lang="en-US" sz="1600" dirty="0" smtClean="0">
                <a:latin typeface="+mn-lt"/>
              </a:rPr>
              <a:t>.</a:t>
            </a:r>
          </a:p>
          <a:p>
            <a:pPr marL="874713" lvl="1">
              <a:buNone/>
            </a:pPr>
            <a:endParaRPr lang="en-US" sz="1800" dirty="0" smtClean="0"/>
          </a:p>
        </p:txBody>
      </p:sp>
    </p:spTree>
    <p:extLst>
      <p:ext uri="{BB962C8B-B14F-4D97-AF65-F5344CB8AC3E}">
        <p14:creationId xmlns:p14="http://schemas.microsoft.com/office/powerpoint/2010/main" val="170784750"/>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How to access Lynda?</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430213" indent="-285750">
              <a:buFont typeface="Wingdings" panose="05000000000000000000" pitchFamily="2" charset="2"/>
              <a:buChar char="q"/>
            </a:pPr>
            <a:r>
              <a:rPr lang="en-US" sz="2000" dirty="0" smtClean="0"/>
              <a:t>How to download training videos?</a:t>
            </a:r>
          </a:p>
          <a:p>
            <a:pPr marL="487363" indent="-342900">
              <a:buFont typeface="+mj-lt"/>
              <a:buAutoNum type="arabicPeriod"/>
            </a:pPr>
            <a:r>
              <a:rPr lang="en-US" sz="1800" dirty="0" smtClean="0"/>
              <a:t>Go to any online training video.</a:t>
            </a:r>
          </a:p>
          <a:p>
            <a:pPr marL="487363" indent="-342900">
              <a:buFont typeface="+mj-lt"/>
              <a:buAutoNum type="arabicPeriod"/>
            </a:pPr>
            <a:r>
              <a:rPr lang="en-US" sz="1800" dirty="0" smtClean="0"/>
              <a:t>Go to “view offline” tab </a:t>
            </a:r>
          </a:p>
          <a:p>
            <a:pPr marL="487363" indent="-342900">
              <a:buFont typeface="+mj-lt"/>
              <a:buAutoNum type="arabicPeriod"/>
            </a:pPr>
            <a:r>
              <a:rPr lang="en-US" sz="1800" dirty="0" smtClean="0"/>
              <a:t>Click on download button</a:t>
            </a:r>
          </a:p>
          <a:p>
            <a:pPr marL="487363" indent="-342900">
              <a:buFont typeface="+mj-lt"/>
              <a:buAutoNum type="arabicPeriod"/>
            </a:pPr>
            <a:r>
              <a:rPr lang="en-US" sz="1800" dirty="0" smtClean="0"/>
              <a:t>Download Windows 7 version app.</a:t>
            </a:r>
          </a:p>
          <a:p>
            <a:pPr marL="487363" indent="-342900">
              <a:buFont typeface="+mj-lt"/>
              <a:buAutoNum type="arabicPeriod"/>
            </a:pPr>
            <a:r>
              <a:rPr lang="en-US" sz="1800" dirty="0" smtClean="0"/>
              <a:t>Install the app.</a:t>
            </a:r>
          </a:p>
          <a:p>
            <a:pPr marL="487363" indent="-342900">
              <a:buFont typeface="+mj-lt"/>
              <a:buAutoNum type="arabicPeriod"/>
            </a:pPr>
            <a:r>
              <a:rPr lang="en-US" sz="1800" dirty="0" smtClean="0"/>
              <a:t>Go Back to the web app. </a:t>
            </a:r>
          </a:p>
          <a:p>
            <a:pPr marL="487363" indent="-342900">
              <a:buFont typeface="+mj-lt"/>
              <a:buAutoNum type="arabicPeriod"/>
            </a:pPr>
            <a:r>
              <a:rPr lang="en-US" sz="1800" dirty="0" smtClean="0"/>
              <a:t>Again click on download video, popup will come.</a:t>
            </a:r>
          </a:p>
          <a:p>
            <a:pPr marL="487363" indent="-342900">
              <a:buFont typeface="+mj-lt"/>
              <a:buAutoNum type="arabicPeriod"/>
            </a:pPr>
            <a:r>
              <a:rPr lang="en-US" sz="1800" dirty="0" smtClean="0"/>
              <a:t>Click on “Launch Application” button, download will start.</a:t>
            </a:r>
          </a:p>
          <a:p>
            <a:pPr marL="487363" indent="-342900">
              <a:buFont typeface="+mj-lt"/>
              <a:buAutoNum type="arabicPeriod"/>
            </a:pPr>
            <a:endParaRPr lang="en-US" sz="1800" dirty="0"/>
          </a:p>
          <a:p>
            <a:pPr marL="874713" lvl="1">
              <a:buNone/>
            </a:pPr>
            <a:endParaRPr lang="en-US" sz="1800" dirty="0" smtClean="0"/>
          </a:p>
        </p:txBody>
      </p:sp>
    </p:spTree>
    <p:extLst>
      <p:ext uri="{BB962C8B-B14F-4D97-AF65-F5344CB8AC3E}">
        <p14:creationId xmlns:p14="http://schemas.microsoft.com/office/powerpoint/2010/main" val="2214552685"/>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How to access Lynda?</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marL="144463" indent="0"/>
            <a:r>
              <a:rPr lang="en-US" dirty="0" smtClean="0"/>
              <a:t>2. Mobile</a:t>
            </a:r>
          </a:p>
          <a:p>
            <a:pPr marL="430213" indent="-285750">
              <a:buFont typeface="Wingdings" panose="05000000000000000000" pitchFamily="2" charset="2"/>
              <a:buChar char="q"/>
            </a:pPr>
            <a:r>
              <a:rPr lang="en-US" sz="1800" dirty="0" smtClean="0"/>
              <a:t>How to access training videos?</a:t>
            </a:r>
          </a:p>
          <a:p>
            <a:pPr marL="487363" indent="-342900">
              <a:buFont typeface="+mj-lt"/>
              <a:buAutoNum type="arabicPeriod"/>
            </a:pPr>
            <a:r>
              <a:rPr lang="en-US" sz="1600" dirty="0" smtClean="0">
                <a:latin typeface="+mn-lt"/>
              </a:rPr>
              <a:t>Go to </a:t>
            </a:r>
            <a:r>
              <a:rPr lang="en-US" sz="1600" dirty="0" err="1" smtClean="0">
                <a:latin typeface="+mn-lt"/>
              </a:rPr>
              <a:t>Playstore</a:t>
            </a:r>
            <a:r>
              <a:rPr lang="en-US" sz="1600" dirty="0" smtClean="0">
                <a:latin typeface="+mn-lt"/>
              </a:rPr>
              <a:t> and download Lynda app</a:t>
            </a:r>
          </a:p>
          <a:p>
            <a:pPr marL="487363" indent="-342900">
              <a:buFont typeface="+mj-lt"/>
              <a:buAutoNum type="arabicPeriod"/>
            </a:pPr>
            <a:r>
              <a:rPr lang="en-US" sz="1600" dirty="0" smtClean="0">
                <a:latin typeface="+mn-lt"/>
              </a:rPr>
              <a:t>Select </a:t>
            </a:r>
            <a:r>
              <a:rPr lang="en-US" sz="1600" dirty="0">
                <a:latin typeface="+mn-lt"/>
              </a:rPr>
              <a:t>“Organization Login” </a:t>
            </a:r>
            <a:r>
              <a:rPr lang="en-US" sz="1600" dirty="0" smtClean="0">
                <a:latin typeface="+mn-lt"/>
              </a:rPr>
              <a:t>tab.</a:t>
            </a:r>
          </a:p>
          <a:p>
            <a:pPr marL="487363" indent="-342900">
              <a:buFont typeface="+mj-lt"/>
              <a:buAutoNum type="arabicPeriod"/>
            </a:pPr>
            <a:r>
              <a:rPr lang="en-US" sz="1600" dirty="0" smtClean="0">
                <a:latin typeface="+mn-lt"/>
              </a:rPr>
              <a:t>In Web portal section, enter </a:t>
            </a:r>
            <a:r>
              <a:rPr lang="en-US" sz="1600" dirty="0">
                <a:latin typeface="+mn-lt"/>
              </a:rPr>
              <a:t>“www.sap.com”  in last textbox which asks for company URL. </a:t>
            </a:r>
            <a:endParaRPr lang="en-US" sz="1600" dirty="0" smtClean="0">
              <a:latin typeface="+mn-lt"/>
            </a:endParaRPr>
          </a:p>
          <a:p>
            <a:pPr marL="487363" indent="-342900">
              <a:buFont typeface="+mj-lt"/>
              <a:buAutoNum type="arabicPeriod"/>
            </a:pPr>
            <a:r>
              <a:rPr lang="en-US" sz="1600" dirty="0" smtClean="0">
                <a:latin typeface="+mn-lt"/>
              </a:rPr>
              <a:t>Click </a:t>
            </a:r>
            <a:r>
              <a:rPr lang="en-US" sz="1600" dirty="0">
                <a:latin typeface="+mn-lt"/>
              </a:rPr>
              <a:t>on the button to move on</a:t>
            </a:r>
            <a:r>
              <a:rPr lang="en-US" sz="1600" dirty="0" smtClean="0">
                <a:latin typeface="+mn-lt"/>
              </a:rPr>
              <a:t>. It will redirect to Success Map screen on browser.</a:t>
            </a:r>
          </a:p>
          <a:p>
            <a:pPr marL="487363" indent="-342900">
              <a:buFont typeface="+mj-lt"/>
              <a:buAutoNum type="arabicPeriod"/>
            </a:pPr>
            <a:r>
              <a:rPr lang="en-US" sz="1600" dirty="0" smtClean="0">
                <a:latin typeface="+mn-lt"/>
              </a:rPr>
              <a:t>Enter your I id and laptop password.</a:t>
            </a:r>
          </a:p>
          <a:p>
            <a:pPr marL="487363" indent="-342900">
              <a:buFont typeface="+mj-lt"/>
              <a:buAutoNum type="arabicPeriod"/>
            </a:pPr>
            <a:r>
              <a:rPr lang="en-US" sz="1600" dirty="0" smtClean="0">
                <a:latin typeface="+mn-lt"/>
              </a:rPr>
              <a:t>You can access all training videos.</a:t>
            </a:r>
          </a:p>
          <a:p>
            <a:pPr marL="430213" indent="-285750">
              <a:buFont typeface="Wingdings" panose="05000000000000000000" pitchFamily="2" charset="2"/>
              <a:buChar char="q"/>
            </a:pPr>
            <a:endParaRPr lang="en-US" sz="1800" dirty="0" smtClean="0"/>
          </a:p>
          <a:p>
            <a:pPr marL="430213" indent="-285750">
              <a:buFont typeface="Wingdings" panose="05000000000000000000" pitchFamily="2" charset="2"/>
              <a:buChar char="q"/>
            </a:pPr>
            <a:r>
              <a:rPr lang="en-US" sz="1800" dirty="0" smtClean="0"/>
              <a:t>How to download training </a:t>
            </a:r>
            <a:r>
              <a:rPr lang="en-US" sz="1800" dirty="0"/>
              <a:t>videos</a:t>
            </a:r>
            <a:r>
              <a:rPr lang="en-US" sz="1800" dirty="0" smtClean="0"/>
              <a:t>?</a:t>
            </a:r>
          </a:p>
          <a:p>
            <a:pPr marL="487363" indent="-342900">
              <a:buFont typeface="+mj-lt"/>
              <a:buAutoNum type="arabicPeriod"/>
            </a:pPr>
            <a:r>
              <a:rPr lang="en-US" sz="1800" dirty="0" smtClean="0"/>
              <a:t>Open any training video</a:t>
            </a:r>
          </a:p>
          <a:p>
            <a:pPr marL="487363" indent="-342900">
              <a:buFont typeface="+mj-lt"/>
              <a:buAutoNum type="arabicPeriod"/>
            </a:pPr>
            <a:r>
              <a:rPr lang="en-US" sz="1800" dirty="0" smtClean="0"/>
              <a:t>Download view as we do for YouTube.</a:t>
            </a:r>
          </a:p>
          <a:p>
            <a:pPr marL="144463" indent="0"/>
            <a:endParaRPr lang="en-US" dirty="0"/>
          </a:p>
          <a:p>
            <a:pPr marL="601663" indent="-457200">
              <a:buAutoNum type="arabicPeriod"/>
            </a:pPr>
            <a:endParaRPr lang="en-US" dirty="0" smtClean="0">
              <a:effectLst/>
            </a:endParaRPr>
          </a:p>
          <a:p>
            <a:pPr marL="601663" indent="-457200">
              <a:buAutoNum type="arabicPeriod"/>
            </a:pPr>
            <a:endParaRPr lang="en-US" dirty="0">
              <a:effectLst/>
            </a:endParaRPr>
          </a:p>
        </p:txBody>
      </p:sp>
    </p:spTree>
    <p:extLst>
      <p:ext uri="{BB962C8B-B14F-4D97-AF65-F5344CB8AC3E}">
        <p14:creationId xmlns:p14="http://schemas.microsoft.com/office/powerpoint/2010/main" val="740228321"/>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86586" y="324030"/>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a:solidFill>
                  <a:srgbClr val="CD273D"/>
                </a:solidFill>
              </a:rPr>
              <a:t>Table of contents</a:t>
            </a:r>
          </a:p>
        </p:txBody>
      </p:sp>
      <p:sp>
        <p:nvSpPr>
          <p:cNvPr id="18435" name="Text Box 2"/>
          <p:cNvSpPr txBox="1">
            <a:spLocks noChangeArrowheads="1"/>
          </p:cNvSpPr>
          <p:nvPr/>
        </p:nvSpPr>
        <p:spPr bwMode="auto">
          <a:xfrm>
            <a:off x="486586" y="1462363"/>
            <a:ext cx="10350698" cy="4500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84188" indent="-352425">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84188" algn="l"/>
                <a:tab pos="931863" algn="l"/>
                <a:tab pos="1381125" algn="l"/>
                <a:tab pos="1830388" algn="l"/>
                <a:tab pos="2279650" algn="l"/>
                <a:tab pos="2728913" algn="l"/>
                <a:tab pos="3178175" algn="l"/>
                <a:tab pos="3627438" algn="l"/>
                <a:tab pos="4076700" algn="l"/>
                <a:tab pos="4525963" algn="l"/>
                <a:tab pos="4975225" algn="l"/>
                <a:tab pos="5424488" algn="l"/>
                <a:tab pos="5873750" algn="l"/>
                <a:tab pos="6323013" algn="l"/>
                <a:tab pos="6772275" algn="l"/>
                <a:tab pos="7221538" algn="l"/>
                <a:tab pos="7670800" algn="l"/>
                <a:tab pos="8120063" algn="l"/>
                <a:tab pos="8569325" algn="l"/>
                <a:tab pos="9018588" algn="l"/>
                <a:tab pos="946785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v"/>
            </a:pPr>
            <a:r>
              <a:rPr lang="en-US" dirty="0"/>
              <a:t>What is </a:t>
            </a:r>
            <a:r>
              <a:rPr lang="en-US" dirty="0" smtClean="0"/>
              <a:t>Git?</a:t>
            </a:r>
            <a:endParaRPr lang="en-US" dirty="0"/>
          </a:p>
          <a:p>
            <a:pPr>
              <a:buFont typeface="Wingdings" panose="05000000000000000000" pitchFamily="2" charset="2"/>
              <a:buChar char="v"/>
            </a:pPr>
            <a:r>
              <a:rPr lang="en-US" dirty="0" smtClean="0"/>
              <a:t>Git installation.</a:t>
            </a:r>
          </a:p>
          <a:p>
            <a:pPr>
              <a:buFont typeface="Wingdings" panose="05000000000000000000" pitchFamily="2" charset="2"/>
              <a:buChar char="v"/>
            </a:pPr>
            <a:r>
              <a:rPr lang="en-US" dirty="0" smtClean="0"/>
              <a:t>Validate installation.</a:t>
            </a:r>
            <a:endParaRPr lang="en-US" dirty="0"/>
          </a:p>
          <a:p>
            <a:pPr>
              <a:buFont typeface="Wingdings" panose="05000000000000000000" pitchFamily="2" charset="2"/>
              <a:buChar char="v"/>
            </a:pPr>
            <a:r>
              <a:rPr lang="en-US" dirty="0" smtClean="0"/>
              <a:t>Working locally</a:t>
            </a:r>
          </a:p>
          <a:p>
            <a:pPr>
              <a:buFont typeface="Wingdings" panose="05000000000000000000" pitchFamily="2" charset="2"/>
              <a:buChar char="v"/>
            </a:pPr>
            <a:r>
              <a:rPr lang="en-US" dirty="0" smtClean="0"/>
              <a:t>What you have to do?</a:t>
            </a:r>
            <a:endParaRPr lang="en-US" dirty="0"/>
          </a:p>
          <a:p>
            <a:pPr>
              <a:buFont typeface="Wingdings" panose="05000000000000000000" pitchFamily="2" charset="2"/>
              <a:buChar char="v"/>
            </a:pPr>
            <a:r>
              <a:rPr lang="en-US" dirty="0" smtClean="0"/>
              <a:t>Next Session?</a:t>
            </a:r>
            <a:endParaRPr lang="en-US" dirty="0"/>
          </a:p>
          <a:p>
            <a:pPr>
              <a:buFont typeface="Wingdings" panose="05000000000000000000" pitchFamily="2" charset="2"/>
              <a:buChar char="v"/>
            </a:pPr>
            <a:r>
              <a:rPr lang="en-US" dirty="0" smtClean="0"/>
              <a:t>How to access Lynda site?</a:t>
            </a:r>
            <a:endParaRPr lang="en-US" dirty="0">
              <a:effectLst/>
            </a:endParaRPr>
          </a:p>
        </p:txBody>
      </p:sp>
    </p:spTree>
    <p:extLst>
      <p:ext uri="{BB962C8B-B14F-4D97-AF65-F5344CB8AC3E}">
        <p14:creationId xmlns:p14="http://schemas.microsoft.com/office/powerpoint/2010/main" val="342479935"/>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What is GIT?</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48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buClrTx/>
              <a:buFontTx/>
              <a:buNone/>
            </a:pPr>
            <a:endParaRPr lang="en-US" altLang="en-US" dirty="0"/>
          </a:p>
          <a:p>
            <a:pPr eaLnBrk="1" hangingPunct="1">
              <a:buClrTx/>
              <a:buFontTx/>
              <a:buNone/>
            </a:pPr>
            <a:r>
              <a:rPr lang="en-US" altLang="en-US" dirty="0"/>
              <a:t>    </a:t>
            </a:r>
          </a:p>
          <a:p>
            <a:pPr eaLnBrk="1" hangingPunct="1">
              <a:buClrTx/>
              <a:buFontTx/>
              <a:buNone/>
            </a:pPr>
            <a:endParaRPr lang="en-US" altLang="en-US" dirty="0"/>
          </a:p>
          <a:p>
            <a:pPr eaLnBrk="1" hangingPunct="1">
              <a:buClrTx/>
              <a:buFontTx/>
              <a:buNone/>
            </a:pPr>
            <a:endParaRPr lang="en-US" altLang="en-US" dirty="0"/>
          </a:p>
        </p:txBody>
      </p:sp>
      <p:pic>
        <p:nvPicPr>
          <p:cNvPr id="7" name="Picture 6"/>
          <p:cNvPicPr>
            <a:picLocks noChangeAspect="1"/>
          </p:cNvPicPr>
          <p:nvPr/>
        </p:nvPicPr>
        <p:blipFill>
          <a:blip r:embed="rId3"/>
          <a:stretch>
            <a:fillRect/>
          </a:stretch>
        </p:blipFill>
        <p:spPr>
          <a:xfrm>
            <a:off x="750238" y="1567099"/>
            <a:ext cx="11103911" cy="4667445"/>
          </a:xfrm>
          <a:prstGeom prst="rect">
            <a:avLst/>
          </a:prstGeom>
        </p:spPr>
      </p:pic>
    </p:spTree>
    <p:extLst>
      <p:ext uri="{BB962C8B-B14F-4D97-AF65-F5344CB8AC3E}">
        <p14:creationId xmlns:p14="http://schemas.microsoft.com/office/powerpoint/2010/main" val="3281276571"/>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GIT Installation?</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q"/>
            </a:pPr>
            <a:r>
              <a:rPr lang="en-US" dirty="0" smtClean="0"/>
              <a:t>Go to site </a:t>
            </a:r>
            <a:r>
              <a:rPr lang="en-US" dirty="0" smtClean="0">
                <a:hlinkClick r:id="rId3"/>
              </a:rPr>
              <a:t>https</a:t>
            </a:r>
            <a:r>
              <a:rPr lang="en-US" dirty="0">
                <a:hlinkClick r:id="rId3"/>
              </a:rPr>
              <a:t>://git-scm.com</a:t>
            </a:r>
            <a:r>
              <a:rPr lang="en-US" dirty="0" smtClean="0">
                <a:hlinkClick r:id="rId3"/>
              </a:rPr>
              <a:t>/</a:t>
            </a:r>
            <a:endParaRPr lang="en-US" dirty="0" smtClean="0"/>
          </a:p>
          <a:p>
            <a:pPr>
              <a:buFont typeface="Wingdings" panose="05000000000000000000" pitchFamily="2" charset="2"/>
              <a:buChar char="q"/>
            </a:pPr>
            <a:r>
              <a:rPr lang="en-US" dirty="0" smtClean="0"/>
              <a:t>Click on “Download for windows”. Make sure you are downloading 64 bits version.</a:t>
            </a:r>
            <a:endParaRPr lang="en-US" dirty="0"/>
          </a:p>
          <a:p>
            <a:pPr>
              <a:buFont typeface="Wingdings" panose="05000000000000000000" pitchFamily="2" charset="2"/>
              <a:buChar char="q"/>
            </a:pPr>
            <a:r>
              <a:rPr lang="en-US" dirty="0" smtClean="0"/>
              <a:t>"</a:t>
            </a:r>
            <a:r>
              <a:rPr lang="en-US" dirty="0"/>
              <a:t>Adjusting Your Path Environment"</a:t>
            </a:r>
          </a:p>
          <a:p>
            <a:pPr lvl="1">
              <a:buFont typeface="Wingdings" panose="05000000000000000000" pitchFamily="2" charset="2"/>
              <a:buChar char="q"/>
            </a:pPr>
            <a:r>
              <a:rPr lang="en-US" b="1" dirty="0">
                <a:solidFill>
                  <a:srgbClr val="FF0000"/>
                </a:solidFill>
              </a:rPr>
              <a:t>Select "Git bash only" (Windows shell </a:t>
            </a:r>
            <a:endParaRPr lang="en-US" b="1" dirty="0" smtClean="0">
              <a:solidFill>
                <a:srgbClr val="FF0000"/>
              </a:solidFill>
            </a:endParaRPr>
          </a:p>
          <a:p>
            <a:pPr marL="874713" lvl="1" indent="0">
              <a:buNone/>
            </a:pPr>
            <a:r>
              <a:rPr lang="en-US" b="1" dirty="0">
                <a:solidFill>
                  <a:srgbClr val="FF0000"/>
                </a:solidFill>
              </a:rPr>
              <a:t> </a:t>
            </a:r>
            <a:r>
              <a:rPr lang="en-US" b="1" dirty="0" smtClean="0">
                <a:solidFill>
                  <a:srgbClr val="FF0000"/>
                </a:solidFill>
              </a:rPr>
              <a:t>   has </a:t>
            </a:r>
            <a:r>
              <a:rPr lang="en-US" b="1" dirty="0">
                <a:solidFill>
                  <a:srgbClr val="FF0000"/>
                </a:solidFill>
              </a:rPr>
              <a:t>environment variable substitution problem)</a:t>
            </a:r>
          </a:p>
          <a:p>
            <a:pPr>
              <a:buFont typeface="Wingdings" panose="05000000000000000000" pitchFamily="2" charset="2"/>
              <a:buChar char="q"/>
            </a:pPr>
            <a:r>
              <a:rPr lang="en-US" dirty="0" smtClean="0"/>
              <a:t>Check </a:t>
            </a:r>
            <a:r>
              <a:rPr lang="en-US" dirty="0"/>
              <a:t>out Windows style, Commit Unix style</a:t>
            </a:r>
          </a:p>
          <a:p>
            <a:pPr lvl="1">
              <a:buFont typeface="Wingdings" panose="05000000000000000000" pitchFamily="2" charset="2"/>
              <a:buChar char="q"/>
            </a:pPr>
            <a:r>
              <a:rPr lang="en-US" dirty="0"/>
              <a:t>Note:  Need to configure IDE to </a:t>
            </a:r>
            <a:endParaRPr lang="en-US" dirty="0" smtClean="0"/>
          </a:p>
          <a:p>
            <a:pPr marL="874713" lvl="1" indent="0">
              <a:buNone/>
            </a:pPr>
            <a:r>
              <a:rPr lang="en-US" dirty="0"/>
              <a:t> </a:t>
            </a:r>
            <a:r>
              <a:rPr lang="en-US" dirty="0" smtClean="0"/>
              <a:t>    UTF-8 </a:t>
            </a:r>
            <a:r>
              <a:rPr lang="en-US" dirty="0"/>
              <a:t>(eclipse defaults to platform default)</a:t>
            </a:r>
          </a:p>
          <a:p>
            <a:pPr>
              <a:buFont typeface="Wingdings" panose="05000000000000000000" pitchFamily="2" charset="2"/>
              <a:buChar char="q"/>
            </a:pPr>
            <a:r>
              <a:rPr lang="en-US" dirty="0"/>
              <a:t>Do not have the installer launch git bash shell</a:t>
            </a:r>
          </a:p>
          <a:p>
            <a:pPr lvl="1">
              <a:buFont typeface="Wingdings" panose="05000000000000000000" pitchFamily="2" charset="2"/>
              <a:buChar char="q"/>
            </a:pPr>
            <a:r>
              <a:rPr lang="en-US" dirty="0"/>
              <a:t>If you have issues with a lock on or cannot find </a:t>
            </a:r>
            <a:r>
              <a:rPr lang="en-US" dirty="0" err="1"/>
              <a:t>gitconfig</a:t>
            </a:r>
            <a:r>
              <a:rPr lang="en-US" dirty="0" smtClean="0"/>
              <a:t>,</a:t>
            </a:r>
          </a:p>
          <a:p>
            <a:pPr marL="874713" lvl="1" indent="0">
              <a:buNone/>
            </a:pPr>
            <a:r>
              <a:rPr lang="en-US" dirty="0"/>
              <a:t> </a:t>
            </a:r>
            <a:r>
              <a:rPr lang="en-US" dirty="0" smtClean="0"/>
              <a:t>     </a:t>
            </a:r>
            <a:r>
              <a:rPr lang="en-US" dirty="0"/>
              <a:t>close the shell and re-open the git bash shell</a:t>
            </a:r>
          </a:p>
          <a:p>
            <a:pPr marL="144463" indent="0"/>
            <a:endParaRPr lang="en-US" dirty="0">
              <a:effectLst/>
            </a:endParaRPr>
          </a:p>
        </p:txBody>
      </p:sp>
      <p:pic>
        <p:nvPicPr>
          <p:cNvPr id="2" name="Picture 1"/>
          <p:cNvPicPr>
            <a:picLocks noChangeAspect="1"/>
          </p:cNvPicPr>
          <p:nvPr/>
        </p:nvPicPr>
        <p:blipFill>
          <a:blip r:embed="rId4"/>
          <a:stretch>
            <a:fillRect/>
          </a:stretch>
        </p:blipFill>
        <p:spPr>
          <a:xfrm>
            <a:off x="7566982" y="2175312"/>
            <a:ext cx="4474597" cy="3095764"/>
          </a:xfrm>
          <a:prstGeom prst="rect">
            <a:avLst/>
          </a:prstGeom>
        </p:spPr>
      </p:pic>
    </p:spTree>
    <p:extLst>
      <p:ext uri="{BB962C8B-B14F-4D97-AF65-F5344CB8AC3E}">
        <p14:creationId xmlns:p14="http://schemas.microsoft.com/office/powerpoint/2010/main" val="1851063724"/>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Validate install?</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pPr>
              <a:buFont typeface="Wingdings" panose="05000000000000000000" pitchFamily="2" charset="2"/>
              <a:buChar char="q"/>
            </a:pPr>
            <a:r>
              <a:rPr lang="en-US" dirty="0"/>
              <a:t>Launch git </a:t>
            </a:r>
            <a:r>
              <a:rPr lang="en-US" dirty="0" smtClean="0"/>
              <a:t>bash</a:t>
            </a:r>
            <a:endParaRPr lang="en-US" dirty="0"/>
          </a:p>
          <a:p>
            <a:pPr>
              <a:buFont typeface="Wingdings" panose="05000000000000000000" pitchFamily="2" charset="2"/>
              <a:buChar char="q"/>
            </a:pPr>
            <a:r>
              <a:rPr lang="en-US" dirty="0"/>
              <a:t>which git</a:t>
            </a:r>
          </a:p>
          <a:p>
            <a:pPr marL="144463" indent="0"/>
            <a:r>
              <a:rPr lang="en-US" dirty="0" smtClean="0"/>
              <a:t>     git –version   </a:t>
            </a:r>
            <a:r>
              <a:rPr lang="en-US" dirty="0">
                <a:solidFill>
                  <a:schemeClr val="accent4"/>
                </a:solidFill>
              </a:rPr>
              <a:t>(</a:t>
            </a:r>
            <a:r>
              <a:rPr lang="en-US" dirty="0" smtClean="0">
                <a:solidFill>
                  <a:schemeClr val="accent4"/>
                </a:solidFill>
              </a:rPr>
              <a:t>2.9.0.windows.1)</a:t>
            </a:r>
            <a:endParaRPr lang="en-US" dirty="0">
              <a:solidFill>
                <a:schemeClr val="accent4"/>
              </a:solidFill>
            </a:endParaRPr>
          </a:p>
          <a:p>
            <a:pPr marL="487363" indent="-342900">
              <a:buFont typeface="Wingdings" panose="05000000000000000000" pitchFamily="2" charset="2"/>
              <a:buChar char="q"/>
            </a:pPr>
            <a:endParaRPr lang="en-US" dirty="0">
              <a:effectLst/>
            </a:endParaRPr>
          </a:p>
        </p:txBody>
      </p:sp>
    </p:spTree>
    <p:extLst>
      <p:ext uri="{BB962C8B-B14F-4D97-AF65-F5344CB8AC3E}">
        <p14:creationId xmlns:p14="http://schemas.microsoft.com/office/powerpoint/2010/main" val="434821225"/>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a:t>Create </a:t>
            </a:r>
            <a:r>
              <a:rPr lang="en-US" dirty="0" smtClean="0"/>
              <a:t>Git account</a:t>
            </a:r>
          </a:p>
          <a:p>
            <a:pPr lvl="1"/>
            <a:r>
              <a:rPr lang="en-US" dirty="0" err="1" smtClean="0"/>
              <a:t>git</a:t>
            </a:r>
            <a:r>
              <a:rPr lang="en-US" dirty="0" smtClean="0"/>
              <a:t> </a:t>
            </a:r>
            <a:r>
              <a:rPr lang="en-US" dirty="0" err="1"/>
              <a:t>config</a:t>
            </a:r>
            <a:r>
              <a:rPr lang="en-US" dirty="0"/>
              <a:t> --global user.name </a:t>
            </a:r>
            <a:r>
              <a:rPr lang="en-US" dirty="0" smtClean="0"/>
              <a:t>“User Name”</a:t>
            </a:r>
            <a:endParaRPr lang="en-US" dirty="0"/>
          </a:p>
          <a:p>
            <a:pPr lvl="1"/>
            <a:r>
              <a:rPr lang="en-US" dirty="0" smtClean="0"/>
              <a:t>git </a:t>
            </a:r>
            <a:r>
              <a:rPr lang="en-US" dirty="0" err="1"/>
              <a:t>config</a:t>
            </a:r>
            <a:r>
              <a:rPr lang="en-US" dirty="0"/>
              <a:t> --global </a:t>
            </a:r>
            <a:r>
              <a:rPr lang="en-US" dirty="0" err="1"/>
              <a:t>user.email</a:t>
            </a:r>
            <a:r>
              <a:rPr lang="en-US" dirty="0"/>
              <a:t> </a:t>
            </a:r>
            <a:r>
              <a:rPr lang="en-US" dirty="0" smtClean="0"/>
              <a:t>“User </a:t>
            </a:r>
            <a:r>
              <a:rPr lang="en-US" dirty="0" err="1" smtClean="0"/>
              <a:t>emailId</a:t>
            </a:r>
            <a:r>
              <a:rPr lang="en-US" dirty="0" smtClean="0"/>
              <a:t>”</a:t>
            </a:r>
            <a:r>
              <a:rPr lang="en-US" dirty="0" smtClean="0"/>
              <a:t>   </a:t>
            </a:r>
            <a:r>
              <a:rPr lang="en-US" dirty="0" smtClean="0">
                <a:solidFill>
                  <a:schemeClr val="accent4"/>
                </a:solidFill>
              </a:rPr>
              <a:t> </a:t>
            </a:r>
            <a:r>
              <a:rPr lang="en-US" dirty="0">
                <a:solidFill>
                  <a:schemeClr val="accent4"/>
                </a:solidFill>
              </a:rPr>
              <a:t>(This will create user account.)</a:t>
            </a:r>
            <a:endParaRPr lang="en-US" dirty="0" smtClean="0"/>
          </a:p>
          <a:p>
            <a:pPr lvl="1"/>
            <a:r>
              <a:rPr lang="en-US" dirty="0" smtClean="0"/>
              <a:t>Create </a:t>
            </a:r>
            <a:r>
              <a:rPr lang="en-US" dirty="0"/>
              <a:t>a blank directory c:\gitPractice</a:t>
            </a:r>
          </a:p>
          <a:p>
            <a:pPr lvl="1"/>
            <a:r>
              <a:rPr lang="en-US" dirty="0"/>
              <a:t>cd </a:t>
            </a:r>
            <a:r>
              <a:rPr lang="en-US" dirty="0" err="1"/>
              <a:t>gitPractice</a:t>
            </a:r>
            <a:r>
              <a:rPr lang="en-US" dirty="0"/>
              <a:t>\</a:t>
            </a:r>
          </a:p>
          <a:p>
            <a:pPr marL="874713" lvl="1" indent="0">
              <a:buNone/>
            </a:pPr>
            <a:endParaRPr lang="en-US" dirty="0" smtClean="0">
              <a:solidFill>
                <a:schemeClr val="accent4"/>
              </a:solidFill>
            </a:endParaRPr>
          </a:p>
          <a:p>
            <a:pPr lvl="1"/>
            <a:endParaRPr lang="en-US" dirty="0" smtClean="0"/>
          </a:p>
          <a:p>
            <a:pPr lvl="1"/>
            <a:endParaRPr lang="en-US" dirty="0" smtClean="0"/>
          </a:p>
        </p:txBody>
      </p:sp>
    </p:spTree>
    <p:extLst>
      <p:ext uri="{BB962C8B-B14F-4D97-AF65-F5344CB8AC3E}">
        <p14:creationId xmlns:p14="http://schemas.microsoft.com/office/powerpoint/2010/main" val="4291467919"/>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68136" y="1245414"/>
            <a:ext cx="11486014"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smtClean="0"/>
              <a:t>Create a </a:t>
            </a:r>
            <a:r>
              <a:rPr lang="en-US" dirty="0"/>
              <a:t>local </a:t>
            </a:r>
            <a:r>
              <a:rPr lang="en-US" dirty="0" smtClean="0"/>
              <a:t>repository:</a:t>
            </a:r>
            <a:endParaRPr lang="en-US" dirty="0"/>
          </a:p>
          <a:p>
            <a:pPr marL="595313" indent="-457200">
              <a:buFont typeface="+mj-lt"/>
              <a:buAutoNum type="arabicPeriod"/>
            </a:pPr>
            <a:r>
              <a:rPr lang="en-US" sz="1600" dirty="0"/>
              <a:t>Create a blank directory c:\gitPractice</a:t>
            </a:r>
          </a:p>
          <a:p>
            <a:pPr marL="595313" indent="-457200">
              <a:buFont typeface="+mj-lt"/>
              <a:buAutoNum type="arabicPeriod"/>
            </a:pPr>
            <a:r>
              <a:rPr lang="en-US" sz="1600" dirty="0"/>
              <a:t>cd gitPractice</a:t>
            </a:r>
          </a:p>
          <a:p>
            <a:pPr marL="595313" indent="-457200">
              <a:buFont typeface="+mj-lt"/>
              <a:buAutoNum type="arabicPeriod"/>
            </a:pPr>
            <a:r>
              <a:rPr lang="en-US" sz="1600" dirty="0"/>
              <a:t>git </a:t>
            </a:r>
            <a:r>
              <a:rPr lang="en-US" sz="1600" dirty="0" smtClean="0"/>
              <a:t>init</a:t>
            </a:r>
            <a:r>
              <a:rPr lang="en-US" sz="1600" dirty="0"/>
              <a:t> </a:t>
            </a:r>
          </a:p>
          <a:p>
            <a:pPr marL="595313" indent="-457200">
              <a:buFont typeface="+mj-lt"/>
              <a:buAutoNum type="arabicPeriod"/>
            </a:pPr>
            <a:r>
              <a:rPr lang="en-US" sz="1600" dirty="0"/>
              <a:t>Look at ".git" folder to see what happened</a:t>
            </a:r>
          </a:p>
          <a:p>
            <a:pPr marL="595313" indent="-457200">
              <a:buFont typeface="+mj-lt"/>
              <a:buAutoNum type="arabicPeriod"/>
            </a:pPr>
            <a:r>
              <a:rPr lang="en-US" sz="1600" dirty="0"/>
              <a:t>Everything in this directory is now being tracked by git</a:t>
            </a:r>
          </a:p>
          <a:p>
            <a:pPr marL="595313" indent="-457200">
              <a:buFont typeface="+mj-lt"/>
              <a:buAutoNum type="arabicPeriod"/>
            </a:pPr>
            <a:r>
              <a:rPr lang="en-US" sz="1600" dirty="0"/>
              <a:t>If you remove the .git directory you have also removed your repository</a:t>
            </a:r>
            <a:endParaRPr lang="en-US" sz="1600" dirty="0">
              <a:effectLst/>
            </a:endParaRPr>
          </a:p>
        </p:txBody>
      </p:sp>
    </p:spTree>
    <p:extLst>
      <p:ext uri="{BB962C8B-B14F-4D97-AF65-F5344CB8AC3E}">
        <p14:creationId xmlns:p14="http://schemas.microsoft.com/office/powerpoint/2010/main" val="3560023856"/>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a:t>Adding and committing files</a:t>
            </a:r>
          </a:p>
          <a:p>
            <a:pPr marL="595313" indent="-457200">
              <a:buFont typeface="+mj-lt"/>
              <a:buAutoNum type="arabicPeriod"/>
            </a:pPr>
            <a:r>
              <a:rPr lang="en-US" sz="1800" dirty="0"/>
              <a:t>Create some directories and text files with a little content.  Code, poetry, </a:t>
            </a:r>
            <a:r>
              <a:rPr lang="en-US" sz="1800" dirty="0" smtClean="0"/>
              <a:t>TODO </a:t>
            </a:r>
            <a:r>
              <a:rPr lang="en-US" sz="1800" dirty="0"/>
              <a:t>list, the content doesn't matter</a:t>
            </a:r>
          </a:p>
          <a:p>
            <a:pPr marL="595313" indent="-457200">
              <a:buFont typeface="+mj-lt"/>
              <a:buAutoNum type="arabicPeriod"/>
            </a:pPr>
            <a:r>
              <a:rPr lang="en-US" sz="1800" dirty="0" smtClean="0"/>
              <a:t>git status </a:t>
            </a:r>
            <a:endParaRPr lang="en-US" sz="1800" dirty="0"/>
          </a:p>
          <a:p>
            <a:pPr marL="595313" indent="-457200">
              <a:buFont typeface="+mj-lt"/>
              <a:buAutoNum type="arabicPeriod"/>
            </a:pPr>
            <a:r>
              <a:rPr lang="en-US" sz="1800" dirty="0"/>
              <a:t>git add </a:t>
            </a:r>
            <a:r>
              <a:rPr lang="en-US" sz="1800" dirty="0" smtClean="0"/>
              <a:t>&lt;file name&gt;   </a:t>
            </a:r>
            <a:r>
              <a:rPr lang="en-US" sz="1800" dirty="0" smtClean="0">
                <a:solidFill>
                  <a:schemeClr val="accent4"/>
                </a:solidFill>
              </a:rPr>
              <a:t>( “.” To add all files from directory.)</a:t>
            </a:r>
            <a:endParaRPr lang="en-US" sz="1800" dirty="0">
              <a:solidFill>
                <a:schemeClr val="accent4"/>
              </a:solidFill>
            </a:endParaRPr>
          </a:p>
          <a:p>
            <a:pPr marL="595313" indent="-457200">
              <a:buFont typeface="+mj-lt"/>
              <a:buAutoNum type="arabicPeriod"/>
            </a:pPr>
            <a:r>
              <a:rPr lang="en-US" sz="1800" dirty="0"/>
              <a:t>Your files are now "staged" for a commit</a:t>
            </a:r>
          </a:p>
          <a:p>
            <a:pPr marL="595313" indent="-457200">
              <a:buFont typeface="+mj-lt"/>
              <a:buAutoNum type="arabicPeriod"/>
            </a:pPr>
            <a:r>
              <a:rPr lang="en-US" sz="1800" dirty="0" smtClean="0"/>
              <a:t>git </a:t>
            </a:r>
            <a:r>
              <a:rPr lang="en-US" sz="1800" dirty="0"/>
              <a:t>status</a:t>
            </a:r>
          </a:p>
          <a:p>
            <a:pPr marL="595313" indent="-457200">
              <a:buFont typeface="+mj-lt"/>
              <a:buAutoNum type="arabicPeriod"/>
            </a:pPr>
            <a:r>
              <a:rPr lang="en-US" sz="1800" dirty="0"/>
              <a:t>git commit &lt;file name&gt; </a:t>
            </a:r>
            <a:r>
              <a:rPr lang="en-US" sz="1800" dirty="0" smtClean="0"/>
              <a:t>-</a:t>
            </a:r>
            <a:r>
              <a:rPr lang="en-US" sz="1800" dirty="0"/>
              <a:t>m "initial commit" </a:t>
            </a:r>
            <a:endParaRPr lang="en-US" sz="1800" dirty="0">
              <a:effectLst/>
            </a:endParaRPr>
          </a:p>
        </p:txBody>
      </p:sp>
    </p:spTree>
    <p:extLst>
      <p:ext uri="{BB962C8B-B14F-4D97-AF65-F5344CB8AC3E}">
        <p14:creationId xmlns:p14="http://schemas.microsoft.com/office/powerpoint/2010/main" val="1711235863"/>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50238" y="222302"/>
            <a:ext cx="8552254" cy="725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45731" bIns="46811" anchor="b"/>
          <a:lstStyle>
            <a:lvl1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404646"/>
                </a:solidFill>
                <a:latin typeface="Arial" panose="020B0604020202020204" pitchFamily="34" charset="0"/>
                <a:ea typeface="Microsoft YaHei" panose="020B0503020204020204" pitchFamily="34" charset="-122"/>
              </a:defRPr>
            </a:lvl1pPr>
            <a:lvl2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7F8A8A"/>
                </a:solidFill>
                <a:latin typeface="Arial" panose="020B0604020202020204" pitchFamily="34" charset="0"/>
                <a:ea typeface="Microsoft YaHei" panose="020B0503020204020204" pitchFamily="34" charset="-122"/>
              </a:defRPr>
            </a:lvl9pPr>
          </a:lstStyle>
          <a:p>
            <a:pPr eaLnBrk="1" hangingPunct="1">
              <a:spcBef>
                <a:spcPct val="0"/>
              </a:spcBef>
              <a:buClrTx/>
              <a:buFontTx/>
              <a:buNone/>
            </a:pPr>
            <a:r>
              <a:rPr lang="en-US" altLang="en-US" sz="3201" dirty="0" smtClean="0">
                <a:solidFill>
                  <a:srgbClr val="CD273D"/>
                </a:solidFill>
              </a:rPr>
              <a:t>Working Locally</a:t>
            </a:r>
            <a:endParaRPr lang="en-US" altLang="en-US" sz="3201" dirty="0">
              <a:solidFill>
                <a:srgbClr val="CD273D"/>
              </a:solidFill>
            </a:endParaRPr>
          </a:p>
        </p:txBody>
      </p:sp>
      <p:sp>
        <p:nvSpPr>
          <p:cNvPr id="20483" name="Text Box 2"/>
          <p:cNvSpPr txBox="1">
            <a:spLocks noChangeArrowheads="1"/>
          </p:cNvSpPr>
          <p:nvPr/>
        </p:nvSpPr>
        <p:spPr bwMode="auto">
          <a:xfrm>
            <a:off x="387990" y="1245414"/>
            <a:ext cx="11466159" cy="5454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21" tIns="46811" rIns="90021" bIns="46811"/>
          <a:lstStyle>
            <a:lvl1pPr marL="490538" indent="-34607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404646"/>
                </a:solidFill>
                <a:latin typeface="Arial" panose="020B0604020202020204" pitchFamily="34" charset="0"/>
                <a:ea typeface="Microsoft YaHei" panose="020B0503020204020204" pitchFamily="34" charset="-122"/>
              </a:defRPr>
            </a:lvl1pPr>
            <a:lvl2pPr marL="1227138" indent="-352425">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400">
                <a:solidFill>
                  <a:srgbClr val="7F8A8A"/>
                </a:solidFill>
                <a:latin typeface="Arial" panose="020B0604020202020204" pitchFamily="34" charset="0"/>
                <a:ea typeface="Microsoft YaHei" panose="020B0503020204020204" pitchFamily="34" charset="-122"/>
              </a:defRPr>
            </a:lvl3pPr>
            <a:lvl4pPr>
              <a:spcBef>
                <a:spcPts val="6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2000">
                <a:solidFill>
                  <a:srgbClr val="404646"/>
                </a:solidFill>
                <a:latin typeface="Arial" panose="020B0604020202020204" pitchFamily="34" charset="0"/>
                <a:ea typeface="Microsoft YaHei" panose="020B0503020204020204" pitchFamily="34" charset="-122"/>
              </a:defRPr>
            </a:lvl4pPr>
            <a:lvl5pPr>
              <a:spcBef>
                <a:spcPts val="400"/>
              </a:spcBef>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5pPr>
            <a:lvl6pPr marL="25146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6pPr>
            <a:lvl7pPr marL="29718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7pPr>
            <a:lvl8pPr marL="34290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8pPr>
            <a:lvl9pPr marL="3886200" indent="-228600" defTabSz="449263" eaLnBrk="0" fontAlgn="base" hangingPunct="0">
              <a:spcBef>
                <a:spcPts val="400"/>
              </a:spcBef>
              <a:spcAft>
                <a:spcPct val="0"/>
              </a:spcAft>
              <a:buClr>
                <a:srgbClr val="000000"/>
              </a:buClr>
              <a:buSzPct val="100000"/>
              <a:buFont typeface="Times New Roman" panose="02020603050405020304" pitchFamily="18" charset="0"/>
              <a:tabLst>
                <a:tab pos="490538" algn="l"/>
                <a:tab pos="938213" algn="l"/>
                <a:tab pos="1387475" algn="l"/>
                <a:tab pos="1836738" algn="l"/>
                <a:tab pos="2286000" algn="l"/>
                <a:tab pos="2735263" algn="l"/>
                <a:tab pos="3184525" algn="l"/>
                <a:tab pos="3633788" algn="l"/>
                <a:tab pos="4083050" algn="l"/>
                <a:tab pos="4532313" algn="l"/>
                <a:tab pos="4981575" algn="l"/>
                <a:tab pos="5430838" algn="l"/>
                <a:tab pos="5880100" algn="l"/>
                <a:tab pos="6329363" algn="l"/>
                <a:tab pos="6778625" algn="l"/>
                <a:tab pos="7227888" algn="l"/>
                <a:tab pos="7677150" algn="l"/>
                <a:tab pos="8126413" algn="l"/>
                <a:tab pos="8575675" algn="l"/>
                <a:tab pos="9024938" algn="l"/>
                <a:tab pos="9474200" algn="l"/>
              </a:tabLst>
              <a:defRPr sz="1600">
                <a:solidFill>
                  <a:srgbClr val="7F8A8A"/>
                </a:solidFill>
                <a:latin typeface="Arial" panose="020B0604020202020204" pitchFamily="34" charset="0"/>
                <a:ea typeface="Microsoft YaHei" panose="020B0503020204020204" pitchFamily="34" charset="-122"/>
              </a:defRPr>
            </a:lvl9pPr>
          </a:lstStyle>
          <a:p>
            <a:r>
              <a:rPr lang="en-US" dirty="0" smtClean="0"/>
              <a:t>Delete/Remove files:</a:t>
            </a:r>
          </a:p>
          <a:p>
            <a:pPr>
              <a:buFont typeface="+mj-lt"/>
              <a:buAutoNum type="arabicPeriod"/>
            </a:pPr>
            <a:r>
              <a:rPr lang="en-US" sz="1800" dirty="0" smtClean="0"/>
              <a:t>Manually </a:t>
            </a:r>
            <a:r>
              <a:rPr lang="en-US" sz="1800" dirty="0"/>
              <a:t>remove files from folder</a:t>
            </a:r>
          </a:p>
          <a:p>
            <a:pPr>
              <a:buFont typeface="+mj-lt"/>
              <a:buAutoNum type="arabicPeriod"/>
            </a:pPr>
            <a:r>
              <a:rPr lang="en-US" sz="1800" dirty="0" smtClean="0"/>
              <a:t>git </a:t>
            </a:r>
            <a:r>
              <a:rPr lang="en-US" sz="1800" dirty="0"/>
              <a:t>rm &lt;file name&gt;  (remove file names.)</a:t>
            </a:r>
          </a:p>
          <a:p>
            <a:endParaRPr lang="en-US" sz="1800" dirty="0"/>
          </a:p>
          <a:p>
            <a:r>
              <a:rPr lang="en-US" dirty="0" smtClean="0"/>
              <a:t>Rename and move files:</a:t>
            </a:r>
            <a:endParaRPr lang="en-US" dirty="0"/>
          </a:p>
          <a:p>
            <a:pPr>
              <a:buFont typeface="+mj-lt"/>
              <a:buAutoNum type="arabicPeriod"/>
            </a:pPr>
            <a:r>
              <a:rPr lang="en-US" sz="1800" dirty="0"/>
              <a:t>Manually rename file</a:t>
            </a:r>
          </a:p>
          <a:p>
            <a:pPr>
              <a:buFont typeface="+mj-lt"/>
              <a:buAutoNum type="arabicPeriod"/>
            </a:pPr>
            <a:r>
              <a:rPr lang="en-US" sz="1800" dirty="0" smtClean="0"/>
              <a:t>git </a:t>
            </a:r>
            <a:r>
              <a:rPr lang="en-US" sz="1800" dirty="0"/>
              <a:t>add &lt;renamed file name&gt;</a:t>
            </a:r>
          </a:p>
          <a:p>
            <a:pPr>
              <a:buFont typeface="+mj-lt"/>
              <a:buAutoNum type="arabicPeriod"/>
            </a:pPr>
            <a:r>
              <a:rPr lang="en-US" sz="1800" dirty="0" smtClean="0"/>
              <a:t>git </a:t>
            </a:r>
            <a:r>
              <a:rPr lang="en-US" sz="1800" dirty="0"/>
              <a:t>rm &lt;old file name&gt;</a:t>
            </a:r>
          </a:p>
          <a:p>
            <a:r>
              <a:rPr lang="en-US" sz="1800" dirty="0"/>
              <a:t>          OR</a:t>
            </a:r>
          </a:p>
          <a:p>
            <a:pPr>
              <a:buFont typeface="+mj-lt"/>
              <a:buAutoNum type="arabicPeriod"/>
            </a:pPr>
            <a:r>
              <a:rPr lang="en-US" sz="1800" dirty="0" smtClean="0"/>
              <a:t>git </a:t>
            </a:r>
            <a:r>
              <a:rPr lang="en-US" sz="1800" dirty="0"/>
              <a:t>mv </a:t>
            </a:r>
            <a:r>
              <a:rPr lang="en-US" sz="1800" dirty="0" smtClean="0"/>
              <a:t>&lt;new </a:t>
            </a:r>
            <a:r>
              <a:rPr lang="en-US" sz="1800" dirty="0"/>
              <a:t>file name&gt; &lt;old file name</a:t>
            </a:r>
            <a:r>
              <a:rPr lang="en-US" sz="1800" dirty="0" smtClean="0"/>
              <a:t>&gt;</a:t>
            </a:r>
          </a:p>
          <a:p>
            <a:pPr>
              <a:buFont typeface="+mj-lt"/>
              <a:buAutoNum type="arabicPeriod"/>
            </a:pPr>
            <a:r>
              <a:rPr lang="en-US" sz="1800" dirty="0" smtClean="0"/>
              <a:t>git </a:t>
            </a:r>
            <a:r>
              <a:rPr lang="en-US" sz="1800" dirty="0"/>
              <a:t>mv </a:t>
            </a:r>
            <a:r>
              <a:rPr lang="en-US" sz="1800" dirty="0" smtClean="0"/>
              <a:t>&lt;new </a:t>
            </a:r>
            <a:r>
              <a:rPr lang="en-US" sz="1800" dirty="0"/>
              <a:t>file name&gt; &lt;folder name /old file name&gt;</a:t>
            </a:r>
            <a:r>
              <a:rPr lang="en-US" sz="1800" dirty="0">
                <a:solidFill>
                  <a:schemeClr val="accent4"/>
                </a:solidFill>
              </a:rPr>
              <a:t> </a:t>
            </a:r>
            <a:r>
              <a:rPr lang="en-US" sz="1800" dirty="0" smtClean="0">
                <a:solidFill>
                  <a:schemeClr val="accent4"/>
                </a:solidFill>
              </a:rPr>
              <a:t>(This </a:t>
            </a:r>
            <a:r>
              <a:rPr lang="en-US" sz="1800" dirty="0">
                <a:solidFill>
                  <a:schemeClr val="accent4"/>
                </a:solidFill>
              </a:rPr>
              <a:t>will rename along with moving file to new </a:t>
            </a:r>
            <a:r>
              <a:rPr lang="en-US" sz="1800" dirty="0" smtClean="0">
                <a:solidFill>
                  <a:schemeClr val="accent4"/>
                </a:solidFill>
              </a:rPr>
              <a:t>package)</a:t>
            </a:r>
            <a:endParaRPr lang="en-US" sz="1800" dirty="0">
              <a:solidFill>
                <a:schemeClr val="accent4"/>
              </a:solidFill>
            </a:endParaRPr>
          </a:p>
        </p:txBody>
      </p:sp>
    </p:spTree>
    <p:extLst>
      <p:ext uri="{BB962C8B-B14F-4D97-AF65-F5344CB8AC3E}">
        <p14:creationId xmlns:p14="http://schemas.microsoft.com/office/powerpoint/2010/main" val="517834071"/>
      </p:ext>
    </p:extLst>
  </p:cSld>
  <p:clrMapOvr>
    <a:masterClrMapping/>
  </p:clrMapOvr>
  <p:transition>
    <p:wipe dir="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AP_Fieldglass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Fieldglass_2016_16x9_white.pptx" id="{C719CB36-2256-4A8B-8C9B-F8745B9A438D}" vid="{B23B6D3C-2FCF-48E4-B738-7F730F05B7D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SAP_Fieldglass_2016_16x9_White</Template>
  <TotalTime>2488</TotalTime>
  <Words>642</Words>
  <Application>Microsoft Office PowerPoint</Application>
  <PresentationFormat>Custom</PresentationFormat>
  <Paragraphs>160</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Symbol</vt:lpstr>
      <vt:lpstr>Microsoft YaHei</vt:lpstr>
      <vt:lpstr>Times New Roman</vt:lpstr>
      <vt:lpstr>Arial Unicode MS</vt:lpstr>
      <vt:lpstr>wingdings</vt:lpstr>
      <vt:lpstr>Arial</vt:lpstr>
      <vt:lpstr>wingdings</vt:lpstr>
      <vt:lpstr>Courier New</vt:lpstr>
      <vt:lpstr>SAP_Fieldglass_2016_16x9_white</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SAP SE</dc:creator>
  <cp:lastModifiedBy>Gurav, Sandeep</cp:lastModifiedBy>
  <cp:revision>157</cp:revision>
  <dcterms:created xsi:type="dcterms:W3CDTF">2016-03-03T06:03:04Z</dcterms:created>
  <dcterms:modified xsi:type="dcterms:W3CDTF">2016-08-04T04:43:19Z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271241191</vt:i4>
  </property>
  <property fmtid="{D5CDD505-2E9C-101B-9397-08002B2CF9AE}" pid="3" name="_NewReviewCycle">
    <vt:lpwstr/>
  </property>
  <property fmtid="{D5CDD505-2E9C-101B-9397-08002B2CF9AE}" pid="4" name="_EmailSubject">
    <vt:lpwstr>GIT ppt</vt:lpwstr>
  </property>
  <property fmtid="{D5CDD505-2E9C-101B-9397-08002B2CF9AE}" pid="5" name="_AuthorEmail">
    <vt:lpwstr>s.gurav@sap.com</vt:lpwstr>
  </property>
  <property fmtid="{D5CDD505-2E9C-101B-9397-08002B2CF9AE}" pid="6" name="_AuthorEmailDisplayName">
    <vt:lpwstr>Gurav, Sandeep</vt:lpwstr>
  </property>
  <property fmtid="{D5CDD505-2E9C-101B-9397-08002B2CF9AE}" pid="7" name="_PreviousAdHocReviewCycleID">
    <vt:i4>883422085</vt:i4>
  </property>
</Properties>
</file>