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18"/>
  </p:notesMasterIdLst>
  <p:handoutMasterIdLst>
    <p:handoutMasterId r:id="rId19"/>
  </p:handoutMasterIdLst>
  <p:sldIdLst>
    <p:sldId id="369" r:id="rId2"/>
    <p:sldId id="344" r:id="rId3"/>
    <p:sldId id="373" r:id="rId4"/>
    <p:sldId id="383" r:id="rId5"/>
    <p:sldId id="284" r:id="rId6"/>
    <p:sldId id="375" r:id="rId7"/>
    <p:sldId id="374" r:id="rId8"/>
    <p:sldId id="376" r:id="rId9"/>
    <p:sldId id="377" r:id="rId10"/>
    <p:sldId id="379" r:id="rId11"/>
    <p:sldId id="381" r:id="rId12"/>
    <p:sldId id="378" r:id="rId13"/>
    <p:sldId id="382" r:id="rId14"/>
    <p:sldId id="384" r:id="rId15"/>
    <p:sldId id="365" r:id="rId16"/>
    <p:sldId id="265" r:id="rId17"/>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4" autoAdjust="0"/>
    <p:restoredTop sz="94728" autoAdjust="0"/>
  </p:normalViewPr>
  <p:slideViewPr>
    <p:cSldViewPr snapToGrid="0" showGuides="1">
      <p:cViewPr varScale="1">
        <p:scale>
          <a:sx n="88" d="100"/>
          <a:sy n="88" d="100"/>
        </p:scale>
        <p:origin x="936" y="96"/>
      </p:cViewPr>
      <p:guideLst>
        <p:guide orient="horz" pos="1285"/>
        <p:guide orient="horz" pos="779"/>
        <p:guide pos="7478"/>
        <p:guide pos="205"/>
        <p:guide pos="3849"/>
        <p:guide pos="4708"/>
        <p:guide pos="4812"/>
        <p:guide pos="2865"/>
        <p:guide pos="295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6205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86774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462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85490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558131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6073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7172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8</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64970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14252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3" name="Slide Image Placeholder 2"/>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2916157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52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12000"/>
            <a:ext cx="10620000" cy="276999"/>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z="1800" dirty="0" smtClean="0"/>
              <a:t>Speaker’s Name, SAP / Month 00, 2016</a:t>
            </a:r>
          </a:p>
        </p:txBody>
      </p:sp>
      <p:sp>
        <p:nvSpPr>
          <p:cNvPr id="7" name="TextBox 6"/>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7999" y="2058035"/>
            <a:ext cx="1881540" cy="360000"/>
          </a:xfrm>
          <a:prstGeom prst="rect">
            <a:avLst/>
          </a:prstGeom>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71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057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0077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22696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17079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588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00000"/>
            <a:ext cx="11545200" cy="923330"/>
          </a:xfrm>
        </p:spPr>
        <p:txBody>
          <a:bodyPr anchor="b" anchorCtr="0">
            <a:noAutofit/>
          </a:bodyPr>
          <a:lstStyle>
            <a:lvl1pPr algn="l">
              <a:defRPr sz="6000">
                <a:solidFill>
                  <a:schemeClr val="tx1"/>
                </a:solidFill>
                <a:latin typeface="+mj-lt"/>
              </a:defRPr>
            </a:lvl1pPr>
          </a:lstStyle>
          <a:p>
            <a:r>
              <a:rPr lang="en-US" dirty="0" smtClean="0"/>
              <a:t>Click to edit text</a:t>
            </a:r>
            <a:endParaRPr lang="en-US" dirty="0"/>
          </a:p>
        </p:txBody>
      </p:sp>
      <p:sp>
        <p:nvSpPr>
          <p:cNvPr id="3" name="Rectangle 2"/>
          <p:cNvSpPr/>
          <p:nvPr/>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4" name="Rectangle 3"/>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79435055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Tree>
    <p:extLst>
      <p:ext uri="{BB962C8B-B14F-4D97-AF65-F5344CB8AC3E}">
        <p14:creationId xmlns:p14="http://schemas.microsoft.com/office/powerpoint/2010/main" val="272029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extLst>
      <p:ext uri="{BB962C8B-B14F-4D97-AF65-F5344CB8AC3E}">
        <p14:creationId xmlns:p14="http://schemas.microsoft.com/office/powerpoint/2010/main" val="60443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282780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52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12000"/>
            <a:ext cx="10620000" cy="276999"/>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z="1800" dirty="0" smtClean="0"/>
              <a:t>Speaker’s Name, SAP / Month 00, 2016</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dirty="0" smtClean="0">
                <a:solidFill>
                  <a:schemeClr val="tx1"/>
                </a:solidFill>
                <a:ea typeface="Arial Unicode MS" pitchFamily="34" charset="-128"/>
                <a:cs typeface="Arial Unicode MS" pitchFamily="34" charset="-128"/>
              </a:rPr>
              <a:t>Use this title slide only with an</a:t>
            </a:r>
            <a:r>
              <a:rPr lang="en-US" sz="1800" kern="0" baseline="0" dirty="0" smtClean="0">
                <a:solidFill>
                  <a:schemeClr val="tx1"/>
                </a:solidFill>
                <a:ea typeface="Arial Unicode MS" pitchFamily="34" charset="-128"/>
                <a:cs typeface="Arial Unicode MS" pitchFamily="34" charset="-128"/>
              </a:rPr>
              <a:t> image</a:t>
            </a:r>
            <a:endParaRPr lang="en-US" sz="1800" kern="0" dirty="0" smtClean="0">
              <a:solidFill>
                <a:schemeClr val="tx1"/>
              </a:solidFill>
              <a:ea typeface="Arial Unicode MS" pitchFamily="34" charset="-128"/>
              <a:cs typeface="Arial Unicode MS" pitchFamily="34" charset="-128"/>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7999" y="2058035"/>
            <a:ext cx="1881540" cy="3600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1">
    <p:spTree>
      <p:nvGrpSpPr>
        <p:cNvPr id="1" name=""/>
        <p:cNvGrpSpPr/>
        <p:nvPr/>
      </p:nvGrpSpPr>
      <p:grpSpPr>
        <a:xfrm>
          <a:off x="0" y="0"/>
          <a:ext cx="0" cy="0"/>
          <a:chOff x="0" y="0"/>
          <a:chExt cx="0" cy="0"/>
        </a:xfrm>
      </p:grpSpPr>
      <p:sp>
        <p:nvSpPr>
          <p:cNvPr id="3" name="Rectangle 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8" name="Rectangle 7"/>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173620" y="1088020"/>
            <a:ext cx="11806177" cy="324091"/>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33300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US" sz="2900" b="1" kern="1200" noProof="0" dirty="0" smtClean="0">
                <a:solidFill>
                  <a:schemeClr val="accent2"/>
                </a:solidFill>
                <a:latin typeface="+mj-lt"/>
                <a:ea typeface="+mj-ea"/>
                <a:cs typeface="+mj-cs"/>
              </a:rPr>
              <a:t>© 2016 SAP SE or an SAP affiliate company.</a:t>
            </a:r>
            <a:r>
              <a:rPr lang="en-US" sz="2900" b="1" kern="1200" baseline="0" noProof="0" dirty="0" smtClean="0">
                <a:solidFill>
                  <a:schemeClr val="accent2"/>
                </a:solidFill>
                <a:latin typeface="+mj-lt"/>
                <a:ea typeface="+mj-ea"/>
                <a:cs typeface="+mj-cs"/>
              </a:rPr>
              <a:t> </a:t>
            </a:r>
            <a:r>
              <a:rPr lang="en-US" sz="2900" b="1" kern="1200" noProof="0" dirty="0" smtClean="0">
                <a:solidFill>
                  <a:schemeClr val="accent2"/>
                </a:solidFill>
                <a:latin typeface="+mj-lt"/>
                <a:ea typeface="+mj-ea"/>
                <a:cs typeface="+mj-cs"/>
              </a:rPr>
              <a:t>All rights reserved.</a:t>
            </a:r>
          </a:p>
        </p:txBody>
      </p:sp>
      <p:sp>
        <p:nvSpPr>
          <p:cNvPr id="5" name="TextBox 4"/>
          <p:cNvSpPr txBox="1"/>
          <p:nvPr/>
        </p:nvSpPr>
        <p:spPr bwMode="gray">
          <a:xfrm>
            <a:off x="323999" y="1692000"/>
            <a:ext cx="11547325" cy="3539430"/>
          </a:xfrm>
          <a:prstGeom prst="rect">
            <a:avLst/>
          </a:prstGeom>
          <a:noFill/>
        </p:spPr>
        <p:txBody>
          <a:bodyPr wrap="square" lIns="0" tIns="0" rIns="0" bIns="0" rtlCol="0">
            <a:spAutoFit/>
          </a:bodyPr>
          <a:lstStyle/>
          <a:p>
            <a:r>
              <a:rPr lang="en-US" sz="1200" kern="1200" dirty="0" smtClean="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smtClean="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smtClean="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smtClean="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smtClean="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smtClean="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smtClean="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smtClean="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smtClean="0">
                <a:solidFill>
                  <a:schemeClr val="tx1"/>
                </a:solidFill>
                <a:latin typeface="Arial"/>
                <a:ea typeface="Arial Unicode MS" panose="020B0604020202020204" pitchFamily="34" charset="-128"/>
                <a:cs typeface="+mn-cs"/>
              </a:rPr>
            </a:br>
            <a:r>
              <a:rPr lang="en-US" sz="1200" kern="1200" dirty="0" smtClean="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395777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75"/>
            <a:ext cx="11547324"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de-DE" sz="2900" b="1" kern="1200" noProof="0" dirty="0" smtClean="0">
                <a:solidFill>
                  <a:schemeClr val="accent2"/>
                </a:solidFill>
                <a:latin typeface="+mj-lt"/>
                <a:ea typeface="+mj-ea"/>
                <a:cs typeface="+mj-cs"/>
              </a:rPr>
              <a:t>© 2016 SAP SE oder ein SAP-Konzernunternehmen. </a:t>
            </a:r>
            <a:br>
              <a:rPr lang="de-DE" sz="2900" b="1" kern="1200" noProof="0" dirty="0" smtClean="0">
                <a:solidFill>
                  <a:schemeClr val="accent2"/>
                </a:solidFill>
                <a:latin typeface="+mj-lt"/>
                <a:ea typeface="+mj-ea"/>
                <a:cs typeface="+mj-cs"/>
              </a:rPr>
            </a:br>
            <a:r>
              <a:rPr lang="de-DE" sz="2900" b="1" kern="1200" noProof="0" dirty="0" smtClean="0">
                <a:solidFill>
                  <a:schemeClr val="accent2"/>
                </a:solidFill>
                <a:latin typeface="+mj-lt"/>
                <a:ea typeface="+mj-ea"/>
                <a:cs typeface="+mj-cs"/>
              </a:rPr>
              <a:t>Alle Rechte vorbehalten.</a:t>
            </a:r>
          </a:p>
        </p:txBody>
      </p:sp>
      <p:sp>
        <p:nvSpPr>
          <p:cNvPr id="8" name="TextBox 7"/>
          <p:cNvSpPr txBox="1"/>
          <p:nvPr/>
        </p:nvSpPr>
        <p:spPr bwMode="gray">
          <a:xfrm>
            <a:off x="323999" y="1692000"/>
            <a:ext cx="11547325" cy="4278094"/>
          </a:xfrm>
          <a:prstGeom prst="rect">
            <a:avLst/>
          </a:prstGeom>
          <a:noFill/>
        </p:spPr>
        <p:txBody>
          <a:bodyPr wrap="square" lIns="0" tIns="0" rIns="0" bIns="0" rtlCol="0">
            <a:spAutoFit/>
          </a:bodyPr>
          <a:lstStyle/>
          <a:p>
            <a:r>
              <a:rPr lang="de-DE" sz="12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nicht gestattet.</a:t>
            </a:r>
          </a:p>
          <a:p>
            <a:pPr>
              <a:spcBef>
                <a:spcPts val="1200"/>
              </a:spcBef>
            </a:pPr>
            <a:r>
              <a:rPr lang="de-DE" sz="12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smtClean="0">
                <a:solidFill>
                  <a:schemeClr val="tx1"/>
                </a:solidFill>
                <a:effectLst/>
                <a:latin typeface="Arial"/>
                <a:ea typeface="+mn-ea"/>
                <a:cs typeface="+mn-cs"/>
              </a:rPr>
            </a:b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von einem SAP-Konzernunternehmen) in Deutschland und verschiedenen anderen Ländern weltweit.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Weitere Hinweise und Informationen zum Markenrecht finden Sie unter </a:t>
            </a:r>
            <a:r>
              <a:rPr lang="de-DE" sz="1200" kern="1200" noProof="0" dirty="0" smtClean="0">
                <a:solidFill>
                  <a:schemeClr val="tx1"/>
                </a:solidFill>
                <a:effectLst/>
                <a:latin typeface="Arial"/>
                <a:ea typeface="+mn-ea"/>
                <a:cs typeface="+mn-cs"/>
                <a:hlinkClick r:id="rId2"/>
              </a:rPr>
              <a:t>http://global.sap.com/corporate-de/legal/copyright/index.epx</a:t>
            </a:r>
            <a:r>
              <a:rPr lang="de-DE" sz="1200" kern="1200" noProof="0" dirty="0" smtClean="0">
                <a:solidFill>
                  <a:schemeClr val="tx1"/>
                </a:solidFill>
                <a:effectLst/>
                <a:latin typeface="Arial"/>
                <a:ea typeface="+mn-ea"/>
                <a:cs typeface="+mn-cs"/>
              </a:rPr>
              <a:t>.</a:t>
            </a:r>
          </a:p>
          <a:p>
            <a:pPr>
              <a:spcBef>
                <a:spcPts val="1200"/>
              </a:spcBef>
            </a:pPr>
            <a:r>
              <a:rPr lang="de-DE" sz="1200" kern="1200" noProof="0" dirty="0" smtClean="0">
                <a:solidFill>
                  <a:schemeClr val="tx1"/>
                </a:solidFill>
                <a:effectLst/>
                <a:latin typeface="Arial"/>
                <a:ea typeface="+mn-ea"/>
                <a:cs typeface="+mn-cs"/>
              </a:rPr>
              <a:t>Die von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200" kern="1200" noProof="0" dirty="0" smtClean="0">
                <a:solidFill>
                  <a:schemeClr val="tx1"/>
                </a:solidFill>
                <a:effectLst/>
                <a:latin typeface="Arial"/>
                <a:ea typeface="+mn-ea"/>
                <a:cs typeface="+mn-cs"/>
              </a:rPr>
              <a:t>Die vorliegenden Unterlagen werden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einem SAP-Konzernunternehmen bereitgestellt und dienen ausschließlich zu Informationszwecken.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smtClean="0">
                <a:solidFill>
                  <a:schemeClr val="tx1"/>
                </a:solidFill>
                <a:effectLst/>
                <a:latin typeface="Arial"/>
                <a:ea typeface="+mn-ea"/>
                <a:cs typeface="+mn-cs"/>
              </a:rPr>
              <a:t> </a:t>
            </a:r>
            <a:r>
              <a:rPr lang="de-DE" sz="1200" kern="1200" noProof="0" dirty="0" smtClean="0">
                <a:solidFill>
                  <a:schemeClr val="tx1"/>
                </a:solidFill>
                <a:effectLst/>
                <a:latin typeface="Arial"/>
                <a:ea typeface="+mn-ea"/>
                <a:cs typeface="+mn-cs"/>
              </a:rPr>
              <a:t>dieser Publikation.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smtClean="0">
                <a:solidFill>
                  <a:schemeClr val="tx1"/>
                </a:solidFill>
                <a:effectLst/>
                <a:latin typeface="Arial"/>
                <a:ea typeface="+mn-ea"/>
                <a:cs typeface="+mn-cs"/>
              </a:rPr>
              <a:t>Insbesondere sind die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Strategie und etwaige künftige Entwicklungen, Produkte und/oder Plattformen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ihrer Konzernunternehmen können von der </a:t>
            </a:r>
            <a:r>
              <a:rPr lang="en-US" sz="1200" kern="1200" dirty="0" smtClean="0">
                <a:solidFill>
                  <a:schemeClr val="tx1"/>
                </a:solidFill>
                <a:latin typeface="Arial"/>
                <a:ea typeface="Arial Unicode MS" panose="020B0604020202020204" pitchFamily="34" charset="-128"/>
                <a:cs typeface="+mn-cs"/>
              </a:rPr>
              <a:t>SAP SE </a:t>
            </a:r>
            <a:r>
              <a:rPr lang="de-DE" sz="1200" kern="1200" noProof="0" dirty="0" smtClean="0">
                <a:solidFill>
                  <a:schemeClr val="tx1"/>
                </a:solidFill>
                <a:effectLst/>
                <a:latin typeface="Arial"/>
                <a:ea typeface="+mn-ea"/>
                <a:cs typeface="+mn-cs"/>
              </a:rPr>
              <a:t>oder ihren Konzernunternehmen jederzeit und ohne Angabe von Gründen unangekündigt geändert werden. </a:t>
            </a:r>
            <a:br>
              <a:rPr lang="de-DE" sz="1200" kern="1200" noProof="0" dirty="0" smtClean="0">
                <a:solidFill>
                  <a:schemeClr val="tx1"/>
                </a:solidFill>
                <a:effectLst/>
                <a:latin typeface="Arial"/>
                <a:ea typeface="+mn-ea"/>
                <a:cs typeface="+mn-cs"/>
              </a:rPr>
            </a:br>
            <a:r>
              <a:rPr lang="de-DE" sz="12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20083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324000" y="1512000"/>
            <a:ext cx="10620000" cy="276999"/>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z="1800" dirty="0" smtClean="0"/>
              <a:t>Speaker’s Name, SAP / Month 00, 2016</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2058035"/>
            <a:ext cx="1881540" cy="3600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12000"/>
            <a:ext cx="10620000" cy="276999"/>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sz="1800" dirty="0" smtClean="0"/>
              <a:t>Speaker’s Name, SAP / Month 00, 2016</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2058035"/>
            <a:ext cx="1881540" cy="3600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4289298"/>
            <a:ext cx="1881540" cy="360000"/>
          </a:xfrm>
          <a:prstGeom prst="rect">
            <a:avLst/>
          </a:prstGeom>
        </p:spPr>
      </p:pic>
    </p:spTree>
    <p:extLst>
      <p:ext uri="{BB962C8B-B14F-4D97-AF65-F5344CB8AC3E}">
        <p14:creationId xmlns:p14="http://schemas.microsoft.com/office/powerpoint/2010/main" val="322283226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en-US" dirty="0"/>
          </a:p>
        </p:txBody>
      </p:sp>
      <p:sp>
        <p:nvSpPr>
          <p:cNvPr id="12" name="Rectangle 11"/>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4289298"/>
            <a:ext cx="1881540" cy="360000"/>
          </a:xfrm>
          <a:prstGeom prst="rect">
            <a:avLst/>
          </a:prstGeom>
        </p:spPr>
      </p:pic>
    </p:spTree>
    <p:extLst>
      <p:ext uri="{BB962C8B-B14F-4D97-AF65-F5344CB8AC3E}">
        <p14:creationId xmlns:p14="http://schemas.microsoft.com/office/powerpoint/2010/main" val="19441880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1872000"/>
            <a:ext cx="7200000" cy="923330"/>
          </a:xfrm>
        </p:spPr>
        <p:txBody>
          <a:bodyPr anchor="t" anchorCtr="0">
            <a:noAutofit/>
          </a:bodyPr>
          <a:lstStyle>
            <a:lvl1pPr>
              <a:defRPr sz="6000">
                <a:solidFill>
                  <a:schemeClr val="tx1"/>
                </a:solidFill>
                <a:latin typeface="+mj-lt"/>
              </a:defRPr>
            </a:lvl1pPr>
          </a:lstStyle>
          <a:p>
            <a:r>
              <a:rPr lang="en-US" dirty="0" smtClean="0"/>
              <a:t>Thank you</a:t>
            </a:r>
            <a:endParaRPr lang="en-US" dirty="0"/>
          </a:p>
        </p:txBody>
      </p:sp>
      <p:sp>
        <p:nvSpPr>
          <p:cNvPr id="93" name="Text Placeholder 92"/>
          <p:cNvSpPr>
            <a:spLocks noGrp="1"/>
          </p:cNvSpPr>
          <p:nvPr>
            <p:ph type="body" sz="quarter" idx="10" hasCustomPrompt="1"/>
          </p:nvPr>
        </p:nvSpPr>
        <p:spPr>
          <a:xfrm>
            <a:off x="9000000" y="2016000"/>
            <a:ext cx="2880000" cy="3292098"/>
          </a:xfrm>
        </p:spPr>
        <p:txBody>
          <a:bodyPr anchor="t"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4000" y="3222498"/>
            <a:ext cx="1881540" cy="360000"/>
          </a:xfrm>
          <a:prstGeom prst="rect">
            <a:avLst/>
          </a:prstGeom>
        </p:spPr>
      </p:pic>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129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24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extLst>
      <p:ext uri="{BB962C8B-B14F-4D97-AF65-F5344CB8AC3E}">
        <p14:creationId xmlns:p14="http://schemas.microsoft.com/office/powerpoint/2010/main" val="3060156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401577" cy="138499"/>
          </a:xfrm>
          <a:prstGeom prst="rect">
            <a:avLst/>
          </a:prstGeom>
          <a:noFill/>
        </p:spPr>
        <p:txBody>
          <a:bodyPr wrap="none" lIns="85730" tIns="0" rIns="0" bIns="0" rtlCol="0">
            <a:spAutoFit/>
          </a:bodyPr>
          <a:lstStyle/>
          <a:p>
            <a:pPr marL="133200" indent="-133200" algn="l">
              <a:buClr>
                <a:schemeClr val="bg1"/>
              </a:buClr>
              <a:buFont typeface="Arial" pitchFamily="34" charset="0"/>
              <a:buChar char="©"/>
              <a:tabLst/>
            </a:pPr>
            <a:r>
              <a:rPr lang="en-US" sz="900" noProof="0" dirty="0" smtClean="0">
                <a:solidFill>
                  <a:schemeClr val="bg1"/>
                </a:solidFill>
              </a:rPr>
              <a:t>2016 SAP SE or an SAP affiliate company.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a:t>
            </a:fld>
            <a:endParaRPr lang="en-US" sz="900" noProof="0" dirty="0" smtClean="0">
              <a:solidFill>
                <a:schemeClr val="bg1"/>
              </a:solidFill>
            </a:endParaRPr>
          </a:p>
        </p:txBody>
      </p:sp>
      <p:sp>
        <p:nvSpPr>
          <p:cNvPr id="4" name="Information_Classification"/>
          <p:cNvSpPr txBox="1"/>
          <p:nvPr userDrawn="1"/>
        </p:nvSpPr>
        <p:spPr>
          <a:xfrm>
            <a:off x="9843135" y="6630039"/>
            <a:ext cx="1255395" cy="138499"/>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smtClean="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8" r:id="rId9"/>
    <p:sldLayoutId id="2147483749" r:id="rId10"/>
    <p:sldLayoutId id="2147483750" r:id="rId11"/>
    <p:sldLayoutId id="2147483751" r:id="rId12"/>
    <p:sldLayoutId id="2147483752" r:id="rId13"/>
    <p:sldLayoutId id="2147483753" r:id="rId14"/>
    <p:sldLayoutId id="2147483754" r:id="rId15"/>
    <p:sldLayoutId id="2147483747" r:id="rId16"/>
    <p:sldLayoutId id="2147483755" r:id="rId17"/>
    <p:sldLayoutId id="2147483756" r:id="rId18"/>
    <p:sldLayoutId id="2147483757" r:id="rId19"/>
    <p:sldLayoutId id="2147483758" r:id="rId20"/>
    <p:sldLayoutId id="2147483759" r:id="rId21"/>
    <p:sldLayoutId id="2147483760" r:id="rId22"/>
    <p:sldLayoutId id="2147483761" r:id="rId23"/>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0"/>
            <a:ext cx="12195175" cy="6859588"/>
          </a:xfrm>
          <a:prstGeom prst="rect">
            <a:avLst/>
          </a:prstGeom>
        </p:spPr>
      </p:pic>
      <p:sp>
        <p:nvSpPr>
          <p:cNvPr id="9" name="Rectangle 8"/>
          <p:cNvSpPr/>
          <p:nvPr/>
        </p:nvSpPr>
        <p:spPr bwMode="gray">
          <a:xfrm>
            <a:off x="325438" y="0"/>
            <a:ext cx="11545200" cy="252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 name="Rectangle 10"/>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3" name="Subtitle 2"/>
          <p:cNvSpPr>
            <a:spLocks noGrp="1"/>
          </p:cNvSpPr>
          <p:nvPr>
            <p:ph type="subTitle" idx="1"/>
          </p:nvPr>
        </p:nvSpPr>
        <p:spPr>
          <a:xfrm>
            <a:off x="467999" y="950039"/>
            <a:ext cx="10620000" cy="1107996"/>
          </a:xfrm>
        </p:spPr>
        <p:txBody>
          <a:bodyPr/>
          <a:lstStyle/>
          <a:p>
            <a:r>
              <a:rPr lang="en-US" dirty="0" smtClean="0"/>
              <a:t>Siddhesh </a:t>
            </a:r>
            <a:r>
              <a:rPr lang="en-US" dirty="0" smtClean="0"/>
              <a:t>Popat</a:t>
            </a:r>
            <a:endParaRPr lang="en-US" dirty="0" smtClean="0"/>
          </a:p>
          <a:p>
            <a:r>
              <a:rPr lang="en-US" dirty="0" smtClean="0"/>
              <a:t>Sydney </a:t>
            </a:r>
            <a:r>
              <a:rPr lang="en-US" dirty="0" err="1" smtClean="0"/>
              <a:t>Monis</a:t>
            </a:r>
            <a:endParaRPr lang="en-US" dirty="0" smtClean="0"/>
          </a:p>
          <a:p>
            <a:endParaRPr lang="en-US" dirty="0" smtClean="0"/>
          </a:p>
          <a:p>
            <a:r>
              <a:rPr lang="en-US" dirty="0" smtClean="0"/>
              <a:t>February 4, 2016 </a:t>
            </a:r>
            <a:endParaRPr lang="en-US" dirty="0"/>
          </a:p>
        </p:txBody>
      </p:sp>
      <p:sp>
        <p:nvSpPr>
          <p:cNvPr id="2" name="Title 1"/>
          <p:cNvSpPr>
            <a:spLocks noGrp="1"/>
          </p:cNvSpPr>
          <p:nvPr>
            <p:ph type="ctrTitle"/>
          </p:nvPr>
        </p:nvSpPr>
        <p:spPr>
          <a:xfrm>
            <a:off x="467999" y="324075"/>
            <a:ext cx="10620000" cy="744561"/>
          </a:xfrm>
        </p:spPr>
        <p:txBody>
          <a:bodyPr/>
          <a:lstStyle/>
          <a:p>
            <a:r>
              <a:rPr lang="en-US" dirty="0" err="1" smtClean="0"/>
              <a:t>Fieldglass</a:t>
            </a:r>
            <a:r>
              <a:rPr lang="en-US" dirty="0" smtClean="0"/>
              <a:t> UI Framework</a:t>
            </a:r>
            <a:endParaRPr lang="en-US"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999" y="2058035"/>
            <a:ext cx="1881540" cy="360000"/>
          </a:xfrm>
          <a:prstGeom prst="rect">
            <a:avLst/>
          </a:prstGeom>
        </p:spPr>
      </p:pic>
    </p:spTree>
    <p:extLst>
      <p:ext uri="{BB962C8B-B14F-4D97-AF65-F5344CB8AC3E}">
        <p14:creationId xmlns:p14="http://schemas.microsoft.com/office/powerpoint/2010/main" val="2309694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Patterns  (layouts)</a:t>
            </a:r>
          </a:p>
        </p:txBody>
      </p:sp>
      <p:sp>
        <p:nvSpPr>
          <p:cNvPr id="3" name="Text Placeholder 2"/>
          <p:cNvSpPr>
            <a:spLocks noGrp="1"/>
          </p:cNvSpPr>
          <p:nvPr>
            <p:ph type="body" sz="quarter" idx="10"/>
          </p:nvPr>
        </p:nvSpPr>
        <p:spPr/>
        <p:txBody>
          <a:bodyPr/>
          <a:lstStyle/>
          <a:p>
            <a:pPr marL="457200" indent="-457200">
              <a:spcBef>
                <a:spcPts val="600"/>
              </a:spcBef>
              <a:spcAft>
                <a:spcPts val="1200"/>
              </a:spcAft>
              <a:buFont typeface="Wingdings" panose="05000000000000000000" pitchFamily="2" charset="2"/>
              <a:buChar char="q"/>
            </a:pPr>
            <a:r>
              <a:rPr lang="en-US" dirty="0"/>
              <a:t>List page</a:t>
            </a:r>
          </a:p>
          <a:p>
            <a:pPr marL="457200" indent="-457200">
              <a:spcBef>
                <a:spcPts val="600"/>
              </a:spcBef>
              <a:spcAft>
                <a:spcPts val="1200"/>
              </a:spcAft>
              <a:buFont typeface="Wingdings" panose="05000000000000000000" pitchFamily="2" charset="2"/>
              <a:buChar char="q"/>
            </a:pPr>
            <a:r>
              <a:rPr lang="en-US" dirty="0"/>
              <a:t>Detail Object page</a:t>
            </a:r>
          </a:p>
          <a:p>
            <a:pPr marL="457200" lvl="0" indent="-457200">
              <a:spcBef>
                <a:spcPts val="600"/>
              </a:spcBef>
              <a:spcAft>
                <a:spcPts val="1200"/>
              </a:spcAft>
              <a:buFont typeface="Wingdings" panose="05000000000000000000" pitchFamily="2" charset="2"/>
              <a:buChar char="q"/>
            </a:pPr>
            <a:r>
              <a:rPr lang="en-US" dirty="0"/>
              <a:t>Data Entry </a:t>
            </a:r>
            <a:r>
              <a:rPr lang="en-US" dirty="0" smtClean="0"/>
              <a:t>page</a:t>
            </a:r>
            <a:endParaRPr lang="en-US" dirty="0"/>
          </a:p>
          <a:p>
            <a:pPr marL="457200" lvl="0" indent="-457200">
              <a:spcBef>
                <a:spcPts val="600"/>
              </a:spcBef>
              <a:spcAft>
                <a:spcPts val="1200"/>
              </a:spcAft>
              <a:buFont typeface="Wingdings" panose="05000000000000000000" pitchFamily="2" charset="2"/>
              <a:buChar char="q"/>
            </a:pPr>
            <a:r>
              <a:rPr lang="en-US" dirty="0"/>
              <a:t>Modal </a:t>
            </a:r>
            <a:r>
              <a:rPr lang="en-US" dirty="0" smtClean="0"/>
              <a:t>panel</a:t>
            </a:r>
            <a:endParaRPr lang="en-US" dirty="0"/>
          </a:p>
          <a:p>
            <a:pPr marL="457200" lvl="0" indent="-457200">
              <a:spcBef>
                <a:spcPts val="600"/>
              </a:spcBef>
              <a:spcAft>
                <a:spcPts val="1200"/>
              </a:spcAft>
              <a:buFont typeface="Wingdings" panose="05000000000000000000" pitchFamily="2" charset="2"/>
              <a:buChar char="q"/>
            </a:pPr>
            <a:r>
              <a:rPr lang="en-US" dirty="0"/>
              <a:t>Administration </a:t>
            </a:r>
            <a:r>
              <a:rPr lang="en-US" dirty="0" smtClean="0"/>
              <a:t>pages</a:t>
            </a:r>
            <a:endParaRPr lang="en-US" dirty="0"/>
          </a:p>
        </p:txBody>
      </p:sp>
    </p:spTree>
    <p:extLst>
      <p:ext uri="{BB962C8B-B14F-4D97-AF65-F5344CB8AC3E}">
        <p14:creationId xmlns:p14="http://schemas.microsoft.com/office/powerpoint/2010/main" val="3697604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a:t>
            </a:r>
            <a:r>
              <a:rPr lang="en-US" dirty="0" err="1"/>
              <a:t>Fieldglass</a:t>
            </a:r>
            <a:r>
              <a:rPr lang="en-US" dirty="0"/>
              <a:t> </a:t>
            </a:r>
            <a:r>
              <a:rPr lang="en-US" dirty="0" smtClean="0"/>
              <a:t>UI</a:t>
            </a:r>
            <a:endParaRPr lang="en-US" dirty="0"/>
          </a:p>
        </p:txBody>
      </p:sp>
      <p:pic>
        <p:nvPicPr>
          <p:cNvPr id="4" name="Picture 3"/>
          <p:cNvPicPr>
            <a:picLocks noChangeAspect="1"/>
          </p:cNvPicPr>
          <p:nvPr/>
        </p:nvPicPr>
        <p:blipFill>
          <a:blip r:embed="rId2"/>
          <a:stretch>
            <a:fillRect/>
          </a:stretch>
        </p:blipFill>
        <p:spPr>
          <a:xfrm>
            <a:off x="324000" y="2029482"/>
            <a:ext cx="8820000" cy="4129640"/>
          </a:xfrm>
          <a:prstGeom prst="rect">
            <a:avLst/>
          </a:prstGeom>
        </p:spPr>
      </p:pic>
    </p:spTree>
    <p:extLst>
      <p:ext uri="{BB962C8B-B14F-4D97-AF65-F5344CB8AC3E}">
        <p14:creationId xmlns:p14="http://schemas.microsoft.com/office/powerpoint/2010/main" val="28594057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How?</a:t>
            </a:r>
            <a:endParaRPr lang="en-US" dirty="0"/>
          </a:p>
        </p:txBody>
      </p:sp>
      <p:pic>
        <p:nvPicPr>
          <p:cNvPr id="8"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1531952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JSP page</a:t>
            </a:r>
          </a:p>
        </p:txBody>
      </p:sp>
      <p:sp>
        <p:nvSpPr>
          <p:cNvPr id="3" name="Text Placeholder 2"/>
          <p:cNvSpPr>
            <a:spLocks noGrp="1"/>
          </p:cNvSpPr>
          <p:nvPr>
            <p:ph type="body" sz="quarter" idx="10"/>
          </p:nvPr>
        </p:nvSpPr>
        <p:spPr>
          <a:xfrm>
            <a:off x="324000" y="1602943"/>
            <a:ext cx="11545200" cy="4392043"/>
          </a:xfrm>
        </p:spPr>
        <p:txBody>
          <a:bodyPr/>
          <a:lstStyle/>
          <a:p>
            <a:pPr marL="640080" lvl="1"/>
            <a:r>
              <a:rPr lang="en-US" sz="1400" dirty="0" smtClean="0"/>
              <a:t>&lt;</a:t>
            </a:r>
            <a:r>
              <a:rPr lang="en-US" sz="1400" dirty="0" err="1"/>
              <a:t>deco:layout</a:t>
            </a:r>
            <a:r>
              <a:rPr lang="en-US" sz="1400" dirty="0"/>
              <a:t> file</a:t>
            </a:r>
            <a:r>
              <a:rPr lang="en-US" sz="1400" u="sng" dirty="0"/>
              <a:t>="/layouts/layout_base.html</a:t>
            </a:r>
            <a:r>
              <a:rPr lang="en-US" sz="1400" dirty="0"/>
              <a:t>" </a:t>
            </a:r>
            <a:r>
              <a:rPr lang="en-US" sz="1400" dirty="0" err="1"/>
              <a:t>noCache</a:t>
            </a:r>
            <a:r>
              <a:rPr lang="en-US" sz="1400" dirty="0"/>
              <a:t>="true"&gt;</a:t>
            </a:r>
          </a:p>
          <a:p>
            <a:pPr marL="640080" lvl="1"/>
            <a:r>
              <a:rPr lang="en-US" sz="1400" dirty="0"/>
              <a:t> 	&lt;</a:t>
            </a:r>
            <a:r>
              <a:rPr lang="en-US" sz="1400" dirty="0" err="1"/>
              <a:t>deco:panel</a:t>
            </a:r>
            <a:r>
              <a:rPr lang="en-US" sz="1400" dirty="0"/>
              <a:t> name="title" value="${title}"/&gt;</a:t>
            </a:r>
          </a:p>
          <a:p>
            <a:pPr marL="640080" lvl="1"/>
            <a:r>
              <a:rPr lang="en-US" sz="1400" dirty="0"/>
              <a:t>    	&lt;</a:t>
            </a:r>
            <a:r>
              <a:rPr lang="en-US" sz="1400" dirty="0" err="1"/>
              <a:t>deco:panel</a:t>
            </a:r>
            <a:r>
              <a:rPr lang="en-US" sz="1400" dirty="0"/>
              <a:t> name="</a:t>
            </a:r>
            <a:r>
              <a:rPr lang="en-US" sz="1400" dirty="0" err="1"/>
              <a:t>menuBar</a:t>
            </a:r>
            <a:r>
              <a:rPr lang="en-US" sz="1400" dirty="0"/>
              <a:t>" &gt;  </a:t>
            </a:r>
          </a:p>
          <a:p>
            <a:pPr marL="640080" lvl="1"/>
            <a:r>
              <a:rPr lang="en-US" sz="1400" dirty="0"/>
              <a:t>		&lt;</a:t>
            </a:r>
            <a:r>
              <a:rPr lang="en-US" sz="1400" dirty="0" err="1"/>
              <a:t>insite:menuBar</a:t>
            </a:r>
            <a:r>
              <a:rPr lang="en-US" sz="1400" dirty="0"/>
              <a:t>/&gt;</a:t>
            </a:r>
          </a:p>
          <a:p>
            <a:pPr marL="640080" lvl="1"/>
            <a:r>
              <a:rPr lang="en-US" sz="1400" dirty="0"/>
              <a:t>	&lt;/</a:t>
            </a:r>
            <a:r>
              <a:rPr lang="en-US" sz="1400" dirty="0" err="1"/>
              <a:t>deco:panel</a:t>
            </a:r>
            <a:r>
              <a:rPr lang="en-US" sz="1400" dirty="0"/>
              <a:t>&gt;</a:t>
            </a:r>
          </a:p>
          <a:p>
            <a:pPr marL="640080" lvl="1"/>
            <a:r>
              <a:rPr lang="en-US" sz="1400" dirty="0"/>
              <a:t>  	 &lt;</a:t>
            </a:r>
            <a:r>
              <a:rPr lang="en-US" sz="1400" dirty="0" err="1"/>
              <a:t>deco:layout</a:t>
            </a:r>
            <a:r>
              <a:rPr lang="en-US" sz="1400" dirty="0"/>
              <a:t> name="body" file</a:t>
            </a:r>
            <a:r>
              <a:rPr lang="en-US" sz="1400" u="sng" dirty="0"/>
              <a:t>="/layouts/layout_list.html</a:t>
            </a:r>
            <a:r>
              <a:rPr lang="en-US" sz="1400" dirty="0"/>
              <a:t>" </a:t>
            </a:r>
            <a:r>
              <a:rPr lang="en-US" sz="1400" dirty="0" err="1"/>
              <a:t>noCache</a:t>
            </a:r>
            <a:r>
              <a:rPr lang="en-US" sz="1400" dirty="0"/>
              <a:t>="true"&gt;</a:t>
            </a:r>
          </a:p>
          <a:p>
            <a:pPr marL="640080" lvl="1"/>
            <a:r>
              <a:rPr lang="en-US" sz="1400" dirty="0"/>
              <a:t>        	</a:t>
            </a:r>
            <a:r>
              <a:rPr lang="en-US" sz="1400" dirty="0" smtClean="0"/>
              <a:t> 	&lt;</a:t>
            </a:r>
            <a:r>
              <a:rPr lang="en-US" sz="1400" dirty="0" err="1"/>
              <a:t>deco:panel</a:t>
            </a:r>
            <a:r>
              <a:rPr lang="en-US" sz="1400" dirty="0"/>
              <a:t> name="badge"&gt;</a:t>
            </a:r>
          </a:p>
          <a:p>
            <a:pPr marL="640080" lvl="1"/>
            <a:r>
              <a:rPr lang="en-US" sz="1400" dirty="0"/>
              <a:t>            	</a:t>
            </a:r>
            <a:r>
              <a:rPr lang="en-US" sz="1400" dirty="0" smtClean="0"/>
              <a:t>	&lt;</a:t>
            </a:r>
            <a:r>
              <a:rPr lang="en-US" sz="1400" dirty="0" err="1"/>
              <a:t>insite:badge</a:t>
            </a:r>
            <a:r>
              <a:rPr lang="en-US" sz="1400" dirty="0"/>
              <a:t> title="${title}” ……/&gt;</a:t>
            </a:r>
          </a:p>
          <a:p>
            <a:pPr marL="640080" lvl="1"/>
            <a:r>
              <a:rPr lang="en-US" sz="1400" dirty="0"/>
              <a:t>        	</a:t>
            </a:r>
            <a:r>
              <a:rPr lang="en-US" sz="1400" dirty="0" smtClean="0"/>
              <a:t>	&lt;/</a:t>
            </a:r>
            <a:r>
              <a:rPr lang="en-US" sz="1400" dirty="0" err="1"/>
              <a:t>deco:panel</a:t>
            </a:r>
            <a:r>
              <a:rPr lang="en-US" sz="1400" dirty="0" smtClean="0"/>
              <a:t>&gt;</a:t>
            </a:r>
          </a:p>
          <a:p>
            <a:pPr marL="640080" lvl="1"/>
            <a:endParaRPr lang="en-US" sz="1400" dirty="0"/>
          </a:p>
          <a:p>
            <a:pPr marL="640080" lvl="1"/>
            <a:r>
              <a:rPr lang="en-US" sz="1400" b="1" i="1" dirty="0" smtClean="0"/>
              <a:t>		&lt;%---- PAGE CONTENT COMES HERE ----%&gt;</a:t>
            </a:r>
          </a:p>
          <a:p>
            <a:pPr marL="640080" lvl="1"/>
            <a:endParaRPr lang="en-US" sz="1400" b="1" i="1" dirty="0"/>
          </a:p>
          <a:p>
            <a:pPr marL="640080" lvl="1"/>
            <a:r>
              <a:rPr lang="en-US" sz="1400" dirty="0"/>
              <a:t>	&lt;/</a:t>
            </a:r>
            <a:r>
              <a:rPr lang="en-US" sz="1400" dirty="0" err="1"/>
              <a:t>deco:layout</a:t>
            </a:r>
            <a:r>
              <a:rPr lang="en-US" sz="1400" dirty="0"/>
              <a:t>&gt;</a:t>
            </a:r>
          </a:p>
          <a:p>
            <a:pPr marL="640080" lvl="1"/>
            <a:r>
              <a:rPr lang="en-US" sz="1400" dirty="0"/>
              <a:t>&lt;/</a:t>
            </a:r>
            <a:r>
              <a:rPr lang="en-US" sz="1400" dirty="0" err="1"/>
              <a:t>deco:layout</a:t>
            </a:r>
            <a:r>
              <a:rPr lang="en-US" sz="1400" dirty="0"/>
              <a:t>&gt;</a:t>
            </a:r>
          </a:p>
          <a:p>
            <a:endParaRPr lang="en-US" dirty="0"/>
          </a:p>
        </p:txBody>
      </p:sp>
    </p:spTree>
    <p:extLst>
      <p:ext uri="{BB962C8B-B14F-4D97-AF65-F5344CB8AC3E}">
        <p14:creationId xmlns:p14="http://schemas.microsoft.com/office/powerpoint/2010/main" val="3274578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Javascript</a:t>
            </a:r>
            <a:r>
              <a:rPr lang="en-US" dirty="0" smtClean="0"/>
              <a:t> Components</a:t>
            </a:r>
            <a:endParaRPr lang="en-US" dirty="0"/>
          </a:p>
        </p:txBody>
      </p:sp>
      <p:sp>
        <p:nvSpPr>
          <p:cNvPr id="3" name="Text Placeholder 2"/>
          <p:cNvSpPr>
            <a:spLocks noGrp="1"/>
          </p:cNvSpPr>
          <p:nvPr>
            <p:ph type="body" sz="quarter" idx="10"/>
          </p:nvPr>
        </p:nvSpPr>
        <p:spPr/>
        <p:txBody>
          <a:bodyPr/>
          <a:lstStyle/>
          <a:p>
            <a:r>
              <a:rPr lang="en-US" dirty="0" err="1" smtClean="0"/>
              <a:t>FGGrid</a:t>
            </a:r>
            <a:endParaRPr lang="en-US" dirty="0" smtClean="0"/>
          </a:p>
          <a:p>
            <a:pPr lvl="1">
              <a:spcBef>
                <a:spcPts val="0"/>
              </a:spcBef>
            </a:pPr>
            <a:r>
              <a:rPr lang="en-US" sz="1200" dirty="0" smtClean="0"/>
              <a:t>	</a:t>
            </a:r>
            <a:r>
              <a:rPr lang="en-US" sz="1200" b="0" dirty="0" smtClean="0">
                <a:solidFill>
                  <a:schemeClr val="tx1">
                    <a:lumMod val="75000"/>
                    <a:lumOff val="25000"/>
                  </a:schemeClr>
                </a:solidFill>
              </a:rPr>
              <a:t>new </a:t>
            </a:r>
            <a:r>
              <a:rPr lang="en-US" sz="1200" b="0" dirty="0" err="1">
                <a:solidFill>
                  <a:schemeClr val="tx1">
                    <a:lumMod val="75000"/>
                    <a:lumOff val="25000"/>
                  </a:schemeClr>
                </a:solidFill>
              </a:rPr>
              <a:t>FG.Grid</a:t>
            </a:r>
            <a:r>
              <a:rPr lang="en-US" sz="1200" b="0" dirty="0">
                <a:solidFill>
                  <a:schemeClr val="tx1">
                    <a:lumMod val="75000"/>
                    <a:lumOff val="25000"/>
                  </a:schemeClr>
                </a:solidFill>
              </a:rPr>
              <a:t>({</a:t>
            </a:r>
          </a:p>
          <a:p>
            <a:pPr>
              <a:spcBef>
                <a:spcPts val="0"/>
              </a:spcBef>
            </a:pPr>
            <a:r>
              <a:rPr lang="en-US" sz="1200" b="0" dirty="0" smtClean="0">
                <a:solidFill>
                  <a:schemeClr val="tx1">
                    <a:lumMod val="75000"/>
                    <a:lumOff val="25000"/>
                  </a:schemeClr>
                </a:solidFill>
              </a:rPr>
              <a:t>	        </a:t>
            </a:r>
            <a:r>
              <a:rPr lang="en-US" sz="1200" b="0" dirty="0" err="1" smtClean="0">
                <a:solidFill>
                  <a:schemeClr val="tx1">
                    <a:lumMod val="75000"/>
                    <a:lumOff val="25000"/>
                  </a:schemeClr>
                </a:solidFill>
              </a:rPr>
              <a:t>jsonObject</a:t>
            </a:r>
            <a:r>
              <a:rPr lang="en-US" sz="1200" b="0" dirty="0">
                <a:solidFill>
                  <a:schemeClr val="tx1">
                    <a:lumMod val="75000"/>
                    <a:lumOff val="25000"/>
                  </a:schemeClr>
                </a:solidFill>
              </a:rPr>
              <a:t>: </a:t>
            </a:r>
            <a:r>
              <a:rPr lang="en-US" sz="1200" b="0" dirty="0" err="1" smtClean="0">
                <a:solidFill>
                  <a:schemeClr val="tx1">
                    <a:lumMod val="75000"/>
                    <a:lumOff val="25000"/>
                  </a:schemeClr>
                </a:solidFill>
              </a:rPr>
              <a:t>statementOfWorkGridData</a:t>
            </a:r>
            <a:endParaRPr lang="en-US" sz="1200" b="0" dirty="0">
              <a:solidFill>
                <a:schemeClr val="tx1">
                  <a:lumMod val="75000"/>
                  <a:lumOff val="25000"/>
                </a:schemeClr>
              </a:solidFill>
            </a:endParaRPr>
          </a:p>
          <a:p>
            <a:pPr>
              <a:spcBef>
                <a:spcPts val="0"/>
              </a:spcBef>
            </a:pPr>
            <a:r>
              <a:rPr lang="en-US" sz="1200" b="0" dirty="0" smtClean="0">
                <a:solidFill>
                  <a:schemeClr val="tx1">
                    <a:lumMod val="75000"/>
                    <a:lumOff val="25000"/>
                  </a:schemeClr>
                </a:solidFill>
              </a:rPr>
              <a:t>	});</a:t>
            </a:r>
          </a:p>
          <a:p>
            <a:r>
              <a:rPr lang="en-US" dirty="0" err="1" smtClean="0"/>
              <a:t>FGTooltip</a:t>
            </a:r>
            <a:endParaRPr lang="en-US" dirty="0" smtClean="0"/>
          </a:p>
          <a:p>
            <a:pPr>
              <a:spcBef>
                <a:spcPts val="0"/>
              </a:spcBef>
            </a:pPr>
            <a:r>
              <a:rPr lang="en-US" sz="1200" b="0" dirty="0" smtClean="0"/>
              <a:t>	</a:t>
            </a:r>
            <a:r>
              <a:rPr lang="en-US" sz="1200" b="0" dirty="0" smtClean="0">
                <a:solidFill>
                  <a:schemeClr val="tx1">
                    <a:lumMod val="75000"/>
                    <a:lumOff val="25000"/>
                  </a:schemeClr>
                </a:solidFill>
              </a:rPr>
              <a:t>new </a:t>
            </a:r>
            <a:r>
              <a:rPr lang="en-US" sz="1200" b="0" dirty="0" err="1">
                <a:solidFill>
                  <a:schemeClr val="tx1">
                    <a:lumMod val="75000"/>
                    <a:lumOff val="25000"/>
                  </a:schemeClr>
                </a:solidFill>
              </a:rPr>
              <a:t>FG.Tooltip</a:t>
            </a:r>
            <a:r>
              <a:rPr lang="en-US" sz="1200" b="0" dirty="0">
                <a:solidFill>
                  <a:schemeClr val="tx1">
                    <a:lumMod val="75000"/>
                    <a:lumOff val="25000"/>
                  </a:schemeClr>
                </a:solidFill>
              </a:rPr>
              <a:t>({</a:t>
            </a:r>
          </a:p>
          <a:p>
            <a:pPr>
              <a:spcBef>
                <a:spcPts val="0"/>
              </a:spcBef>
            </a:pPr>
            <a:r>
              <a:rPr lang="en-US" sz="1200" b="0" dirty="0" smtClean="0">
                <a:solidFill>
                  <a:schemeClr val="tx1">
                    <a:lumMod val="75000"/>
                    <a:lumOff val="25000"/>
                  </a:schemeClr>
                </a:solidFill>
              </a:rPr>
              <a:t>	        element</a:t>
            </a:r>
            <a:r>
              <a:rPr lang="en-US" sz="1200" b="0" dirty="0">
                <a:solidFill>
                  <a:schemeClr val="tx1">
                    <a:lumMod val="75000"/>
                    <a:lumOff val="25000"/>
                  </a:schemeClr>
                </a:solidFill>
              </a:rPr>
              <a:t>: $('#</a:t>
            </a:r>
            <a:r>
              <a:rPr lang="en-US" sz="1200" b="0" dirty="0" err="1">
                <a:solidFill>
                  <a:schemeClr val="tx1">
                    <a:lumMod val="75000"/>
                    <a:lumOff val="25000"/>
                  </a:schemeClr>
                </a:solidFill>
              </a:rPr>
              <a:t>infoIcon</a:t>
            </a:r>
            <a:r>
              <a:rPr lang="en-US" sz="1200" b="0" dirty="0">
                <a:solidFill>
                  <a:schemeClr val="tx1">
                    <a:lumMod val="75000"/>
                    <a:lumOff val="25000"/>
                  </a:schemeClr>
                </a:solidFill>
              </a:rPr>
              <a:t>'),</a:t>
            </a:r>
          </a:p>
          <a:p>
            <a:pPr>
              <a:spcBef>
                <a:spcPts val="0"/>
              </a:spcBef>
            </a:pPr>
            <a:r>
              <a:rPr lang="en-US" sz="1200" b="0" dirty="0" smtClean="0">
                <a:solidFill>
                  <a:schemeClr val="tx1">
                    <a:lumMod val="75000"/>
                    <a:lumOff val="25000"/>
                  </a:schemeClr>
                </a:solidFill>
              </a:rPr>
              <a:t>	        text</a:t>
            </a:r>
            <a:r>
              <a:rPr lang="en-US" sz="1200" b="0" dirty="0">
                <a:solidFill>
                  <a:schemeClr val="tx1">
                    <a:lumMod val="75000"/>
                    <a:lumOff val="25000"/>
                  </a:schemeClr>
                </a:solidFill>
              </a:rPr>
              <a:t>: 'Hi, I am the text within a tooltip'</a:t>
            </a:r>
          </a:p>
          <a:p>
            <a:pPr>
              <a:spcBef>
                <a:spcPts val="0"/>
              </a:spcBef>
            </a:pPr>
            <a:r>
              <a:rPr lang="en-US" sz="1200" b="0" dirty="0" smtClean="0">
                <a:solidFill>
                  <a:schemeClr val="tx1">
                    <a:lumMod val="75000"/>
                    <a:lumOff val="25000"/>
                  </a:schemeClr>
                </a:solidFill>
              </a:rPr>
              <a:t>	}).</a:t>
            </a:r>
            <a:r>
              <a:rPr lang="en-US" sz="1200" b="0" dirty="0">
                <a:solidFill>
                  <a:schemeClr val="tx1">
                    <a:lumMod val="75000"/>
                    <a:lumOff val="25000"/>
                  </a:schemeClr>
                </a:solidFill>
              </a:rPr>
              <a:t>initialize();</a:t>
            </a:r>
            <a:endParaRPr lang="en-US" sz="1200" b="0" dirty="0" smtClean="0">
              <a:solidFill>
                <a:schemeClr val="tx1">
                  <a:lumMod val="75000"/>
                  <a:lumOff val="25000"/>
                </a:schemeClr>
              </a:solidFill>
            </a:endParaRPr>
          </a:p>
          <a:p>
            <a:r>
              <a:rPr lang="en-US" dirty="0" err="1" smtClean="0"/>
              <a:t>FGSessionReviver</a:t>
            </a:r>
            <a:endParaRPr lang="en-US" dirty="0"/>
          </a:p>
          <a:p>
            <a:pPr>
              <a:spcBef>
                <a:spcPts val="0"/>
              </a:spcBef>
            </a:pPr>
            <a:r>
              <a:rPr lang="en-US" dirty="0" smtClean="0"/>
              <a:t>	</a:t>
            </a:r>
            <a:r>
              <a:rPr lang="en-US" sz="1200" b="0" dirty="0" err="1" smtClean="0">
                <a:solidFill>
                  <a:schemeClr val="tx1">
                    <a:lumMod val="75000"/>
                    <a:lumOff val="25000"/>
                  </a:schemeClr>
                </a:solidFill>
              </a:rPr>
              <a:t>FG.SessionReviver</a:t>
            </a:r>
            <a:r>
              <a:rPr lang="en-US" sz="1200" b="0" dirty="0">
                <a:solidFill>
                  <a:schemeClr val="tx1">
                    <a:lumMod val="75000"/>
                    <a:lumOff val="25000"/>
                  </a:schemeClr>
                </a:solidFill>
              </a:rPr>
              <a:t>({</a:t>
            </a:r>
          </a:p>
          <a:p>
            <a:pPr lvl="1">
              <a:spcBef>
                <a:spcPts val="0"/>
              </a:spcBef>
            </a:pPr>
            <a:r>
              <a:rPr lang="en-US" sz="1200" b="0" dirty="0" smtClean="0">
                <a:solidFill>
                  <a:schemeClr val="tx1">
                    <a:lumMod val="75000"/>
                    <a:lumOff val="25000"/>
                  </a:schemeClr>
                </a:solidFill>
              </a:rPr>
              <a:t>                                  </a:t>
            </a:r>
            <a:r>
              <a:rPr lang="en-US" sz="1200" b="0" dirty="0" err="1" smtClean="0">
                <a:solidFill>
                  <a:schemeClr val="tx1">
                    <a:lumMod val="75000"/>
                    <a:lumOff val="25000"/>
                  </a:schemeClr>
                </a:solidFill>
              </a:rPr>
              <a:t>warningPeriodBeforeTimeoutSeconds</a:t>
            </a:r>
            <a:r>
              <a:rPr lang="en-US" sz="1200" b="0" dirty="0">
                <a:solidFill>
                  <a:schemeClr val="tx1">
                    <a:lumMod val="75000"/>
                    <a:lumOff val="25000"/>
                  </a:schemeClr>
                </a:solidFill>
              </a:rPr>
              <a:t>: 100,</a:t>
            </a:r>
          </a:p>
          <a:p>
            <a:pPr lvl="1">
              <a:spcBef>
                <a:spcPts val="0"/>
              </a:spcBef>
            </a:pPr>
            <a:r>
              <a:rPr lang="en-US" sz="1200" b="0" dirty="0" smtClean="0">
                <a:solidFill>
                  <a:schemeClr val="tx1">
                    <a:lumMod val="75000"/>
                    <a:lumOff val="25000"/>
                  </a:schemeClr>
                </a:solidFill>
              </a:rPr>
              <a:t>                                  </a:t>
            </a:r>
            <a:r>
              <a:rPr lang="en-US" sz="1200" b="0" dirty="0" err="1" smtClean="0">
                <a:solidFill>
                  <a:schemeClr val="tx1">
                    <a:lumMod val="75000"/>
                    <a:lumOff val="25000"/>
                  </a:schemeClr>
                </a:solidFill>
              </a:rPr>
              <a:t>serverSessionTimeoutSeconds</a:t>
            </a:r>
            <a:r>
              <a:rPr lang="en-US" sz="1200" b="0" dirty="0">
                <a:solidFill>
                  <a:schemeClr val="tx1">
                    <a:lumMod val="75000"/>
                    <a:lumOff val="25000"/>
                  </a:schemeClr>
                </a:solidFill>
              </a:rPr>
              <a:t>: </a:t>
            </a:r>
            <a:r>
              <a:rPr lang="en-US" sz="1200" b="0" dirty="0" smtClean="0">
                <a:solidFill>
                  <a:schemeClr val="tx1">
                    <a:lumMod val="75000"/>
                    <a:lumOff val="25000"/>
                  </a:schemeClr>
                </a:solidFill>
              </a:rPr>
              <a:t>1200</a:t>
            </a:r>
          </a:p>
          <a:p>
            <a:pPr lvl="1">
              <a:spcBef>
                <a:spcPts val="0"/>
              </a:spcBef>
            </a:pPr>
            <a:r>
              <a:rPr lang="en-US" sz="1200" b="0" dirty="0" smtClean="0">
                <a:solidFill>
                  <a:schemeClr val="tx1">
                    <a:lumMod val="75000"/>
                    <a:lumOff val="25000"/>
                  </a:schemeClr>
                </a:solidFill>
              </a:rPr>
              <a:t>                          }).enable();</a:t>
            </a:r>
          </a:p>
          <a:p>
            <a:endParaRPr lang="en-US" dirty="0"/>
          </a:p>
        </p:txBody>
      </p:sp>
    </p:spTree>
    <p:extLst>
      <p:ext uri="{BB962C8B-B14F-4D97-AF65-F5344CB8AC3E}">
        <p14:creationId xmlns:p14="http://schemas.microsoft.com/office/powerpoint/2010/main" val="2728215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7" name="Text Placeholder 6"/>
          <p:cNvSpPr>
            <a:spLocks noGrp="1"/>
          </p:cNvSpPr>
          <p:nvPr>
            <p:ph type="body" sz="quarter" idx="10"/>
          </p:nvPr>
        </p:nvSpPr>
        <p:spPr/>
        <p:txBody>
          <a:bodyPr/>
          <a:lstStyle/>
          <a:p>
            <a:r>
              <a:rPr lang="en-US" b="1" dirty="0" smtClean="0"/>
              <a:t>Contact information:</a:t>
            </a:r>
          </a:p>
          <a:p>
            <a:endParaRPr lang="en-US" dirty="0" smtClean="0"/>
          </a:p>
          <a:p>
            <a:r>
              <a:rPr lang="en-US" dirty="0" smtClean="0"/>
              <a:t>Siddhesh </a:t>
            </a:r>
            <a:r>
              <a:rPr lang="en-US" dirty="0" err="1" smtClean="0"/>
              <a:t>Popat</a:t>
            </a:r>
            <a:endParaRPr lang="en-US" dirty="0" smtClean="0"/>
          </a:p>
          <a:p>
            <a:r>
              <a:rPr lang="en-US" dirty="0" smtClean="0"/>
              <a:t>Developer Associate</a:t>
            </a:r>
          </a:p>
          <a:p>
            <a:r>
              <a:rPr lang="en-US" dirty="0" smtClean="0"/>
              <a:t>Mumbai</a:t>
            </a:r>
          </a:p>
          <a:p>
            <a:r>
              <a:rPr lang="en-US" dirty="0" smtClean="0"/>
              <a:t>9702017879</a:t>
            </a:r>
          </a:p>
          <a:p>
            <a:endParaRPr lang="en-US" dirty="0" smtClean="0"/>
          </a:p>
          <a:p>
            <a:r>
              <a:rPr lang="en-US" dirty="0" smtClean="0"/>
              <a:t>Sydney Monis</a:t>
            </a:r>
          </a:p>
          <a:p>
            <a:r>
              <a:rPr lang="en-US" dirty="0" smtClean="0"/>
              <a:t>Developer Associate</a:t>
            </a:r>
          </a:p>
          <a:p>
            <a:r>
              <a:rPr lang="en-US" dirty="0" smtClean="0"/>
              <a:t>Mumbai</a:t>
            </a:r>
          </a:p>
          <a:p>
            <a:r>
              <a:rPr lang="en-US" dirty="0" smtClean="0"/>
              <a:t>9930781666</a:t>
            </a:r>
            <a:endParaRPr lang="en-US" dirty="0"/>
          </a:p>
        </p:txBody>
      </p:sp>
    </p:spTree>
    <p:extLst>
      <p:ext uri="{BB962C8B-B14F-4D97-AF65-F5344CB8AC3E}">
        <p14:creationId xmlns:p14="http://schemas.microsoft.com/office/powerpoint/2010/main" val="2431967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Text Placeholder 2"/>
          <p:cNvSpPr>
            <a:spLocks noGrp="1"/>
          </p:cNvSpPr>
          <p:nvPr>
            <p:ph type="body" sz="quarter" idx="10"/>
          </p:nvPr>
        </p:nvSpPr>
        <p:spPr>
          <a:xfrm>
            <a:off x="324000" y="1426029"/>
            <a:ext cx="11545200" cy="4721383"/>
          </a:xfrm>
        </p:spPr>
        <p:txBody>
          <a:bodyPr/>
          <a:lstStyle/>
          <a:p>
            <a:r>
              <a:rPr lang="en-US" dirty="0" smtClean="0"/>
              <a:t>Introduction</a:t>
            </a:r>
          </a:p>
          <a:p>
            <a:pPr lvl="1"/>
            <a:r>
              <a:rPr lang="en-US" dirty="0" smtClean="0"/>
              <a:t>About </a:t>
            </a:r>
            <a:r>
              <a:rPr lang="en-US" dirty="0"/>
              <a:t>SAP </a:t>
            </a:r>
            <a:r>
              <a:rPr lang="en-US" dirty="0" err="1"/>
              <a:t>Fieldglass</a:t>
            </a:r>
            <a:endParaRPr lang="en-US" dirty="0" smtClean="0"/>
          </a:p>
          <a:p>
            <a:pPr lvl="1"/>
            <a:r>
              <a:rPr lang="en-US" dirty="0"/>
              <a:t>Complexity of a large Web </a:t>
            </a:r>
            <a:r>
              <a:rPr lang="en-US" dirty="0" smtClean="0"/>
              <a:t>Application</a:t>
            </a:r>
          </a:p>
          <a:p>
            <a:pPr marL="0" lvl="1" indent="0">
              <a:buNone/>
            </a:pPr>
            <a:endParaRPr lang="en-US" dirty="0" smtClean="0"/>
          </a:p>
          <a:p>
            <a:pPr marL="0" lvl="1" indent="0">
              <a:buNone/>
            </a:pPr>
            <a:r>
              <a:rPr lang="en-US" dirty="0" smtClean="0"/>
              <a:t>Why?</a:t>
            </a:r>
          </a:p>
          <a:p>
            <a:pPr lvl="1"/>
            <a:r>
              <a:rPr lang="en-US" dirty="0" smtClean="0"/>
              <a:t>Reasons for building the framework</a:t>
            </a:r>
          </a:p>
          <a:p>
            <a:r>
              <a:rPr lang="en-US" dirty="0" smtClean="0"/>
              <a:t>What?</a:t>
            </a:r>
          </a:p>
          <a:p>
            <a:pPr lvl="1"/>
            <a:r>
              <a:rPr lang="en-US" dirty="0" smtClean="0"/>
              <a:t>Our Solution</a:t>
            </a:r>
          </a:p>
          <a:p>
            <a:pPr lvl="1"/>
            <a:r>
              <a:rPr lang="en-US" dirty="0" smtClean="0"/>
              <a:t>Standard Patters</a:t>
            </a:r>
          </a:p>
          <a:p>
            <a:pPr lvl="1"/>
            <a:r>
              <a:rPr lang="en-US" dirty="0" smtClean="0"/>
              <a:t>UI Layouts</a:t>
            </a:r>
          </a:p>
          <a:p>
            <a:r>
              <a:rPr lang="en-US" dirty="0" smtClean="0"/>
              <a:t>How?</a:t>
            </a:r>
          </a:p>
          <a:p>
            <a:pPr lvl="1"/>
            <a:r>
              <a:rPr lang="en-US" dirty="0" smtClean="0"/>
              <a:t>Structure of </a:t>
            </a:r>
            <a:r>
              <a:rPr lang="en-US" dirty="0" err="1" smtClean="0"/>
              <a:t>jsp</a:t>
            </a:r>
            <a:r>
              <a:rPr lang="en-US" dirty="0" smtClean="0"/>
              <a:t> </a:t>
            </a:r>
            <a:r>
              <a:rPr lang="en-US" dirty="0" smtClean="0"/>
              <a:t>pages</a:t>
            </a:r>
          </a:p>
          <a:p>
            <a:pPr lvl="1"/>
            <a:r>
              <a:rPr lang="en-US" dirty="0" err="1" smtClean="0"/>
              <a:t>Javascript</a:t>
            </a:r>
            <a:r>
              <a:rPr lang="en-US" dirty="0" smtClean="0"/>
              <a:t> Components</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Introduction</a:t>
            </a:r>
            <a:endParaRPr lang="en-US" dirty="0"/>
          </a:p>
        </p:txBody>
      </p:sp>
      <p:pic>
        <p:nvPicPr>
          <p:cNvPr id="8"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851147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Fieldglass</a:t>
            </a:r>
            <a:endParaRPr lang="en-US" dirty="0"/>
          </a:p>
        </p:txBody>
      </p:sp>
      <p:sp>
        <p:nvSpPr>
          <p:cNvPr id="6" name="Content Placeholder 2"/>
          <p:cNvSpPr txBox="1">
            <a:spLocks/>
          </p:cNvSpPr>
          <p:nvPr/>
        </p:nvSpPr>
        <p:spPr>
          <a:xfrm>
            <a:off x="362912" y="1209250"/>
            <a:ext cx="7953504" cy="4985351"/>
          </a:xfrm>
          <a:prstGeom prst="rect">
            <a:avLst/>
          </a:prstGeom>
        </p:spPr>
        <p:txBody>
          <a:bodyPr>
            <a:noAutofit/>
          </a:bodyPr>
          <a:lstStyle/>
          <a:p>
            <a:pPr marL="799200" lvl="1" indent="-342000">
              <a:spcBef>
                <a:spcPct val="20000"/>
              </a:spcBef>
              <a:buFont typeface="Arial" pitchFamily="34" charset="0"/>
              <a:buChar char="•"/>
              <a:defRPr/>
            </a:pPr>
            <a:endParaRPr lang="en-US" sz="1400" dirty="0" smtClean="0">
              <a:latin typeface="Tahoma" pitchFamily="34" charset="0"/>
              <a:ea typeface="Tahoma" pitchFamily="34" charset="0"/>
              <a:cs typeface="Tahoma" pitchFamily="34" charset="0"/>
            </a:endParaRPr>
          </a:p>
        </p:txBody>
      </p:sp>
      <p:sp>
        <p:nvSpPr>
          <p:cNvPr id="8" name="Rectangle 203"/>
          <p:cNvSpPr txBox="1">
            <a:spLocks noChangeArrowheads="1"/>
          </p:cNvSpPr>
          <p:nvPr/>
        </p:nvSpPr>
        <p:spPr>
          <a:xfrm>
            <a:off x="281041" y="1283622"/>
            <a:ext cx="7488284" cy="3913514"/>
          </a:xfrm>
          <a:prstGeom prst="rect">
            <a:avLst/>
          </a:prstGeom>
          <a:noFill/>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Tahoma"/>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smtClean="0">
                <a:solidFill>
                  <a:schemeClr val="tx1"/>
                </a:solidFill>
                <a:latin typeface="+mn-lt"/>
              </a:rPr>
              <a:t>Global Leader in Vendor </a:t>
            </a:r>
            <a:r>
              <a:rPr lang="en-US" sz="1800" dirty="0">
                <a:solidFill>
                  <a:schemeClr val="tx1"/>
                </a:solidFill>
                <a:latin typeface="+mn-lt"/>
              </a:rPr>
              <a:t>Management System (VMS</a:t>
            </a:r>
            <a:r>
              <a:rPr lang="en-US" sz="1800" dirty="0" smtClean="0">
                <a:solidFill>
                  <a:schemeClr val="tx1"/>
                </a:solidFill>
                <a:latin typeface="+mn-lt"/>
              </a:rPr>
              <a:t>), </a:t>
            </a:r>
            <a:r>
              <a:rPr lang="en-US" sz="1800" dirty="0">
                <a:solidFill>
                  <a:schemeClr val="tx1"/>
                </a:solidFill>
                <a:latin typeface="+mn-lt"/>
              </a:rPr>
              <a:t>highly configurable </a:t>
            </a:r>
            <a:r>
              <a:rPr lang="en-US" sz="1800" b="1" dirty="0" smtClean="0">
                <a:solidFill>
                  <a:schemeClr val="tx1"/>
                </a:solidFill>
                <a:latin typeface="+mn-lt"/>
              </a:rPr>
              <a:t>Fieldglass</a:t>
            </a:r>
            <a:r>
              <a:rPr lang="en-US" sz="1800" dirty="0" smtClean="0">
                <a:solidFill>
                  <a:schemeClr val="tx1"/>
                </a:solidFill>
                <a:latin typeface="+mn-lt"/>
              </a:rPr>
              <a:t> operates </a:t>
            </a:r>
            <a:r>
              <a:rPr lang="en-US" sz="1800" dirty="0">
                <a:solidFill>
                  <a:schemeClr val="tx1"/>
                </a:solidFill>
                <a:latin typeface="+mn-lt"/>
              </a:rPr>
              <a:t>in the cloud, providing transparency into the contract workforce to help companies procure, manage and make strategic labor decisions regarding: </a:t>
            </a:r>
          </a:p>
          <a:p>
            <a:pPr algn="just"/>
            <a:endParaRPr lang="en-US" sz="1800" dirty="0">
              <a:solidFill>
                <a:schemeClr val="tx1"/>
              </a:solidFill>
              <a:latin typeface="+mn-lt"/>
            </a:endParaRPr>
          </a:p>
          <a:p>
            <a:pPr marL="285750" indent="-285750" algn="just">
              <a:buFont typeface="Wingdings" pitchFamily="2" charset="2"/>
              <a:buChar char="Ø"/>
            </a:pPr>
            <a:r>
              <a:rPr lang="en-US" sz="1600" b="1" dirty="0">
                <a:solidFill>
                  <a:schemeClr val="tx1"/>
                </a:solidFill>
                <a:latin typeface="+mn-lt"/>
              </a:rPr>
              <a:t>Contingent </a:t>
            </a:r>
            <a:r>
              <a:rPr lang="en-US" sz="1600" b="1" dirty="0" smtClean="0">
                <a:solidFill>
                  <a:schemeClr val="tx1"/>
                </a:solidFill>
                <a:latin typeface="+mn-lt"/>
              </a:rPr>
              <a:t>labor</a:t>
            </a:r>
          </a:p>
          <a:p>
            <a:pPr marL="285750" indent="-285750" algn="just">
              <a:buFont typeface="Wingdings" pitchFamily="2" charset="2"/>
              <a:buChar char="Ø"/>
            </a:pPr>
            <a:r>
              <a:rPr lang="en-US" sz="1600" b="1" dirty="0" smtClean="0">
                <a:solidFill>
                  <a:schemeClr val="tx1"/>
                </a:solidFill>
                <a:latin typeface="+mn-lt"/>
              </a:rPr>
              <a:t>Services like Statement of Work, </a:t>
            </a:r>
            <a:r>
              <a:rPr lang="en-US" sz="1600" b="1" dirty="0" err="1" smtClean="0">
                <a:solidFill>
                  <a:schemeClr val="tx1"/>
                </a:solidFill>
                <a:latin typeface="+mn-lt"/>
              </a:rPr>
              <a:t>RFx</a:t>
            </a:r>
            <a:r>
              <a:rPr lang="en-US" sz="1600" b="1" dirty="0" smtClean="0">
                <a:solidFill>
                  <a:schemeClr val="tx1"/>
                </a:solidFill>
                <a:latin typeface="+mn-lt"/>
              </a:rPr>
              <a:t>, Projects etc.</a:t>
            </a:r>
          </a:p>
          <a:p>
            <a:pPr marL="285750" indent="-285750" algn="just">
              <a:buFont typeface="Wingdings" pitchFamily="2" charset="2"/>
              <a:buChar char="Ø"/>
            </a:pPr>
            <a:r>
              <a:rPr lang="en-IN" sz="1600" b="1" dirty="0" smtClean="0">
                <a:solidFill>
                  <a:schemeClr val="tx1"/>
                </a:solidFill>
                <a:latin typeface="+mn-lt"/>
              </a:rPr>
              <a:t>Independent </a:t>
            </a:r>
            <a:r>
              <a:rPr lang="en-IN" sz="1600" b="1" dirty="0">
                <a:solidFill>
                  <a:schemeClr val="tx1"/>
                </a:solidFill>
                <a:latin typeface="+mn-lt"/>
              </a:rPr>
              <a:t>contractors </a:t>
            </a:r>
          </a:p>
          <a:p>
            <a:pPr algn="just"/>
            <a:endParaRPr lang="en-IN" sz="1800" dirty="0" smtClean="0">
              <a:solidFill>
                <a:schemeClr val="tx1"/>
              </a:solidFill>
              <a:latin typeface="+mn-lt"/>
            </a:endParaRPr>
          </a:p>
          <a:p>
            <a:pPr algn="just"/>
            <a:r>
              <a:rPr lang="en-IN" sz="1800" dirty="0" smtClean="0">
                <a:solidFill>
                  <a:schemeClr val="tx1"/>
                </a:solidFill>
                <a:latin typeface="+mn-lt"/>
              </a:rPr>
              <a:t>A SaaS based solution (one code-base and one database) caters to multiple domains including BFS, Healthcare, Telecom, Manufacturing, Energy, Hospitality etc. and is increasing its footprint in new areas year on year.</a:t>
            </a:r>
            <a:endParaRPr lang="en-US" sz="1800" dirty="0">
              <a:solidFill>
                <a:schemeClr val="tx1"/>
              </a:solidFill>
              <a:latin typeface="+mn-lt"/>
            </a:endParaRPr>
          </a:p>
        </p:txBody>
      </p:sp>
      <p:sp>
        <p:nvSpPr>
          <p:cNvPr id="9" name="Rectangle 8"/>
          <p:cNvSpPr/>
          <p:nvPr/>
        </p:nvSpPr>
        <p:spPr>
          <a:xfrm>
            <a:off x="8060082" y="1849226"/>
            <a:ext cx="4013908" cy="3139321"/>
          </a:xfrm>
          <a:prstGeom prst="rect">
            <a:avLst/>
          </a:prstGeom>
        </p:spPr>
        <p:txBody>
          <a:bodyPr wrap="square">
            <a:spAutoFit/>
          </a:bodyPr>
          <a:lstStyle/>
          <a:p>
            <a:r>
              <a:rPr lang="en-IN" sz="1800" b="1" i="1" dirty="0" smtClean="0">
                <a:latin typeface="+mn-lt"/>
              </a:rPr>
              <a:t>Year </a:t>
            </a:r>
            <a:r>
              <a:rPr lang="en-IN" sz="1800" b="1" i="1" dirty="0">
                <a:latin typeface="+mn-lt"/>
              </a:rPr>
              <a:t>Founded: </a:t>
            </a:r>
            <a:r>
              <a:rPr lang="en-IN" sz="1800" i="1" dirty="0" smtClean="0">
                <a:latin typeface="+mn-lt"/>
              </a:rPr>
              <a:t>1999</a:t>
            </a:r>
          </a:p>
          <a:p>
            <a:endParaRPr lang="en-IN" sz="1800" i="1" dirty="0" smtClean="0">
              <a:latin typeface="+mn-lt"/>
            </a:endParaRPr>
          </a:p>
          <a:p>
            <a:r>
              <a:rPr lang="en-IN" sz="1800" b="1" i="1" dirty="0" smtClean="0">
                <a:latin typeface="+mn-lt"/>
              </a:rPr>
              <a:t>Acquired by SAP: </a:t>
            </a:r>
            <a:r>
              <a:rPr lang="en-IN" sz="1800" i="1" dirty="0" smtClean="0">
                <a:latin typeface="+mn-lt"/>
              </a:rPr>
              <a:t>2014 </a:t>
            </a:r>
            <a:endParaRPr lang="en-IN" sz="1800" i="1" dirty="0">
              <a:latin typeface="+mn-lt"/>
            </a:endParaRPr>
          </a:p>
          <a:p>
            <a:endParaRPr lang="en-IN" sz="1800" i="1" dirty="0">
              <a:latin typeface="+mn-lt"/>
            </a:endParaRPr>
          </a:p>
          <a:p>
            <a:r>
              <a:rPr lang="en-IN" sz="1800" b="1" i="1" dirty="0" smtClean="0">
                <a:latin typeface="+mn-lt"/>
              </a:rPr>
              <a:t>Customers</a:t>
            </a:r>
            <a:r>
              <a:rPr lang="en-IN" sz="1800" b="1" i="1" dirty="0">
                <a:latin typeface="+mn-lt"/>
              </a:rPr>
              <a:t>: </a:t>
            </a:r>
            <a:r>
              <a:rPr lang="en-IN" sz="1800" i="1" dirty="0" smtClean="0">
                <a:latin typeface="+mn-lt"/>
              </a:rPr>
              <a:t>400+ </a:t>
            </a:r>
            <a:endParaRPr lang="en-IN" sz="1800" i="1" dirty="0">
              <a:latin typeface="+mn-lt"/>
            </a:endParaRPr>
          </a:p>
          <a:p>
            <a:endParaRPr lang="en-IN" sz="1800" i="1" dirty="0">
              <a:latin typeface="+mn-lt"/>
            </a:endParaRPr>
          </a:p>
          <a:p>
            <a:r>
              <a:rPr lang="en-IN" sz="1800" b="1" i="1" dirty="0">
                <a:latin typeface="+mn-lt"/>
              </a:rPr>
              <a:t>Supply Base: </a:t>
            </a:r>
            <a:r>
              <a:rPr lang="en-IN" sz="1800" i="1" dirty="0">
                <a:latin typeface="+mn-lt"/>
              </a:rPr>
              <a:t>10,000+ </a:t>
            </a:r>
          </a:p>
          <a:p>
            <a:endParaRPr lang="en-US" sz="1800" i="1" dirty="0">
              <a:latin typeface="+mn-lt"/>
            </a:endParaRPr>
          </a:p>
          <a:p>
            <a:r>
              <a:rPr lang="en-US" sz="1800" b="1" i="1" dirty="0">
                <a:latin typeface="+mn-lt"/>
              </a:rPr>
              <a:t>Countries with Active Spend: </a:t>
            </a:r>
            <a:r>
              <a:rPr lang="en-US" sz="1800" i="1" dirty="0" smtClean="0">
                <a:latin typeface="+mn-lt"/>
              </a:rPr>
              <a:t>120+ </a:t>
            </a:r>
            <a:endParaRPr lang="en-US" sz="1800" i="1" dirty="0">
              <a:latin typeface="+mn-lt"/>
            </a:endParaRPr>
          </a:p>
          <a:p>
            <a:endParaRPr lang="en-US" sz="1800" i="1" dirty="0">
              <a:latin typeface="+mn-lt"/>
            </a:endParaRPr>
          </a:p>
          <a:p>
            <a:r>
              <a:rPr lang="en-US" sz="1800" b="1" i="1" dirty="0" smtClean="0">
                <a:latin typeface="+mn-lt"/>
              </a:rPr>
              <a:t>User-base</a:t>
            </a:r>
            <a:r>
              <a:rPr lang="en-US" sz="1800" b="1" i="1" dirty="0">
                <a:latin typeface="+mn-lt"/>
              </a:rPr>
              <a:t>: </a:t>
            </a:r>
            <a:r>
              <a:rPr lang="en-US" sz="1800" i="1" dirty="0" smtClean="0">
                <a:latin typeface="+mn-lt"/>
              </a:rPr>
              <a:t>10 Million+</a:t>
            </a:r>
            <a:endParaRPr lang="en-IN" sz="1800" i="1" dirty="0">
              <a:latin typeface="+mn-lt"/>
            </a:endParaRPr>
          </a:p>
        </p:txBody>
      </p:sp>
      <p:cxnSp>
        <p:nvCxnSpPr>
          <p:cNvPr id="10" name="Straight Connector 9"/>
          <p:cNvCxnSpPr/>
          <p:nvPr/>
        </p:nvCxnSpPr>
        <p:spPr>
          <a:xfrm flipH="1">
            <a:off x="7974378" y="1237093"/>
            <a:ext cx="1836" cy="5276545"/>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1267" y="1349238"/>
            <a:ext cx="1881540" cy="360000"/>
          </a:xfrm>
          <a:prstGeom prst="rect">
            <a:avLst/>
          </a:prstGeom>
        </p:spPr>
      </p:pic>
    </p:spTree>
    <p:extLst>
      <p:ext uri="{BB962C8B-B14F-4D97-AF65-F5344CB8AC3E}">
        <p14:creationId xmlns:p14="http://schemas.microsoft.com/office/powerpoint/2010/main" val="3440258170"/>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a large web application</a:t>
            </a:r>
          </a:p>
        </p:txBody>
      </p:sp>
      <p:sp>
        <p:nvSpPr>
          <p:cNvPr id="3" name="Text Placeholder 2"/>
          <p:cNvSpPr>
            <a:spLocks noGrp="1"/>
          </p:cNvSpPr>
          <p:nvPr>
            <p:ph type="body" sz="quarter" idx="10"/>
          </p:nvPr>
        </p:nvSpPr>
        <p:spPr/>
        <p:txBody>
          <a:bodyPr/>
          <a:lstStyle/>
          <a:p>
            <a:pPr marL="457200" indent="-457200">
              <a:spcAft>
                <a:spcPts val="1800"/>
              </a:spcAft>
              <a:buFont typeface="Wingdings" panose="05000000000000000000" pitchFamily="2" charset="2"/>
              <a:buChar char="q"/>
            </a:pPr>
            <a:r>
              <a:rPr lang="en-US" dirty="0" smtClean="0"/>
              <a:t>~ 1500 </a:t>
            </a:r>
            <a:r>
              <a:rPr lang="en-US" dirty="0"/>
              <a:t>different pages</a:t>
            </a:r>
          </a:p>
          <a:p>
            <a:pPr marL="457200" indent="-457200">
              <a:spcAft>
                <a:spcPts val="1800"/>
              </a:spcAft>
              <a:buFont typeface="Wingdings" panose="05000000000000000000" pitchFamily="2" charset="2"/>
              <a:buChar char="q"/>
            </a:pPr>
            <a:r>
              <a:rPr lang="en-US" dirty="0" smtClean="0"/>
              <a:t>~ 2500 </a:t>
            </a:r>
            <a:r>
              <a:rPr lang="en-US" dirty="0"/>
              <a:t>JSP files</a:t>
            </a:r>
          </a:p>
          <a:p>
            <a:pPr marL="457200" indent="-457200">
              <a:spcAft>
                <a:spcPts val="1800"/>
              </a:spcAft>
              <a:buFont typeface="Wingdings" panose="05000000000000000000" pitchFamily="2" charset="2"/>
              <a:buChar char="q"/>
            </a:pPr>
            <a:r>
              <a:rPr lang="en-US" dirty="0" smtClean="0"/>
              <a:t>~ 30 </a:t>
            </a:r>
            <a:r>
              <a:rPr lang="en-US" dirty="0" err="1"/>
              <a:t>css</a:t>
            </a:r>
            <a:r>
              <a:rPr lang="en-US" dirty="0"/>
              <a:t> </a:t>
            </a:r>
            <a:r>
              <a:rPr lang="en-US" dirty="0" smtClean="0"/>
              <a:t>files</a:t>
            </a:r>
            <a:endParaRPr lang="en-US" dirty="0"/>
          </a:p>
          <a:p>
            <a:pPr marL="457200" indent="-457200">
              <a:spcAft>
                <a:spcPts val="1800"/>
              </a:spcAft>
              <a:buFont typeface="Wingdings" panose="05000000000000000000" pitchFamily="2" charset="2"/>
              <a:buChar char="q"/>
            </a:pPr>
            <a:r>
              <a:rPr lang="en-US" dirty="0" smtClean="0"/>
              <a:t>~ </a:t>
            </a:r>
            <a:r>
              <a:rPr lang="en-US" dirty="0"/>
              <a:t>50 .</a:t>
            </a:r>
            <a:r>
              <a:rPr lang="en-US" dirty="0" err="1"/>
              <a:t>js</a:t>
            </a:r>
            <a:r>
              <a:rPr lang="en-US" dirty="0"/>
              <a:t> files</a:t>
            </a:r>
          </a:p>
          <a:p>
            <a:pPr marL="457200" indent="-457200">
              <a:spcAft>
                <a:spcPts val="1800"/>
              </a:spcAft>
              <a:buFont typeface="Wingdings" panose="05000000000000000000" pitchFamily="2" charset="2"/>
              <a:buChar char="q"/>
            </a:pPr>
            <a:r>
              <a:rPr lang="en-US" dirty="0" smtClean="0"/>
              <a:t>Support different browsers and devices</a:t>
            </a:r>
          </a:p>
          <a:p>
            <a:pPr lvl="2">
              <a:buSzPct val="80000"/>
              <a:buFont typeface="Arial" panose="020B0604020202020204" pitchFamily="34" charset="0"/>
              <a:buChar char="•"/>
            </a:pPr>
            <a:endParaRPr lang="en-US" dirty="0" smtClean="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Why?</a:t>
            </a:r>
            <a:endParaRPr lang="en-US" dirty="0"/>
          </a:p>
        </p:txBody>
      </p:sp>
      <p:pic>
        <p:nvPicPr>
          <p:cNvPr id="8"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2103648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for Building the Framework</a:t>
            </a:r>
          </a:p>
        </p:txBody>
      </p:sp>
      <p:sp>
        <p:nvSpPr>
          <p:cNvPr id="3" name="Text Placeholder 2"/>
          <p:cNvSpPr>
            <a:spLocks noGrp="1"/>
          </p:cNvSpPr>
          <p:nvPr>
            <p:ph type="body" sz="quarter" idx="10"/>
          </p:nvPr>
        </p:nvSpPr>
        <p:spPr/>
        <p:txBody>
          <a:bodyPr/>
          <a:lstStyle/>
          <a:p>
            <a:pPr marL="457200" indent="-457200">
              <a:spcAft>
                <a:spcPts val="1800"/>
              </a:spcAft>
              <a:buFont typeface="Wingdings" panose="05000000000000000000" pitchFamily="2" charset="2"/>
              <a:buChar char="q"/>
            </a:pPr>
            <a:r>
              <a:rPr lang="en-US" kern="0" dirty="0" smtClean="0">
                <a:ea typeface="Arial Unicode MS" pitchFamily="34" charset="-128"/>
                <a:cs typeface="Arial Unicode MS" pitchFamily="34" charset="-128"/>
              </a:rPr>
              <a:t>Same look &amp; feel</a:t>
            </a:r>
            <a:endParaRPr lang="en-US" kern="0" dirty="0">
              <a:ea typeface="Arial Unicode MS" pitchFamily="34" charset="-128"/>
              <a:cs typeface="Arial Unicode MS" pitchFamily="34" charset="-128"/>
            </a:endParaRPr>
          </a:p>
          <a:p>
            <a:pPr marL="457200" indent="-457200">
              <a:spcAft>
                <a:spcPts val="1800"/>
              </a:spcAft>
              <a:buFont typeface="Wingdings" panose="05000000000000000000" pitchFamily="2" charset="2"/>
              <a:buChar char="q"/>
            </a:pPr>
            <a:r>
              <a:rPr lang="en-US" dirty="0" smtClean="0"/>
              <a:t>Flexibility </a:t>
            </a:r>
            <a:r>
              <a:rPr lang="en-US" dirty="0" smtClean="0">
                <a:solidFill>
                  <a:srgbClr val="92D050"/>
                </a:solidFill>
              </a:rPr>
              <a:t>(</a:t>
            </a:r>
            <a:r>
              <a:rPr lang="en-US" sz="1100" kern="0" dirty="0">
                <a:solidFill>
                  <a:srgbClr val="92D050"/>
                </a:solidFill>
                <a:ea typeface="Arial Unicode MS" pitchFamily="34" charset="-128"/>
                <a:cs typeface="Arial Unicode MS" pitchFamily="34" charset="-128"/>
              </a:rPr>
              <a:t>Allow for easily changing all the pages, so we can respond quickly to the changing needs and wants of the company and </a:t>
            </a:r>
            <a:r>
              <a:rPr lang="en-US" sz="1100" kern="0" dirty="0" smtClean="0">
                <a:solidFill>
                  <a:srgbClr val="92D050"/>
                </a:solidFill>
                <a:ea typeface="Arial Unicode MS" pitchFamily="34" charset="-128"/>
                <a:cs typeface="Arial Unicode MS" pitchFamily="34" charset="-128"/>
              </a:rPr>
              <a:t>customers)</a:t>
            </a:r>
            <a:endParaRPr lang="en-US" sz="1100" dirty="0" smtClean="0">
              <a:solidFill>
                <a:srgbClr val="92D050"/>
              </a:solidFill>
            </a:endParaRPr>
          </a:p>
          <a:p>
            <a:pPr marL="457200" indent="-457200">
              <a:spcAft>
                <a:spcPts val="1800"/>
              </a:spcAft>
              <a:buFont typeface="Wingdings" panose="05000000000000000000" pitchFamily="2" charset="2"/>
              <a:buChar char="q"/>
            </a:pPr>
            <a:r>
              <a:rPr lang="en-US" dirty="0" smtClean="0"/>
              <a:t>Time Complexity</a:t>
            </a:r>
            <a:r>
              <a:rPr lang="en-US" dirty="0" smtClean="0">
                <a:solidFill>
                  <a:srgbClr val="92D050"/>
                </a:solidFill>
              </a:rPr>
              <a:t> (Reduces the development &amp; testing time)</a:t>
            </a:r>
            <a:endParaRPr lang="en-US" kern="0" dirty="0">
              <a:ea typeface="Arial Unicode MS" pitchFamily="34" charset="-128"/>
              <a:cs typeface="Arial Unicode MS" pitchFamily="34" charset="-128"/>
            </a:endParaRPr>
          </a:p>
          <a:p>
            <a:pPr marL="457200" indent="-457200">
              <a:spcAft>
                <a:spcPts val="1800"/>
              </a:spcAft>
              <a:buFont typeface="Wingdings" panose="05000000000000000000" pitchFamily="2" charset="2"/>
              <a:buChar char="q"/>
            </a:pPr>
            <a:r>
              <a:rPr lang="en-US" dirty="0"/>
              <a:t>Ease of training for new development</a:t>
            </a:r>
            <a:r>
              <a:rPr lang="en-US" dirty="0" smtClean="0"/>
              <a:t>.</a:t>
            </a:r>
            <a:endParaRPr lang="en-US" dirty="0"/>
          </a:p>
          <a:p>
            <a:endParaRPr lang="en-US" dirty="0"/>
          </a:p>
        </p:txBody>
      </p:sp>
    </p:spTree>
    <p:extLst>
      <p:ext uri="{BB962C8B-B14F-4D97-AF65-F5344CB8AC3E}">
        <p14:creationId xmlns:p14="http://schemas.microsoft.com/office/powerpoint/2010/main" val="2936664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What?</a:t>
            </a:r>
            <a:endParaRPr lang="en-US" dirty="0"/>
          </a:p>
        </p:txBody>
      </p:sp>
      <p:pic>
        <p:nvPicPr>
          <p:cNvPr id="8" name="Picture Placeholder 7"/>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a:stretch/>
        </p:blipFill>
        <p:spPr>
          <a:prstGeom prst="rect">
            <a:avLst/>
          </a:prstGeom>
        </p:spPr>
      </p:pic>
    </p:spTree>
    <p:extLst>
      <p:ext uri="{BB962C8B-B14F-4D97-AF65-F5344CB8AC3E}">
        <p14:creationId xmlns:p14="http://schemas.microsoft.com/office/powerpoint/2010/main" val="2929666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Solution</a:t>
            </a:r>
          </a:p>
        </p:txBody>
      </p:sp>
      <p:sp>
        <p:nvSpPr>
          <p:cNvPr id="3" name="Text Placeholder 2"/>
          <p:cNvSpPr>
            <a:spLocks noGrp="1"/>
          </p:cNvSpPr>
          <p:nvPr>
            <p:ph type="body" sz="quarter" idx="10"/>
          </p:nvPr>
        </p:nvSpPr>
        <p:spPr/>
        <p:txBody>
          <a:bodyPr/>
          <a:lstStyle/>
          <a:p>
            <a:pPr marL="457200" indent="-457200">
              <a:spcBef>
                <a:spcPts val="600"/>
              </a:spcBef>
              <a:spcAft>
                <a:spcPts val="1200"/>
              </a:spcAft>
              <a:buFont typeface="Wingdings" panose="05000000000000000000" pitchFamily="2" charset="2"/>
              <a:buChar char="q"/>
            </a:pPr>
            <a:r>
              <a:rPr lang="en-US" dirty="0" smtClean="0"/>
              <a:t>Built framework for managing the different patterns (layouts).</a:t>
            </a:r>
          </a:p>
          <a:p>
            <a:pPr marL="457200" indent="-457200">
              <a:spcBef>
                <a:spcPts val="600"/>
              </a:spcBef>
              <a:spcAft>
                <a:spcPts val="1200"/>
              </a:spcAft>
              <a:buFont typeface="Wingdings" panose="05000000000000000000" pitchFamily="2" charset="2"/>
              <a:buChar char="q"/>
            </a:pPr>
            <a:r>
              <a:rPr lang="en-US" dirty="0" smtClean="0"/>
              <a:t>Built </a:t>
            </a:r>
            <a:r>
              <a:rPr lang="en-US" dirty="0"/>
              <a:t>a library of custom tags to generate different common elements</a:t>
            </a:r>
          </a:p>
          <a:p>
            <a:pPr marL="457200" indent="-457200">
              <a:spcBef>
                <a:spcPts val="600"/>
              </a:spcBef>
              <a:spcAft>
                <a:spcPts val="1200"/>
              </a:spcAft>
              <a:buFont typeface="Wingdings" panose="05000000000000000000" pitchFamily="2" charset="2"/>
              <a:buChar char="q"/>
            </a:pPr>
            <a:r>
              <a:rPr lang="en-US" dirty="0"/>
              <a:t>Unified CSS </a:t>
            </a:r>
          </a:p>
          <a:p>
            <a:pPr marL="457200" indent="-457200">
              <a:spcBef>
                <a:spcPts val="600"/>
              </a:spcBef>
              <a:spcAft>
                <a:spcPts val="1200"/>
              </a:spcAft>
              <a:buFont typeface="Wingdings" panose="05000000000000000000" pitchFamily="2" charset="2"/>
              <a:buChar char="q"/>
            </a:pPr>
            <a:r>
              <a:rPr lang="en-US" dirty="0"/>
              <a:t>Unified JS library </a:t>
            </a:r>
          </a:p>
          <a:p>
            <a:pPr marL="457200" lvl="0" indent="-457200">
              <a:spcBef>
                <a:spcPts val="600"/>
              </a:spcBef>
              <a:spcAft>
                <a:spcPts val="1200"/>
              </a:spcAft>
              <a:buFont typeface="Wingdings" panose="05000000000000000000" pitchFamily="2" charset="2"/>
              <a:buChar char="q"/>
            </a:pPr>
            <a:r>
              <a:rPr lang="en-US" dirty="0"/>
              <a:t>Built a library of </a:t>
            </a:r>
            <a:r>
              <a:rPr lang="en-US" dirty="0" err="1"/>
              <a:t>Js</a:t>
            </a:r>
            <a:r>
              <a:rPr lang="en-US" dirty="0"/>
              <a:t> widgets (some based on common jQuery plugins)</a:t>
            </a:r>
          </a:p>
          <a:p>
            <a:endParaRPr lang="en-US" dirty="0"/>
          </a:p>
        </p:txBody>
      </p:sp>
    </p:spTree>
    <p:extLst>
      <p:ext uri="{BB962C8B-B14F-4D97-AF65-F5344CB8AC3E}">
        <p14:creationId xmlns:p14="http://schemas.microsoft.com/office/powerpoint/2010/main" val="2179040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Fieldglass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16x9" id="{71B3E0F2-BEA8-4DF3-842B-F381919893AD}" vid="{EEFEC8A6-0E86-49D1-946D-68005C8EE404}"/>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SAP_16x9</Template>
  <TotalTime>277</TotalTime>
  <Words>364</Words>
  <Application>Microsoft Office PowerPoint</Application>
  <PresentationFormat>Custom</PresentationFormat>
  <Paragraphs>118</Paragraphs>
  <Slides>16</Slides>
  <Notes>10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 Unicode MS</vt:lpstr>
      <vt:lpstr>Arial</vt:lpstr>
      <vt:lpstr>Courier New</vt:lpstr>
      <vt:lpstr>Symbol</vt:lpstr>
      <vt:lpstr>Tahoma</vt:lpstr>
      <vt:lpstr>wingdings</vt:lpstr>
      <vt:lpstr>wingdings</vt:lpstr>
      <vt:lpstr>SAP_Fieldglass_2016_16x9_white</vt:lpstr>
      <vt:lpstr>Fieldglass UI Framework</vt:lpstr>
      <vt:lpstr>Agenda</vt:lpstr>
      <vt:lpstr>Introduction</vt:lpstr>
      <vt:lpstr>SAP Fieldglass</vt:lpstr>
      <vt:lpstr>Complexity of a large web application</vt:lpstr>
      <vt:lpstr>Why?</vt:lpstr>
      <vt:lpstr>Reasons for Building the Framework</vt:lpstr>
      <vt:lpstr>What?</vt:lpstr>
      <vt:lpstr>Our Solution</vt:lpstr>
      <vt:lpstr>Standard Patterns  (layouts)</vt:lpstr>
      <vt:lpstr>SAP  Fieldglass UI</vt:lpstr>
      <vt:lpstr>How?</vt:lpstr>
      <vt:lpstr>Structure of JSP page</vt:lpstr>
      <vt:lpstr>Javascript Components</vt:lpstr>
      <vt:lpstr>Thank you</vt:lpstr>
      <vt:lpstr>PowerPoint Presentation</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Fieldglass PPT Template</dc:title>
  <dc:creator>SAP</dc:creator>
  <cp:keywords>2016/16:9/white</cp:keywords>
  <cp:lastModifiedBy>Monis, Sydney</cp:lastModifiedBy>
  <cp:revision>70</cp:revision>
  <dcterms:created xsi:type="dcterms:W3CDTF">2015-10-08T14:10:57Z</dcterms:created>
  <dcterms:modified xsi:type="dcterms:W3CDTF">2016-02-02T12:00:49Z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29976836</vt:i4>
  </property>
  <property fmtid="{D5CDD505-2E9C-101B-9397-08002B2CF9AE}" pid="3" name="_NewReviewCycle">
    <vt:lpwstr/>
  </property>
  <property fmtid="{D5CDD505-2E9C-101B-9397-08002B2CF9AE}" pid="4" name="_EmailSubject">
    <vt:lpwstr>Ppt</vt:lpwstr>
  </property>
  <property fmtid="{D5CDD505-2E9C-101B-9397-08002B2CF9AE}" pid="5" name="_AuthorEmail">
    <vt:lpwstr>s.monis@sap.com</vt:lpwstr>
  </property>
  <property fmtid="{D5CDD505-2E9C-101B-9397-08002B2CF9AE}" pid="6" name="_AuthorEmailDisplayName">
    <vt:lpwstr>Monis, Sydney</vt:lpwstr>
  </property>
  <property fmtid="{D5CDD505-2E9C-101B-9397-08002B2CF9AE}" pid="7" name="_PreviousAdHocReviewCycleID">
    <vt:i4>788647790</vt:i4>
  </property>
</Properties>
</file>