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95" r:id="rId3"/>
    <p:sldId id="267" r:id="rId4"/>
    <p:sldId id="276" r:id="rId5"/>
    <p:sldId id="311" r:id="rId6"/>
    <p:sldId id="317" r:id="rId7"/>
    <p:sldId id="263" r:id="rId8"/>
    <p:sldId id="281" r:id="rId9"/>
    <p:sldId id="261" r:id="rId10"/>
    <p:sldId id="318" r:id="rId11"/>
    <p:sldId id="297" r:id="rId12"/>
    <p:sldId id="320" r:id="rId13"/>
    <p:sldId id="265" r:id="rId14"/>
    <p:sldId id="319" r:id="rId15"/>
    <p:sldId id="301" r:id="rId16"/>
    <p:sldId id="313" r:id="rId17"/>
    <p:sldId id="303" r:id="rId18"/>
    <p:sldId id="306" r:id="rId19"/>
    <p:sldId id="314" r:id="rId20"/>
    <p:sldId id="308" r:id="rId21"/>
    <p:sldId id="309" r:id="rId22"/>
    <p:sldId id="321" r:id="rId23"/>
    <p:sldId id="31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06" autoAdjust="0"/>
    <p:restoredTop sz="81583" autoAdjust="0"/>
  </p:normalViewPr>
  <p:slideViewPr>
    <p:cSldViewPr snapToGrid="0">
      <p:cViewPr>
        <p:scale>
          <a:sx n="80" d="100"/>
          <a:sy n="80" d="100"/>
        </p:scale>
        <p:origin x="-846" y="-264"/>
      </p:cViewPr>
      <p:guideLst>
        <p:guide orient="horz" pos="1029"/>
        <p:guide pos="72"/>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364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D97653-7306-4DBF-A597-3691AA86DA29}"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E2DB6173-3BBC-48A4-B326-0AFA1FFA9D78}">
      <dgm:prSet phldrT="[Text]"/>
      <dgm:spPr/>
      <dgm:t>
        <a:bodyPr/>
        <a:lstStyle/>
        <a:p>
          <a:r>
            <a:rPr lang="en-US" dirty="0" smtClean="0"/>
            <a:t>Lasting Impact of Civil War</a:t>
          </a:r>
          <a:endParaRPr lang="en-US" dirty="0"/>
        </a:p>
      </dgm:t>
    </dgm:pt>
    <dgm:pt modelId="{5C5672B1-A755-455B-AF0D-0A9B252A1E9C}" type="parTrans" cxnId="{470E5E7E-C6C1-4CFF-B7E0-0C4F6FE93039}">
      <dgm:prSet/>
      <dgm:spPr/>
      <dgm:t>
        <a:bodyPr/>
        <a:lstStyle/>
        <a:p>
          <a:endParaRPr lang="en-US"/>
        </a:p>
      </dgm:t>
    </dgm:pt>
    <dgm:pt modelId="{4F26DF6A-00E8-4D9B-AA24-ED5F182B74AE}" type="sibTrans" cxnId="{470E5E7E-C6C1-4CFF-B7E0-0C4F6FE93039}">
      <dgm:prSet/>
      <dgm:spPr/>
      <dgm:t>
        <a:bodyPr/>
        <a:lstStyle/>
        <a:p>
          <a:endParaRPr lang="en-US"/>
        </a:p>
      </dgm:t>
    </dgm:pt>
    <dgm:pt modelId="{C38E4D41-8450-4893-ABAE-23DAAF55D2BD}">
      <dgm:prSet phldrT="[Text]"/>
      <dgm:spPr/>
      <dgm:t>
        <a:bodyPr/>
        <a:lstStyle/>
        <a:p>
          <a:r>
            <a:rPr lang="en-US" dirty="0" smtClean="0"/>
            <a:t>Learning Mechanisms</a:t>
          </a:r>
          <a:endParaRPr lang="en-US" dirty="0"/>
        </a:p>
      </dgm:t>
    </dgm:pt>
    <dgm:pt modelId="{4B80DCE5-491A-4C7F-9727-E2B083AA1641}" type="parTrans" cxnId="{5B0F6705-EBD8-4C82-B56C-F532B533D9F9}">
      <dgm:prSet/>
      <dgm:spPr/>
      <dgm:t>
        <a:bodyPr/>
        <a:lstStyle/>
        <a:p>
          <a:endParaRPr lang="en-US"/>
        </a:p>
      </dgm:t>
    </dgm:pt>
    <dgm:pt modelId="{CA7B6B66-8582-4018-8BC8-A0AE69BC5D6E}" type="sibTrans" cxnId="{5B0F6705-EBD8-4C82-B56C-F532B533D9F9}">
      <dgm:prSet/>
      <dgm:spPr/>
      <dgm:t>
        <a:bodyPr/>
        <a:lstStyle/>
        <a:p>
          <a:endParaRPr lang="en-US"/>
        </a:p>
      </dgm:t>
    </dgm:pt>
    <dgm:pt modelId="{8BD8BCE8-84EE-4618-A5EE-D8A2E064B60A}">
      <dgm:prSet phldrT="[Text]"/>
      <dgm:spPr/>
      <dgm:t>
        <a:bodyPr/>
        <a:lstStyle/>
        <a:p>
          <a:r>
            <a:rPr lang="en-US" dirty="0" smtClean="0"/>
            <a:t>Civil war disturbs the status quo and legitimizes violence; individuals are socialized into aggression</a:t>
          </a:r>
          <a:endParaRPr lang="en-US" dirty="0"/>
        </a:p>
      </dgm:t>
    </dgm:pt>
    <dgm:pt modelId="{7BB90227-B348-46C3-AFD8-965B03B97566}" type="parTrans" cxnId="{39FCDA4E-48E5-4E4F-9271-A6B5BC6A34F5}">
      <dgm:prSet/>
      <dgm:spPr/>
      <dgm:t>
        <a:bodyPr/>
        <a:lstStyle/>
        <a:p>
          <a:endParaRPr lang="en-US"/>
        </a:p>
      </dgm:t>
    </dgm:pt>
    <dgm:pt modelId="{34C01A93-1107-468A-B0D0-AB6E5BFB4645}" type="sibTrans" cxnId="{39FCDA4E-48E5-4E4F-9271-A6B5BC6A34F5}">
      <dgm:prSet/>
      <dgm:spPr/>
      <dgm:t>
        <a:bodyPr/>
        <a:lstStyle/>
        <a:p>
          <a:endParaRPr lang="en-US"/>
        </a:p>
      </dgm:t>
    </dgm:pt>
    <dgm:pt modelId="{68596623-723C-4C27-A6CC-3135CA485F63}">
      <dgm:prSet phldrT="[Text]"/>
      <dgm:spPr/>
      <dgm:t>
        <a:bodyPr/>
        <a:lstStyle/>
        <a:p>
          <a:r>
            <a:rPr lang="en-US" dirty="0" smtClean="0"/>
            <a:t>Miguel </a:t>
          </a:r>
          <a:r>
            <a:rPr lang="en-US" i="1" dirty="0" smtClean="0"/>
            <a:t>et al.</a:t>
          </a:r>
          <a:r>
            <a:rPr lang="en-US" i="0" dirty="0" smtClean="0"/>
            <a:t> (2011): Higher incidence of conflict in a player’s home country </a:t>
          </a:r>
          <a:r>
            <a:rPr lang="en-US" b="0" i="0" dirty="0" smtClean="0"/>
            <a:t>→ more yellow/red cards he receives</a:t>
          </a:r>
          <a:endParaRPr lang="en-US" dirty="0"/>
        </a:p>
      </dgm:t>
    </dgm:pt>
    <dgm:pt modelId="{5C0E4E4E-C3BC-4587-B166-D086D65B7DE8}" type="parTrans" cxnId="{DABB29DE-2CA4-4E5A-A039-4800E071E2FE}">
      <dgm:prSet/>
      <dgm:spPr/>
      <dgm:t>
        <a:bodyPr/>
        <a:lstStyle/>
        <a:p>
          <a:endParaRPr lang="en-US"/>
        </a:p>
      </dgm:t>
    </dgm:pt>
    <dgm:pt modelId="{646A26C0-E8E3-491B-B6AC-1EC445C42057}" type="sibTrans" cxnId="{DABB29DE-2CA4-4E5A-A039-4800E071E2FE}">
      <dgm:prSet/>
      <dgm:spPr/>
      <dgm:t>
        <a:bodyPr/>
        <a:lstStyle/>
        <a:p>
          <a:endParaRPr lang="en-US"/>
        </a:p>
      </dgm:t>
    </dgm:pt>
    <dgm:pt modelId="{2FD4D39E-BB96-4A37-8404-4E878E2417BB}">
      <dgm:prSet phldrT="[Text]"/>
      <dgm:spPr/>
      <dgm:t>
        <a:bodyPr/>
        <a:lstStyle/>
        <a:p>
          <a:r>
            <a:rPr lang="en-US" dirty="0" smtClean="0"/>
            <a:t>Peer Effects</a:t>
          </a:r>
          <a:endParaRPr lang="en-US" dirty="0"/>
        </a:p>
      </dgm:t>
    </dgm:pt>
    <dgm:pt modelId="{4EF9B4C0-4117-41F6-BCB4-F4BCE73F5E66}" type="parTrans" cxnId="{66534370-EEA8-4D3B-9376-AC7C40BB9031}">
      <dgm:prSet/>
      <dgm:spPr/>
      <dgm:t>
        <a:bodyPr/>
        <a:lstStyle/>
        <a:p>
          <a:endParaRPr lang="en-US"/>
        </a:p>
      </dgm:t>
    </dgm:pt>
    <dgm:pt modelId="{0A49B727-B119-4D18-B2BA-4C947FA6BB40}" type="sibTrans" cxnId="{66534370-EEA8-4D3B-9376-AC7C40BB9031}">
      <dgm:prSet/>
      <dgm:spPr/>
      <dgm:t>
        <a:bodyPr/>
        <a:lstStyle/>
        <a:p>
          <a:endParaRPr lang="en-US"/>
        </a:p>
      </dgm:t>
    </dgm:pt>
    <dgm:pt modelId="{92CB3FBC-AD16-482C-BE41-B7A283FE9E6F}">
      <dgm:prSet phldrT="[Text]"/>
      <dgm:spPr/>
      <dgm:t>
        <a:bodyPr/>
        <a:lstStyle/>
        <a:p>
          <a:r>
            <a:rPr lang="en-US" baseline="0" dirty="0" smtClean="0"/>
            <a:t> Gould and Kaplan (2008): </a:t>
          </a:r>
          <a:r>
            <a:rPr lang="en-US" dirty="0" smtClean="0"/>
            <a:t>A baseball player’s performance, especially with regard to power hitting, significantly improves after being on the same team with Canseco</a:t>
          </a:r>
          <a:endParaRPr lang="en-US" dirty="0"/>
        </a:p>
      </dgm:t>
    </dgm:pt>
    <dgm:pt modelId="{011C8E46-4F89-4356-8B52-DD6221BC9C3A}" type="parTrans" cxnId="{992B506A-6806-4DC0-9E64-F6AC3F2DE697}">
      <dgm:prSet/>
      <dgm:spPr/>
      <dgm:t>
        <a:bodyPr/>
        <a:lstStyle/>
        <a:p>
          <a:endParaRPr lang="en-US"/>
        </a:p>
      </dgm:t>
    </dgm:pt>
    <dgm:pt modelId="{E3CD2A32-4C43-4F68-9D45-56DA4FFF189F}" type="sibTrans" cxnId="{992B506A-6806-4DC0-9E64-F6AC3F2DE697}">
      <dgm:prSet/>
      <dgm:spPr/>
      <dgm:t>
        <a:bodyPr/>
        <a:lstStyle/>
        <a:p>
          <a:endParaRPr lang="en-US"/>
        </a:p>
      </dgm:t>
    </dgm:pt>
    <dgm:pt modelId="{B16BA765-C4C1-4AB3-A850-97B3B79D16C9}">
      <dgm:prSet phldrT="[Text]"/>
      <dgm:spPr/>
      <dgm:t>
        <a:bodyPr/>
        <a:lstStyle/>
        <a:p>
          <a:r>
            <a:rPr lang="en-US" dirty="0" err="1" smtClean="0"/>
            <a:t>Guryan</a:t>
          </a:r>
          <a:r>
            <a:rPr lang="en-US" dirty="0" smtClean="0"/>
            <a:t> </a:t>
          </a:r>
          <a:r>
            <a:rPr lang="en-US" i="1" dirty="0" smtClean="0"/>
            <a:t>et al. (</a:t>
          </a:r>
          <a:r>
            <a:rPr lang="en-US" dirty="0" smtClean="0"/>
            <a:t>2009): No relationship between a golfer’s score and the ability, relative or absolute, of his “groupmates”</a:t>
          </a:r>
          <a:endParaRPr lang="en-US" dirty="0"/>
        </a:p>
      </dgm:t>
    </dgm:pt>
    <dgm:pt modelId="{FA837548-0288-4E7E-85A0-360258DE24DE}" type="parTrans" cxnId="{01480B9C-9E32-4862-8BC8-17B10088490C}">
      <dgm:prSet/>
      <dgm:spPr/>
      <dgm:t>
        <a:bodyPr/>
        <a:lstStyle/>
        <a:p>
          <a:endParaRPr lang="en-US"/>
        </a:p>
      </dgm:t>
    </dgm:pt>
    <dgm:pt modelId="{57EEDE03-5C43-46C5-97E5-964EBDEC161E}" type="sibTrans" cxnId="{01480B9C-9E32-4862-8BC8-17B10088490C}">
      <dgm:prSet/>
      <dgm:spPr/>
      <dgm:t>
        <a:bodyPr/>
        <a:lstStyle/>
        <a:p>
          <a:endParaRPr lang="en-US"/>
        </a:p>
      </dgm:t>
    </dgm:pt>
    <dgm:pt modelId="{BD583E07-9364-4E59-A1A9-8A461CD9E4E6}">
      <dgm:prSet phldrT="[Text]"/>
      <dgm:spPr/>
      <dgm:t>
        <a:bodyPr/>
        <a:lstStyle/>
        <a:p>
          <a:r>
            <a:rPr lang="en-US" dirty="0" smtClean="0"/>
            <a:t>Social Learning Theory (Bandura 1971): People learn </a:t>
          </a:r>
          <a:r>
            <a:rPr lang="en-US" dirty="0" smtClean="0"/>
            <a:t>through </a:t>
          </a:r>
          <a:r>
            <a:rPr lang="en-US" dirty="0" smtClean="0"/>
            <a:t>direct experience and observation</a:t>
          </a:r>
          <a:endParaRPr lang="en-US" dirty="0"/>
        </a:p>
      </dgm:t>
    </dgm:pt>
    <dgm:pt modelId="{7FDF35DB-3B3F-4663-B823-BAA8EB627C0D}" type="parTrans" cxnId="{9EAAB2B9-2AA2-4862-9095-F7A0B78CEBEF}">
      <dgm:prSet/>
      <dgm:spPr/>
      <dgm:t>
        <a:bodyPr/>
        <a:lstStyle/>
        <a:p>
          <a:endParaRPr lang="en-US"/>
        </a:p>
      </dgm:t>
    </dgm:pt>
    <dgm:pt modelId="{C0D9A610-875C-4240-9845-5308C20D9C50}" type="sibTrans" cxnId="{9EAAB2B9-2AA2-4862-9095-F7A0B78CEBEF}">
      <dgm:prSet/>
      <dgm:spPr/>
      <dgm:t>
        <a:bodyPr/>
        <a:lstStyle/>
        <a:p>
          <a:endParaRPr lang="en-US"/>
        </a:p>
      </dgm:t>
    </dgm:pt>
    <dgm:pt modelId="{443175CF-CA00-42A8-946D-ED778862C843}">
      <dgm:prSet phldrT="[Text]"/>
      <dgm:spPr/>
      <dgm:t>
        <a:bodyPr/>
        <a:lstStyle/>
        <a:p>
          <a:r>
            <a:rPr lang="en-US" dirty="0" smtClean="0"/>
            <a:t>Mirror Neurons: Fire during observation and execution; believed to be responsible for imitation</a:t>
          </a:r>
          <a:endParaRPr lang="en-US" dirty="0"/>
        </a:p>
      </dgm:t>
    </dgm:pt>
    <dgm:pt modelId="{64425089-7091-40AF-A7EF-50940F1B253C}" type="parTrans" cxnId="{AD18A44F-028A-485D-AC25-32E3F3590F81}">
      <dgm:prSet/>
      <dgm:spPr/>
      <dgm:t>
        <a:bodyPr/>
        <a:lstStyle/>
        <a:p>
          <a:endParaRPr lang="en-US"/>
        </a:p>
      </dgm:t>
    </dgm:pt>
    <dgm:pt modelId="{D10393B9-7527-44E8-AEFB-C8F4E668DDA0}" type="sibTrans" cxnId="{AD18A44F-028A-485D-AC25-32E3F3590F81}">
      <dgm:prSet/>
      <dgm:spPr/>
      <dgm:t>
        <a:bodyPr/>
        <a:lstStyle/>
        <a:p>
          <a:endParaRPr lang="en-US"/>
        </a:p>
      </dgm:t>
    </dgm:pt>
    <dgm:pt modelId="{2C855EF4-AB14-462C-9CF0-77D79D53AF4E}" type="pres">
      <dgm:prSet presAssocID="{9FD97653-7306-4DBF-A597-3691AA86DA29}" presName="linear" presStyleCnt="0">
        <dgm:presLayoutVars>
          <dgm:dir/>
          <dgm:animLvl val="lvl"/>
          <dgm:resizeHandles val="exact"/>
        </dgm:presLayoutVars>
      </dgm:prSet>
      <dgm:spPr/>
      <dgm:t>
        <a:bodyPr/>
        <a:lstStyle/>
        <a:p>
          <a:endParaRPr lang="en-US"/>
        </a:p>
      </dgm:t>
    </dgm:pt>
    <dgm:pt modelId="{11648ED8-BEDC-4BD5-A5D1-C2D6862A9376}" type="pres">
      <dgm:prSet presAssocID="{2FD4D39E-BB96-4A37-8404-4E878E2417BB}" presName="parentLin" presStyleCnt="0"/>
      <dgm:spPr/>
    </dgm:pt>
    <dgm:pt modelId="{7BD8500E-D2C4-4EF3-ABDE-BE800D7A8589}" type="pres">
      <dgm:prSet presAssocID="{2FD4D39E-BB96-4A37-8404-4E878E2417BB}" presName="parentLeftMargin" presStyleLbl="node1" presStyleIdx="0" presStyleCnt="3"/>
      <dgm:spPr/>
      <dgm:t>
        <a:bodyPr/>
        <a:lstStyle/>
        <a:p>
          <a:endParaRPr lang="en-US"/>
        </a:p>
      </dgm:t>
    </dgm:pt>
    <dgm:pt modelId="{DB61736A-F765-4504-A3AD-786DE6C3AD31}" type="pres">
      <dgm:prSet presAssocID="{2FD4D39E-BB96-4A37-8404-4E878E2417BB}" presName="parentText" presStyleLbl="node1" presStyleIdx="0" presStyleCnt="3">
        <dgm:presLayoutVars>
          <dgm:chMax val="0"/>
          <dgm:bulletEnabled val="1"/>
        </dgm:presLayoutVars>
      </dgm:prSet>
      <dgm:spPr/>
      <dgm:t>
        <a:bodyPr/>
        <a:lstStyle/>
        <a:p>
          <a:endParaRPr lang="en-US"/>
        </a:p>
      </dgm:t>
    </dgm:pt>
    <dgm:pt modelId="{6A6DCD77-7D3C-457D-A103-92F26EFD6559}" type="pres">
      <dgm:prSet presAssocID="{2FD4D39E-BB96-4A37-8404-4E878E2417BB}" presName="negativeSpace" presStyleCnt="0"/>
      <dgm:spPr/>
    </dgm:pt>
    <dgm:pt modelId="{370FD9B7-8436-4111-852B-B5ACFBFA907C}" type="pres">
      <dgm:prSet presAssocID="{2FD4D39E-BB96-4A37-8404-4E878E2417BB}" presName="childText" presStyleLbl="conFgAcc1" presStyleIdx="0" presStyleCnt="3">
        <dgm:presLayoutVars>
          <dgm:bulletEnabled val="1"/>
        </dgm:presLayoutVars>
      </dgm:prSet>
      <dgm:spPr/>
      <dgm:t>
        <a:bodyPr/>
        <a:lstStyle/>
        <a:p>
          <a:endParaRPr lang="en-US"/>
        </a:p>
      </dgm:t>
    </dgm:pt>
    <dgm:pt modelId="{91A9CF2D-A020-4D98-99E2-DA40B501DC27}" type="pres">
      <dgm:prSet presAssocID="{0A49B727-B119-4D18-B2BA-4C947FA6BB40}" presName="spaceBetweenRectangles" presStyleCnt="0"/>
      <dgm:spPr/>
    </dgm:pt>
    <dgm:pt modelId="{961F284D-3EDC-4F0B-8C9D-2F7AD389B5C4}" type="pres">
      <dgm:prSet presAssocID="{E2DB6173-3BBC-48A4-B326-0AFA1FFA9D78}" presName="parentLin" presStyleCnt="0"/>
      <dgm:spPr/>
    </dgm:pt>
    <dgm:pt modelId="{11537CF9-D8EF-4F87-8FCA-4434E5704931}" type="pres">
      <dgm:prSet presAssocID="{E2DB6173-3BBC-48A4-B326-0AFA1FFA9D78}" presName="parentLeftMargin" presStyleLbl="node1" presStyleIdx="0" presStyleCnt="3"/>
      <dgm:spPr/>
      <dgm:t>
        <a:bodyPr/>
        <a:lstStyle/>
        <a:p>
          <a:endParaRPr lang="en-US"/>
        </a:p>
      </dgm:t>
    </dgm:pt>
    <dgm:pt modelId="{778C5760-2824-48E4-B9BD-EA7612C5C202}" type="pres">
      <dgm:prSet presAssocID="{E2DB6173-3BBC-48A4-B326-0AFA1FFA9D78}" presName="parentText" presStyleLbl="node1" presStyleIdx="1" presStyleCnt="3">
        <dgm:presLayoutVars>
          <dgm:chMax val="0"/>
          <dgm:bulletEnabled val="1"/>
        </dgm:presLayoutVars>
      </dgm:prSet>
      <dgm:spPr/>
      <dgm:t>
        <a:bodyPr/>
        <a:lstStyle/>
        <a:p>
          <a:endParaRPr lang="en-US"/>
        </a:p>
      </dgm:t>
    </dgm:pt>
    <dgm:pt modelId="{CD2E7F56-B4B1-4042-BBA2-07E52AD838FE}" type="pres">
      <dgm:prSet presAssocID="{E2DB6173-3BBC-48A4-B326-0AFA1FFA9D78}" presName="negativeSpace" presStyleCnt="0"/>
      <dgm:spPr/>
    </dgm:pt>
    <dgm:pt modelId="{E490336B-1B14-4F6A-A132-3DEC85792E43}" type="pres">
      <dgm:prSet presAssocID="{E2DB6173-3BBC-48A4-B326-0AFA1FFA9D78}" presName="childText" presStyleLbl="conFgAcc1" presStyleIdx="1" presStyleCnt="3">
        <dgm:presLayoutVars>
          <dgm:bulletEnabled val="1"/>
        </dgm:presLayoutVars>
      </dgm:prSet>
      <dgm:spPr/>
      <dgm:t>
        <a:bodyPr/>
        <a:lstStyle/>
        <a:p>
          <a:endParaRPr lang="en-US"/>
        </a:p>
      </dgm:t>
    </dgm:pt>
    <dgm:pt modelId="{ACEACC90-A8B3-4FBA-AD4A-FA13CB7E2DF9}" type="pres">
      <dgm:prSet presAssocID="{4F26DF6A-00E8-4D9B-AA24-ED5F182B74AE}" presName="spaceBetweenRectangles" presStyleCnt="0"/>
      <dgm:spPr/>
    </dgm:pt>
    <dgm:pt modelId="{CB46B129-2FA5-4265-9F6B-CC59DA682CB9}" type="pres">
      <dgm:prSet presAssocID="{C38E4D41-8450-4893-ABAE-23DAAF55D2BD}" presName="parentLin" presStyleCnt="0"/>
      <dgm:spPr/>
    </dgm:pt>
    <dgm:pt modelId="{BDEFF195-1C81-4B04-93BA-A22F66035090}" type="pres">
      <dgm:prSet presAssocID="{C38E4D41-8450-4893-ABAE-23DAAF55D2BD}" presName="parentLeftMargin" presStyleLbl="node1" presStyleIdx="1" presStyleCnt="3"/>
      <dgm:spPr/>
      <dgm:t>
        <a:bodyPr/>
        <a:lstStyle/>
        <a:p>
          <a:endParaRPr lang="en-US"/>
        </a:p>
      </dgm:t>
    </dgm:pt>
    <dgm:pt modelId="{FB7BA72E-9F11-4B98-B90D-3486617C124D}" type="pres">
      <dgm:prSet presAssocID="{C38E4D41-8450-4893-ABAE-23DAAF55D2BD}" presName="parentText" presStyleLbl="node1" presStyleIdx="2" presStyleCnt="3">
        <dgm:presLayoutVars>
          <dgm:chMax val="0"/>
          <dgm:bulletEnabled val="1"/>
        </dgm:presLayoutVars>
      </dgm:prSet>
      <dgm:spPr/>
      <dgm:t>
        <a:bodyPr/>
        <a:lstStyle/>
        <a:p>
          <a:endParaRPr lang="en-US"/>
        </a:p>
      </dgm:t>
    </dgm:pt>
    <dgm:pt modelId="{651A144D-6FF4-4A61-84DD-B505788BC32D}" type="pres">
      <dgm:prSet presAssocID="{C38E4D41-8450-4893-ABAE-23DAAF55D2BD}" presName="negativeSpace" presStyleCnt="0"/>
      <dgm:spPr/>
    </dgm:pt>
    <dgm:pt modelId="{068F6D03-489F-4AEA-B85E-CA44443F9085}" type="pres">
      <dgm:prSet presAssocID="{C38E4D41-8450-4893-ABAE-23DAAF55D2BD}" presName="childText" presStyleLbl="conFgAcc1" presStyleIdx="2" presStyleCnt="3">
        <dgm:presLayoutVars>
          <dgm:bulletEnabled val="1"/>
        </dgm:presLayoutVars>
      </dgm:prSet>
      <dgm:spPr/>
      <dgm:t>
        <a:bodyPr/>
        <a:lstStyle/>
        <a:p>
          <a:endParaRPr lang="en-US"/>
        </a:p>
      </dgm:t>
    </dgm:pt>
  </dgm:ptLst>
  <dgm:cxnLst>
    <dgm:cxn modelId="{DF1A1097-FB0B-49F1-96B6-5C15704CC1D1}" type="presOf" srcId="{2FD4D39E-BB96-4A37-8404-4E878E2417BB}" destId="{DB61736A-F765-4504-A3AD-786DE6C3AD31}" srcOrd="1" destOrd="0" presId="urn:microsoft.com/office/officeart/2005/8/layout/list1"/>
    <dgm:cxn modelId="{02E15B24-8401-443B-AF52-3A5E90F769C0}" type="presOf" srcId="{E2DB6173-3BBC-48A4-B326-0AFA1FFA9D78}" destId="{778C5760-2824-48E4-B9BD-EA7612C5C202}" srcOrd="1" destOrd="0" presId="urn:microsoft.com/office/officeart/2005/8/layout/list1"/>
    <dgm:cxn modelId="{D6C0A153-383B-478E-B49C-149D7BAC144D}" type="presOf" srcId="{8BD8BCE8-84EE-4618-A5EE-D8A2E064B60A}" destId="{E490336B-1B14-4F6A-A132-3DEC85792E43}" srcOrd="0" destOrd="0" presId="urn:microsoft.com/office/officeart/2005/8/layout/list1"/>
    <dgm:cxn modelId="{5B0F6705-EBD8-4C82-B56C-F532B533D9F9}" srcId="{9FD97653-7306-4DBF-A597-3691AA86DA29}" destId="{C38E4D41-8450-4893-ABAE-23DAAF55D2BD}" srcOrd="2" destOrd="0" parTransId="{4B80DCE5-491A-4C7F-9727-E2B083AA1641}" sibTransId="{CA7B6B66-8582-4018-8BC8-A0AE69BC5D6E}"/>
    <dgm:cxn modelId="{89A31D3B-FB35-4982-AFF9-9CB114D89516}" type="presOf" srcId="{B16BA765-C4C1-4AB3-A850-97B3B79D16C9}" destId="{370FD9B7-8436-4111-852B-B5ACFBFA907C}" srcOrd="0" destOrd="1" presId="urn:microsoft.com/office/officeart/2005/8/layout/list1"/>
    <dgm:cxn modelId="{31009C74-837B-4C74-BFF7-0D5196F43395}" type="presOf" srcId="{C38E4D41-8450-4893-ABAE-23DAAF55D2BD}" destId="{BDEFF195-1C81-4B04-93BA-A22F66035090}" srcOrd="0" destOrd="0" presId="urn:microsoft.com/office/officeart/2005/8/layout/list1"/>
    <dgm:cxn modelId="{BAB24603-3D8E-44A4-9F2B-0A91B9A14221}" type="presOf" srcId="{E2DB6173-3BBC-48A4-B326-0AFA1FFA9D78}" destId="{11537CF9-D8EF-4F87-8FCA-4434E5704931}" srcOrd="0" destOrd="0" presId="urn:microsoft.com/office/officeart/2005/8/layout/list1"/>
    <dgm:cxn modelId="{F4AA28A6-355E-43DA-B73E-81B7515A4C6E}" type="presOf" srcId="{443175CF-CA00-42A8-946D-ED778862C843}" destId="{068F6D03-489F-4AEA-B85E-CA44443F9085}" srcOrd="0" destOrd="1" presId="urn:microsoft.com/office/officeart/2005/8/layout/list1"/>
    <dgm:cxn modelId="{545D7646-1E93-4913-8C1C-8BD667D52D1A}" type="presOf" srcId="{BD583E07-9364-4E59-A1A9-8A461CD9E4E6}" destId="{068F6D03-489F-4AEA-B85E-CA44443F9085}" srcOrd="0" destOrd="0" presId="urn:microsoft.com/office/officeart/2005/8/layout/list1"/>
    <dgm:cxn modelId="{FCFFF7BB-5EBF-4A2F-9501-59BA552B6533}" type="presOf" srcId="{C38E4D41-8450-4893-ABAE-23DAAF55D2BD}" destId="{FB7BA72E-9F11-4B98-B90D-3486617C124D}" srcOrd="1" destOrd="0" presId="urn:microsoft.com/office/officeart/2005/8/layout/list1"/>
    <dgm:cxn modelId="{76017B0F-8834-4890-8772-BFB62258D1F0}" type="presOf" srcId="{68596623-723C-4C27-A6CC-3135CA485F63}" destId="{E490336B-1B14-4F6A-A132-3DEC85792E43}" srcOrd="0" destOrd="1" presId="urn:microsoft.com/office/officeart/2005/8/layout/list1"/>
    <dgm:cxn modelId="{AD18A44F-028A-485D-AC25-32E3F3590F81}" srcId="{C38E4D41-8450-4893-ABAE-23DAAF55D2BD}" destId="{443175CF-CA00-42A8-946D-ED778862C843}" srcOrd="1" destOrd="0" parTransId="{64425089-7091-40AF-A7EF-50940F1B253C}" sibTransId="{D10393B9-7527-44E8-AEFB-C8F4E668DDA0}"/>
    <dgm:cxn modelId="{01480B9C-9E32-4862-8BC8-17B10088490C}" srcId="{2FD4D39E-BB96-4A37-8404-4E878E2417BB}" destId="{B16BA765-C4C1-4AB3-A850-97B3B79D16C9}" srcOrd="1" destOrd="0" parTransId="{FA837548-0288-4E7E-85A0-360258DE24DE}" sibTransId="{57EEDE03-5C43-46C5-97E5-964EBDEC161E}"/>
    <dgm:cxn modelId="{2D327996-9CDC-450C-90E5-B0137E94AD0A}" type="presOf" srcId="{2FD4D39E-BB96-4A37-8404-4E878E2417BB}" destId="{7BD8500E-D2C4-4EF3-ABDE-BE800D7A8589}" srcOrd="0" destOrd="0" presId="urn:microsoft.com/office/officeart/2005/8/layout/list1"/>
    <dgm:cxn modelId="{F9176B40-88F1-498B-9DFC-0026FC73B047}" type="presOf" srcId="{9FD97653-7306-4DBF-A597-3691AA86DA29}" destId="{2C855EF4-AB14-462C-9CF0-77D79D53AF4E}" srcOrd="0" destOrd="0" presId="urn:microsoft.com/office/officeart/2005/8/layout/list1"/>
    <dgm:cxn modelId="{5E73A8B4-7F11-4014-B247-F1565CD23407}" type="presOf" srcId="{92CB3FBC-AD16-482C-BE41-B7A283FE9E6F}" destId="{370FD9B7-8436-4111-852B-B5ACFBFA907C}" srcOrd="0" destOrd="0" presId="urn:microsoft.com/office/officeart/2005/8/layout/list1"/>
    <dgm:cxn modelId="{DABB29DE-2CA4-4E5A-A039-4800E071E2FE}" srcId="{E2DB6173-3BBC-48A4-B326-0AFA1FFA9D78}" destId="{68596623-723C-4C27-A6CC-3135CA485F63}" srcOrd="1" destOrd="0" parTransId="{5C0E4E4E-C3BC-4587-B166-D086D65B7DE8}" sibTransId="{646A26C0-E8E3-491B-B6AC-1EC445C42057}"/>
    <dgm:cxn modelId="{470E5E7E-C6C1-4CFF-B7E0-0C4F6FE93039}" srcId="{9FD97653-7306-4DBF-A597-3691AA86DA29}" destId="{E2DB6173-3BBC-48A4-B326-0AFA1FFA9D78}" srcOrd="1" destOrd="0" parTransId="{5C5672B1-A755-455B-AF0D-0A9B252A1E9C}" sibTransId="{4F26DF6A-00E8-4D9B-AA24-ED5F182B74AE}"/>
    <dgm:cxn modelId="{66534370-EEA8-4D3B-9376-AC7C40BB9031}" srcId="{9FD97653-7306-4DBF-A597-3691AA86DA29}" destId="{2FD4D39E-BB96-4A37-8404-4E878E2417BB}" srcOrd="0" destOrd="0" parTransId="{4EF9B4C0-4117-41F6-BCB4-F4BCE73F5E66}" sibTransId="{0A49B727-B119-4D18-B2BA-4C947FA6BB40}"/>
    <dgm:cxn modelId="{39FCDA4E-48E5-4E4F-9271-A6B5BC6A34F5}" srcId="{E2DB6173-3BBC-48A4-B326-0AFA1FFA9D78}" destId="{8BD8BCE8-84EE-4618-A5EE-D8A2E064B60A}" srcOrd="0" destOrd="0" parTransId="{7BB90227-B348-46C3-AFD8-965B03B97566}" sibTransId="{34C01A93-1107-468A-B0D0-AB6E5BFB4645}"/>
    <dgm:cxn modelId="{992B506A-6806-4DC0-9E64-F6AC3F2DE697}" srcId="{2FD4D39E-BB96-4A37-8404-4E878E2417BB}" destId="{92CB3FBC-AD16-482C-BE41-B7A283FE9E6F}" srcOrd="0" destOrd="0" parTransId="{011C8E46-4F89-4356-8B52-DD6221BC9C3A}" sibTransId="{E3CD2A32-4C43-4F68-9D45-56DA4FFF189F}"/>
    <dgm:cxn modelId="{9EAAB2B9-2AA2-4862-9095-F7A0B78CEBEF}" srcId="{C38E4D41-8450-4893-ABAE-23DAAF55D2BD}" destId="{BD583E07-9364-4E59-A1A9-8A461CD9E4E6}" srcOrd="0" destOrd="0" parTransId="{7FDF35DB-3B3F-4663-B823-BAA8EB627C0D}" sibTransId="{C0D9A610-875C-4240-9845-5308C20D9C50}"/>
    <dgm:cxn modelId="{E71DE08E-C465-4629-B9EE-D2E7CED28E78}" type="presParOf" srcId="{2C855EF4-AB14-462C-9CF0-77D79D53AF4E}" destId="{11648ED8-BEDC-4BD5-A5D1-C2D6862A9376}" srcOrd="0" destOrd="0" presId="urn:microsoft.com/office/officeart/2005/8/layout/list1"/>
    <dgm:cxn modelId="{E8BF7DE8-3E4E-4C6B-88FC-E799D1DF9D85}" type="presParOf" srcId="{11648ED8-BEDC-4BD5-A5D1-C2D6862A9376}" destId="{7BD8500E-D2C4-4EF3-ABDE-BE800D7A8589}" srcOrd="0" destOrd="0" presId="urn:microsoft.com/office/officeart/2005/8/layout/list1"/>
    <dgm:cxn modelId="{73F887B6-564A-465C-97ED-71E7D414FE6F}" type="presParOf" srcId="{11648ED8-BEDC-4BD5-A5D1-C2D6862A9376}" destId="{DB61736A-F765-4504-A3AD-786DE6C3AD31}" srcOrd="1" destOrd="0" presId="urn:microsoft.com/office/officeart/2005/8/layout/list1"/>
    <dgm:cxn modelId="{E19C99A2-C1B4-4DF5-96B4-88236C71A12B}" type="presParOf" srcId="{2C855EF4-AB14-462C-9CF0-77D79D53AF4E}" destId="{6A6DCD77-7D3C-457D-A103-92F26EFD6559}" srcOrd="1" destOrd="0" presId="urn:microsoft.com/office/officeart/2005/8/layout/list1"/>
    <dgm:cxn modelId="{F3E7746E-2337-4BE3-BC23-577A6DFCF9D8}" type="presParOf" srcId="{2C855EF4-AB14-462C-9CF0-77D79D53AF4E}" destId="{370FD9B7-8436-4111-852B-B5ACFBFA907C}" srcOrd="2" destOrd="0" presId="urn:microsoft.com/office/officeart/2005/8/layout/list1"/>
    <dgm:cxn modelId="{0481C00D-2A6B-4718-90B4-913E52B1CD88}" type="presParOf" srcId="{2C855EF4-AB14-462C-9CF0-77D79D53AF4E}" destId="{91A9CF2D-A020-4D98-99E2-DA40B501DC27}" srcOrd="3" destOrd="0" presId="urn:microsoft.com/office/officeart/2005/8/layout/list1"/>
    <dgm:cxn modelId="{F4325DC6-E061-4553-81FD-63B80BD4EEF5}" type="presParOf" srcId="{2C855EF4-AB14-462C-9CF0-77D79D53AF4E}" destId="{961F284D-3EDC-4F0B-8C9D-2F7AD389B5C4}" srcOrd="4" destOrd="0" presId="urn:microsoft.com/office/officeart/2005/8/layout/list1"/>
    <dgm:cxn modelId="{958012CF-202A-4B43-8AC9-D393908D60CD}" type="presParOf" srcId="{961F284D-3EDC-4F0B-8C9D-2F7AD389B5C4}" destId="{11537CF9-D8EF-4F87-8FCA-4434E5704931}" srcOrd="0" destOrd="0" presId="urn:microsoft.com/office/officeart/2005/8/layout/list1"/>
    <dgm:cxn modelId="{56874221-ED6B-48B1-BF6A-1A84970456C9}" type="presParOf" srcId="{961F284D-3EDC-4F0B-8C9D-2F7AD389B5C4}" destId="{778C5760-2824-48E4-B9BD-EA7612C5C202}" srcOrd="1" destOrd="0" presId="urn:microsoft.com/office/officeart/2005/8/layout/list1"/>
    <dgm:cxn modelId="{E757C6F6-60CF-48AD-90B4-42B0E9F491ED}" type="presParOf" srcId="{2C855EF4-AB14-462C-9CF0-77D79D53AF4E}" destId="{CD2E7F56-B4B1-4042-BBA2-07E52AD838FE}" srcOrd="5" destOrd="0" presId="urn:microsoft.com/office/officeart/2005/8/layout/list1"/>
    <dgm:cxn modelId="{851DE8DE-FAA9-495D-85DF-3568A783A778}" type="presParOf" srcId="{2C855EF4-AB14-462C-9CF0-77D79D53AF4E}" destId="{E490336B-1B14-4F6A-A132-3DEC85792E43}" srcOrd="6" destOrd="0" presId="urn:microsoft.com/office/officeart/2005/8/layout/list1"/>
    <dgm:cxn modelId="{A74E25B6-B3CF-4D42-8183-B4C337780CDF}" type="presParOf" srcId="{2C855EF4-AB14-462C-9CF0-77D79D53AF4E}" destId="{ACEACC90-A8B3-4FBA-AD4A-FA13CB7E2DF9}" srcOrd="7" destOrd="0" presId="urn:microsoft.com/office/officeart/2005/8/layout/list1"/>
    <dgm:cxn modelId="{AE7029D8-383E-4734-BDA6-1306D2A821BA}" type="presParOf" srcId="{2C855EF4-AB14-462C-9CF0-77D79D53AF4E}" destId="{CB46B129-2FA5-4265-9F6B-CC59DA682CB9}" srcOrd="8" destOrd="0" presId="urn:microsoft.com/office/officeart/2005/8/layout/list1"/>
    <dgm:cxn modelId="{57CCD66B-8849-40A3-8BFF-E4A29E9E7760}" type="presParOf" srcId="{CB46B129-2FA5-4265-9F6B-CC59DA682CB9}" destId="{BDEFF195-1C81-4B04-93BA-A22F66035090}" srcOrd="0" destOrd="0" presId="urn:microsoft.com/office/officeart/2005/8/layout/list1"/>
    <dgm:cxn modelId="{5CCA58C3-5B51-43DF-90E5-04C00E228157}" type="presParOf" srcId="{CB46B129-2FA5-4265-9F6B-CC59DA682CB9}" destId="{FB7BA72E-9F11-4B98-B90D-3486617C124D}" srcOrd="1" destOrd="0" presId="urn:microsoft.com/office/officeart/2005/8/layout/list1"/>
    <dgm:cxn modelId="{60850F49-F3B4-4D4D-97D7-1D0D6BFD5691}" type="presParOf" srcId="{2C855EF4-AB14-462C-9CF0-77D79D53AF4E}" destId="{651A144D-6FF4-4A61-84DD-B505788BC32D}" srcOrd="9" destOrd="0" presId="urn:microsoft.com/office/officeart/2005/8/layout/list1"/>
    <dgm:cxn modelId="{98601076-E3CE-4E4C-969B-BA4BB36D5DFD}" type="presParOf" srcId="{2C855EF4-AB14-462C-9CF0-77D79D53AF4E}" destId="{068F6D03-489F-4AEA-B85E-CA44443F9085}"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2D2660-1ABE-469E-A957-BFB3F2357508}" type="doc">
      <dgm:prSet loTypeId="urn:microsoft.com/office/officeart/2008/layout/LinedList" loCatId="list" qsTypeId="urn:microsoft.com/office/officeart/2005/8/quickstyle/simple1" qsCatId="simple" csTypeId="urn:microsoft.com/office/officeart/2005/8/colors/accent0_1" csCatId="mainScheme" phldr="1"/>
      <dgm:spPr/>
      <dgm:t>
        <a:bodyPr/>
        <a:lstStyle/>
        <a:p>
          <a:endParaRPr lang="en-US"/>
        </a:p>
      </dgm:t>
    </dgm:pt>
    <dgm:pt modelId="{4E38EEEA-2DD6-4BB5-897E-C50200DB4856}">
      <dgm:prSet/>
      <dgm:spPr/>
      <dgm:t>
        <a:bodyPr/>
        <a:lstStyle/>
        <a:p>
          <a:pPr rtl="0"/>
          <a:r>
            <a:rPr lang="en-US" baseline="0" dirty="0" smtClean="0"/>
            <a:t>H</a:t>
          </a:r>
          <a:r>
            <a:rPr lang="en-US" baseline="-25000" dirty="0" smtClean="0"/>
            <a:t>2</a:t>
          </a:r>
          <a:r>
            <a:rPr lang="en-US" baseline="0" dirty="0" smtClean="0"/>
            <a:t>: </a:t>
          </a:r>
          <a:r>
            <a:rPr lang="en-US" dirty="0" smtClean="0"/>
            <a:t>Team </a:t>
          </a:r>
          <a:r>
            <a:rPr lang="en-US" i="1" dirty="0" smtClean="0"/>
            <a:t>I</a:t>
          </a:r>
          <a:r>
            <a:rPr lang="en-US" dirty="0" smtClean="0"/>
            <a:t>’s aggregate violent behavior exerts a peer effect on player </a:t>
          </a:r>
          <a:r>
            <a:rPr lang="en-US" i="1" dirty="0" smtClean="0"/>
            <a:t>i</a:t>
          </a:r>
          <a:r>
            <a:rPr lang="en-US" dirty="0" smtClean="0"/>
            <a:t>’s behavior.</a:t>
          </a:r>
          <a:endParaRPr lang="en-US" dirty="0"/>
        </a:p>
      </dgm:t>
    </dgm:pt>
    <dgm:pt modelId="{270CA3F0-EC0E-498C-9792-1D6B0109F8CE}" type="parTrans" cxnId="{F5B4C08F-FCC8-4C15-8DA6-23183FBA2C77}">
      <dgm:prSet/>
      <dgm:spPr/>
      <dgm:t>
        <a:bodyPr/>
        <a:lstStyle/>
        <a:p>
          <a:endParaRPr lang="en-US"/>
        </a:p>
      </dgm:t>
    </dgm:pt>
    <dgm:pt modelId="{7073904B-79C9-48A5-BEA3-B88309182F5C}" type="sibTrans" cxnId="{F5B4C08F-FCC8-4C15-8DA6-23183FBA2C77}">
      <dgm:prSet/>
      <dgm:spPr/>
      <dgm:t>
        <a:bodyPr/>
        <a:lstStyle/>
        <a:p>
          <a:endParaRPr lang="en-US"/>
        </a:p>
      </dgm:t>
    </dgm:pt>
    <dgm:pt modelId="{B3FE3346-F4D3-4096-B598-A3C45691159B}">
      <dgm:prSet/>
      <dgm:spPr/>
      <dgm:t>
        <a:bodyPr/>
        <a:lstStyle/>
        <a:p>
          <a:pPr rtl="0"/>
          <a:r>
            <a:rPr lang="en-US" baseline="0" dirty="0" smtClean="0"/>
            <a:t>H</a:t>
          </a:r>
          <a:r>
            <a:rPr lang="en-US" baseline="-25000" dirty="0" smtClean="0"/>
            <a:t>3</a:t>
          </a:r>
          <a:r>
            <a:rPr lang="en-US" baseline="0" dirty="0" smtClean="0"/>
            <a:t>: </a:t>
          </a:r>
          <a:r>
            <a:rPr lang="en-US" dirty="0" smtClean="0"/>
            <a:t>Player </a:t>
          </a:r>
          <a:r>
            <a:rPr lang="en-US" i="1" dirty="0" smtClean="0"/>
            <a:t>j</a:t>
          </a:r>
          <a:r>
            <a:rPr lang="en-US" dirty="0" smtClean="0"/>
            <a:t>’s exposure to civil war exerts a peer effect on player </a:t>
          </a:r>
          <a:r>
            <a:rPr lang="en-US" i="1" dirty="0" smtClean="0"/>
            <a:t>i</a:t>
          </a:r>
          <a:r>
            <a:rPr lang="en-US" dirty="0" smtClean="0"/>
            <a:t>’s behavior.</a:t>
          </a:r>
          <a:endParaRPr lang="en-US" dirty="0"/>
        </a:p>
      </dgm:t>
    </dgm:pt>
    <dgm:pt modelId="{597D0B66-B6C0-49D1-88E5-7114868C6610}" type="parTrans" cxnId="{31CDB3A7-C33A-4245-B641-1292744DCB5A}">
      <dgm:prSet/>
      <dgm:spPr/>
      <dgm:t>
        <a:bodyPr/>
        <a:lstStyle/>
        <a:p>
          <a:endParaRPr lang="en-US"/>
        </a:p>
      </dgm:t>
    </dgm:pt>
    <dgm:pt modelId="{98B5F4AA-BD60-4D52-B29E-03C1BC45D2E8}" type="sibTrans" cxnId="{31CDB3A7-C33A-4245-B641-1292744DCB5A}">
      <dgm:prSet/>
      <dgm:spPr/>
      <dgm:t>
        <a:bodyPr/>
        <a:lstStyle/>
        <a:p>
          <a:endParaRPr lang="en-US"/>
        </a:p>
      </dgm:t>
    </dgm:pt>
    <dgm:pt modelId="{BD8E6E3F-DAFE-4D2B-9A4E-947E16A139B0}">
      <dgm:prSet/>
      <dgm:spPr/>
      <dgm:t>
        <a:bodyPr/>
        <a:lstStyle/>
        <a:p>
          <a:pPr rtl="0"/>
          <a:r>
            <a:rPr lang="en-US" dirty="0" smtClean="0"/>
            <a:t>H</a:t>
          </a:r>
          <a:r>
            <a:rPr lang="en-US" baseline="-25000" dirty="0" smtClean="0"/>
            <a:t>1</a:t>
          </a:r>
          <a:r>
            <a:rPr lang="en-US" dirty="0" smtClean="0"/>
            <a:t>: Team </a:t>
          </a:r>
          <a:r>
            <a:rPr lang="en-US" i="1" dirty="0" smtClean="0"/>
            <a:t>I</a:t>
          </a:r>
          <a:r>
            <a:rPr lang="en-US" dirty="0" smtClean="0"/>
            <a:t>’s aggregate exposure to civil war exerts a peer effect on player </a:t>
          </a:r>
          <a:r>
            <a:rPr lang="en-US" i="1" dirty="0" smtClean="0"/>
            <a:t>i</a:t>
          </a:r>
          <a:r>
            <a:rPr lang="en-US" dirty="0" smtClean="0"/>
            <a:t>’s behavior.</a:t>
          </a:r>
          <a:endParaRPr lang="en-US" dirty="0"/>
        </a:p>
      </dgm:t>
    </dgm:pt>
    <dgm:pt modelId="{362F9EA7-2996-478E-846D-02501C92B59E}" type="parTrans" cxnId="{7E7DD964-217E-4215-AA99-C33C187A66E7}">
      <dgm:prSet/>
      <dgm:spPr/>
      <dgm:t>
        <a:bodyPr/>
        <a:lstStyle/>
        <a:p>
          <a:endParaRPr lang="en-US"/>
        </a:p>
      </dgm:t>
    </dgm:pt>
    <dgm:pt modelId="{6E3CA46D-0D76-4295-8B4E-2201A813CFC8}" type="sibTrans" cxnId="{7E7DD964-217E-4215-AA99-C33C187A66E7}">
      <dgm:prSet/>
      <dgm:spPr/>
      <dgm:t>
        <a:bodyPr/>
        <a:lstStyle/>
        <a:p>
          <a:endParaRPr lang="en-US"/>
        </a:p>
      </dgm:t>
    </dgm:pt>
    <dgm:pt modelId="{3BF71AB7-EAEC-4D76-AB6A-3DC5C67B2D34}">
      <dgm:prSet/>
      <dgm:spPr/>
      <dgm:t>
        <a:bodyPr/>
        <a:lstStyle/>
        <a:p>
          <a:pPr rtl="0"/>
          <a:r>
            <a:rPr lang="en-US" dirty="0" smtClean="0"/>
            <a:t>H</a:t>
          </a:r>
          <a:r>
            <a:rPr lang="en-US" baseline="-25000" dirty="0" smtClean="0"/>
            <a:t>4</a:t>
          </a:r>
          <a:r>
            <a:rPr lang="en-US" dirty="0" smtClean="0"/>
            <a:t>: Player </a:t>
          </a:r>
          <a:r>
            <a:rPr lang="en-US" i="1" dirty="0" smtClean="0"/>
            <a:t>j</a:t>
          </a:r>
          <a:r>
            <a:rPr lang="en-US" dirty="0" smtClean="0"/>
            <a:t>’s violent behavior exerts a peer effect on player </a:t>
          </a:r>
          <a:r>
            <a:rPr lang="en-US" i="1" dirty="0" smtClean="0"/>
            <a:t>i</a:t>
          </a:r>
          <a:r>
            <a:rPr lang="en-US" dirty="0" smtClean="0"/>
            <a:t>’s behavior.</a:t>
          </a:r>
          <a:endParaRPr lang="en-US" dirty="0"/>
        </a:p>
      </dgm:t>
    </dgm:pt>
    <dgm:pt modelId="{9660213B-0115-4745-ABE0-8AB3E0B312F3}" type="parTrans" cxnId="{A75B58C8-A469-4691-AFF3-E27900919584}">
      <dgm:prSet/>
      <dgm:spPr/>
      <dgm:t>
        <a:bodyPr/>
        <a:lstStyle/>
        <a:p>
          <a:endParaRPr lang="en-US"/>
        </a:p>
      </dgm:t>
    </dgm:pt>
    <dgm:pt modelId="{7A84FA30-602E-4949-A3C2-0BF99C52A554}" type="sibTrans" cxnId="{A75B58C8-A469-4691-AFF3-E27900919584}">
      <dgm:prSet/>
      <dgm:spPr/>
      <dgm:t>
        <a:bodyPr/>
        <a:lstStyle/>
        <a:p>
          <a:endParaRPr lang="en-US"/>
        </a:p>
      </dgm:t>
    </dgm:pt>
    <dgm:pt modelId="{E5FD7D62-5A62-4E92-BF74-575EFD0DB14F}">
      <dgm:prSet/>
      <dgm:spPr/>
      <dgm:t>
        <a:bodyPr/>
        <a:lstStyle/>
        <a:p>
          <a:pPr rtl="0"/>
          <a:r>
            <a:rPr lang="en-US" dirty="0" smtClean="0"/>
            <a:t>H</a:t>
          </a:r>
          <a:r>
            <a:rPr lang="en-US" baseline="-25000" dirty="0" smtClean="0"/>
            <a:t>5</a:t>
          </a:r>
          <a:r>
            <a:rPr lang="en-US" dirty="0" smtClean="0"/>
            <a:t>: Peer effects exerted by player </a:t>
          </a:r>
          <a:r>
            <a:rPr lang="en-US" i="1" dirty="0" smtClean="0"/>
            <a:t>j</a:t>
          </a:r>
          <a:r>
            <a:rPr lang="en-US" dirty="0" smtClean="0"/>
            <a:t> will be stronger than peer effects exerted by team </a:t>
          </a:r>
          <a:r>
            <a:rPr lang="en-US" i="1" dirty="0" smtClean="0"/>
            <a:t>I</a:t>
          </a:r>
          <a:r>
            <a:rPr lang="en-US" dirty="0" smtClean="0"/>
            <a:t>.</a:t>
          </a:r>
          <a:endParaRPr lang="en-US" dirty="0"/>
        </a:p>
      </dgm:t>
    </dgm:pt>
    <dgm:pt modelId="{342DA3F2-785E-47A1-A0BC-6FD14FF45CAE}" type="parTrans" cxnId="{C0122C28-2982-4E06-BF30-EB730E082002}">
      <dgm:prSet/>
      <dgm:spPr/>
      <dgm:t>
        <a:bodyPr/>
        <a:lstStyle/>
        <a:p>
          <a:endParaRPr lang="en-US"/>
        </a:p>
      </dgm:t>
    </dgm:pt>
    <dgm:pt modelId="{CCE5D53C-4EC0-4906-94A4-DC8F18216A05}" type="sibTrans" cxnId="{C0122C28-2982-4E06-BF30-EB730E082002}">
      <dgm:prSet/>
      <dgm:spPr/>
      <dgm:t>
        <a:bodyPr/>
        <a:lstStyle/>
        <a:p>
          <a:endParaRPr lang="en-US"/>
        </a:p>
      </dgm:t>
    </dgm:pt>
    <dgm:pt modelId="{DA701671-F0AD-4D10-BBBE-60465D2E82D0}" type="pres">
      <dgm:prSet presAssocID="{6A2D2660-1ABE-469E-A957-BFB3F2357508}" presName="vert0" presStyleCnt="0">
        <dgm:presLayoutVars>
          <dgm:dir/>
          <dgm:animOne val="branch"/>
          <dgm:animLvl val="lvl"/>
        </dgm:presLayoutVars>
      </dgm:prSet>
      <dgm:spPr/>
      <dgm:t>
        <a:bodyPr/>
        <a:lstStyle/>
        <a:p>
          <a:endParaRPr lang="en-US"/>
        </a:p>
      </dgm:t>
    </dgm:pt>
    <dgm:pt modelId="{9E926210-F54B-4A4F-AEBA-CBB0FA5CA446}" type="pres">
      <dgm:prSet presAssocID="{BD8E6E3F-DAFE-4D2B-9A4E-947E16A139B0}" presName="thickLine" presStyleLbl="alignNode1" presStyleIdx="0" presStyleCnt="5"/>
      <dgm:spPr/>
      <dgm:t>
        <a:bodyPr/>
        <a:lstStyle/>
        <a:p>
          <a:endParaRPr lang="en-US"/>
        </a:p>
      </dgm:t>
    </dgm:pt>
    <dgm:pt modelId="{EA66B49F-B446-4E8E-B504-7AA354F27497}" type="pres">
      <dgm:prSet presAssocID="{BD8E6E3F-DAFE-4D2B-9A4E-947E16A139B0}" presName="horz1" presStyleCnt="0"/>
      <dgm:spPr/>
      <dgm:t>
        <a:bodyPr/>
        <a:lstStyle/>
        <a:p>
          <a:endParaRPr lang="en-US"/>
        </a:p>
      </dgm:t>
    </dgm:pt>
    <dgm:pt modelId="{F82EC505-2176-4BA4-A15F-0E30B9B3312D}" type="pres">
      <dgm:prSet presAssocID="{BD8E6E3F-DAFE-4D2B-9A4E-947E16A139B0}" presName="tx1" presStyleLbl="revTx" presStyleIdx="0" presStyleCnt="5" custLinFactNeighborX="-182"/>
      <dgm:spPr/>
      <dgm:t>
        <a:bodyPr/>
        <a:lstStyle/>
        <a:p>
          <a:endParaRPr lang="en-US"/>
        </a:p>
      </dgm:t>
    </dgm:pt>
    <dgm:pt modelId="{8627C356-2F18-4B80-A900-5A390F470828}" type="pres">
      <dgm:prSet presAssocID="{BD8E6E3F-DAFE-4D2B-9A4E-947E16A139B0}" presName="vert1" presStyleCnt="0"/>
      <dgm:spPr/>
      <dgm:t>
        <a:bodyPr/>
        <a:lstStyle/>
        <a:p>
          <a:endParaRPr lang="en-US"/>
        </a:p>
      </dgm:t>
    </dgm:pt>
    <dgm:pt modelId="{50A33547-DCE9-424F-863B-88798427D537}" type="pres">
      <dgm:prSet presAssocID="{4E38EEEA-2DD6-4BB5-897E-C50200DB4856}" presName="thickLine" presStyleLbl="alignNode1" presStyleIdx="1" presStyleCnt="5"/>
      <dgm:spPr/>
      <dgm:t>
        <a:bodyPr/>
        <a:lstStyle/>
        <a:p>
          <a:endParaRPr lang="en-US"/>
        </a:p>
      </dgm:t>
    </dgm:pt>
    <dgm:pt modelId="{94EA6BA2-8727-4C8E-9A62-C13C93008170}" type="pres">
      <dgm:prSet presAssocID="{4E38EEEA-2DD6-4BB5-897E-C50200DB4856}" presName="horz1" presStyleCnt="0"/>
      <dgm:spPr/>
      <dgm:t>
        <a:bodyPr/>
        <a:lstStyle/>
        <a:p>
          <a:endParaRPr lang="en-US"/>
        </a:p>
      </dgm:t>
    </dgm:pt>
    <dgm:pt modelId="{0C92BCC4-D172-41B7-8DC2-CC23485736ED}" type="pres">
      <dgm:prSet presAssocID="{4E38EEEA-2DD6-4BB5-897E-C50200DB4856}" presName="tx1" presStyleLbl="revTx" presStyleIdx="1" presStyleCnt="5"/>
      <dgm:spPr/>
      <dgm:t>
        <a:bodyPr/>
        <a:lstStyle/>
        <a:p>
          <a:endParaRPr lang="en-US"/>
        </a:p>
      </dgm:t>
    </dgm:pt>
    <dgm:pt modelId="{3A99C844-EA88-486C-A4AD-9A2A2F951007}" type="pres">
      <dgm:prSet presAssocID="{4E38EEEA-2DD6-4BB5-897E-C50200DB4856}" presName="vert1" presStyleCnt="0"/>
      <dgm:spPr/>
      <dgm:t>
        <a:bodyPr/>
        <a:lstStyle/>
        <a:p>
          <a:endParaRPr lang="en-US"/>
        </a:p>
      </dgm:t>
    </dgm:pt>
    <dgm:pt modelId="{506FB08E-F1CD-415D-A963-FED67ABBA49F}" type="pres">
      <dgm:prSet presAssocID="{B3FE3346-F4D3-4096-B598-A3C45691159B}" presName="thickLine" presStyleLbl="alignNode1" presStyleIdx="2" presStyleCnt="5"/>
      <dgm:spPr/>
      <dgm:t>
        <a:bodyPr/>
        <a:lstStyle/>
        <a:p>
          <a:endParaRPr lang="en-US"/>
        </a:p>
      </dgm:t>
    </dgm:pt>
    <dgm:pt modelId="{91C39294-35B9-46CB-8818-BA01AE90BDFE}" type="pres">
      <dgm:prSet presAssocID="{B3FE3346-F4D3-4096-B598-A3C45691159B}" presName="horz1" presStyleCnt="0"/>
      <dgm:spPr/>
      <dgm:t>
        <a:bodyPr/>
        <a:lstStyle/>
        <a:p>
          <a:endParaRPr lang="en-US"/>
        </a:p>
      </dgm:t>
    </dgm:pt>
    <dgm:pt modelId="{B2693003-46EE-46C1-A247-2546F11AB22D}" type="pres">
      <dgm:prSet presAssocID="{B3FE3346-F4D3-4096-B598-A3C45691159B}" presName="tx1" presStyleLbl="revTx" presStyleIdx="2" presStyleCnt="5"/>
      <dgm:spPr/>
      <dgm:t>
        <a:bodyPr/>
        <a:lstStyle/>
        <a:p>
          <a:endParaRPr lang="en-US"/>
        </a:p>
      </dgm:t>
    </dgm:pt>
    <dgm:pt modelId="{C4424635-899C-4F0C-8B19-A1534DFE9B25}" type="pres">
      <dgm:prSet presAssocID="{B3FE3346-F4D3-4096-B598-A3C45691159B}" presName="vert1" presStyleCnt="0"/>
      <dgm:spPr/>
      <dgm:t>
        <a:bodyPr/>
        <a:lstStyle/>
        <a:p>
          <a:endParaRPr lang="en-US"/>
        </a:p>
      </dgm:t>
    </dgm:pt>
    <dgm:pt modelId="{7D20D778-09D7-4E11-99FE-6DEAEFC93538}" type="pres">
      <dgm:prSet presAssocID="{3BF71AB7-EAEC-4D76-AB6A-3DC5C67B2D34}" presName="thickLine" presStyleLbl="alignNode1" presStyleIdx="3" presStyleCnt="5"/>
      <dgm:spPr/>
      <dgm:t>
        <a:bodyPr/>
        <a:lstStyle/>
        <a:p>
          <a:endParaRPr lang="en-US"/>
        </a:p>
      </dgm:t>
    </dgm:pt>
    <dgm:pt modelId="{36DAD5A9-103C-4434-9EDE-B75311D1C3E4}" type="pres">
      <dgm:prSet presAssocID="{3BF71AB7-EAEC-4D76-AB6A-3DC5C67B2D34}" presName="horz1" presStyleCnt="0"/>
      <dgm:spPr/>
      <dgm:t>
        <a:bodyPr/>
        <a:lstStyle/>
        <a:p>
          <a:endParaRPr lang="en-US"/>
        </a:p>
      </dgm:t>
    </dgm:pt>
    <dgm:pt modelId="{BAC1C1E7-174C-47A8-8A45-A4726F2CD71C}" type="pres">
      <dgm:prSet presAssocID="{3BF71AB7-EAEC-4D76-AB6A-3DC5C67B2D34}" presName="tx1" presStyleLbl="revTx" presStyleIdx="3" presStyleCnt="5"/>
      <dgm:spPr/>
      <dgm:t>
        <a:bodyPr/>
        <a:lstStyle/>
        <a:p>
          <a:endParaRPr lang="en-US"/>
        </a:p>
      </dgm:t>
    </dgm:pt>
    <dgm:pt modelId="{68EB9034-4683-4C93-A95B-CC2E15C6DF6F}" type="pres">
      <dgm:prSet presAssocID="{3BF71AB7-EAEC-4D76-AB6A-3DC5C67B2D34}" presName="vert1" presStyleCnt="0"/>
      <dgm:spPr/>
      <dgm:t>
        <a:bodyPr/>
        <a:lstStyle/>
        <a:p>
          <a:endParaRPr lang="en-US"/>
        </a:p>
      </dgm:t>
    </dgm:pt>
    <dgm:pt modelId="{4A8D849B-EF48-426E-B5D6-8569948574E4}" type="pres">
      <dgm:prSet presAssocID="{E5FD7D62-5A62-4E92-BF74-575EFD0DB14F}" presName="thickLine" presStyleLbl="alignNode1" presStyleIdx="4" presStyleCnt="5"/>
      <dgm:spPr/>
      <dgm:t>
        <a:bodyPr/>
        <a:lstStyle/>
        <a:p>
          <a:endParaRPr lang="en-US"/>
        </a:p>
      </dgm:t>
    </dgm:pt>
    <dgm:pt modelId="{0B89AFE2-B6AF-426B-BDAA-42AC85F9815A}" type="pres">
      <dgm:prSet presAssocID="{E5FD7D62-5A62-4E92-BF74-575EFD0DB14F}" presName="horz1" presStyleCnt="0"/>
      <dgm:spPr/>
      <dgm:t>
        <a:bodyPr/>
        <a:lstStyle/>
        <a:p>
          <a:endParaRPr lang="en-US"/>
        </a:p>
      </dgm:t>
    </dgm:pt>
    <dgm:pt modelId="{CE8DE235-CC1F-481A-B034-2D8ECA0AFF9F}" type="pres">
      <dgm:prSet presAssocID="{E5FD7D62-5A62-4E92-BF74-575EFD0DB14F}" presName="tx1" presStyleLbl="revTx" presStyleIdx="4" presStyleCnt="5"/>
      <dgm:spPr/>
      <dgm:t>
        <a:bodyPr/>
        <a:lstStyle/>
        <a:p>
          <a:endParaRPr lang="en-US"/>
        </a:p>
      </dgm:t>
    </dgm:pt>
    <dgm:pt modelId="{2D42B3D1-C6FB-4598-8964-6777D8573E4B}" type="pres">
      <dgm:prSet presAssocID="{E5FD7D62-5A62-4E92-BF74-575EFD0DB14F}" presName="vert1" presStyleCnt="0"/>
      <dgm:spPr/>
      <dgm:t>
        <a:bodyPr/>
        <a:lstStyle/>
        <a:p>
          <a:endParaRPr lang="en-US"/>
        </a:p>
      </dgm:t>
    </dgm:pt>
  </dgm:ptLst>
  <dgm:cxnLst>
    <dgm:cxn modelId="{294C37E5-AF2D-4026-9A98-1492163ECAA2}" type="presOf" srcId="{B3FE3346-F4D3-4096-B598-A3C45691159B}" destId="{B2693003-46EE-46C1-A247-2546F11AB22D}" srcOrd="0" destOrd="0" presId="urn:microsoft.com/office/officeart/2008/layout/LinedList"/>
    <dgm:cxn modelId="{BDD9CBA2-01B9-4BDB-A417-E4D2D1C9DA0D}" type="presOf" srcId="{6A2D2660-1ABE-469E-A957-BFB3F2357508}" destId="{DA701671-F0AD-4D10-BBBE-60465D2E82D0}" srcOrd="0" destOrd="0" presId="urn:microsoft.com/office/officeart/2008/layout/LinedList"/>
    <dgm:cxn modelId="{583E0E70-718A-457E-B886-05D850294A3B}" type="presOf" srcId="{BD8E6E3F-DAFE-4D2B-9A4E-947E16A139B0}" destId="{F82EC505-2176-4BA4-A15F-0E30B9B3312D}" srcOrd="0" destOrd="0" presId="urn:microsoft.com/office/officeart/2008/layout/LinedList"/>
    <dgm:cxn modelId="{7E7DD964-217E-4215-AA99-C33C187A66E7}" srcId="{6A2D2660-1ABE-469E-A957-BFB3F2357508}" destId="{BD8E6E3F-DAFE-4D2B-9A4E-947E16A139B0}" srcOrd="0" destOrd="0" parTransId="{362F9EA7-2996-478E-846D-02501C92B59E}" sibTransId="{6E3CA46D-0D76-4295-8B4E-2201A813CFC8}"/>
    <dgm:cxn modelId="{31CDB3A7-C33A-4245-B641-1292744DCB5A}" srcId="{6A2D2660-1ABE-469E-A957-BFB3F2357508}" destId="{B3FE3346-F4D3-4096-B598-A3C45691159B}" srcOrd="2" destOrd="0" parTransId="{597D0B66-B6C0-49D1-88E5-7114868C6610}" sibTransId="{98B5F4AA-BD60-4D52-B29E-03C1BC45D2E8}"/>
    <dgm:cxn modelId="{F5B4C08F-FCC8-4C15-8DA6-23183FBA2C77}" srcId="{6A2D2660-1ABE-469E-A957-BFB3F2357508}" destId="{4E38EEEA-2DD6-4BB5-897E-C50200DB4856}" srcOrd="1" destOrd="0" parTransId="{270CA3F0-EC0E-498C-9792-1D6B0109F8CE}" sibTransId="{7073904B-79C9-48A5-BEA3-B88309182F5C}"/>
    <dgm:cxn modelId="{8731DD46-B850-4474-ABA4-B26BDAF43463}" type="presOf" srcId="{E5FD7D62-5A62-4E92-BF74-575EFD0DB14F}" destId="{CE8DE235-CC1F-481A-B034-2D8ECA0AFF9F}" srcOrd="0" destOrd="0" presId="urn:microsoft.com/office/officeart/2008/layout/LinedList"/>
    <dgm:cxn modelId="{C0122C28-2982-4E06-BF30-EB730E082002}" srcId="{6A2D2660-1ABE-469E-A957-BFB3F2357508}" destId="{E5FD7D62-5A62-4E92-BF74-575EFD0DB14F}" srcOrd="4" destOrd="0" parTransId="{342DA3F2-785E-47A1-A0BC-6FD14FF45CAE}" sibTransId="{CCE5D53C-4EC0-4906-94A4-DC8F18216A05}"/>
    <dgm:cxn modelId="{A75B58C8-A469-4691-AFF3-E27900919584}" srcId="{6A2D2660-1ABE-469E-A957-BFB3F2357508}" destId="{3BF71AB7-EAEC-4D76-AB6A-3DC5C67B2D34}" srcOrd="3" destOrd="0" parTransId="{9660213B-0115-4745-ABE0-8AB3E0B312F3}" sibTransId="{7A84FA30-602E-4949-A3C2-0BF99C52A554}"/>
    <dgm:cxn modelId="{2B3CE1D0-BF31-4F63-91F2-95A6A647500F}" type="presOf" srcId="{3BF71AB7-EAEC-4D76-AB6A-3DC5C67B2D34}" destId="{BAC1C1E7-174C-47A8-8A45-A4726F2CD71C}" srcOrd="0" destOrd="0" presId="urn:microsoft.com/office/officeart/2008/layout/LinedList"/>
    <dgm:cxn modelId="{44C796DB-4B29-45DD-993A-F777AEE65F87}" type="presOf" srcId="{4E38EEEA-2DD6-4BB5-897E-C50200DB4856}" destId="{0C92BCC4-D172-41B7-8DC2-CC23485736ED}" srcOrd="0" destOrd="0" presId="urn:microsoft.com/office/officeart/2008/layout/LinedList"/>
    <dgm:cxn modelId="{5EC815CD-DA6E-4726-8CF7-EE45E9E3094B}" type="presParOf" srcId="{DA701671-F0AD-4D10-BBBE-60465D2E82D0}" destId="{9E926210-F54B-4A4F-AEBA-CBB0FA5CA446}" srcOrd="0" destOrd="0" presId="urn:microsoft.com/office/officeart/2008/layout/LinedList"/>
    <dgm:cxn modelId="{FD737778-B29D-416E-B078-C2E594B7A40F}" type="presParOf" srcId="{DA701671-F0AD-4D10-BBBE-60465D2E82D0}" destId="{EA66B49F-B446-4E8E-B504-7AA354F27497}" srcOrd="1" destOrd="0" presId="urn:microsoft.com/office/officeart/2008/layout/LinedList"/>
    <dgm:cxn modelId="{0300B6C0-DEB6-4AE7-ADB0-AF7A5F28E57F}" type="presParOf" srcId="{EA66B49F-B446-4E8E-B504-7AA354F27497}" destId="{F82EC505-2176-4BA4-A15F-0E30B9B3312D}" srcOrd="0" destOrd="0" presId="urn:microsoft.com/office/officeart/2008/layout/LinedList"/>
    <dgm:cxn modelId="{48C5F807-1C75-4132-A0BA-6D76B3B4BFF8}" type="presParOf" srcId="{EA66B49F-B446-4E8E-B504-7AA354F27497}" destId="{8627C356-2F18-4B80-A900-5A390F470828}" srcOrd="1" destOrd="0" presId="urn:microsoft.com/office/officeart/2008/layout/LinedList"/>
    <dgm:cxn modelId="{22D00606-C762-4852-AFB7-66EE4F296AC6}" type="presParOf" srcId="{DA701671-F0AD-4D10-BBBE-60465D2E82D0}" destId="{50A33547-DCE9-424F-863B-88798427D537}" srcOrd="2" destOrd="0" presId="urn:microsoft.com/office/officeart/2008/layout/LinedList"/>
    <dgm:cxn modelId="{C839559A-E9F7-4758-8AF1-30F955B0CA95}" type="presParOf" srcId="{DA701671-F0AD-4D10-BBBE-60465D2E82D0}" destId="{94EA6BA2-8727-4C8E-9A62-C13C93008170}" srcOrd="3" destOrd="0" presId="urn:microsoft.com/office/officeart/2008/layout/LinedList"/>
    <dgm:cxn modelId="{AD8B2FB4-A51C-436E-A738-DB9946621AA3}" type="presParOf" srcId="{94EA6BA2-8727-4C8E-9A62-C13C93008170}" destId="{0C92BCC4-D172-41B7-8DC2-CC23485736ED}" srcOrd="0" destOrd="0" presId="urn:microsoft.com/office/officeart/2008/layout/LinedList"/>
    <dgm:cxn modelId="{5D9EEDE6-534D-48F7-B556-ACD5064E30D6}" type="presParOf" srcId="{94EA6BA2-8727-4C8E-9A62-C13C93008170}" destId="{3A99C844-EA88-486C-A4AD-9A2A2F951007}" srcOrd="1" destOrd="0" presId="urn:microsoft.com/office/officeart/2008/layout/LinedList"/>
    <dgm:cxn modelId="{96B6E1FC-7286-4EAD-8542-549B27FECB4C}" type="presParOf" srcId="{DA701671-F0AD-4D10-BBBE-60465D2E82D0}" destId="{506FB08E-F1CD-415D-A963-FED67ABBA49F}" srcOrd="4" destOrd="0" presId="urn:microsoft.com/office/officeart/2008/layout/LinedList"/>
    <dgm:cxn modelId="{ED146C35-747F-4A03-8628-1E54E3BCAB3B}" type="presParOf" srcId="{DA701671-F0AD-4D10-BBBE-60465D2E82D0}" destId="{91C39294-35B9-46CB-8818-BA01AE90BDFE}" srcOrd="5" destOrd="0" presId="urn:microsoft.com/office/officeart/2008/layout/LinedList"/>
    <dgm:cxn modelId="{AF9DBD5E-1835-4003-990B-BBE8928DB1CA}" type="presParOf" srcId="{91C39294-35B9-46CB-8818-BA01AE90BDFE}" destId="{B2693003-46EE-46C1-A247-2546F11AB22D}" srcOrd="0" destOrd="0" presId="urn:microsoft.com/office/officeart/2008/layout/LinedList"/>
    <dgm:cxn modelId="{037F7651-2E03-4855-9B16-76727A42DB6D}" type="presParOf" srcId="{91C39294-35B9-46CB-8818-BA01AE90BDFE}" destId="{C4424635-899C-4F0C-8B19-A1534DFE9B25}" srcOrd="1" destOrd="0" presId="urn:microsoft.com/office/officeart/2008/layout/LinedList"/>
    <dgm:cxn modelId="{6C44EE77-40E0-4686-96F6-5D52F0860321}" type="presParOf" srcId="{DA701671-F0AD-4D10-BBBE-60465D2E82D0}" destId="{7D20D778-09D7-4E11-99FE-6DEAEFC93538}" srcOrd="6" destOrd="0" presId="urn:microsoft.com/office/officeart/2008/layout/LinedList"/>
    <dgm:cxn modelId="{AB20F8A9-EAE5-4F25-BC95-366197E2761E}" type="presParOf" srcId="{DA701671-F0AD-4D10-BBBE-60465D2E82D0}" destId="{36DAD5A9-103C-4434-9EDE-B75311D1C3E4}" srcOrd="7" destOrd="0" presId="urn:microsoft.com/office/officeart/2008/layout/LinedList"/>
    <dgm:cxn modelId="{55BB2033-12A4-49AB-B15B-3BC2A75BACA1}" type="presParOf" srcId="{36DAD5A9-103C-4434-9EDE-B75311D1C3E4}" destId="{BAC1C1E7-174C-47A8-8A45-A4726F2CD71C}" srcOrd="0" destOrd="0" presId="urn:microsoft.com/office/officeart/2008/layout/LinedList"/>
    <dgm:cxn modelId="{57B9B7DC-D5B3-49AA-9500-A4847258C1EB}" type="presParOf" srcId="{36DAD5A9-103C-4434-9EDE-B75311D1C3E4}" destId="{68EB9034-4683-4C93-A95B-CC2E15C6DF6F}" srcOrd="1" destOrd="0" presId="urn:microsoft.com/office/officeart/2008/layout/LinedList"/>
    <dgm:cxn modelId="{46D68655-6F2F-41A2-8869-67DD5D76EC5D}" type="presParOf" srcId="{DA701671-F0AD-4D10-BBBE-60465D2E82D0}" destId="{4A8D849B-EF48-426E-B5D6-8569948574E4}" srcOrd="8" destOrd="0" presId="urn:microsoft.com/office/officeart/2008/layout/LinedList"/>
    <dgm:cxn modelId="{FB2FAA6D-873F-43C1-889B-13510D8277B2}" type="presParOf" srcId="{DA701671-F0AD-4D10-BBBE-60465D2E82D0}" destId="{0B89AFE2-B6AF-426B-BDAA-42AC85F9815A}" srcOrd="9" destOrd="0" presId="urn:microsoft.com/office/officeart/2008/layout/LinedList"/>
    <dgm:cxn modelId="{B5D5FCB2-39AE-466E-A386-54EE4C99C95A}" type="presParOf" srcId="{0B89AFE2-B6AF-426B-BDAA-42AC85F9815A}" destId="{CE8DE235-CC1F-481A-B034-2D8ECA0AFF9F}" srcOrd="0" destOrd="0" presId="urn:microsoft.com/office/officeart/2008/layout/LinedList"/>
    <dgm:cxn modelId="{0DCC8E24-5CDF-4255-99C6-35250C300F78}" type="presParOf" srcId="{0B89AFE2-B6AF-426B-BDAA-42AC85F9815A}" destId="{2D42B3D1-C6FB-4598-8964-6777D8573E4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76FD83-BBB8-402C-A045-7129EA894557}" type="doc">
      <dgm:prSet loTypeId="urn:microsoft.com/office/officeart/2005/8/layout/matrix3" loCatId="matrix" qsTypeId="urn:microsoft.com/office/officeart/2005/8/quickstyle/simple1" qsCatId="simple" csTypeId="urn:microsoft.com/office/officeart/2005/8/colors/accent0_3" csCatId="mainScheme" phldr="1"/>
      <dgm:spPr/>
      <dgm:t>
        <a:bodyPr/>
        <a:lstStyle/>
        <a:p>
          <a:endParaRPr lang="en-US"/>
        </a:p>
      </dgm:t>
    </dgm:pt>
    <dgm:pt modelId="{2F9ABBA3-742A-47AD-BDC1-03206B7BD11F}">
      <dgm:prSet phldrT="[Text]"/>
      <dgm:spPr/>
      <dgm:t>
        <a:bodyPr/>
        <a:lstStyle/>
        <a:p>
          <a:r>
            <a:rPr lang="en-US" b="1" dirty="0" smtClean="0"/>
            <a:t>H</a:t>
          </a:r>
          <a:r>
            <a:rPr lang="en-US" b="1" baseline="-25000" dirty="0" smtClean="0"/>
            <a:t>1</a:t>
          </a:r>
          <a:endParaRPr lang="en-US" b="1" baseline="-25000" dirty="0"/>
        </a:p>
      </dgm:t>
    </dgm:pt>
    <dgm:pt modelId="{C69C6059-8E32-4C05-ABE2-1510EE5481E7}" type="parTrans" cxnId="{0CE573AA-DEA8-42D7-AA2A-B32479A5770A}">
      <dgm:prSet/>
      <dgm:spPr/>
      <dgm:t>
        <a:bodyPr/>
        <a:lstStyle/>
        <a:p>
          <a:endParaRPr lang="en-US"/>
        </a:p>
      </dgm:t>
    </dgm:pt>
    <dgm:pt modelId="{EDD909DD-C45D-4E5A-A882-AEF9C7971A2B}" type="sibTrans" cxnId="{0CE573AA-DEA8-42D7-AA2A-B32479A5770A}">
      <dgm:prSet/>
      <dgm:spPr/>
      <dgm:t>
        <a:bodyPr/>
        <a:lstStyle/>
        <a:p>
          <a:endParaRPr lang="en-US"/>
        </a:p>
      </dgm:t>
    </dgm:pt>
    <dgm:pt modelId="{7700F3DB-8945-4F81-9275-218D15235B92}">
      <dgm:prSet phldrT="[Text]"/>
      <dgm:spPr/>
      <dgm:t>
        <a:bodyPr/>
        <a:lstStyle/>
        <a:p>
          <a:r>
            <a:rPr lang="en-US" b="1" dirty="0" smtClean="0"/>
            <a:t>H</a:t>
          </a:r>
          <a:r>
            <a:rPr lang="en-US" b="1" baseline="-25000" dirty="0" smtClean="0"/>
            <a:t>3</a:t>
          </a:r>
          <a:endParaRPr lang="en-US" b="1" baseline="-25000" dirty="0"/>
        </a:p>
      </dgm:t>
    </dgm:pt>
    <dgm:pt modelId="{50A64414-C53A-46E2-8A19-9955608AA7E2}" type="parTrans" cxnId="{5D7ACC0B-1A43-41EB-9086-123D8122571D}">
      <dgm:prSet/>
      <dgm:spPr/>
      <dgm:t>
        <a:bodyPr/>
        <a:lstStyle/>
        <a:p>
          <a:endParaRPr lang="en-US"/>
        </a:p>
      </dgm:t>
    </dgm:pt>
    <dgm:pt modelId="{DDF36575-5D41-42E6-9BA1-CDABE49B0AD4}" type="sibTrans" cxnId="{5D7ACC0B-1A43-41EB-9086-123D8122571D}">
      <dgm:prSet/>
      <dgm:spPr/>
      <dgm:t>
        <a:bodyPr/>
        <a:lstStyle/>
        <a:p>
          <a:endParaRPr lang="en-US"/>
        </a:p>
      </dgm:t>
    </dgm:pt>
    <dgm:pt modelId="{CAFE2B31-C93F-4377-AF5C-EAE894FE52B7}">
      <dgm:prSet phldrT="[Text]"/>
      <dgm:spPr/>
      <dgm:t>
        <a:bodyPr/>
        <a:lstStyle/>
        <a:p>
          <a:r>
            <a:rPr lang="en-US" b="1" i="0" dirty="0" smtClean="0"/>
            <a:t>H</a:t>
          </a:r>
          <a:r>
            <a:rPr lang="en-US" b="1" i="0" baseline="-25000" dirty="0" smtClean="0"/>
            <a:t>2</a:t>
          </a:r>
          <a:endParaRPr lang="en-US" b="1" baseline="-25000" dirty="0"/>
        </a:p>
      </dgm:t>
    </dgm:pt>
    <dgm:pt modelId="{6A6B2514-2200-437B-8927-CFC94E1607D4}" type="parTrans" cxnId="{00A355AB-A99A-4674-81D2-9E577DE56D79}">
      <dgm:prSet/>
      <dgm:spPr/>
      <dgm:t>
        <a:bodyPr/>
        <a:lstStyle/>
        <a:p>
          <a:endParaRPr lang="en-US"/>
        </a:p>
      </dgm:t>
    </dgm:pt>
    <dgm:pt modelId="{B4D58A24-86F4-4D88-A3B6-D8BA5A26FD13}" type="sibTrans" cxnId="{00A355AB-A99A-4674-81D2-9E577DE56D79}">
      <dgm:prSet/>
      <dgm:spPr/>
      <dgm:t>
        <a:bodyPr/>
        <a:lstStyle/>
        <a:p>
          <a:endParaRPr lang="en-US"/>
        </a:p>
      </dgm:t>
    </dgm:pt>
    <dgm:pt modelId="{F4CA1C01-C8BF-4611-990A-900A3C0DD7E3}">
      <dgm:prSet phldrT="[Text]"/>
      <dgm:spPr/>
      <dgm:t>
        <a:bodyPr/>
        <a:lstStyle/>
        <a:p>
          <a:r>
            <a:rPr lang="en-US" b="1" dirty="0" smtClean="0"/>
            <a:t>H</a:t>
          </a:r>
          <a:r>
            <a:rPr lang="en-US" b="1" baseline="-25000" dirty="0" smtClean="0"/>
            <a:t>4</a:t>
          </a:r>
          <a:endParaRPr lang="en-US" b="1" baseline="-25000" dirty="0"/>
        </a:p>
      </dgm:t>
    </dgm:pt>
    <dgm:pt modelId="{594EF487-C2A6-4BC9-882F-B9BCF7080FE9}" type="parTrans" cxnId="{9220F1B5-831C-4576-B2F4-834A24D6DD87}">
      <dgm:prSet/>
      <dgm:spPr/>
      <dgm:t>
        <a:bodyPr/>
        <a:lstStyle/>
        <a:p>
          <a:endParaRPr lang="en-US"/>
        </a:p>
      </dgm:t>
    </dgm:pt>
    <dgm:pt modelId="{3801A798-64BC-4C00-8E2D-AD4D45F011A4}" type="sibTrans" cxnId="{9220F1B5-831C-4576-B2F4-834A24D6DD87}">
      <dgm:prSet/>
      <dgm:spPr/>
      <dgm:t>
        <a:bodyPr/>
        <a:lstStyle/>
        <a:p>
          <a:endParaRPr lang="en-US"/>
        </a:p>
      </dgm:t>
    </dgm:pt>
    <dgm:pt modelId="{78F5CCFC-5728-4FF4-A849-EAFE6A796BDA}" type="pres">
      <dgm:prSet presAssocID="{F376FD83-BBB8-402C-A045-7129EA894557}" presName="matrix" presStyleCnt="0">
        <dgm:presLayoutVars>
          <dgm:chMax val="1"/>
          <dgm:dir/>
          <dgm:resizeHandles val="exact"/>
        </dgm:presLayoutVars>
      </dgm:prSet>
      <dgm:spPr/>
      <dgm:t>
        <a:bodyPr/>
        <a:lstStyle/>
        <a:p>
          <a:endParaRPr lang="en-US"/>
        </a:p>
      </dgm:t>
    </dgm:pt>
    <dgm:pt modelId="{63FEE877-35AE-4882-852B-9867550DB591}" type="pres">
      <dgm:prSet presAssocID="{F376FD83-BBB8-402C-A045-7129EA894557}" presName="diamond" presStyleLbl="bgShp" presStyleIdx="0" presStyleCnt="1"/>
      <dgm:spPr/>
    </dgm:pt>
    <dgm:pt modelId="{1300CA8E-CE76-44AA-A85E-8B2BDBF59BB9}" type="pres">
      <dgm:prSet presAssocID="{F376FD83-BBB8-402C-A045-7129EA894557}" presName="quad1" presStyleLbl="node1" presStyleIdx="0" presStyleCnt="4">
        <dgm:presLayoutVars>
          <dgm:chMax val="0"/>
          <dgm:chPref val="0"/>
          <dgm:bulletEnabled val="1"/>
        </dgm:presLayoutVars>
      </dgm:prSet>
      <dgm:spPr/>
      <dgm:t>
        <a:bodyPr/>
        <a:lstStyle/>
        <a:p>
          <a:endParaRPr lang="en-US"/>
        </a:p>
      </dgm:t>
    </dgm:pt>
    <dgm:pt modelId="{021E139F-1885-41C0-8315-CE9D1841E96C}" type="pres">
      <dgm:prSet presAssocID="{F376FD83-BBB8-402C-A045-7129EA894557}" presName="quad2" presStyleLbl="node1" presStyleIdx="1" presStyleCnt="4">
        <dgm:presLayoutVars>
          <dgm:chMax val="0"/>
          <dgm:chPref val="0"/>
          <dgm:bulletEnabled val="1"/>
        </dgm:presLayoutVars>
      </dgm:prSet>
      <dgm:spPr/>
      <dgm:t>
        <a:bodyPr/>
        <a:lstStyle/>
        <a:p>
          <a:endParaRPr lang="en-US"/>
        </a:p>
      </dgm:t>
    </dgm:pt>
    <dgm:pt modelId="{A6BCDE03-6514-4207-B88C-66165281C140}" type="pres">
      <dgm:prSet presAssocID="{F376FD83-BBB8-402C-A045-7129EA894557}" presName="quad3" presStyleLbl="node1" presStyleIdx="2" presStyleCnt="4">
        <dgm:presLayoutVars>
          <dgm:chMax val="0"/>
          <dgm:chPref val="0"/>
          <dgm:bulletEnabled val="1"/>
        </dgm:presLayoutVars>
      </dgm:prSet>
      <dgm:spPr/>
      <dgm:t>
        <a:bodyPr/>
        <a:lstStyle/>
        <a:p>
          <a:endParaRPr lang="en-US"/>
        </a:p>
      </dgm:t>
    </dgm:pt>
    <dgm:pt modelId="{13C89760-F45C-43FE-B3E8-AF10662BA787}" type="pres">
      <dgm:prSet presAssocID="{F376FD83-BBB8-402C-A045-7129EA894557}" presName="quad4" presStyleLbl="node1" presStyleIdx="3" presStyleCnt="4">
        <dgm:presLayoutVars>
          <dgm:chMax val="0"/>
          <dgm:chPref val="0"/>
          <dgm:bulletEnabled val="1"/>
        </dgm:presLayoutVars>
      </dgm:prSet>
      <dgm:spPr/>
      <dgm:t>
        <a:bodyPr/>
        <a:lstStyle/>
        <a:p>
          <a:endParaRPr lang="en-US"/>
        </a:p>
      </dgm:t>
    </dgm:pt>
  </dgm:ptLst>
  <dgm:cxnLst>
    <dgm:cxn modelId="{A3AAD44C-0E7B-4EA2-A392-A6CC13AC973A}" type="presOf" srcId="{2F9ABBA3-742A-47AD-BDC1-03206B7BD11F}" destId="{1300CA8E-CE76-44AA-A85E-8B2BDBF59BB9}" srcOrd="0" destOrd="0" presId="urn:microsoft.com/office/officeart/2005/8/layout/matrix3"/>
    <dgm:cxn modelId="{5D49D744-209F-48CA-9FF1-A9223A4EAD66}" type="presOf" srcId="{7700F3DB-8945-4F81-9275-218D15235B92}" destId="{021E139F-1885-41C0-8315-CE9D1841E96C}" srcOrd="0" destOrd="0" presId="urn:microsoft.com/office/officeart/2005/8/layout/matrix3"/>
    <dgm:cxn modelId="{CE44D0BD-9E5B-4DE8-9052-4337A2776377}" type="presOf" srcId="{F376FD83-BBB8-402C-A045-7129EA894557}" destId="{78F5CCFC-5728-4FF4-A849-EAFE6A796BDA}" srcOrd="0" destOrd="0" presId="urn:microsoft.com/office/officeart/2005/8/layout/matrix3"/>
    <dgm:cxn modelId="{D8B77F88-4517-4191-8497-1A02B4AAD853}" type="presOf" srcId="{CAFE2B31-C93F-4377-AF5C-EAE894FE52B7}" destId="{A6BCDE03-6514-4207-B88C-66165281C140}" srcOrd="0" destOrd="0" presId="urn:microsoft.com/office/officeart/2005/8/layout/matrix3"/>
    <dgm:cxn modelId="{5D7ACC0B-1A43-41EB-9086-123D8122571D}" srcId="{F376FD83-BBB8-402C-A045-7129EA894557}" destId="{7700F3DB-8945-4F81-9275-218D15235B92}" srcOrd="1" destOrd="0" parTransId="{50A64414-C53A-46E2-8A19-9955608AA7E2}" sibTransId="{DDF36575-5D41-42E6-9BA1-CDABE49B0AD4}"/>
    <dgm:cxn modelId="{0CE573AA-DEA8-42D7-AA2A-B32479A5770A}" srcId="{F376FD83-BBB8-402C-A045-7129EA894557}" destId="{2F9ABBA3-742A-47AD-BDC1-03206B7BD11F}" srcOrd="0" destOrd="0" parTransId="{C69C6059-8E32-4C05-ABE2-1510EE5481E7}" sibTransId="{EDD909DD-C45D-4E5A-A882-AEF9C7971A2B}"/>
    <dgm:cxn modelId="{00A355AB-A99A-4674-81D2-9E577DE56D79}" srcId="{F376FD83-BBB8-402C-A045-7129EA894557}" destId="{CAFE2B31-C93F-4377-AF5C-EAE894FE52B7}" srcOrd="2" destOrd="0" parTransId="{6A6B2514-2200-437B-8927-CFC94E1607D4}" sibTransId="{B4D58A24-86F4-4D88-A3B6-D8BA5A26FD13}"/>
    <dgm:cxn modelId="{D9A23A2E-0179-4F7D-856D-77A99B24D9FB}" type="presOf" srcId="{F4CA1C01-C8BF-4611-990A-900A3C0DD7E3}" destId="{13C89760-F45C-43FE-B3E8-AF10662BA787}" srcOrd="0" destOrd="0" presId="urn:microsoft.com/office/officeart/2005/8/layout/matrix3"/>
    <dgm:cxn modelId="{9220F1B5-831C-4576-B2F4-834A24D6DD87}" srcId="{F376FD83-BBB8-402C-A045-7129EA894557}" destId="{F4CA1C01-C8BF-4611-990A-900A3C0DD7E3}" srcOrd="3" destOrd="0" parTransId="{594EF487-C2A6-4BC9-882F-B9BCF7080FE9}" sibTransId="{3801A798-64BC-4C00-8E2D-AD4D45F011A4}"/>
    <dgm:cxn modelId="{16FAB953-E0D5-4805-B620-F45E85ABCB83}" type="presParOf" srcId="{78F5CCFC-5728-4FF4-A849-EAFE6A796BDA}" destId="{63FEE877-35AE-4882-852B-9867550DB591}" srcOrd="0" destOrd="0" presId="urn:microsoft.com/office/officeart/2005/8/layout/matrix3"/>
    <dgm:cxn modelId="{6E48BF2F-D3DF-493F-8EC5-42B087B504DA}" type="presParOf" srcId="{78F5CCFC-5728-4FF4-A849-EAFE6A796BDA}" destId="{1300CA8E-CE76-44AA-A85E-8B2BDBF59BB9}" srcOrd="1" destOrd="0" presId="urn:microsoft.com/office/officeart/2005/8/layout/matrix3"/>
    <dgm:cxn modelId="{A5D10E4E-EF47-47C5-8791-6EDAB040B813}" type="presParOf" srcId="{78F5CCFC-5728-4FF4-A849-EAFE6A796BDA}" destId="{021E139F-1885-41C0-8315-CE9D1841E96C}" srcOrd="2" destOrd="0" presId="urn:microsoft.com/office/officeart/2005/8/layout/matrix3"/>
    <dgm:cxn modelId="{342BA8AA-EDAF-4FEC-BC9C-2056506D69F7}" type="presParOf" srcId="{78F5CCFC-5728-4FF4-A849-EAFE6A796BDA}" destId="{A6BCDE03-6514-4207-B88C-66165281C140}" srcOrd="3" destOrd="0" presId="urn:microsoft.com/office/officeart/2005/8/layout/matrix3"/>
    <dgm:cxn modelId="{54AE9204-4084-4B40-ABD1-BE08AE35987B}" type="presParOf" srcId="{78F5CCFC-5728-4FF4-A849-EAFE6A796BDA}" destId="{13C89760-F45C-43FE-B3E8-AF10662BA787}" srcOrd="4" destOrd="0" presId="urn:microsoft.com/office/officeart/2005/8/layout/matrix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76FD83-BBB8-402C-A045-7129EA894557}" type="doc">
      <dgm:prSet loTypeId="urn:microsoft.com/office/officeart/2005/8/layout/matrix3" loCatId="matrix" qsTypeId="urn:microsoft.com/office/officeart/2005/8/quickstyle/simple1" qsCatId="simple" csTypeId="urn:microsoft.com/office/officeart/2005/8/colors/accent0_3" csCatId="mainScheme" phldr="1"/>
      <dgm:spPr/>
      <dgm:t>
        <a:bodyPr/>
        <a:lstStyle/>
        <a:p>
          <a:endParaRPr lang="en-US"/>
        </a:p>
      </dgm:t>
    </dgm:pt>
    <dgm:pt modelId="{2F9ABBA3-742A-47AD-BDC1-03206B7BD11F}">
      <dgm:prSet phldrT="[Text]"/>
      <dgm:spPr/>
      <dgm:t>
        <a:bodyPr/>
        <a:lstStyle/>
        <a:p>
          <a:r>
            <a:rPr lang="en-US" b="1" dirty="0" smtClean="0"/>
            <a:t>H</a:t>
          </a:r>
          <a:r>
            <a:rPr lang="en-US" b="1" baseline="-25000" dirty="0" smtClean="0"/>
            <a:t>1</a:t>
          </a:r>
          <a:endParaRPr lang="en-US" b="1" baseline="-25000" dirty="0"/>
        </a:p>
      </dgm:t>
    </dgm:pt>
    <dgm:pt modelId="{C69C6059-8E32-4C05-ABE2-1510EE5481E7}" type="parTrans" cxnId="{0CE573AA-DEA8-42D7-AA2A-B32479A5770A}">
      <dgm:prSet/>
      <dgm:spPr/>
      <dgm:t>
        <a:bodyPr/>
        <a:lstStyle/>
        <a:p>
          <a:endParaRPr lang="en-US"/>
        </a:p>
      </dgm:t>
    </dgm:pt>
    <dgm:pt modelId="{EDD909DD-C45D-4E5A-A882-AEF9C7971A2B}" type="sibTrans" cxnId="{0CE573AA-DEA8-42D7-AA2A-B32479A5770A}">
      <dgm:prSet/>
      <dgm:spPr/>
      <dgm:t>
        <a:bodyPr/>
        <a:lstStyle/>
        <a:p>
          <a:endParaRPr lang="en-US"/>
        </a:p>
      </dgm:t>
    </dgm:pt>
    <dgm:pt modelId="{7700F3DB-8945-4F81-9275-218D15235B92}">
      <dgm:prSet phldrT="[Text]"/>
      <dgm:spPr/>
      <dgm:t>
        <a:bodyPr/>
        <a:lstStyle/>
        <a:p>
          <a:r>
            <a:rPr lang="en-US" b="1" dirty="0" smtClean="0"/>
            <a:t>H</a:t>
          </a:r>
          <a:r>
            <a:rPr lang="en-US" b="1" baseline="-25000" dirty="0" smtClean="0"/>
            <a:t>3</a:t>
          </a:r>
          <a:endParaRPr lang="en-US" b="1" baseline="-25000" dirty="0"/>
        </a:p>
      </dgm:t>
    </dgm:pt>
    <dgm:pt modelId="{50A64414-C53A-46E2-8A19-9955608AA7E2}" type="parTrans" cxnId="{5D7ACC0B-1A43-41EB-9086-123D8122571D}">
      <dgm:prSet/>
      <dgm:spPr/>
      <dgm:t>
        <a:bodyPr/>
        <a:lstStyle/>
        <a:p>
          <a:endParaRPr lang="en-US"/>
        </a:p>
      </dgm:t>
    </dgm:pt>
    <dgm:pt modelId="{DDF36575-5D41-42E6-9BA1-CDABE49B0AD4}" type="sibTrans" cxnId="{5D7ACC0B-1A43-41EB-9086-123D8122571D}">
      <dgm:prSet/>
      <dgm:spPr/>
      <dgm:t>
        <a:bodyPr/>
        <a:lstStyle/>
        <a:p>
          <a:endParaRPr lang="en-US"/>
        </a:p>
      </dgm:t>
    </dgm:pt>
    <dgm:pt modelId="{CAFE2B31-C93F-4377-AF5C-EAE894FE52B7}">
      <dgm:prSet phldrT="[Text]"/>
      <dgm:spPr/>
      <dgm:t>
        <a:bodyPr/>
        <a:lstStyle/>
        <a:p>
          <a:r>
            <a:rPr lang="en-US" b="1" i="0" dirty="0" smtClean="0"/>
            <a:t>H</a:t>
          </a:r>
          <a:r>
            <a:rPr lang="en-US" b="1" i="0" baseline="-25000" dirty="0" smtClean="0"/>
            <a:t>2</a:t>
          </a:r>
          <a:endParaRPr lang="en-US" b="1" baseline="-25000" dirty="0"/>
        </a:p>
      </dgm:t>
    </dgm:pt>
    <dgm:pt modelId="{6A6B2514-2200-437B-8927-CFC94E1607D4}" type="parTrans" cxnId="{00A355AB-A99A-4674-81D2-9E577DE56D79}">
      <dgm:prSet/>
      <dgm:spPr/>
      <dgm:t>
        <a:bodyPr/>
        <a:lstStyle/>
        <a:p>
          <a:endParaRPr lang="en-US"/>
        </a:p>
      </dgm:t>
    </dgm:pt>
    <dgm:pt modelId="{B4D58A24-86F4-4D88-A3B6-D8BA5A26FD13}" type="sibTrans" cxnId="{00A355AB-A99A-4674-81D2-9E577DE56D79}">
      <dgm:prSet/>
      <dgm:spPr/>
      <dgm:t>
        <a:bodyPr/>
        <a:lstStyle/>
        <a:p>
          <a:endParaRPr lang="en-US"/>
        </a:p>
      </dgm:t>
    </dgm:pt>
    <dgm:pt modelId="{F4CA1C01-C8BF-4611-990A-900A3C0DD7E3}">
      <dgm:prSet phldrT="[Text]"/>
      <dgm:spPr/>
      <dgm:t>
        <a:bodyPr/>
        <a:lstStyle/>
        <a:p>
          <a:r>
            <a:rPr lang="en-US" b="1" dirty="0" smtClean="0"/>
            <a:t>H</a:t>
          </a:r>
          <a:r>
            <a:rPr lang="en-US" b="1" baseline="-25000" dirty="0" smtClean="0"/>
            <a:t>4</a:t>
          </a:r>
          <a:endParaRPr lang="en-US" b="1" baseline="-25000" dirty="0"/>
        </a:p>
      </dgm:t>
    </dgm:pt>
    <dgm:pt modelId="{594EF487-C2A6-4BC9-882F-B9BCF7080FE9}" type="parTrans" cxnId="{9220F1B5-831C-4576-B2F4-834A24D6DD87}">
      <dgm:prSet/>
      <dgm:spPr/>
      <dgm:t>
        <a:bodyPr/>
        <a:lstStyle/>
        <a:p>
          <a:endParaRPr lang="en-US"/>
        </a:p>
      </dgm:t>
    </dgm:pt>
    <dgm:pt modelId="{3801A798-64BC-4C00-8E2D-AD4D45F011A4}" type="sibTrans" cxnId="{9220F1B5-831C-4576-B2F4-834A24D6DD87}">
      <dgm:prSet/>
      <dgm:spPr/>
      <dgm:t>
        <a:bodyPr/>
        <a:lstStyle/>
        <a:p>
          <a:endParaRPr lang="en-US"/>
        </a:p>
      </dgm:t>
    </dgm:pt>
    <dgm:pt modelId="{78F5CCFC-5728-4FF4-A849-EAFE6A796BDA}" type="pres">
      <dgm:prSet presAssocID="{F376FD83-BBB8-402C-A045-7129EA894557}" presName="matrix" presStyleCnt="0">
        <dgm:presLayoutVars>
          <dgm:chMax val="1"/>
          <dgm:dir/>
          <dgm:resizeHandles val="exact"/>
        </dgm:presLayoutVars>
      </dgm:prSet>
      <dgm:spPr/>
      <dgm:t>
        <a:bodyPr/>
        <a:lstStyle/>
        <a:p>
          <a:endParaRPr lang="en-US"/>
        </a:p>
      </dgm:t>
    </dgm:pt>
    <dgm:pt modelId="{63FEE877-35AE-4882-852B-9867550DB591}" type="pres">
      <dgm:prSet presAssocID="{F376FD83-BBB8-402C-A045-7129EA894557}" presName="diamond" presStyleLbl="bgShp" presStyleIdx="0" presStyleCnt="1"/>
      <dgm:spPr/>
      <dgm:t>
        <a:bodyPr/>
        <a:lstStyle/>
        <a:p>
          <a:endParaRPr lang="en-US"/>
        </a:p>
      </dgm:t>
    </dgm:pt>
    <dgm:pt modelId="{1300CA8E-CE76-44AA-A85E-8B2BDBF59BB9}" type="pres">
      <dgm:prSet presAssocID="{F376FD83-BBB8-402C-A045-7129EA894557}" presName="quad1" presStyleLbl="node1" presStyleIdx="0" presStyleCnt="4">
        <dgm:presLayoutVars>
          <dgm:chMax val="0"/>
          <dgm:chPref val="0"/>
          <dgm:bulletEnabled val="1"/>
        </dgm:presLayoutVars>
      </dgm:prSet>
      <dgm:spPr/>
      <dgm:t>
        <a:bodyPr/>
        <a:lstStyle/>
        <a:p>
          <a:endParaRPr lang="en-US"/>
        </a:p>
      </dgm:t>
    </dgm:pt>
    <dgm:pt modelId="{021E139F-1885-41C0-8315-CE9D1841E96C}" type="pres">
      <dgm:prSet presAssocID="{F376FD83-BBB8-402C-A045-7129EA894557}" presName="quad2" presStyleLbl="node1" presStyleIdx="1" presStyleCnt="4">
        <dgm:presLayoutVars>
          <dgm:chMax val="0"/>
          <dgm:chPref val="0"/>
          <dgm:bulletEnabled val="1"/>
        </dgm:presLayoutVars>
      </dgm:prSet>
      <dgm:spPr/>
      <dgm:t>
        <a:bodyPr/>
        <a:lstStyle/>
        <a:p>
          <a:endParaRPr lang="en-US"/>
        </a:p>
      </dgm:t>
    </dgm:pt>
    <dgm:pt modelId="{A6BCDE03-6514-4207-B88C-66165281C140}" type="pres">
      <dgm:prSet presAssocID="{F376FD83-BBB8-402C-A045-7129EA894557}" presName="quad3" presStyleLbl="node1" presStyleIdx="2" presStyleCnt="4">
        <dgm:presLayoutVars>
          <dgm:chMax val="0"/>
          <dgm:chPref val="0"/>
          <dgm:bulletEnabled val="1"/>
        </dgm:presLayoutVars>
      </dgm:prSet>
      <dgm:spPr/>
      <dgm:t>
        <a:bodyPr/>
        <a:lstStyle/>
        <a:p>
          <a:endParaRPr lang="en-US"/>
        </a:p>
      </dgm:t>
    </dgm:pt>
    <dgm:pt modelId="{13C89760-F45C-43FE-B3E8-AF10662BA787}" type="pres">
      <dgm:prSet presAssocID="{F376FD83-BBB8-402C-A045-7129EA894557}" presName="quad4" presStyleLbl="node1" presStyleIdx="3" presStyleCnt="4">
        <dgm:presLayoutVars>
          <dgm:chMax val="0"/>
          <dgm:chPref val="0"/>
          <dgm:bulletEnabled val="1"/>
        </dgm:presLayoutVars>
      </dgm:prSet>
      <dgm:spPr/>
      <dgm:t>
        <a:bodyPr/>
        <a:lstStyle/>
        <a:p>
          <a:endParaRPr lang="en-US"/>
        </a:p>
      </dgm:t>
    </dgm:pt>
  </dgm:ptLst>
  <dgm:cxnLst>
    <dgm:cxn modelId="{8682B7E9-2ADD-4AA6-ABA1-27DE52228AC6}" type="presOf" srcId="{2F9ABBA3-742A-47AD-BDC1-03206B7BD11F}" destId="{1300CA8E-CE76-44AA-A85E-8B2BDBF59BB9}" srcOrd="0" destOrd="0" presId="urn:microsoft.com/office/officeart/2005/8/layout/matrix3"/>
    <dgm:cxn modelId="{00A355AB-A99A-4674-81D2-9E577DE56D79}" srcId="{F376FD83-BBB8-402C-A045-7129EA894557}" destId="{CAFE2B31-C93F-4377-AF5C-EAE894FE52B7}" srcOrd="2" destOrd="0" parTransId="{6A6B2514-2200-437B-8927-CFC94E1607D4}" sibTransId="{B4D58A24-86F4-4D88-A3B6-D8BA5A26FD13}"/>
    <dgm:cxn modelId="{F24FF921-8FF0-4515-936D-9CB09BEEE51B}" type="presOf" srcId="{CAFE2B31-C93F-4377-AF5C-EAE894FE52B7}" destId="{A6BCDE03-6514-4207-B88C-66165281C140}" srcOrd="0" destOrd="0" presId="urn:microsoft.com/office/officeart/2005/8/layout/matrix3"/>
    <dgm:cxn modelId="{5A811001-350C-4381-A601-BC79CAFFA30E}" type="presOf" srcId="{F376FD83-BBB8-402C-A045-7129EA894557}" destId="{78F5CCFC-5728-4FF4-A849-EAFE6A796BDA}" srcOrd="0" destOrd="0" presId="urn:microsoft.com/office/officeart/2005/8/layout/matrix3"/>
    <dgm:cxn modelId="{0CE573AA-DEA8-42D7-AA2A-B32479A5770A}" srcId="{F376FD83-BBB8-402C-A045-7129EA894557}" destId="{2F9ABBA3-742A-47AD-BDC1-03206B7BD11F}" srcOrd="0" destOrd="0" parTransId="{C69C6059-8E32-4C05-ABE2-1510EE5481E7}" sibTransId="{EDD909DD-C45D-4E5A-A882-AEF9C7971A2B}"/>
    <dgm:cxn modelId="{5D7ACC0B-1A43-41EB-9086-123D8122571D}" srcId="{F376FD83-BBB8-402C-A045-7129EA894557}" destId="{7700F3DB-8945-4F81-9275-218D15235B92}" srcOrd="1" destOrd="0" parTransId="{50A64414-C53A-46E2-8A19-9955608AA7E2}" sibTransId="{DDF36575-5D41-42E6-9BA1-CDABE49B0AD4}"/>
    <dgm:cxn modelId="{9220F1B5-831C-4576-B2F4-834A24D6DD87}" srcId="{F376FD83-BBB8-402C-A045-7129EA894557}" destId="{F4CA1C01-C8BF-4611-990A-900A3C0DD7E3}" srcOrd="3" destOrd="0" parTransId="{594EF487-C2A6-4BC9-882F-B9BCF7080FE9}" sibTransId="{3801A798-64BC-4C00-8E2D-AD4D45F011A4}"/>
    <dgm:cxn modelId="{885C9F00-D1B0-414F-A9FE-80F93F08B6B0}" type="presOf" srcId="{7700F3DB-8945-4F81-9275-218D15235B92}" destId="{021E139F-1885-41C0-8315-CE9D1841E96C}" srcOrd="0" destOrd="0" presId="urn:microsoft.com/office/officeart/2005/8/layout/matrix3"/>
    <dgm:cxn modelId="{ED9CE487-CD86-4189-9472-8137375187C4}" type="presOf" srcId="{F4CA1C01-C8BF-4611-990A-900A3C0DD7E3}" destId="{13C89760-F45C-43FE-B3E8-AF10662BA787}" srcOrd="0" destOrd="0" presId="urn:microsoft.com/office/officeart/2005/8/layout/matrix3"/>
    <dgm:cxn modelId="{F10C18F0-2E8F-49CE-BDFE-E5F1EF15EBCE}" type="presParOf" srcId="{78F5CCFC-5728-4FF4-A849-EAFE6A796BDA}" destId="{63FEE877-35AE-4882-852B-9867550DB591}" srcOrd="0" destOrd="0" presId="urn:microsoft.com/office/officeart/2005/8/layout/matrix3"/>
    <dgm:cxn modelId="{90D253BC-38E9-427A-8517-2116CDF7CF8C}" type="presParOf" srcId="{78F5CCFC-5728-4FF4-A849-EAFE6A796BDA}" destId="{1300CA8E-CE76-44AA-A85E-8B2BDBF59BB9}" srcOrd="1" destOrd="0" presId="urn:microsoft.com/office/officeart/2005/8/layout/matrix3"/>
    <dgm:cxn modelId="{053DED3D-7BD1-42B5-BF0F-3EFF1A788121}" type="presParOf" srcId="{78F5CCFC-5728-4FF4-A849-EAFE6A796BDA}" destId="{021E139F-1885-41C0-8315-CE9D1841E96C}" srcOrd="2" destOrd="0" presId="urn:microsoft.com/office/officeart/2005/8/layout/matrix3"/>
    <dgm:cxn modelId="{01D5CF28-96B2-4992-9BBF-9975CFF5F140}" type="presParOf" srcId="{78F5CCFC-5728-4FF4-A849-EAFE6A796BDA}" destId="{A6BCDE03-6514-4207-B88C-66165281C140}" srcOrd="3" destOrd="0" presId="urn:microsoft.com/office/officeart/2005/8/layout/matrix3"/>
    <dgm:cxn modelId="{157F3EEF-2E81-4475-8E58-053916814BA4}" type="presParOf" srcId="{78F5CCFC-5728-4FF4-A849-EAFE6A796BDA}" destId="{13C89760-F45C-43FE-B3E8-AF10662BA787}"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0FD9B7-8436-4111-852B-B5ACFBFA907C}">
      <dsp:nvSpPr>
        <dsp:cNvPr id="0" name=""/>
        <dsp:cNvSpPr/>
      </dsp:nvSpPr>
      <dsp:spPr>
        <a:xfrm>
          <a:off x="0" y="310209"/>
          <a:ext cx="11948555" cy="1819125"/>
        </a:xfrm>
        <a:prstGeom prst="rect">
          <a:avLst/>
        </a:prstGeom>
        <a:solidFill>
          <a:schemeClr val="lt2">
            <a:alpha val="90000"/>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7341" tIns="437388" rIns="927341"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baseline="0" dirty="0" smtClean="0"/>
            <a:t> Gould and Kaplan (2008): </a:t>
          </a:r>
          <a:r>
            <a:rPr lang="en-US" sz="2100" kern="1200" dirty="0" smtClean="0"/>
            <a:t>A baseball player’s performance, especially with regard to power hitting, significantly improves after being on the same team with Canseco</a:t>
          </a:r>
          <a:endParaRPr lang="en-US" sz="2100" kern="1200" dirty="0"/>
        </a:p>
        <a:p>
          <a:pPr marL="228600" lvl="1" indent="-228600" algn="l" defTabSz="933450">
            <a:lnSpc>
              <a:spcPct val="90000"/>
            </a:lnSpc>
            <a:spcBef>
              <a:spcPct val="0"/>
            </a:spcBef>
            <a:spcAft>
              <a:spcPct val="15000"/>
            </a:spcAft>
            <a:buChar char="••"/>
          </a:pPr>
          <a:r>
            <a:rPr lang="en-US" sz="2100" kern="1200" dirty="0" err="1" smtClean="0"/>
            <a:t>Guryan</a:t>
          </a:r>
          <a:r>
            <a:rPr lang="en-US" sz="2100" kern="1200" dirty="0" smtClean="0"/>
            <a:t> </a:t>
          </a:r>
          <a:r>
            <a:rPr lang="en-US" sz="2100" i="1" kern="1200" dirty="0" smtClean="0"/>
            <a:t>et al. (</a:t>
          </a:r>
          <a:r>
            <a:rPr lang="en-US" sz="2100" kern="1200" dirty="0" smtClean="0"/>
            <a:t>2009): No relationship between a golfer’s score and the ability, relative or absolute, of his “groupmates”</a:t>
          </a:r>
          <a:endParaRPr lang="en-US" sz="2100" kern="1200" dirty="0"/>
        </a:p>
      </dsp:txBody>
      <dsp:txXfrm>
        <a:off x="0" y="310209"/>
        <a:ext cx="11948555" cy="1819125"/>
      </dsp:txXfrm>
    </dsp:sp>
    <dsp:sp modelId="{DB61736A-F765-4504-A3AD-786DE6C3AD31}">
      <dsp:nvSpPr>
        <dsp:cNvPr id="0" name=""/>
        <dsp:cNvSpPr/>
      </dsp:nvSpPr>
      <dsp:spPr>
        <a:xfrm>
          <a:off x="597427" y="249"/>
          <a:ext cx="8363988" cy="619920"/>
        </a:xfrm>
        <a:prstGeom prst="round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6139" tIns="0" rIns="316139" bIns="0" numCol="1" spcCol="1270" anchor="ctr" anchorCtr="0">
          <a:noAutofit/>
        </a:bodyPr>
        <a:lstStyle/>
        <a:p>
          <a:pPr lvl="0" algn="l" defTabSz="933450">
            <a:lnSpc>
              <a:spcPct val="90000"/>
            </a:lnSpc>
            <a:spcBef>
              <a:spcPct val="0"/>
            </a:spcBef>
            <a:spcAft>
              <a:spcPct val="35000"/>
            </a:spcAft>
          </a:pPr>
          <a:r>
            <a:rPr lang="en-US" sz="2100" kern="1200" dirty="0" smtClean="0"/>
            <a:t>Peer Effects</a:t>
          </a:r>
          <a:endParaRPr lang="en-US" sz="2100" kern="1200" dirty="0"/>
        </a:p>
      </dsp:txBody>
      <dsp:txXfrm>
        <a:off x="627689" y="30511"/>
        <a:ext cx="8303464" cy="559396"/>
      </dsp:txXfrm>
    </dsp:sp>
    <dsp:sp modelId="{E490336B-1B14-4F6A-A132-3DEC85792E43}">
      <dsp:nvSpPr>
        <dsp:cNvPr id="0" name=""/>
        <dsp:cNvSpPr/>
      </dsp:nvSpPr>
      <dsp:spPr>
        <a:xfrm>
          <a:off x="0" y="2552694"/>
          <a:ext cx="11948555" cy="1819125"/>
        </a:xfrm>
        <a:prstGeom prst="rect">
          <a:avLst/>
        </a:prstGeom>
        <a:solidFill>
          <a:schemeClr val="lt2">
            <a:alpha val="90000"/>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7341" tIns="437388" rIns="927341"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t>Civil war disturbs the status quo and legitimizes violence; individuals are socialized into aggression</a:t>
          </a:r>
          <a:endParaRPr lang="en-US" sz="2100" kern="1200" dirty="0"/>
        </a:p>
        <a:p>
          <a:pPr marL="228600" lvl="1" indent="-228600" algn="l" defTabSz="933450">
            <a:lnSpc>
              <a:spcPct val="90000"/>
            </a:lnSpc>
            <a:spcBef>
              <a:spcPct val="0"/>
            </a:spcBef>
            <a:spcAft>
              <a:spcPct val="15000"/>
            </a:spcAft>
            <a:buChar char="••"/>
          </a:pPr>
          <a:r>
            <a:rPr lang="en-US" sz="2100" kern="1200" dirty="0" smtClean="0"/>
            <a:t>Miguel </a:t>
          </a:r>
          <a:r>
            <a:rPr lang="en-US" sz="2100" i="1" kern="1200" dirty="0" smtClean="0"/>
            <a:t>et al.</a:t>
          </a:r>
          <a:r>
            <a:rPr lang="en-US" sz="2100" i="0" kern="1200" dirty="0" smtClean="0"/>
            <a:t> (2011): Higher incidence of conflict in a player’s home country </a:t>
          </a:r>
          <a:r>
            <a:rPr lang="en-US" sz="2100" b="0" i="0" kern="1200" dirty="0" smtClean="0"/>
            <a:t>→ more yellow/red cards he receives</a:t>
          </a:r>
          <a:endParaRPr lang="en-US" sz="2100" kern="1200" dirty="0"/>
        </a:p>
      </dsp:txBody>
      <dsp:txXfrm>
        <a:off x="0" y="2552694"/>
        <a:ext cx="11948555" cy="1819125"/>
      </dsp:txXfrm>
    </dsp:sp>
    <dsp:sp modelId="{778C5760-2824-48E4-B9BD-EA7612C5C202}">
      <dsp:nvSpPr>
        <dsp:cNvPr id="0" name=""/>
        <dsp:cNvSpPr/>
      </dsp:nvSpPr>
      <dsp:spPr>
        <a:xfrm>
          <a:off x="597427" y="2242734"/>
          <a:ext cx="8363988" cy="619920"/>
        </a:xfrm>
        <a:prstGeom prst="round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6139" tIns="0" rIns="316139" bIns="0" numCol="1" spcCol="1270" anchor="ctr" anchorCtr="0">
          <a:noAutofit/>
        </a:bodyPr>
        <a:lstStyle/>
        <a:p>
          <a:pPr lvl="0" algn="l" defTabSz="933450">
            <a:lnSpc>
              <a:spcPct val="90000"/>
            </a:lnSpc>
            <a:spcBef>
              <a:spcPct val="0"/>
            </a:spcBef>
            <a:spcAft>
              <a:spcPct val="35000"/>
            </a:spcAft>
          </a:pPr>
          <a:r>
            <a:rPr lang="en-US" sz="2100" kern="1200" dirty="0" smtClean="0"/>
            <a:t>Lasting Impact of Civil War</a:t>
          </a:r>
          <a:endParaRPr lang="en-US" sz="2100" kern="1200" dirty="0"/>
        </a:p>
      </dsp:txBody>
      <dsp:txXfrm>
        <a:off x="627689" y="2272996"/>
        <a:ext cx="8303464" cy="559396"/>
      </dsp:txXfrm>
    </dsp:sp>
    <dsp:sp modelId="{068F6D03-489F-4AEA-B85E-CA44443F9085}">
      <dsp:nvSpPr>
        <dsp:cNvPr id="0" name=""/>
        <dsp:cNvSpPr/>
      </dsp:nvSpPr>
      <dsp:spPr>
        <a:xfrm>
          <a:off x="0" y="4795179"/>
          <a:ext cx="11948555" cy="1819125"/>
        </a:xfrm>
        <a:prstGeom prst="rect">
          <a:avLst/>
        </a:prstGeom>
        <a:solidFill>
          <a:schemeClr val="lt2">
            <a:alpha val="90000"/>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7341" tIns="437388" rIns="927341"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t>Social Learning Theory (Bandura 1971): People learn </a:t>
          </a:r>
          <a:r>
            <a:rPr lang="en-US" sz="2100" kern="1200" dirty="0" smtClean="0"/>
            <a:t>through </a:t>
          </a:r>
          <a:r>
            <a:rPr lang="en-US" sz="2100" kern="1200" dirty="0" smtClean="0"/>
            <a:t>direct experience and observation</a:t>
          </a:r>
          <a:endParaRPr lang="en-US" sz="2100" kern="1200" dirty="0"/>
        </a:p>
        <a:p>
          <a:pPr marL="228600" lvl="1" indent="-228600" algn="l" defTabSz="933450">
            <a:lnSpc>
              <a:spcPct val="90000"/>
            </a:lnSpc>
            <a:spcBef>
              <a:spcPct val="0"/>
            </a:spcBef>
            <a:spcAft>
              <a:spcPct val="15000"/>
            </a:spcAft>
            <a:buChar char="••"/>
          </a:pPr>
          <a:r>
            <a:rPr lang="en-US" sz="2100" kern="1200" dirty="0" smtClean="0"/>
            <a:t>Mirror Neurons: Fire during observation and execution; believed to be responsible for imitation</a:t>
          </a:r>
          <a:endParaRPr lang="en-US" sz="2100" kern="1200" dirty="0"/>
        </a:p>
      </dsp:txBody>
      <dsp:txXfrm>
        <a:off x="0" y="4795179"/>
        <a:ext cx="11948555" cy="1819125"/>
      </dsp:txXfrm>
    </dsp:sp>
    <dsp:sp modelId="{FB7BA72E-9F11-4B98-B90D-3486617C124D}">
      <dsp:nvSpPr>
        <dsp:cNvPr id="0" name=""/>
        <dsp:cNvSpPr/>
      </dsp:nvSpPr>
      <dsp:spPr>
        <a:xfrm>
          <a:off x="597427" y="4485219"/>
          <a:ext cx="8363988" cy="619920"/>
        </a:xfrm>
        <a:prstGeom prst="round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6139" tIns="0" rIns="316139" bIns="0" numCol="1" spcCol="1270" anchor="ctr" anchorCtr="0">
          <a:noAutofit/>
        </a:bodyPr>
        <a:lstStyle/>
        <a:p>
          <a:pPr lvl="0" algn="l" defTabSz="933450">
            <a:lnSpc>
              <a:spcPct val="90000"/>
            </a:lnSpc>
            <a:spcBef>
              <a:spcPct val="0"/>
            </a:spcBef>
            <a:spcAft>
              <a:spcPct val="35000"/>
            </a:spcAft>
          </a:pPr>
          <a:r>
            <a:rPr lang="en-US" sz="2100" kern="1200" dirty="0" smtClean="0"/>
            <a:t>Learning Mechanisms</a:t>
          </a:r>
          <a:endParaRPr lang="en-US" sz="2100" kern="1200" dirty="0"/>
        </a:p>
      </dsp:txBody>
      <dsp:txXfrm>
        <a:off x="627689" y="4515481"/>
        <a:ext cx="8303464"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926210-F54B-4A4F-AEBA-CBB0FA5CA446}">
      <dsp:nvSpPr>
        <dsp:cNvPr id="0" name=""/>
        <dsp:cNvSpPr/>
      </dsp:nvSpPr>
      <dsp:spPr>
        <a:xfrm>
          <a:off x="0" y="678"/>
          <a:ext cx="5545777" cy="0"/>
        </a:xfrm>
        <a:prstGeom prst="line">
          <a:avLst/>
        </a:prstGeom>
        <a:solidFill>
          <a:schemeClr val="lt1">
            <a:hueOff val="0"/>
            <a:satOff val="0"/>
            <a:lumOff val="0"/>
            <a:alphaOff val="0"/>
          </a:schemeClr>
        </a:solidFill>
        <a:ln w="12700"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2EC505-2176-4BA4-A15F-0E30B9B3312D}">
      <dsp:nvSpPr>
        <dsp:cNvPr id="0" name=""/>
        <dsp:cNvSpPr/>
      </dsp:nvSpPr>
      <dsp:spPr>
        <a:xfrm>
          <a:off x="0" y="678"/>
          <a:ext cx="5545777" cy="1111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en-US" sz="2300" kern="1200" dirty="0" smtClean="0"/>
            <a:t>H</a:t>
          </a:r>
          <a:r>
            <a:rPr lang="en-US" sz="2300" kern="1200" baseline="-25000" dirty="0" smtClean="0"/>
            <a:t>1</a:t>
          </a:r>
          <a:r>
            <a:rPr lang="en-US" sz="2300" kern="1200" dirty="0" smtClean="0"/>
            <a:t>: Team </a:t>
          </a:r>
          <a:r>
            <a:rPr lang="en-US" sz="2300" i="1" kern="1200" dirty="0" smtClean="0"/>
            <a:t>I</a:t>
          </a:r>
          <a:r>
            <a:rPr lang="en-US" sz="2300" kern="1200" dirty="0" smtClean="0"/>
            <a:t>’s aggregate exposure to civil war exerts a peer effect on player </a:t>
          </a:r>
          <a:r>
            <a:rPr lang="en-US" sz="2300" i="1" kern="1200" dirty="0" smtClean="0"/>
            <a:t>i</a:t>
          </a:r>
          <a:r>
            <a:rPr lang="en-US" sz="2300" kern="1200" dirty="0" smtClean="0"/>
            <a:t>’s behavior.</a:t>
          </a:r>
          <a:endParaRPr lang="en-US" sz="2300" kern="1200" dirty="0"/>
        </a:p>
      </dsp:txBody>
      <dsp:txXfrm>
        <a:off x="0" y="678"/>
        <a:ext cx="5545777" cy="1111831"/>
      </dsp:txXfrm>
    </dsp:sp>
    <dsp:sp modelId="{50A33547-DCE9-424F-863B-88798427D537}">
      <dsp:nvSpPr>
        <dsp:cNvPr id="0" name=""/>
        <dsp:cNvSpPr/>
      </dsp:nvSpPr>
      <dsp:spPr>
        <a:xfrm>
          <a:off x="0" y="1112509"/>
          <a:ext cx="5545777" cy="0"/>
        </a:xfrm>
        <a:prstGeom prst="line">
          <a:avLst/>
        </a:prstGeom>
        <a:solidFill>
          <a:schemeClr val="lt1">
            <a:hueOff val="0"/>
            <a:satOff val="0"/>
            <a:lumOff val="0"/>
            <a:alphaOff val="0"/>
          </a:schemeClr>
        </a:solidFill>
        <a:ln w="12700"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92BCC4-D172-41B7-8DC2-CC23485736ED}">
      <dsp:nvSpPr>
        <dsp:cNvPr id="0" name=""/>
        <dsp:cNvSpPr/>
      </dsp:nvSpPr>
      <dsp:spPr>
        <a:xfrm>
          <a:off x="0" y="1112509"/>
          <a:ext cx="5545777" cy="1111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en-US" sz="2300" kern="1200" baseline="0" dirty="0" smtClean="0"/>
            <a:t>H</a:t>
          </a:r>
          <a:r>
            <a:rPr lang="en-US" sz="2300" kern="1200" baseline="-25000" dirty="0" smtClean="0"/>
            <a:t>2</a:t>
          </a:r>
          <a:r>
            <a:rPr lang="en-US" sz="2300" kern="1200" baseline="0" dirty="0" smtClean="0"/>
            <a:t>: </a:t>
          </a:r>
          <a:r>
            <a:rPr lang="en-US" sz="2300" kern="1200" dirty="0" smtClean="0"/>
            <a:t>Team </a:t>
          </a:r>
          <a:r>
            <a:rPr lang="en-US" sz="2300" i="1" kern="1200" dirty="0" smtClean="0"/>
            <a:t>I</a:t>
          </a:r>
          <a:r>
            <a:rPr lang="en-US" sz="2300" kern="1200" dirty="0" smtClean="0"/>
            <a:t>’s aggregate violent behavior exerts a peer effect on player </a:t>
          </a:r>
          <a:r>
            <a:rPr lang="en-US" sz="2300" i="1" kern="1200" dirty="0" smtClean="0"/>
            <a:t>i</a:t>
          </a:r>
          <a:r>
            <a:rPr lang="en-US" sz="2300" kern="1200" dirty="0" smtClean="0"/>
            <a:t>’s behavior.</a:t>
          </a:r>
          <a:endParaRPr lang="en-US" sz="2300" kern="1200" dirty="0"/>
        </a:p>
      </dsp:txBody>
      <dsp:txXfrm>
        <a:off x="0" y="1112509"/>
        <a:ext cx="5545777" cy="1111831"/>
      </dsp:txXfrm>
    </dsp:sp>
    <dsp:sp modelId="{506FB08E-F1CD-415D-A963-FED67ABBA49F}">
      <dsp:nvSpPr>
        <dsp:cNvPr id="0" name=""/>
        <dsp:cNvSpPr/>
      </dsp:nvSpPr>
      <dsp:spPr>
        <a:xfrm>
          <a:off x="0" y="2224340"/>
          <a:ext cx="5545777" cy="0"/>
        </a:xfrm>
        <a:prstGeom prst="line">
          <a:avLst/>
        </a:prstGeom>
        <a:solidFill>
          <a:schemeClr val="lt1">
            <a:hueOff val="0"/>
            <a:satOff val="0"/>
            <a:lumOff val="0"/>
            <a:alphaOff val="0"/>
          </a:schemeClr>
        </a:solidFill>
        <a:ln w="12700"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693003-46EE-46C1-A247-2546F11AB22D}">
      <dsp:nvSpPr>
        <dsp:cNvPr id="0" name=""/>
        <dsp:cNvSpPr/>
      </dsp:nvSpPr>
      <dsp:spPr>
        <a:xfrm>
          <a:off x="0" y="2224340"/>
          <a:ext cx="5545777" cy="1111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en-US" sz="2300" kern="1200" baseline="0" dirty="0" smtClean="0"/>
            <a:t>H</a:t>
          </a:r>
          <a:r>
            <a:rPr lang="en-US" sz="2300" kern="1200" baseline="-25000" dirty="0" smtClean="0"/>
            <a:t>3</a:t>
          </a:r>
          <a:r>
            <a:rPr lang="en-US" sz="2300" kern="1200" baseline="0" dirty="0" smtClean="0"/>
            <a:t>: </a:t>
          </a:r>
          <a:r>
            <a:rPr lang="en-US" sz="2300" kern="1200" dirty="0" smtClean="0"/>
            <a:t>Player </a:t>
          </a:r>
          <a:r>
            <a:rPr lang="en-US" sz="2300" i="1" kern="1200" dirty="0" smtClean="0"/>
            <a:t>j</a:t>
          </a:r>
          <a:r>
            <a:rPr lang="en-US" sz="2300" kern="1200" dirty="0" smtClean="0"/>
            <a:t>’s exposure to civil war exerts a peer effect on player </a:t>
          </a:r>
          <a:r>
            <a:rPr lang="en-US" sz="2300" i="1" kern="1200" dirty="0" smtClean="0"/>
            <a:t>i</a:t>
          </a:r>
          <a:r>
            <a:rPr lang="en-US" sz="2300" kern="1200" dirty="0" smtClean="0"/>
            <a:t>’s behavior.</a:t>
          </a:r>
          <a:endParaRPr lang="en-US" sz="2300" kern="1200" dirty="0"/>
        </a:p>
      </dsp:txBody>
      <dsp:txXfrm>
        <a:off x="0" y="2224340"/>
        <a:ext cx="5545777" cy="1111831"/>
      </dsp:txXfrm>
    </dsp:sp>
    <dsp:sp modelId="{7D20D778-09D7-4E11-99FE-6DEAEFC93538}">
      <dsp:nvSpPr>
        <dsp:cNvPr id="0" name=""/>
        <dsp:cNvSpPr/>
      </dsp:nvSpPr>
      <dsp:spPr>
        <a:xfrm>
          <a:off x="0" y="3336172"/>
          <a:ext cx="5545777" cy="0"/>
        </a:xfrm>
        <a:prstGeom prst="line">
          <a:avLst/>
        </a:prstGeom>
        <a:solidFill>
          <a:schemeClr val="lt1">
            <a:hueOff val="0"/>
            <a:satOff val="0"/>
            <a:lumOff val="0"/>
            <a:alphaOff val="0"/>
          </a:schemeClr>
        </a:solidFill>
        <a:ln w="12700"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C1C1E7-174C-47A8-8A45-A4726F2CD71C}">
      <dsp:nvSpPr>
        <dsp:cNvPr id="0" name=""/>
        <dsp:cNvSpPr/>
      </dsp:nvSpPr>
      <dsp:spPr>
        <a:xfrm>
          <a:off x="0" y="3336172"/>
          <a:ext cx="5545777" cy="1111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en-US" sz="2300" kern="1200" dirty="0" smtClean="0"/>
            <a:t>H</a:t>
          </a:r>
          <a:r>
            <a:rPr lang="en-US" sz="2300" kern="1200" baseline="-25000" dirty="0" smtClean="0"/>
            <a:t>4</a:t>
          </a:r>
          <a:r>
            <a:rPr lang="en-US" sz="2300" kern="1200" dirty="0" smtClean="0"/>
            <a:t>: Player </a:t>
          </a:r>
          <a:r>
            <a:rPr lang="en-US" sz="2300" i="1" kern="1200" dirty="0" smtClean="0"/>
            <a:t>j</a:t>
          </a:r>
          <a:r>
            <a:rPr lang="en-US" sz="2300" kern="1200" dirty="0" smtClean="0"/>
            <a:t>’s violent behavior exerts a peer effect on player </a:t>
          </a:r>
          <a:r>
            <a:rPr lang="en-US" sz="2300" i="1" kern="1200" dirty="0" smtClean="0"/>
            <a:t>i</a:t>
          </a:r>
          <a:r>
            <a:rPr lang="en-US" sz="2300" kern="1200" dirty="0" smtClean="0"/>
            <a:t>’s behavior.</a:t>
          </a:r>
          <a:endParaRPr lang="en-US" sz="2300" kern="1200" dirty="0"/>
        </a:p>
      </dsp:txBody>
      <dsp:txXfrm>
        <a:off x="0" y="3336172"/>
        <a:ext cx="5545777" cy="1111831"/>
      </dsp:txXfrm>
    </dsp:sp>
    <dsp:sp modelId="{4A8D849B-EF48-426E-B5D6-8569948574E4}">
      <dsp:nvSpPr>
        <dsp:cNvPr id="0" name=""/>
        <dsp:cNvSpPr/>
      </dsp:nvSpPr>
      <dsp:spPr>
        <a:xfrm>
          <a:off x="0" y="4448003"/>
          <a:ext cx="5545777" cy="0"/>
        </a:xfrm>
        <a:prstGeom prst="line">
          <a:avLst/>
        </a:prstGeom>
        <a:solidFill>
          <a:schemeClr val="lt1">
            <a:hueOff val="0"/>
            <a:satOff val="0"/>
            <a:lumOff val="0"/>
            <a:alphaOff val="0"/>
          </a:schemeClr>
        </a:solidFill>
        <a:ln w="12700"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8DE235-CC1F-481A-B034-2D8ECA0AFF9F}">
      <dsp:nvSpPr>
        <dsp:cNvPr id="0" name=""/>
        <dsp:cNvSpPr/>
      </dsp:nvSpPr>
      <dsp:spPr>
        <a:xfrm>
          <a:off x="0" y="4448003"/>
          <a:ext cx="5545777" cy="1111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en-US" sz="2300" kern="1200" dirty="0" smtClean="0"/>
            <a:t>H</a:t>
          </a:r>
          <a:r>
            <a:rPr lang="en-US" sz="2300" kern="1200" baseline="-25000" dirty="0" smtClean="0"/>
            <a:t>5</a:t>
          </a:r>
          <a:r>
            <a:rPr lang="en-US" sz="2300" kern="1200" dirty="0" smtClean="0"/>
            <a:t>: Peer effects exerted by player </a:t>
          </a:r>
          <a:r>
            <a:rPr lang="en-US" sz="2300" i="1" kern="1200" dirty="0" smtClean="0"/>
            <a:t>j</a:t>
          </a:r>
          <a:r>
            <a:rPr lang="en-US" sz="2300" kern="1200" dirty="0" smtClean="0"/>
            <a:t> will be stronger than peer effects exerted by team </a:t>
          </a:r>
          <a:r>
            <a:rPr lang="en-US" sz="2300" i="1" kern="1200" dirty="0" smtClean="0"/>
            <a:t>I</a:t>
          </a:r>
          <a:r>
            <a:rPr lang="en-US" sz="2300" kern="1200" dirty="0" smtClean="0"/>
            <a:t>.</a:t>
          </a:r>
          <a:endParaRPr lang="en-US" sz="2300" kern="1200" dirty="0"/>
        </a:p>
      </dsp:txBody>
      <dsp:txXfrm>
        <a:off x="0" y="4448003"/>
        <a:ext cx="5545777" cy="11118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FEE877-35AE-4882-852B-9867550DB591}">
      <dsp:nvSpPr>
        <dsp:cNvPr id="0" name=""/>
        <dsp:cNvSpPr/>
      </dsp:nvSpPr>
      <dsp:spPr>
        <a:xfrm>
          <a:off x="296068" y="0"/>
          <a:ext cx="5656263" cy="5656263"/>
        </a:xfrm>
        <a:prstGeom prst="diamond">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00CA8E-CE76-44AA-A85E-8B2BDBF59BB9}">
      <dsp:nvSpPr>
        <dsp:cNvPr id="0" name=""/>
        <dsp:cNvSpPr/>
      </dsp:nvSpPr>
      <dsp:spPr>
        <a:xfrm>
          <a:off x="833413" y="537344"/>
          <a:ext cx="2205942" cy="2205942"/>
        </a:xfrm>
        <a:prstGeom prst="round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b="1" kern="1200" dirty="0" smtClean="0"/>
            <a:t>H</a:t>
          </a:r>
          <a:r>
            <a:rPr lang="en-US" sz="6500" b="1" kern="1200" baseline="-25000" dirty="0" smtClean="0"/>
            <a:t>1</a:t>
          </a:r>
          <a:endParaRPr lang="en-US" sz="6500" b="1" kern="1200" baseline="-25000" dirty="0"/>
        </a:p>
      </dsp:txBody>
      <dsp:txXfrm>
        <a:off x="941098" y="645029"/>
        <a:ext cx="1990572" cy="1990572"/>
      </dsp:txXfrm>
    </dsp:sp>
    <dsp:sp modelId="{021E139F-1885-41C0-8315-CE9D1841E96C}">
      <dsp:nvSpPr>
        <dsp:cNvPr id="0" name=""/>
        <dsp:cNvSpPr/>
      </dsp:nvSpPr>
      <dsp:spPr>
        <a:xfrm>
          <a:off x="3209043" y="537344"/>
          <a:ext cx="2205942" cy="2205942"/>
        </a:xfrm>
        <a:prstGeom prst="round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b="1" kern="1200" dirty="0" smtClean="0"/>
            <a:t>H</a:t>
          </a:r>
          <a:r>
            <a:rPr lang="en-US" sz="6500" b="1" kern="1200" baseline="-25000" dirty="0" smtClean="0"/>
            <a:t>3</a:t>
          </a:r>
          <a:endParaRPr lang="en-US" sz="6500" b="1" kern="1200" baseline="-25000" dirty="0"/>
        </a:p>
      </dsp:txBody>
      <dsp:txXfrm>
        <a:off x="3316728" y="645029"/>
        <a:ext cx="1990572" cy="1990572"/>
      </dsp:txXfrm>
    </dsp:sp>
    <dsp:sp modelId="{A6BCDE03-6514-4207-B88C-66165281C140}">
      <dsp:nvSpPr>
        <dsp:cNvPr id="0" name=""/>
        <dsp:cNvSpPr/>
      </dsp:nvSpPr>
      <dsp:spPr>
        <a:xfrm>
          <a:off x="833413" y="2912975"/>
          <a:ext cx="2205942" cy="2205942"/>
        </a:xfrm>
        <a:prstGeom prst="round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b="1" i="0" kern="1200" dirty="0" smtClean="0"/>
            <a:t>H</a:t>
          </a:r>
          <a:r>
            <a:rPr lang="en-US" sz="6500" b="1" i="0" kern="1200" baseline="-25000" dirty="0" smtClean="0"/>
            <a:t>2</a:t>
          </a:r>
          <a:endParaRPr lang="en-US" sz="6500" b="1" kern="1200" baseline="-25000" dirty="0"/>
        </a:p>
      </dsp:txBody>
      <dsp:txXfrm>
        <a:off x="941098" y="3020660"/>
        <a:ext cx="1990572" cy="1990572"/>
      </dsp:txXfrm>
    </dsp:sp>
    <dsp:sp modelId="{13C89760-F45C-43FE-B3E8-AF10662BA787}">
      <dsp:nvSpPr>
        <dsp:cNvPr id="0" name=""/>
        <dsp:cNvSpPr/>
      </dsp:nvSpPr>
      <dsp:spPr>
        <a:xfrm>
          <a:off x="3209043" y="2912975"/>
          <a:ext cx="2205942" cy="2205942"/>
        </a:xfrm>
        <a:prstGeom prst="round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b="1" kern="1200" dirty="0" smtClean="0"/>
            <a:t>H</a:t>
          </a:r>
          <a:r>
            <a:rPr lang="en-US" sz="6500" b="1" kern="1200" baseline="-25000" dirty="0" smtClean="0"/>
            <a:t>4</a:t>
          </a:r>
          <a:endParaRPr lang="en-US" sz="6500" b="1" kern="1200" baseline="-25000" dirty="0"/>
        </a:p>
      </dsp:txBody>
      <dsp:txXfrm>
        <a:off x="3316728" y="3020660"/>
        <a:ext cx="1990572" cy="19905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FEE877-35AE-4882-852B-9867550DB591}">
      <dsp:nvSpPr>
        <dsp:cNvPr id="0" name=""/>
        <dsp:cNvSpPr/>
      </dsp:nvSpPr>
      <dsp:spPr>
        <a:xfrm>
          <a:off x="296068" y="0"/>
          <a:ext cx="5656263" cy="5656263"/>
        </a:xfrm>
        <a:prstGeom prst="diamond">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00CA8E-CE76-44AA-A85E-8B2BDBF59BB9}">
      <dsp:nvSpPr>
        <dsp:cNvPr id="0" name=""/>
        <dsp:cNvSpPr/>
      </dsp:nvSpPr>
      <dsp:spPr>
        <a:xfrm>
          <a:off x="833413" y="537344"/>
          <a:ext cx="2205942" cy="2205942"/>
        </a:xfrm>
        <a:prstGeom prst="round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b="1" kern="1200" dirty="0" smtClean="0"/>
            <a:t>H</a:t>
          </a:r>
          <a:r>
            <a:rPr lang="en-US" sz="6500" b="1" kern="1200" baseline="-25000" dirty="0" smtClean="0"/>
            <a:t>1</a:t>
          </a:r>
          <a:endParaRPr lang="en-US" sz="6500" b="1" kern="1200" baseline="-25000" dirty="0"/>
        </a:p>
      </dsp:txBody>
      <dsp:txXfrm>
        <a:off x="941098" y="645029"/>
        <a:ext cx="1990572" cy="1990572"/>
      </dsp:txXfrm>
    </dsp:sp>
    <dsp:sp modelId="{021E139F-1885-41C0-8315-CE9D1841E96C}">
      <dsp:nvSpPr>
        <dsp:cNvPr id="0" name=""/>
        <dsp:cNvSpPr/>
      </dsp:nvSpPr>
      <dsp:spPr>
        <a:xfrm>
          <a:off x="3209043" y="537344"/>
          <a:ext cx="2205942" cy="2205942"/>
        </a:xfrm>
        <a:prstGeom prst="round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b="1" kern="1200" dirty="0" smtClean="0"/>
            <a:t>H</a:t>
          </a:r>
          <a:r>
            <a:rPr lang="en-US" sz="6500" b="1" kern="1200" baseline="-25000" dirty="0" smtClean="0"/>
            <a:t>3</a:t>
          </a:r>
          <a:endParaRPr lang="en-US" sz="6500" b="1" kern="1200" baseline="-25000" dirty="0"/>
        </a:p>
      </dsp:txBody>
      <dsp:txXfrm>
        <a:off x="3316728" y="645029"/>
        <a:ext cx="1990572" cy="1990572"/>
      </dsp:txXfrm>
    </dsp:sp>
    <dsp:sp modelId="{A6BCDE03-6514-4207-B88C-66165281C140}">
      <dsp:nvSpPr>
        <dsp:cNvPr id="0" name=""/>
        <dsp:cNvSpPr/>
      </dsp:nvSpPr>
      <dsp:spPr>
        <a:xfrm>
          <a:off x="833413" y="2912975"/>
          <a:ext cx="2205942" cy="2205942"/>
        </a:xfrm>
        <a:prstGeom prst="round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b="1" i="0" kern="1200" dirty="0" smtClean="0"/>
            <a:t>H</a:t>
          </a:r>
          <a:r>
            <a:rPr lang="en-US" sz="6500" b="1" i="0" kern="1200" baseline="-25000" dirty="0" smtClean="0"/>
            <a:t>2</a:t>
          </a:r>
          <a:endParaRPr lang="en-US" sz="6500" b="1" kern="1200" baseline="-25000" dirty="0"/>
        </a:p>
      </dsp:txBody>
      <dsp:txXfrm>
        <a:off x="941098" y="3020660"/>
        <a:ext cx="1990572" cy="1990572"/>
      </dsp:txXfrm>
    </dsp:sp>
    <dsp:sp modelId="{13C89760-F45C-43FE-B3E8-AF10662BA787}">
      <dsp:nvSpPr>
        <dsp:cNvPr id="0" name=""/>
        <dsp:cNvSpPr/>
      </dsp:nvSpPr>
      <dsp:spPr>
        <a:xfrm>
          <a:off x="3209043" y="2912975"/>
          <a:ext cx="2205942" cy="2205942"/>
        </a:xfrm>
        <a:prstGeom prst="round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b="1" kern="1200" dirty="0" smtClean="0"/>
            <a:t>H</a:t>
          </a:r>
          <a:r>
            <a:rPr lang="en-US" sz="6500" b="1" kern="1200" baseline="-25000" dirty="0" smtClean="0"/>
            <a:t>4</a:t>
          </a:r>
          <a:endParaRPr lang="en-US" sz="6500" b="1" kern="1200" baseline="-25000" dirty="0"/>
        </a:p>
      </dsp:txBody>
      <dsp:txXfrm>
        <a:off x="3316728" y="3020660"/>
        <a:ext cx="1990572" cy="199057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EA1E56-B692-4493-ABFC-002DEAB561F9}" type="datetimeFigureOut">
              <a:rPr lang="en-US" smtClean="0"/>
              <a:t>3/31/2016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DEEF78-DF3C-48CF-BED1-E9F53331F6AB}" type="slidenum">
              <a:rPr lang="en-US" smtClean="0"/>
              <a:t>‹#›</a:t>
            </a:fld>
            <a:endParaRPr lang="en-US"/>
          </a:p>
        </p:txBody>
      </p:sp>
    </p:spTree>
    <p:extLst>
      <p:ext uri="{BB962C8B-B14F-4D97-AF65-F5344CB8AC3E}">
        <p14:creationId xmlns:p14="http://schemas.microsoft.com/office/powerpoint/2010/main" val="2541642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afternoon, everyone. My name is Sidra, and I’m here to present to you my International</a:t>
            </a:r>
            <a:r>
              <a:rPr lang="en-US" baseline="0" dirty="0" smtClean="0"/>
              <a:t> Relations thesis, “Bad Apples: The Peer Effects of Violence.”</a:t>
            </a:r>
            <a:endParaRPr lang="en-US" dirty="0"/>
          </a:p>
        </p:txBody>
      </p:sp>
      <p:sp>
        <p:nvSpPr>
          <p:cNvPr id="4" name="Slide Number Placeholder 3"/>
          <p:cNvSpPr>
            <a:spLocks noGrp="1"/>
          </p:cNvSpPr>
          <p:nvPr>
            <p:ph type="sldNum" sz="quarter" idx="10"/>
          </p:nvPr>
        </p:nvSpPr>
        <p:spPr/>
        <p:txBody>
          <a:bodyPr/>
          <a:lstStyle/>
          <a:p>
            <a:fld id="{E0DEEF78-DF3C-48CF-BED1-E9F53331F6AB}" type="slidenum">
              <a:rPr lang="en-US" smtClean="0"/>
              <a:t>1</a:t>
            </a:fld>
            <a:endParaRPr lang="en-US"/>
          </a:p>
        </p:txBody>
      </p:sp>
    </p:spTree>
    <p:extLst>
      <p:ext uri="{BB962C8B-B14F-4D97-AF65-F5344CB8AC3E}">
        <p14:creationId xmlns:p14="http://schemas.microsoft.com/office/powerpoint/2010/main" val="21526650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I’m interested in how interactions</a:t>
            </a:r>
            <a:r>
              <a:rPr lang="en-US" baseline="0" dirty="0" smtClean="0"/>
              <a:t> between players shape the actions of the player of interest, </a:t>
            </a:r>
            <a:r>
              <a:rPr lang="en-US" i="1" baseline="0" dirty="0" err="1" smtClean="0"/>
              <a:t>i</a:t>
            </a:r>
            <a:r>
              <a:rPr lang="en-US" i="0" baseline="0" dirty="0" smtClean="0"/>
              <a:t>, this study requires spatial statistical analysis, which measures the impact of proximity on outcomes, and surprise, surprise, spatial effect variables. Team </a:t>
            </a:r>
            <a:r>
              <a:rPr lang="en-US" i="1" baseline="0" dirty="0" smtClean="0"/>
              <a:t>I</a:t>
            </a:r>
            <a:r>
              <a:rPr lang="en-US" i="0" baseline="0" dirty="0" smtClean="0"/>
              <a:t>’s aggregate civil war exposure is the weighted average of the spatially lagged years of civil war in the native country of each of player </a:t>
            </a:r>
            <a:r>
              <a:rPr lang="en-US" i="1" baseline="0" dirty="0" smtClean="0"/>
              <a:t>i</a:t>
            </a:r>
            <a:r>
              <a:rPr lang="en-US" i="0" baseline="0" dirty="0" smtClean="0"/>
              <a:t>’s teammates. The weight is the proportion of games played together because I expect that the more time players spend on the pitch together, the stronger the peer effect. In the case of team </a:t>
            </a:r>
            <a:r>
              <a:rPr lang="en-US" i="1" baseline="0" dirty="0" smtClean="0"/>
              <a:t>I</a:t>
            </a:r>
            <a:r>
              <a:rPr lang="en-US" i="0" baseline="0" dirty="0" smtClean="0"/>
              <a:t>’s aggregate violent behavior, the weight remains the same, but the yellow, red, and total cards received by each of player </a:t>
            </a:r>
            <a:r>
              <a:rPr lang="en-US" i="1" baseline="0" dirty="0" smtClean="0"/>
              <a:t>i</a:t>
            </a:r>
            <a:r>
              <a:rPr lang="en-US" i="0" baseline="0" dirty="0" smtClean="0"/>
              <a:t>’s teammates are spatially lagged.</a:t>
            </a:r>
            <a:endParaRPr lang="en-US" dirty="0"/>
          </a:p>
        </p:txBody>
      </p:sp>
      <p:sp>
        <p:nvSpPr>
          <p:cNvPr id="4" name="Slide Number Placeholder 3"/>
          <p:cNvSpPr>
            <a:spLocks noGrp="1"/>
          </p:cNvSpPr>
          <p:nvPr>
            <p:ph type="sldNum" sz="quarter" idx="10"/>
          </p:nvPr>
        </p:nvSpPr>
        <p:spPr/>
        <p:txBody>
          <a:bodyPr/>
          <a:lstStyle/>
          <a:p>
            <a:fld id="{E0DEEF78-DF3C-48CF-BED1-E9F53331F6AB}" type="slidenum">
              <a:rPr lang="en-US" smtClean="0"/>
              <a:t>10</a:t>
            </a:fld>
            <a:endParaRPr lang="en-US"/>
          </a:p>
        </p:txBody>
      </p:sp>
    </p:spTree>
    <p:extLst>
      <p:ext uri="{BB962C8B-B14F-4D97-AF65-F5344CB8AC3E}">
        <p14:creationId xmlns:p14="http://schemas.microsoft.com/office/powerpoint/2010/main" val="3120509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dependent variables are the yellow, red,</a:t>
            </a:r>
            <a:r>
              <a:rPr lang="en-US" baseline="0" dirty="0" smtClean="0"/>
              <a:t> and total cards received by player </a:t>
            </a:r>
            <a:r>
              <a:rPr lang="en-US" i="1" baseline="0" dirty="0" err="1" smtClean="0"/>
              <a:t>i</a:t>
            </a:r>
            <a:r>
              <a:rPr lang="en-US" i="0" baseline="0" dirty="0" smtClean="0"/>
              <a:t>. My independent variables were already mentioned in my hypotheses. Like Miguel </a:t>
            </a:r>
            <a:r>
              <a:rPr lang="en-US" i="1" baseline="0" dirty="0" smtClean="0"/>
              <a:t>et al.</a:t>
            </a:r>
            <a:r>
              <a:rPr lang="en-US" i="0" baseline="0" dirty="0" smtClean="0"/>
              <a:t>, I control for factors that could have an effect on player </a:t>
            </a:r>
            <a:r>
              <a:rPr lang="en-US" i="1" baseline="0" dirty="0" err="1" smtClean="0"/>
              <a:t>i</a:t>
            </a:r>
            <a:r>
              <a:rPr lang="en-US" i="0" baseline="0" dirty="0" smtClean="0"/>
              <a:t>’’s fouls, including his position, the number of games in which he’s a starter or substitute, his age, quality (goals scored and log of transfer fee), and the rule of law in his home country. League and world region fixed effects are included to account for differences in the way fouls are called across teams and the possibility of racial discrimination by referees, respectively.</a:t>
            </a:r>
            <a:endParaRPr lang="en-US" dirty="0"/>
          </a:p>
        </p:txBody>
      </p:sp>
      <p:sp>
        <p:nvSpPr>
          <p:cNvPr id="4" name="Slide Number Placeholder 3"/>
          <p:cNvSpPr>
            <a:spLocks noGrp="1"/>
          </p:cNvSpPr>
          <p:nvPr>
            <p:ph type="sldNum" sz="quarter" idx="10"/>
          </p:nvPr>
        </p:nvSpPr>
        <p:spPr/>
        <p:txBody>
          <a:bodyPr/>
          <a:lstStyle/>
          <a:p>
            <a:fld id="{E0DEEF78-DF3C-48CF-BED1-E9F53331F6AB}" type="slidenum">
              <a:rPr lang="en-US" smtClean="0"/>
              <a:t>11</a:t>
            </a:fld>
            <a:endParaRPr lang="en-US"/>
          </a:p>
        </p:txBody>
      </p:sp>
    </p:spTree>
    <p:extLst>
      <p:ext uri="{BB962C8B-B14F-4D97-AF65-F5344CB8AC3E}">
        <p14:creationId xmlns:p14="http://schemas.microsoft.com/office/powerpoint/2010/main" val="2318327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alluded</a:t>
            </a:r>
            <a:r>
              <a:rPr lang="en-US" baseline="0" dirty="0" smtClean="0"/>
              <a:t> to earlier, I use spatial statistical analysis to determine the existence of team-to-player peer effects. For player-to-player peer effects, a different empirical strategy is employed. In dyads composed of player </a:t>
            </a:r>
            <a:r>
              <a:rPr lang="en-US" i="1" baseline="0" dirty="0" err="1" smtClean="0"/>
              <a:t>i</a:t>
            </a:r>
            <a:r>
              <a:rPr lang="en-US" i="0" baseline="0" dirty="0" smtClean="0"/>
              <a:t> and each of his teammates, player </a:t>
            </a:r>
            <a:r>
              <a:rPr lang="en-US" i="1" baseline="0" dirty="0" smtClean="0"/>
              <a:t>i</a:t>
            </a:r>
            <a:r>
              <a:rPr lang="en-US" i="0" baseline="0" dirty="0" smtClean="0"/>
              <a:t>’s cards are regressed on the years of civil war in his teammate </a:t>
            </a:r>
            <a:r>
              <a:rPr lang="en-US" i="1" baseline="0" dirty="0" smtClean="0"/>
              <a:t>j</a:t>
            </a:r>
            <a:r>
              <a:rPr lang="en-US" i="0" baseline="0" dirty="0" smtClean="0"/>
              <a:t>’s native country and the number of cards </a:t>
            </a:r>
            <a:r>
              <a:rPr lang="en-US" i="1" baseline="0" dirty="0" smtClean="0"/>
              <a:t>j</a:t>
            </a:r>
            <a:r>
              <a:rPr lang="en-US" i="0" baseline="0" dirty="0" smtClean="0"/>
              <a:t> receives. </a:t>
            </a:r>
            <a:endParaRPr lang="en-US" dirty="0" smtClean="0"/>
          </a:p>
          <a:p>
            <a:endParaRPr lang="en-US" dirty="0" smtClean="0"/>
          </a:p>
          <a:p>
            <a:r>
              <a:rPr lang="en-US" dirty="0" smtClean="0"/>
              <a:t>Since cards</a:t>
            </a:r>
            <a:r>
              <a:rPr lang="en-US" baseline="0" dirty="0" smtClean="0"/>
              <a:t> are count variables, I use negative binomial regression as my estimator. Standard errors are clustered by player </a:t>
            </a:r>
            <a:r>
              <a:rPr lang="en-US" i="1" baseline="0" dirty="0" smtClean="0"/>
              <a:t>i</a:t>
            </a:r>
            <a:r>
              <a:rPr lang="en-US" i="0" baseline="0" dirty="0" smtClean="0"/>
              <a:t>’s native country. Zero-inflated negative binomial regression is used in the robustness check to account for excessive zeros.</a:t>
            </a:r>
            <a:endParaRPr lang="en-US" dirty="0"/>
          </a:p>
        </p:txBody>
      </p:sp>
      <p:sp>
        <p:nvSpPr>
          <p:cNvPr id="4" name="Slide Number Placeholder 3"/>
          <p:cNvSpPr>
            <a:spLocks noGrp="1"/>
          </p:cNvSpPr>
          <p:nvPr>
            <p:ph type="sldNum" sz="quarter" idx="10"/>
          </p:nvPr>
        </p:nvSpPr>
        <p:spPr/>
        <p:txBody>
          <a:bodyPr/>
          <a:lstStyle/>
          <a:p>
            <a:fld id="{E0DEEF78-DF3C-48CF-BED1-E9F53331F6AB}" type="slidenum">
              <a:rPr lang="en-US" smtClean="0"/>
              <a:t>12</a:t>
            </a:fld>
            <a:endParaRPr lang="en-US"/>
          </a:p>
        </p:txBody>
      </p:sp>
    </p:spTree>
    <p:extLst>
      <p:ext uri="{BB962C8B-B14F-4D97-AF65-F5344CB8AC3E}">
        <p14:creationId xmlns:p14="http://schemas.microsoft.com/office/powerpoint/2010/main" val="1372749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now the moment you’ve all been waiting for, results.</a:t>
            </a:r>
            <a:endParaRPr lang="en-US" dirty="0"/>
          </a:p>
        </p:txBody>
      </p:sp>
      <p:sp>
        <p:nvSpPr>
          <p:cNvPr id="4" name="Slide Number Placeholder 3"/>
          <p:cNvSpPr>
            <a:spLocks noGrp="1"/>
          </p:cNvSpPr>
          <p:nvPr>
            <p:ph type="sldNum" sz="quarter" idx="10"/>
          </p:nvPr>
        </p:nvSpPr>
        <p:spPr/>
        <p:txBody>
          <a:bodyPr/>
          <a:lstStyle/>
          <a:p>
            <a:fld id="{E0DEEF78-DF3C-48CF-BED1-E9F53331F6AB}" type="slidenum">
              <a:rPr lang="en-US" smtClean="0"/>
              <a:t>13</a:t>
            </a:fld>
            <a:endParaRPr lang="en-US"/>
          </a:p>
        </p:txBody>
      </p:sp>
    </p:spTree>
    <p:extLst>
      <p:ext uri="{BB962C8B-B14F-4D97-AF65-F5344CB8AC3E}">
        <p14:creationId xmlns:p14="http://schemas.microsoft.com/office/powerpoint/2010/main" val="260557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a:t>
            </a:r>
            <a:r>
              <a:rPr lang="en-US" baseline="0" dirty="0" smtClean="0"/>
              <a:t> can see, I am unable to reject the null hypothesis in favor of hypothesis 1 (team </a:t>
            </a:r>
            <a:r>
              <a:rPr lang="en-US" i="1" baseline="0" dirty="0" smtClean="0"/>
              <a:t>I’</a:t>
            </a:r>
            <a:r>
              <a:rPr lang="en-US" i="0" baseline="0" dirty="0" smtClean="0"/>
              <a:t>s aggregate civil war exposure), and hypotheses 3-5, which dealt with the peer effect of player </a:t>
            </a:r>
            <a:r>
              <a:rPr lang="en-US" i="1" baseline="0" dirty="0" smtClean="0"/>
              <a:t>j</a:t>
            </a:r>
            <a:r>
              <a:rPr lang="en-US" i="0" baseline="0" dirty="0" smtClean="0"/>
              <a:t>, so in the interest of time, I will discuss my findings in the model which was significant, namely team </a:t>
            </a:r>
            <a:r>
              <a:rPr lang="en-US" i="1" baseline="0" dirty="0" smtClean="0"/>
              <a:t>I</a:t>
            </a:r>
            <a:r>
              <a:rPr lang="en-US" i="0" baseline="0" dirty="0" smtClean="0"/>
              <a:t>’s aggregate violent behavior. </a:t>
            </a:r>
            <a:endParaRPr lang="en-US" dirty="0"/>
          </a:p>
        </p:txBody>
      </p:sp>
      <p:sp>
        <p:nvSpPr>
          <p:cNvPr id="4" name="Slide Number Placeholder 3"/>
          <p:cNvSpPr>
            <a:spLocks noGrp="1"/>
          </p:cNvSpPr>
          <p:nvPr>
            <p:ph type="sldNum" sz="quarter" idx="10"/>
          </p:nvPr>
        </p:nvSpPr>
        <p:spPr/>
        <p:txBody>
          <a:bodyPr/>
          <a:lstStyle/>
          <a:p>
            <a:fld id="{E0DEEF78-DF3C-48CF-BED1-E9F53331F6AB}" type="slidenum">
              <a:rPr lang="en-US" smtClean="0"/>
              <a:t>14</a:t>
            </a:fld>
            <a:endParaRPr lang="en-US"/>
          </a:p>
        </p:txBody>
      </p:sp>
    </p:spTree>
    <p:extLst>
      <p:ext uri="{BB962C8B-B14F-4D97-AF65-F5344CB8AC3E}">
        <p14:creationId xmlns:p14="http://schemas.microsoft.com/office/powerpoint/2010/main" val="1145580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Irrespective of the card classification or control variables, the coefficient team</a:t>
            </a:r>
            <a:r>
              <a:rPr lang="en-US" baseline="0" dirty="0" smtClean="0"/>
              <a:t> </a:t>
            </a:r>
            <a:r>
              <a:rPr lang="en-US" i="1" baseline="0" dirty="0" smtClean="0"/>
              <a:t>I</a:t>
            </a:r>
            <a:r>
              <a:rPr lang="en-US" i="0" baseline="0" dirty="0" smtClean="0"/>
              <a:t>’s aggregate civil war exposure is positive and statistically significant at the 99% confidence level in all specifications excluding Red Cards with Individual Controls, which is significant at the 95% confidence level, and this can be attributed to the fact that there are much fewer red cards (814) than yellow cards (12,683). I’d also like to point out that a player’s own civil war exposure, the independent variable in Miguel </a:t>
            </a:r>
            <a:r>
              <a:rPr lang="en-US" i="1" baseline="0" dirty="0" smtClean="0"/>
              <a:t>et al.</a:t>
            </a:r>
            <a:r>
              <a:rPr lang="en-US" i="0" baseline="0" dirty="0" smtClean="0"/>
              <a:t> continues to remain significant, but it’s coefficients are much lower than those of the spatial effect variables. Since negative binomial regression is a non-linear estimator, I can’t make straightforward rise/run interpretations of the coefficients. For that, I turn to the incidence rate ratios—or IRR.</a:t>
            </a:r>
            <a:endParaRPr lang="en-US" dirty="0"/>
          </a:p>
        </p:txBody>
      </p:sp>
      <p:sp>
        <p:nvSpPr>
          <p:cNvPr id="4" name="Slide Number Placeholder 3"/>
          <p:cNvSpPr>
            <a:spLocks noGrp="1"/>
          </p:cNvSpPr>
          <p:nvPr>
            <p:ph type="sldNum" sz="quarter" idx="10"/>
          </p:nvPr>
        </p:nvSpPr>
        <p:spPr/>
        <p:txBody>
          <a:bodyPr/>
          <a:lstStyle/>
          <a:p>
            <a:fld id="{E0DEEF78-DF3C-48CF-BED1-E9F53331F6AB}" type="slidenum">
              <a:rPr lang="en-US" smtClean="0"/>
              <a:t>15</a:t>
            </a:fld>
            <a:endParaRPr lang="en-US"/>
          </a:p>
        </p:txBody>
      </p:sp>
    </p:spTree>
    <p:extLst>
      <p:ext uri="{BB962C8B-B14F-4D97-AF65-F5344CB8AC3E}">
        <p14:creationId xmlns:p14="http://schemas.microsoft.com/office/powerpoint/2010/main" val="2096955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incidence rate ratios show</a:t>
            </a:r>
            <a:r>
              <a:rPr lang="en-US" baseline="0" dirty="0" smtClean="0"/>
              <a:t> us the multiplicative effect of the explanatory variables on the dependent variables. In the case of Yellow Cards, Individual Controls, there is a nearly 17% increase in the yellow cards received by player </a:t>
            </a:r>
            <a:r>
              <a:rPr lang="en-US" i="1" baseline="0" dirty="0" err="1" smtClean="0"/>
              <a:t>i</a:t>
            </a:r>
            <a:r>
              <a:rPr lang="en-US" i="0" baseline="0" dirty="0" smtClean="0"/>
              <a:t> as a consequence of the aggregate influence of his team’s behavior. Controlling for team </a:t>
            </a:r>
            <a:r>
              <a:rPr lang="en-US" i="1" baseline="0" dirty="0" smtClean="0"/>
              <a:t>I</a:t>
            </a:r>
            <a:r>
              <a:rPr lang="en-US" i="0" baseline="0" dirty="0" smtClean="0"/>
              <a:t> characteristics, there is an approximately 86% increase. Red Cards, Team controls has the largest IRR, 4.805, indicating an increase by a factor of almost 5, but once again, the red card results should be taken with a grain of salt due to the relatively small count. The total card IRRs are similar to the those of the yellow cards. The years of civil war in player </a:t>
            </a:r>
            <a:r>
              <a:rPr lang="en-US" i="1" baseline="0" dirty="0" smtClean="0"/>
              <a:t>i</a:t>
            </a:r>
            <a:r>
              <a:rPr lang="en-US" i="0" baseline="0" dirty="0" smtClean="0"/>
              <a:t>’s home country only drives about one percent of the increase in cards.</a:t>
            </a:r>
            <a:endParaRPr lang="en-US" dirty="0"/>
          </a:p>
        </p:txBody>
      </p:sp>
      <p:sp>
        <p:nvSpPr>
          <p:cNvPr id="4" name="Slide Number Placeholder 3"/>
          <p:cNvSpPr>
            <a:spLocks noGrp="1"/>
          </p:cNvSpPr>
          <p:nvPr>
            <p:ph type="sldNum" sz="quarter" idx="10"/>
          </p:nvPr>
        </p:nvSpPr>
        <p:spPr/>
        <p:txBody>
          <a:bodyPr/>
          <a:lstStyle/>
          <a:p>
            <a:fld id="{E0DEEF78-DF3C-48CF-BED1-E9F53331F6AB}" type="slidenum">
              <a:rPr lang="en-US" smtClean="0"/>
              <a:t>16</a:t>
            </a:fld>
            <a:endParaRPr lang="en-US"/>
          </a:p>
        </p:txBody>
      </p:sp>
    </p:spTree>
    <p:extLst>
      <p:ext uri="{BB962C8B-B14F-4D97-AF65-F5344CB8AC3E}">
        <p14:creationId xmlns:p14="http://schemas.microsoft.com/office/powerpoint/2010/main" val="34497630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yellow and total card results are robust to switching the estimator to</a:t>
            </a:r>
            <a:r>
              <a:rPr lang="en-US" baseline="0" dirty="0" smtClean="0"/>
              <a:t> zero-inflated negative binomial regression, but I was unable to determine the robustness of the red card specifications because the models did not converge in spite of varying combinations of control variables and fixed effects.</a:t>
            </a:r>
            <a:endParaRPr lang="en-US" dirty="0"/>
          </a:p>
        </p:txBody>
      </p:sp>
      <p:sp>
        <p:nvSpPr>
          <p:cNvPr id="4" name="Slide Number Placeholder 3"/>
          <p:cNvSpPr>
            <a:spLocks noGrp="1"/>
          </p:cNvSpPr>
          <p:nvPr>
            <p:ph type="sldNum" sz="quarter" idx="10"/>
          </p:nvPr>
        </p:nvSpPr>
        <p:spPr/>
        <p:txBody>
          <a:bodyPr/>
          <a:lstStyle/>
          <a:p>
            <a:fld id="{E0DEEF78-DF3C-48CF-BED1-E9F53331F6AB}" type="slidenum">
              <a:rPr lang="en-US" smtClean="0"/>
              <a:t>17</a:t>
            </a:fld>
            <a:endParaRPr lang="en-US"/>
          </a:p>
        </p:txBody>
      </p:sp>
    </p:spTree>
    <p:extLst>
      <p:ext uri="{BB962C8B-B14F-4D97-AF65-F5344CB8AC3E}">
        <p14:creationId xmlns:p14="http://schemas.microsoft.com/office/powerpoint/2010/main" val="4873599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margins plot with 95% confidence intervals</a:t>
            </a:r>
            <a:r>
              <a:rPr lang="en-US" baseline="0" dirty="0" smtClean="0"/>
              <a:t> for the predicted number of yellow cards received by an average player in the data set given the specified spatial effect being exerted upon him. In other words, if the average player from my data set replaced Lionel Messi on Barcelona’s Champions League-winning squad in the 2005-06 season, he’d be expected to receive almost two yellow cards. On the other hand, the average player replacing César </a:t>
            </a:r>
            <a:r>
              <a:rPr lang="en-US" baseline="0" dirty="0" err="1" smtClean="0"/>
              <a:t>Navas</a:t>
            </a:r>
            <a:r>
              <a:rPr lang="en-US" baseline="0" dirty="0" smtClean="0"/>
              <a:t> on the 2005-06 Malaga team in the Spanish </a:t>
            </a:r>
            <a:r>
              <a:rPr lang="en-US" baseline="0" dirty="0" err="1" smtClean="0"/>
              <a:t>Primera</a:t>
            </a:r>
            <a:r>
              <a:rPr lang="en-US" baseline="0" dirty="0" smtClean="0"/>
              <a:t> Division is expected to be issued approximately five yellow cards.</a:t>
            </a:r>
          </a:p>
          <a:p>
            <a:endParaRPr lang="en-US" dirty="0"/>
          </a:p>
        </p:txBody>
      </p:sp>
      <p:sp>
        <p:nvSpPr>
          <p:cNvPr id="4" name="Slide Number Placeholder 3"/>
          <p:cNvSpPr>
            <a:spLocks noGrp="1"/>
          </p:cNvSpPr>
          <p:nvPr>
            <p:ph type="sldNum" sz="quarter" idx="10"/>
          </p:nvPr>
        </p:nvSpPr>
        <p:spPr/>
        <p:txBody>
          <a:bodyPr/>
          <a:lstStyle/>
          <a:p>
            <a:fld id="{E0DEEF78-DF3C-48CF-BED1-E9F53331F6AB}" type="slidenum">
              <a:rPr lang="en-US" smtClean="0"/>
              <a:t>18</a:t>
            </a:fld>
            <a:endParaRPr lang="en-US"/>
          </a:p>
        </p:txBody>
      </p:sp>
    </p:spTree>
    <p:extLst>
      <p:ext uri="{BB962C8B-B14F-4D97-AF65-F5344CB8AC3E}">
        <p14:creationId xmlns:p14="http://schemas.microsoft.com/office/powerpoint/2010/main" val="7345671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Similarly,</a:t>
            </a:r>
            <a:r>
              <a:rPr lang="en-US" baseline="0" dirty="0" smtClean="0"/>
              <a:t> here is a predicted red card margins plot with 95% confidence levels.</a:t>
            </a:r>
            <a:endParaRPr lang="en-US" dirty="0"/>
          </a:p>
        </p:txBody>
      </p:sp>
      <p:sp>
        <p:nvSpPr>
          <p:cNvPr id="4" name="Slide Number Placeholder 3"/>
          <p:cNvSpPr>
            <a:spLocks noGrp="1"/>
          </p:cNvSpPr>
          <p:nvPr>
            <p:ph type="sldNum" sz="quarter" idx="10"/>
          </p:nvPr>
        </p:nvSpPr>
        <p:spPr/>
        <p:txBody>
          <a:bodyPr/>
          <a:lstStyle/>
          <a:p>
            <a:fld id="{E0DEEF78-DF3C-48CF-BED1-E9F53331F6AB}" type="slidenum">
              <a:rPr lang="en-US" smtClean="0"/>
              <a:t>19</a:t>
            </a:fld>
            <a:endParaRPr lang="en-US"/>
          </a:p>
        </p:txBody>
      </p:sp>
    </p:spTree>
    <p:extLst>
      <p:ext uri="{BB962C8B-B14F-4D97-AF65-F5344CB8AC3E}">
        <p14:creationId xmlns:p14="http://schemas.microsoft.com/office/powerpoint/2010/main" val="2213621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broad question I seek to answer is whether violence spreads within groups of diverse individuals</a:t>
            </a:r>
            <a:r>
              <a:rPr lang="en-US" baseline="0" dirty="0" smtClean="0"/>
              <a:t> in a common institutional setting, and my results show that it does—but with a caveat: violent behavior transfers from the group to each member but not from member to member, and violent culture doesn’t spread at all.</a:t>
            </a:r>
            <a:endParaRPr lang="en-US" dirty="0"/>
          </a:p>
        </p:txBody>
      </p:sp>
      <p:sp>
        <p:nvSpPr>
          <p:cNvPr id="4" name="Slide Number Placeholder 3"/>
          <p:cNvSpPr>
            <a:spLocks noGrp="1"/>
          </p:cNvSpPr>
          <p:nvPr>
            <p:ph type="sldNum" sz="quarter" idx="10"/>
          </p:nvPr>
        </p:nvSpPr>
        <p:spPr/>
        <p:txBody>
          <a:bodyPr/>
          <a:lstStyle/>
          <a:p>
            <a:fld id="{E0DEEF78-DF3C-48CF-BED1-E9F53331F6AB}" type="slidenum">
              <a:rPr lang="en-US" smtClean="0"/>
              <a:t>2</a:t>
            </a:fld>
            <a:endParaRPr lang="en-US"/>
          </a:p>
        </p:txBody>
      </p:sp>
    </p:spTree>
    <p:extLst>
      <p:ext uri="{BB962C8B-B14F-4D97-AF65-F5344CB8AC3E}">
        <p14:creationId xmlns:p14="http://schemas.microsoft.com/office/powerpoint/2010/main" val="1201578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here is the corresponding margins plot for total cards.</a:t>
            </a:r>
            <a:endParaRPr lang="en-US" dirty="0"/>
          </a:p>
        </p:txBody>
      </p:sp>
      <p:sp>
        <p:nvSpPr>
          <p:cNvPr id="4" name="Slide Number Placeholder 3"/>
          <p:cNvSpPr>
            <a:spLocks noGrp="1"/>
          </p:cNvSpPr>
          <p:nvPr>
            <p:ph type="sldNum" sz="quarter" idx="10"/>
          </p:nvPr>
        </p:nvSpPr>
        <p:spPr/>
        <p:txBody>
          <a:bodyPr/>
          <a:lstStyle/>
          <a:p>
            <a:fld id="{E0DEEF78-DF3C-48CF-BED1-E9F53331F6AB}" type="slidenum">
              <a:rPr lang="en-US" smtClean="0"/>
              <a:t>20</a:t>
            </a:fld>
            <a:endParaRPr lang="en-US"/>
          </a:p>
        </p:txBody>
      </p:sp>
    </p:spTree>
    <p:extLst>
      <p:ext uri="{BB962C8B-B14F-4D97-AF65-F5344CB8AC3E}">
        <p14:creationId xmlns:p14="http://schemas.microsoft.com/office/powerpoint/2010/main" val="4242454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a:t>
            </a:r>
            <a:r>
              <a:rPr lang="en-US" baseline="0" dirty="0" smtClean="0"/>
              <a:t> I’d like to present a real-world illustration of the impact of a team’s aggregate behavior on the yellow cards each of its players receives. Aldo </a:t>
            </a:r>
            <a:r>
              <a:rPr lang="en-US" baseline="0" dirty="0" err="1" smtClean="0"/>
              <a:t>Duscher</a:t>
            </a:r>
            <a:r>
              <a:rPr lang="en-US" baseline="0" dirty="0" smtClean="0"/>
              <a:t>, an Argentine midfielder on </a:t>
            </a:r>
            <a:r>
              <a:rPr lang="en-US" baseline="0" dirty="0" err="1" smtClean="0"/>
              <a:t>Deportivo</a:t>
            </a:r>
            <a:r>
              <a:rPr lang="en-US" baseline="0" dirty="0" smtClean="0"/>
              <a:t> La </a:t>
            </a:r>
            <a:r>
              <a:rPr lang="en-US" baseline="0" dirty="0" err="1" smtClean="0"/>
              <a:t>Coruña</a:t>
            </a:r>
            <a:r>
              <a:rPr lang="en-US" baseline="0" dirty="0" smtClean="0"/>
              <a:t> has the distinct honor of obtaining the most per-season yellow cards, 16, in my data set. The spatial effect exerted upon him is about 5.3, and if you look at teammates, a sizeable number of them have relatively large yellow card and spatial effect values. </a:t>
            </a:r>
            <a:endParaRPr lang="en-US" dirty="0"/>
          </a:p>
        </p:txBody>
      </p:sp>
      <p:sp>
        <p:nvSpPr>
          <p:cNvPr id="4" name="Slide Number Placeholder 3"/>
          <p:cNvSpPr>
            <a:spLocks noGrp="1"/>
          </p:cNvSpPr>
          <p:nvPr>
            <p:ph type="sldNum" sz="quarter" idx="10"/>
          </p:nvPr>
        </p:nvSpPr>
        <p:spPr/>
        <p:txBody>
          <a:bodyPr/>
          <a:lstStyle/>
          <a:p>
            <a:fld id="{E0DEEF78-DF3C-48CF-BED1-E9F53331F6AB}" type="slidenum">
              <a:rPr lang="en-US" smtClean="0"/>
              <a:t>21</a:t>
            </a:fld>
            <a:endParaRPr lang="en-US"/>
          </a:p>
        </p:txBody>
      </p:sp>
    </p:spTree>
    <p:extLst>
      <p:ext uri="{BB962C8B-B14F-4D97-AF65-F5344CB8AC3E}">
        <p14:creationId xmlns:p14="http://schemas.microsoft.com/office/powerpoint/2010/main" val="26457759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closer look reveals that all</a:t>
            </a:r>
            <a:r>
              <a:rPr lang="en-US" baseline="0" dirty="0" smtClean="0"/>
              <a:t> of them have above-average spatial effects being exerted upon them, and most of them lie above the average number of per-season yellow cards received. Those who are below the yellow card mean are likely goalies/defenders or players who are often substitutes rather than starters. </a:t>
            </a:r>
            <a:endParaRPr lang="en-US" dirty="0"/>
          </a:p>
        </p:txBody>
      </p:sp>
      <p:sp>
        <p:nvSpPr>
          <p:cNvPr id="4" name="Slide Number Placeholder 3"/>
          <p:cNvSpPr>
            <a:spLocks noGrp="1"/>
          </p:cNvSpPr>
          <p:nvPr>
            <p:ph type="sldNum" sz="quarter" idx="10"/>
          </p:nvPr>
        </p:nvSpPr>
        <p:spPr/>
        <p:txBody>
          <a:bodyPr/>
          <a:lstStyle/>
          <a:p>
            <a:fld id="{E0DEEF78-DF3C-48CF-BED1-E9F53331F6AB}" type="slidenum">
              <a:rPr lang="en-US" smtClean="0"/>
              <a:t>22</a:t>
            </a:fld>
            <a:endParaRPr lang="en-US"/>
          </a:p>
        </p:txBody>
      </p:sp>
    </p:spTree>
    <p:extLst>
      <p:ext uri="{BB962C8B-B14F-4D97-AF65-F5344CB8AC3E}">
        <p14:creationId xmlns:p14="http://schemas.microsoft.com/office/powerpoint/2010/main" val="2463123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recap,</a:t>
            </a:r>
            <a:r>
              <a:rPr lang="en-US" baseline="0" dirty="0" smtClean="0"/>
              <a:t> violent culture doesn’t spread among individuals, but violent behavior spreads from groups to individuals. The lack of significant findings for person-to-person peer effects of behavior is suspicious to me. After all, if there are group-to-individual peer effects, we should expect the diffusion of behavior between individuals. In my opinion, the empirical strategy I employed was inadequate, and I should have performed spatial statistical analysis using directed dyads, comparing the one-on-one peer effect between to players to the peer effects within all the other pairs on the team.</a:t>
            </a:r>
          </a:p>
          <a:p>
            <a:endParaRPr lang="en-US" baseline="0" dirty="0" smtClean="0"/>
          </a:p>
          <a:p>
            <a:r>
              <a:rPr lang="en-US" baseline="0" dirty="0" smtClean="0"/>
              <a:t>Bringing this back to current affairs, the peer effects of violence are salient to the current refugee crisis in Europe as one of the arguments made by far-right groups is that admitting refugees will alter the prevailing culture because they come from a conflict-ravaged region. However, this assertion seems to be unfounded because culture does not diffuse, whereas behavior does. </a:t>
            </a:r>
            <a:endParaRPr lang="en-US" dirty="0"/>
          </a:p>
        </p:txBody>
      </p:sp>
      <p:sp>
        <p:nvSpPr>
          <p:cNvPr id="4" name="Slide Number Placeholder 3"/>
          <p:cNvSpPr>
            <a:spLocks noGrp="1"/>
          </p:cNvSpPr>
          <p:nvPr>
            <p:ph type="sldNum" sz="quarter" idx="10"/>
          </p:nvPr>
        </p:nvSpPr>
        <p:spPr/>
        <p:txBody>
          <a:bodyPr/>
          <a:lstStyle/>
          <a:p>
            <a:fld id="{E0DEEF78-DF3C-48CF-BED1-E9F53331F6AB}" type="slidenum">
              <a:rPr lang="en-US" smtClean="0"/>
              <a:t>23</a:t>
            </a:fld>
            <a:endParaRPr lang="en-US"/>
          </a:p>
        </p:txBody>
      </p:sp>
    </p:spTree>
    <p:extLst>
      <p:ext uri="{BB962C8B-B14F-4D97-AF65-F5344CB8AC3E}">
        <p14:creationId xmlns:p14="http://schemas.microsoft.com/office/powerpoint/2010/main" val="3520956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question is worthy of examination because existing</a:t>
            </a:r>
            <a:r>
              <a:rPr lang="en-US" baseline="0" dirty="0" smtClean="0"/>
              <a:t> literature demonstrates that nations modify their actions as a consequence of membership in institutions such as international organizations and trade agreements due to the diffusion of norms of behavior. My work examines this phenomenon at the individual level, but there’s a twist. Instead of studying courts or committees, I will be looking at European soccer leagues because they are composed of multi-cultural teams and operate under the overarching framework of FIFA’s Laws of the Game.</a:t>
            </a:r>
            <a:endParaRPr lang="en-US" dirty="0"/>
          </a:p>
        </p:txBody>
      </p:sp>
      <p:sp>
        <p:nvSpPr>
          <p:cNvPr id="4" name="Slide Number Placeholder 3"/>
          <p:cNvSpPr>
            <a:spLocks noGrp="1"/>
          </p:cNvSpPr>
          <p:nvPr>
            <p:ph type="sldNum" sz="quarter" idx="10"/>
          </p:nvPr>
        </p:nvSpPr>
        <p:spPr/>
        <p:txBody>
          <a:bodyPr/>
          <a:lstStyle/>
          <a:p>
            <a:fld id="{E0DEEF78-DF3C-48CF-BED1-E9F53331F6AB}" type="slidenum">
              <a:rPr lang="en-US" smtClean="0"/>
              <a:t>3</a:t>
            </a:fld>
            <a:endParaRPr lang="en-US"/>
          </a:p>
        </p:txBody>
      </p:sp>
    </p:spTree>
    <p:extLst>
      <p:ext uri="{BB962C8B-B14F-4D97-AF65-F5344CB8AC3E}">
        <p14:creationId xmlns:p14="http://schemas.microsoft.com/office/powerpoint/2010/main" val="3307791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I</a:t>
            </a:r>
            <a:r>
              <a:rPr lang="en-US" baseline="0" dirty="0" smtClean="0"/>
              <a:t> would like to present an overview of the literature and theories that inform my subsequent analysis.</a:t>
            </a:r>
            <a:endParaRPr lang="en-US" dirty="0"/>
          </a:p>
        </p:txBody>
      </p:sp>
      <p:sp>
        <p:nvSpPr>
          <p:cNvPr id="4" name="Slide Number Placeholder 3"/>
          <p:cNvSpPr>
            <a:spLocks noGrp="1"/>
          </p:cNvSpPr>
          <p:nvPr>
            <p:ph type="sldNum" sz="quarter" idx="10"/>
          </p:nvPr>
        </p:nvSpPr>
        <p:spPr/>
        <p:txBody>
          <a:bodyPr/>
          <a:lstStyle/>
          <a:p>
            <a:fld id="{E0DEEF78-DF3C-48CF-BED1-E9F53331F6AB}" type="slidenum">
              <a:rPr lang="en-US" smtClean="0"/>
              <a:t>4</a:t>
            </a:fld>
            <a:endParaRPr lang="en-US"/>
          </a:p>
        </p:txBody>
      </p:sp>
    </p:spTree>
    <p:extLst>
      <p:ext uri="{BB962C8B-B14F-4D97-AF65-F5344CB8AC3E}">
        <p14:creationId xmlns:p14="http://schemas.microsoft.com/office/powerpoint/2010/main" val="44826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a:t>
            </a:r>
            <a:r>
              <a:rPr lang="en-US" baseline="0" dirty="0" smtClean="0"/>
              <a:t> with peer effects, which are the impact of the influences that individuals exert on one another. Carrell </a:t>
            </a:r>
            <a:r>
              <a:rPr lang="en-US" i="1" baseline="0" dirty="0" smtClean="0"/>
              <a:t>et al</a:t>
            </a:r>
            <a:r>
              <a:rPr lang="en-US" i="0" baseline="0" dirty="0" smtClean="0"/>
              <a:t>. (2008) studied cheating in U.S. military academies and found that when cheating is more prevalent, it increases the likelihood an individual student will cheat. Moving on to professional sports, Gould and Kaplan (2008) investigate at the baseball players former outfielder and admitted steroid user Jose Canseco accused of juicing, and they found that those athletes had improved performance, specifically power hitting, after playing on the same team with Canseco. This insinuates that they indeed used performance-enhancing drugs, and the authors state that the strong financial incentives in this situation can compel individuals to overcome social and moral barriers and engage in rule-breaking behavior. Finally, </a:t>
            </a:r>
            <a:r>
              <a:rPr lang="en-US" i="0" baseline="0" dirty="0" err="1" smtClean="0"/>
              <a:t>Guryan</a:t>
            </a:r>
            <a:r>
              <a:rPr lang="en-US" i="0" baseline="0" dirty="0" smtClean="0"/>
              <a:t> </a:t>
            </a:r>
            <a:r>
              <a:rPr lang="en-US" i="1" baseline="0" dirty="0" smtClean="0"/>
              <a:t>et al</a:t>
            </a:r>
            <a:r>
              <a:rPr lang="en-US" i="0" baseline="0" dirty="0" smtClean="0"/>
              <a:t>. (2009) evaluate the presence of peer effects in the initial, randomized rounds in Professional Golfers’ Association competitions, and their results showed no relationship between a golfer’s score and ability of the other golfers in their groups. Their conclusion is that at such a high level of talent, individuals are skilled enough to ignore external influences. This suggests that we shouldn’t see any peer effects, but golf isn’t a team sport, and soccer is, so take this with a grain of salt.</a:t>
            </a:r>
          </a:p>
          <a:p>
            <a:endParaRPr lang="en-US" i="0" baseline="0" dirty="0" smtClean="0"/>
          </a:p>
          <a:p>
            <a:r>
              <a:rPr lang="en-US" i="0" baseline="0" dirty="0" smtClean="0"/>
              <a:t>European soccer teams are composed of players from all around the world, and many of them come from nations that have a long history of internal armed conflict. We know that civil war disturbs the status quo and legitimizes aggression, essentially creating a culture of violence into which individuals are socialized and unable to shake off. According to Miguel, the esteemed Professor Satyanath, and </a:t>
            </a:r>
            <a:r>
              <a:rPr lang="en-US" i="0" baseline="0" dirty="0" err="1" smtClean="0"/>
              <a:t>Saiegh</a:t>
            </a:r>
            <a:r>
              <a:rPr lang="en-US" i="0" baseline="0" dirty="0" smtClean="0"/>
              <a:t>, there is a positive relationship between the prevalence of civil war in a player’s home country and the number of yellow and red cards he receives. Thus, it’s clear that a person’s own exposure to civil war affects his behavior, but what about the behavior of his teammates? And what are the mechanisms by which a peer effect would be exerted?</a:t>
            </a:r>
          </a:p>
          <a:p>
            <a:endParaRPr lang="en-US" i="0" baseline="0" dirty="0" smtClean="0"/>
          </a:p>
          <a:p>
            <a:r>
              <a:rPr lang="en-US" i="0" baseline="0" dirty="0" smtClean="0"/>
              <a:t>Psychologist Albert Bandura’s social learning theory states that people acquire knowledge through both direct experience and observation and subsequently modify their own actions. We see this at play in Ingersoll </a:t>
            </a:r>
            <a:r>
              <a:rPr lang="en-US" i="1" baseline="0" dirty="0" smtClean="0"/>
              <a:t>et al.</a:t>
            </a:r>
            <a:r>
              <a:rPr lang="en-US" i="0" baseline="0" dirty="0" smtClean="0"/>
              <a:t>’s (2013) paper in which they found that more diverse teams perform better than those that are less so because their players are learning region-specific tactics from one another. Finally, discussing human behavior often opens the door for the nature vs. nurture debate, but the presence of mirror neurons, which fire during the observation and execution of a motor action and are thought to be the biological explanation for imitation, seems to suggest that we are wired to learn from each other.</a:t>
            </a:r>
            <a:endParaRPr lang="en-US" i="0" dirty="0"/>
          </a:p>
        </p:txBody>
      </p:sp>
      <p:sp>
        <p:nvSpPr>
          <p:cNvPr id="4" name="Slide Number Placeholder 3"/>
          <p:cNvSpPr>
            <a:spLocks noGrp="1"/>
          </p:cNvSpPr>
          <p:nvPr>
            <p:ph type="sldNum" sz="quarter" idx="10"/>
          </p:nvPr>
        </p:nvSpPr>
        <p:spPr/>
        <p:txBody>
          <a:bodyPr/>
          <a:lstStyle/>
          <a:p>
            <a:fld id="{E0DEEF78-DF3C-48CF-BED1-E9F53331F6AB}" type="slidenum">
              <a:rPr lang="en-US" smtClean="0"/>
              <a:t>5</a:t>
            </a:fld>
            <a:endParaRPr lang="en-US"/>
          </a:p>
        </p:txBody>
      </p:sp>
    </p:spTree>
    <p:extLst>
      <p:ext uri="{BB962C8B-B14F-4D97-AF65-F5344CB8AC3E}">
        <p14:creationId xmlns:p14="http://schemas.microsoft.com/office/powerpoint/2010/main" val="3036038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brings us to my hypotheses.</a:t>
            </a:r>
            <a:endParaRPr lang="en-US" dirty="0"/>
          </a:p>
        </p:txBody>
      </p:sp>
      <p:sp>
        <p:nvSpPr>
          <p:cNvPr id="4" name="Slide Number Placeholder 3"/>
          <p:cNvSpPr>
            <a:spLocks noGrp="1"/>
          </p:cNvSpPr>
          <p:nvPr>
            <p:ph type="sldNum" sz="quarter" idx="10"/>
          </p:nvPr>
        </p:nvSpPr>
        <p:spPr/>
        <p:txBody>
          <a:bodyPr/>
          <a:lstStyle/>
          <a:p>
            <a:fld id="{E0DEEF78-DF3C-48CF-BED1-E9F53331F6AB}" type="slidenum">
              <a:rPr lang="en-US" smtClean="0"/>
              <a:t>6</a:t>
            </a:fld>
            <a:endParaRPr lang="en-US"/>
          </a:p>
        </p:txBody>
      </p:sp>
    </p:spTree>
    <p:extLst>
      <p:ext uri="{BB962C8B-B14F-4D97-AF65-F5344CB8AC3E}">
        <p14:creationId xmlns:p14="http://schemas.microsoft.com/office/powerpoint/2010/main" val="2504977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posit that peer</a:t>
            </a:r>
            <a:r>
              <a:rPr lang="en-US" baseline="0" dirty="0" smtClean="0"/>
              <a:t> effects are being exerted on player </a:t>
            </a:r>
            <a:r>
              <a:rPr lang="en-US" i="1" baseline="0" dirty="0" smtClean="0"/>
              <a:t>i</a:t>
            </a:r>
            <a:r>
              <a:rPr lang="en-US" i="0" baseline="0" dirty="0" smtClean="0"/>
              <a:t>’s behavior two</a:t>
            </a:r>
            <a:r>
              <a:rPr lang="en-US" baseline="0" dirty="0" smtClean="0"/>
              <a:t> levels—team </a:t>
            </a:r>
            <a:r>
              <a:rPr lang="en-US" i="1" baseline="0" dirty="0" smtClean="0"/>
              <a:t>I</a:t>
            </a:r>
            <a:r>
              <a:rPr lang="en-US" baseline="0" dirty="0" smtClean="0"/>
              <a:t> to player </a:t>
            </a:r>
            <a:r>
              <a:rPr lang="en-US" i="1" baseline="0" dirty="0" err="1" smtClean="0"/>
              <a:t>i</a:t>
            </a:r>
            <a:r>
              <a:rPr lang="en-US" baseline="0" dirty="0" smtClean="0"/>
              <a:t> and player </a:t>
            </a:r>
            <a:r>
              <a:rPr lang="en-US" i="1" baseline="0" dirty="0" smtClean="0"/>
              <a:t>j</a:t>
            </a:r>
            <a:r>
              <a:rPr lang="en-US" i="0" baseline="0" dirty="0" smtClean="0"/>
              <a:t> (a teammate) to player </a:t>
            </a:r>
            <a:r>
              <a:rPr lang="en-US" i="1" baseline="0" dirty="0" err="1" smtClean="0"/>
              <a:t>i</a:t>
            </a:r>
            <a:r>
              <a:rPr lang="en-US" i="0" baseline="0" dirty="0" smtClean="0"/>
              <a:t>—and</a:t>
            </a:r>
            <a:r>
              <a:rPr lang="en-US" baseline="0" dirty="0" smtClean="0"/>
              <a:t> in two dimensions: civil war exposure, which embodies violent culture, and violent behavior. I also posit that the peer effects exerted by player </a:t>
            </a:r>
            <a:r>
              <a:rPr lang="en-US" i="1" baseline="0" dirty="0" smtClean="0"/>
              <a:t>j</a:t>
            </a:r>
            <a:r>
              <a:rPr lang="en-US" i="0" baseline="0" dirty="0" smtClean="0"/>
              <a:t> will be stronger than those exerted by team </a:t>
            </a:r>
            <a:r>
              <a:rPr lang="en-US" i="1" baseline="0" dirty="0" smtClean="0"/>
              <a:t>I</a:t>
            </a:r>
            <a:r>
              <a:rPr lang="en-US" i="0" baseline="0" dirty="0" smtClean="0"/>
              <a:t> because the “treatment” is more targeted and concentrated.</a:t>
            </a:r>
            <a:endParaRPr lang="en-US" dirty="0"/>
          </a:p>
        </p:txBody>
      </p:sp>
      <p:sp>
        <p:nvSpPr>
          <p:cNvPr id="4" name="Slide Number Placeholder 3"/>
          <p:cNvSpPr>
            <a:spLocks noGrp="1"/>
          </p:cNvSpPr>
          <p:nvPr>
            <p:ph type="sldNum" sz="quarter" idx="10"/>
          </p:nvPr>
        </p:nvSpPr>
        <p:spPr/>
        <p:txBody>
          <a:bodyPr/>
          <a:lstStyle/>
          <a:p>
            <a:fld id="{E0DEEF78-DF3C-48CF-BED1-E9F53331F6AB}" type="slidenum">
              <a:rPr lang="en-US" smtClean="0"/>
              <a:t>7</a:t>
            </a:fld>
            <a:endParaRPr lang="en-US"/>
          </a:p>
        </p:txBody>
      </p:sp>
    </p:spTree>
    <p:extLst>
      <p:ext uri="{BB962C8B-B14F-4D97-AF65-F5344CB8AC3E}">
        <p14:creationId xmlns:p14="http://schemas.microsoft.com/office/powerpoint/2010/main" val="3598738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now, I’ll present an overview of my data, variables, </a:t>
            </a:r>
            <a:r>
              <a:rPr lang="en-US" smtClean="0"/>
              <a:t>and methodology.</a:t>
            </a:r>
            <a:endParaRPr lang="en-US"/>
          </a:p>
        </p:txBody>
      </p:sp>
      <p:sp>
        <p:nvSpPr>
          <p:cNvPr id="4" name="Slide Number Placeholder 3"/>
          <p:cNvSpPr>
            <a:spLocks noGrp="1"/>
          </p:cNvSpPr>
          <p:nvPr>
            <p:ph type="sldNum" sz="quarter" idx="10"/>
          </p:nvPr>
        </p:nvSpPr>
        <p:spPr/>
        <p:txBody>
          <a:bodyPr/>
          <a:lstStyle/>
          <a:p>
            <a:fld id="{E0DEEF78-DF3C-48CF-BED1-E9F53331F6AB}" type="slidenum">
              <a:rPr lang="en-US" smtClean="0"/>
              <a:t>8</a:t>
            </a:fld>
            <a:endParaRPr lang="en-US"/>
          </a:p>
        </p:txBody>
      </p:sp>
    </p:spTree>
    <p:extLst>
      <p:ext uri="{BB962C8B-B14F-4D97-AF65-F5344CB8AC3E}">
        <p14:creationId xmlns:p14="http://schemas.microsoft.com/office/powerpoint/2010/main" val="4023658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use the data set from Miguel </a:t>
            </a:r>
            <a:r>
              <a:rPr lang="en-US" i="1" dirty="0" smtClean="0"/>
              <a:t>et</a:t>
            </a:r>
            <a:r>
              <a:rPr lang="en-US" i="1" baseline="0" dirty="0" smtClean="0"/>
              <a:t> al.</a:t>
            </a:r>
            <a:r>
              <a:rPr lang="en-US" i="0" baseline="0" dirty="0" smtClean="0"/>
              <a:t>’s (2011) paper “Civil War Exposure and Violence.” It is comprised of observations from the English, French, German, Italian, Spanish, and Champions leagues over the 2004-05 and 2005-06 seasons. The sources of the data are diverse, including ESPN </a:t>
            </a:r>
            <a:r>
              <a:rPr lang="en-US" i="1" baseline="0" dirty="0" err="1" smtClean="0"/>
              <a:t>Soccernet</a:t>
            </a:r>
            <a:r>
              <a:rPr lang="en-US" i="0" baseline="0" dirty="0" smtClean="0"/>
              <a:t>, UCDP/PRIO Armed Conflict Data, the World Bank, and two computer games. The data set was modified to meet the needs of my inquiry. First of all, I generated dyads composed of player </a:t>
            </a:r>
            <a:r>
              <a:rPr lang="en-US" i="1" baseline="0" dirty="0" err="1" smtClean="0"/>
              <a:t>i</a:t>
            </a:r>
            <a:r>
              <a:rPr lang="en-US" i="0" baseline="0" dirty="0" smtClean="0"/>
              <a:t> and each of his teammates. Then, I used Stata command </a:t>
            </a:r>
            <a:r>
              <a:rPr lang="en-US" i="1" baseline="0" dirty="0" err="1" smtClean="0"/>
              <a:t>spmon</a:t>
            </a:r>
            <a:r>
              <a:rPr lang="en-US" i="0" baseline="0" dirty="0" smtClean="0"/>
              <a:t> to create spatial effect variables representing team </a:t>
            </a:r>
            <a:r>
              <a:rPr lang="en-US" i="1" baseline="0" dirty="0" smtClean="0"/>
              <a:t>I</a:t>
            </a:r>
            <a:r>
              <a:rPr lang="en-US" i="0" baseline="0" dirty="0" smtClean="0"/>
              <a:t>’s aggregate civil war exposure and behavior. Finally, I derived team controls from the individual control variables by calculating the mean value across all the players on a team.</a:t>
            </a:r>
            <a:endParaRPr lang="en-US" dirty="0"/>
          </a:p>
        </p:txBody>
      </p:sp>
      <p:sp>
        <p:nvSpPr>
          <p:cNvPr id="4" name="Slide Number Placeholder 3"/>
          <p:cNvSpPr>
            <a:spLocks noGrp="1"/>
          </p:cNvSpPr>
          <p:nvPr>
            <p:ph type="sldNum" sz="quarter" idx="10"/>
          </p:nvPr>
        </p:nvSpPr>
        <p:spPr/>
        <p:txBody>
          <a:bodyPr/>
          <a:lstStyle/>
          <a:p>
            <a:fld id="{E0DEEF78-DF3C-48CF-BED1-E9F53331F6AB}" type="slidenum">
              <a:rPr lang="en-US" smtClean="0"/>
              <a:t>9</a:t>
            </a:fld>
            <a:endParaRPr lang="en-US"/>
          </a:p>
        </p:txBody>
      </p:sp>
    </p:spTree>
    <p:extLst>
      <p:ext uri="{BB962C8B-B14F-4D97-AF65-F5344CB8AC3E}">
        <p14:creationId xmlns:p14="http://schemas.microsoft.com/office/powerpoint/2010/main" val="4175597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3C633830-2244-49AE-BC4A-47F415C177C6}" type="datetimeFigureOut">
              <a:rPr lang="en-US" dirty="0"/>
              <a:pPr/>
              <a:t>3/31/2016</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2AC27A5A-7290-4DE1-BA94-4BE8A8E57DCF}" type="slidenum">
              <a:rPr lang="en-US" dirty="0"/>
              <a:pPr/>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extLst mod="1">
    <p:ext uri="{DCECCB84-F9BA-43D5-87BE-67443E8EF086}">
      <p15:sldGuideLst xmlns=""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3/31/2016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3C633830-2244-49AE-BC4A-47F415C177C6}" type="datetimeFigureOut">
              <a:rPr lang="en-US" dirty="0"/>
              <a:t>3/31/2016</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2AC27A5A-7290-4DE1-BA94-4BE8A8E57DCF}" type="slidenum">
              <a:rPr lang="en-US" dirty="0"/>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mod="1">
    <p:ext uri="{DCECCB84-F9BA-43D5-87BE-67443E8EF086}">
      <p15:sldGuideLst xmlns=""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3/31/2016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3C633830-2244-49AE-BC4A-47F415C177C6}" type="datetimeFigureOut">
              <a:rPr lang="en-US" dirty="0"/>
              <a:pPr/>
              <a:t>3/31/2016</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mod="1">
    <p:ext uri="{DCECCB84-F9BA-43D5-87BE-67443E8EF086}">
      <p15:sldGuideLst xmlns=""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dirty="0"/>
              <a:t>3/31/2016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dirty="0"/>
              <a:t>3/31/2016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dirty="0"/>
              <a:t>3/31/2016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dirty="0"/>
              <a:t>3/31/2016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3/31/2016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3/31/2016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3C633830-2244-49AE-BC4A-47F415C177C6}" type="datetimeFigureOut">
              <a:rPr lang="en-US" dirty="0"/>
              <a:pPr/>
              <a:t>3/31/2016</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283464"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283464"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283464"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83464"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83464"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283464"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Bad Apples:</a:t>
            </a:r>
            <a:br>
              <a:rPr lang="en-US" dirty="0" smtClean="0"/>
            </a:br>
            <a:r>
              <a:rPr lang="en-US" dirty="0" smtClean="0"/>
              <a:t>The Peer Effects of violence</a:t>
            </a:r>
            <a:endParaRPr lang="en-US" dirty="0"/>
          </a:p>
        </p:txBody>
      </p:sp>
      <p:sp>
        <p:nvSpPr>
          <p:cNvPr id="3" name="Subtitle 2"/>
          <p:cNvSpPr>
            <a:spLocks noGrp="1"/>
          </p:cNvSpPr>
          <p:nvPr>
            <p:ph type="subTitle" idx="1"/>
          </p:nvPr>
        </p:nvSpPr>
        <p:spPr/>
        <p:txBody>
          <a:bodyPr/>
          <a:lstStyle/>
          <a:p>
            <a:r>
              <a:rPr lang="en-US" dirty="0" smtClean="0"/>
              <a:t>Sidra Ahmad</a:t>
            </a:r>
            <a:endParaRPr lang="en-US" dirty="0"/>
          </a:p>
        </p:txBody>
      </p:sp>
    </p:spTree>
    <p:extLst>
      <p:ext uri="{BB962C8B-B14F-4D97-AF65-F5344CB8AC3E}">
        <p14:creationId xmlns:p14="http://schemas.microsoft.com/office/powerpoint/2010/main" val="32743193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9" y="559678"/>
            <a:ext cx="4465277" cy="4952492"/>
          </a:xfrm>
        </p:spPr>
        <p:txBody>
          <a:bodyPr/>
          <a:lstStyle/>
          <a:p>
            <a:r>
              <a:rPr lang="en-US" dirty="0" smtClean="0"/>
              <a:t>Spatial Effect Variables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181600" y="178130"/>
                <a:ext cx="6468094" cy="5890161"/>
              </a:xfrm>
            </p:spPr>
            <p:txBody>
              <a:bodyPr>
                <a:normAutofit fontScale="92500" lnSpcReduction="10000"/>
              </a:bodyPr>
              <a:lstStyle/>
              <a:p>
                <a:r>
                  <a:rPr lang="en-US" dirty="0" smtClean="0"/>
                  <a:t>Team </a:t>
                </a:r>
                <a:r>
                  <a:rPr lang="en-US" i="1" dirty="0" smtClean="0"/>
                  <a:t>I</a:t>
                </a:r>
                <a:r>
                  <a:rPr lang="en-US" dirty="0" smtClean="0"/>
                  <a:t>’s Aggregate Civil War Exposure</a:t>
                </a:r>
              </a:p>
              <a:p>
                <a:pPr marL="569913" lvl="1" indent="-344488"/>
                <a:r>
                  <a:rPr lang="en-US" dirty="0" smtClean="0"/>
                  <a:t>Weighted average of the spatially lagged years of civil war in each teammate’s home country</a:t>
                </a:r>
              </a:p>
              <a:p>
                <a:pPr marL="569913" lvl="1" indent="-344488"/>
                <a:r>
                  <a:rPr lang="en-US" dirty="0" smtClean="0"/>
                  <a:t>Weight: proportion of games played together</a:t>
                </a:r>
              </a:p>
              <a:p>
                <a:pPr marL="225425" lvl="1"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b="0" i="1" smtClean="0">
                              <a:latin typeface="Cambria Math"/>
                            </a:rPr>
                            <m:t>𝑋</m:t>
                          </m:r>
                        </m:e>
                        <m:sub>
                          <m:r>
                            <a:rPr lang="en-US" i="1">
                              <a:latin typeface="Cambria Math"/>
                            </a:rPr>
                            <m:t>𝑖</m:t>
                          </m:r>
                          <m:r>
                            <a:rPr lang="en-US" b="0" i="1" smtClean="0">
                              <a:latin typeface="Cambria Math"/>
                            </a:rPr>
                            <m:t>𝑠</m:t>
                          </m:r>
                        </m:sub>
                      </m:sSub>
                      <m:r>
                        <a:rPr lang="en-US" i="1">
                          <a:latin typeface="Cambria Math"/>
                        </a:rPr>
                        <m:t>=</m:t>
                      </m:r>
                      <m:nary>
                        <m:naryPr>
                          <m:chr m:val="∑"/>
                          <m:limLoc m:val="undOvr"/>
                          <m:supHide m:val="on"/>
                          <m:ctrlPr>
                            <a:rPr lang="en-US" i="1">
                              <a:latin typeface="Cambria Math"/>
                            </a:rPr>
                          </m:ctrlPr>
                        </m:naryPr>
                        <m:sub>
                          <m:r>
                            <a:rPr lang="en-US" i="1">
                              <a:latin typeface="Cambria Math"/>
                            </a:rPr>
                            <m:t>𝑗</m:t>
                          </m:r>
                          <m:r>
                            <a:rPr lang="en-US" i="1" smtClean="0">
                              <a:latin typeface="Cambria Math"/>
                              <a:ea typeface="Cambria Math"/>
                            </a:rPr>
                            <m:t>≠</m:t>
                          </m:r>
                          <m:r>
                            <a:rPr lang="en-US" b="0" i="1" smtClean="0">
                              <a:latin typeface="Cambria Math"/>
                              <a:ea typeface="Cambria Math"/>
                            </a:rPr>
                            <m:t>𝑖</m:t>
                          </m:r>
                        </m:sub>
                        <m:sup/>
                        <m:e>
                          <m:sSub>
                            <m:sSubPr>
                              <m:ctrlPr>
                                <a:rPr lang="en-US" i="1">
                                  <a:latin typeface="Cambria Math"/>
                                </a:rPr>
                              </m:ctrlPr>
                            </m:sSubPr>
                            <m:e>
                              <m:r>
                                <a:rPr lang="en-US" i="1">
                                  <a:latin typeface="Cambria Math"/>
                                </a:rPr>
                                <m:t>𝑤</m:t>
                              </m:r>
                            </m:e>
                            <m:sub>
                              <m:r>
                                <a:rPr lang="en-US" i="1">
                                  <a:latin typeface="Cambria Math"/>
                                </a:rPr>
                                <m:t>𝑖𝑗</m:t>
                              </m:r>
                              <m:r>
                                <a:rPr lang="en-US" b="0" i="1" smtClean="0">
                                  <a:latin typeface="Cambria Math"/>
                                </a:rPr>
                                <m:t>𝑠</m:t>
                              </m:r>
                            </m:sub>
                          </m:sSub>
                          <m:sSub>
                            <m:sSubPr>
                              <m:ctrlPr>
                                <a:rPr lang="en-US" i="1">
                                  <a:latin typeface="Cambria Math"/>
                                </a:rPr>
                              </m:ctrlPr>
                            </m:sSubPr>
                            <m:e>
                              <m:r>
                                <a:rPr lang="en-US" b="0" i="1" smtClean="0">
                                  <a:latin typeface="Cambria Math"/>
                                </a:rPr>
                                <m:t>𝑥</m:t>
                              </m:r>
                            </m:e>
                            <m:sub>
                              <m:r>
                                <a:rPr lang="en-US" b="0" i="1" smtClean="0">
                                  <a:latin typeface="Cambria Math"/>
                                </a:rPr>
                                <m:t>𝑖</m:t>
                              </m:r>
                              <m:r>
                                <a:rPr lang="en-US" i="1">
                                  <a:latin typeface="Cambria Math"/>
                                </a:rPr>
                                <m:t>𝑗</m:t>
                              </m:r>
                              <m:r>
                                <a:rPr lang="en-US" b="0" i="1" smtClean="0">
                                  <a:latin typeface="Cambria Math"/>
                                </a:rPr>
                                <m:t>𝑠</m:t>
                              </m:r>
                            </m:sub>
                          </m:sSub>
                        </m:e>
                      </m:nary>
                    </m:oMath>
                  </m:oMathPara>
                </a14:m>
                <a:endParaRPr lang="en-US" dirty="0"/>
              </a:p>
              <a:p>
                <a:r>
                  <a:rPr lang="en-US" dirty="0" smtClean="0"/>
                  <a:t>Team </a:t>
                </a:r>
                <a:r>
                  <a:rPr lang="en-US" i="1" dirty="0" smtClean="0"/>
                  <a:t>I</a:t>
                </a:r>
                <a:r>
                  <a:rPr lang="en-US" dirty="0" smtClean="0"/>
                  <a:t>’s Aggregate Violent Behavior</a:t>
                </a:r>
              </a:p>
              <a:p>
                <a:pPr marL="569913" lvl="1" indent="-344488"/>
                <a:r>
                  <a:rPr lang="en-US" dirty="0"/>
                  <a:t>Weighted average of the </a:t>
                </a:r>
                <a:r>
                  <a:rPr lang="en-US" dirty="0" smtClean="0"/>
                  <a:t>yellow/red/total cards received by each teammate</a:t>
                </a:r>
                <a:endParaRPr lang="en-US" dirty="0"/>
              </a:p>
              <a:p>
                <a:pPr marL="569913" lvl="1" indent="-344488"/>
                <a:r>
                  <a:rPr lang="en-US" dirty="0" smtClean="0"/>
                  <a:t>Weight: </a:t>
                </a:r>
                <a:r>
                  <a:rPr lang="en-US" dirty="0"/>
                  <a:t>proportion of games played together</a:t>
                </a:r>
              </a:p>
              <a:p>
                <a:pPr marL="0" lvl="1"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b="0" i="1" smtClean="0">
                              <a:latin typeface="Cambria Math"/>
                            </a:rPr>
                            <m:t>𝑌</m:t>
                          </m:r>
                        </m:e>
                        <m:sub>
                          <m:r>
                            <a:rPr lang="en-US" i="1">
                              <a:latin typeface="Cambria Math"/>
                            </a:rPr>
                            <m:t>𝑖𝑠</m:t>
                          </m:r>
                        </m:sub>
                      </m:sSub>
                      <m:r>
                        <a:rPr lang="en-US" i="1">
                          <a:latin typeface="Cambria Math"/>
                        </a:rPr>
                        <m:t>=</m:t>
                      </m:r>
                      <m:nary>
                        <m:naryPr>
                          <m:chr m:val="∑"/>
                          <m:limLoc m:val="undOvr"/>
                          <m:supHide m:val="on"/>
                          <m:ctrlPr>
                            <a:rPr lang="en-US" i="1">
                              <a:latin typeface="Cambria Math"/>
                            </a:rPr>
                          </m:ctrlPr>
                        </m:naryPr>
                        <m:sub>
                          <m:r>
                            <a:rPr lang="en-US" i="1">
                              <a:latin typeface="Cambria Math"/>
                            </a:rPr>
                            <m:t>𝑗</m:t>
                          </m:r>
                          <m:r>
                            <a:rPr lang="en-US" i="1">
                              <a:latin typeface="Cambria Math"/>
                              <a:ea typeface="Cambria Math"/>
                            </a:rPr>
                            <m:t>≠</m:t>
                          </m:r>
                          <m:r>
                            <a:rPr lang="en-US" i="1">
                              <a:latin typeface="Cambria Math"/>
                              <a:ea typeface="Cambria Math"/>
                            </a:rPr>
                            <m:t>𝑖</m:t>
                          </m:r>
                        </m:sub>
                        <m:sup/>
                        <m:e>
                          <m:sSub>
                            <m:sSubPr>
                              <m:ctrlPr>
                                <a:rPr lang="en-US" i="1">
                                  <a:latin typeface="Cambria Math"/>
                                </a:rPr>
                              </m:ctrlPr>
                            </m:sSubPr>
                            <m:e>
                              <m:r>
                                <a:rPr lang="en-US" i="1">
                                  <a:latin typeface="Cambria Math"/>
                                </a:rPr>
                                <m:t>𝑤</m:t>
                              </m:r>
                            </m:e>
                            <m:sub>
                              <m:r>
                                <a:rPr lang="en-US" i="1">
                                  <a:latin typeface="Cambria Math"/>
                                </a:rPr>
                                <m:t>𝑖𝑗𝑠</m:t>
                              </m:r>
                            </m:sub>
                          </m:sSub>
                          <m:sSub>
                            <m:sSubPr>
                              <m:ctrlPr>
                                <a:rPr lang="en-US" i="1">
                                  <a:latin typeface="Cambria Math"/>
                                </a:rPr>
                              </m:ctrlPr>
                            </m:sSubPr>
                            <m:e>
                              <m:r>
                                <a:rPr lang="en-US" b="0" i="1" smtClean="0">
                                  <a:latin typeface="Cambria Math"/>
                                </a:rPr>
                                <m:t>𝑦</m:t>
                              </m:r>
                            </m:e>
                            <m:sub>
                              <m:r>
                                <a:rPr lang="en-US" i="1">
                                  <a:latin typeface="Cambria Math"/>
                                </a:rPr>
                                <m:t>𝑖𝑗𝑠</m:t>
                              </m:r>
                            </m:sub>
                          </m:sSub>
                        </m:e>
                      </m:nary>
                      <m:r>
                        <a:rPr lang="en-US" b="0" i="1" smtClean="0">
                          <a:latin typeface="Cambria Math"/>
                        </a:rPr>
                        <m:t> </m:t>
                      </m:r>
                    </m:oMath>
                  </m:oMathPara>
                </a14:m>
                <a:endParaRPr lang="en-US" dirty="0" smtClean="0"/>
              </a:p>
              <a:p>
                <a:pPr marL="0" lvl="1"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b="0" i="1" smtClean="0">
                              <a:latin typeface="Cambria Math"/>
                            </a:rPr>
                            <m:t>𝑅</m:t>
                          </m:r>
                        </m:e>
                        <m:sub>
                          <m:r>
                            <a:rPr lang="en-US" i="1">
                              <a:latin typeface="Cambria Math"/>
                            </a:rPr>
                            <m:t>𝑖𝑠</m:t>
                          </m:r>
                        </m:sub>
                      </m:sSub>
                      <m:r>
                        <a:rPr lang="en-US" i="1">
                          <a:latin typeface="Cambria Math"/>
                        </a:rPr>
                        <m:t>=</m:t>
                      </m:r>
                      <m:nary>
                        <m:naryPr>
                          <m:chr m:val="∑"/>
                          <m:limLoc m:val="undOvr"/>
                          <m:supHide m:val="on"/>
                          <m:ctrlPr>
                            <a:rPr lang="en-US" i="1">
                              <a:latin typeface="Cambria Math"/>
                            </a:rPr>
                          </m:ctrlPr>
                        </m:naryPr>
                        <m:sub>
                          <m:r>
                            <a:rPr lang="en-US" i="1">
                              <a:latin typeface="Cambria Math"/>
                            </a:rPr>
                            <m:t>𝑗</m:t>
                          </m:r>
                          <m:r>
                            <a:rPr lang="en-US" i="1">
                              <a:latin typeface="Cambria Math"/>
                              <a:ea typeface="Cambria Math"/>
                            </a:rPr>
                            <m:t>≠</m:t>
                          </m:r>
                          <m:r>
                            <a:rPr lang="en-US" i="1">
                              <a:latin typeface="Cambria Math"/>
                              <a:ea typeface="Cambria Math"/>
                            </a:rPr>
                            <m:t>𝑖</m:t>
                          </m:r>
                        </m:sub>
                        <m:sup/>
                        <m:e>
                          <m:sSub>
                            <m:sSubPr>
                              <m:ctrlPr>
                                <a:rPr lang="en-US" i="1">
                                  <a:latin typeface="Cambria Math"/>
                                </a:rPr>
                              </m:ctrlPr>
                            </m:sSubPr>
                            <m:e>
                              <m:r>
                                <a:rPr lang="en-US" i="1">
                                  <a:latin typeface="Cambria Math"/>
                                </a:rPr>
                                <m:t>𝑤</m:t>
                              </m:r>
                            </m:e>
                            <m:sub>
                              <m:r>
                                <a:rPr lang="en-US" i="1">
                                  <a:latin typeface="Cambria Math"/>
                                </a:rPr>
                                <m:t>𝑖𝑗𝑠</m:t>
                              </m:r>
                            </m:sub>
                          </m:sSub>
                          <m:sSub>
                            <m:sSubPr>
                              <m:ctrlPr>
                                <a:rPr lang="en-US" i="1">
                                  <a:latin typeface="Cambria Math"/>
                                </a:rPr>
                              </m:ctrlPr>
                            </m:sSubPr>
                            <m:e>
                              <m:r>
                                <a:rPr lang="en-US" b="0" i="1" smtClean="0">
                                  <a:latin typeface="Cambria Math"/>
                                </a:rPr>
                                <m:t>𝑟</m:t>
                              </m:r>
                            </m:e>
                            <m:sub>
                              <m:r>
                                <a:rPr lang="en-US" i="1">
                                  <a:latin typeface="Cambria Math"/>
                                </a:rPr>
                                <m:t>𝑖𝑗𝑠</m:t>
                              </m:r>
                            </m:sub>
                          </m:sSub>
                        </m:e>
                      </m:nary>
                    </m:oMath>
                  </m:oMathPara>
                </a14:m>
                <a:endParaRPr lang="en-US" dirty="0" smtClean="0"/>
              </a:p>
              <a:p>
                <a:pPr marL="0" lvl="1"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b="0" i="1" smtClean="0">
                              <a:latin typeface="Cambria Math"/>
                            </a:rPr>
                            <m:t>𝑇</m:t>
                          </m:r>
                        </m:e>
                        <m:sub>
                          <m:r>
                            <a:rPr lang="en-US" i="1">
                              <a:latin typeface="Cambria Math"/>
                            </a:rPr>
                            <m:t>𝑖𝑠</m:t>
                          </m:r>
                        </m:sub>
                      </m:sSub>
                      <m:r>
                        <a:rPr lang="en-US" i="1">
                          <a:latin typeface="Cambria Math"/>
                        </a:rPr>
                        <m:t>=</m:t>
                      </m:r>
                      <m:nary>
                        <m:naryPr>
                          <m:chr m:val="∑"/>
                          <m:limLoc m:val="undOvr"/>
                          <m:supHide m:val="on"/>
                          <m:ctrlPr>
                            <a:rPr lang="en-US" i="1">
                              <a:latin typeface="Cambria Math"/>
                            </a:rPr>
                          </m:ctrlPr>
                        </m:naryPr>
                        <m:sub>
                          <m:r>
                            <a:rPr lang="en-US" i="1">
                              <a:latin typeface="Cambria Math"/>
                            </a:rPr>
                            <m:t>𝑗</m:t>
                          </m:r>
                          <m:r>
                            <a:rPr lang="en-US" i="1">
                              <a:latin typeface="Cambria Math"/>
                              <a:ea typeface="Cambria Math"/>
                            </a:rPr>
                            <m:t>≠</m:t>
                          </m:r>
                          <m:r>
                            <a:rPr lang="en-US" i="1">
                              <a:latin typeface="Cambria Math"/>
                              <a:ea typeface="Cambria Math"/>
                            </a:rPr>
                            <m:t>𝑖</m:t>
                          </m:r>
                        </m:sub>
                        <m:sup/>
                        <m:e>
                          <m:sSub>
                            <m:sSubPr>
                              <m:ctrlPr>
                                <a:rPr lang="en-US" i="1">
                                  <a:latin typeface="Cambria Math"/>
                                </a:rPr>
                              </m:ctrlPr>
                            </m:sSubPr>
                            <m:e>
                              <m:r>
                                <a:rPr lang="en-US" i="1">
                                  <a:latin typeface="Cambria Math"/>
                                </a:rPr>
                                <m:t>𝑤</m:t>
                              </m:r>
                            </m:e>
                            <m:sub>
                              <m:r>
                                <a:rPr lang="en-US" i="1">
                                  <a:latin typeface="Cambria Math"/>
                                </a:rPr>
                                <m:t>𝑖𝑗𝑠</m:t>
                              </m:r>
                            </m:sub>
                          </m:sSub>
                          <m:sSub>
                            <m:sSubPr>
                              <m:ctrlPr>
                                <a:rPr lang="en-US" i="1">
                                  <a:latin typeface="Cambria Math"/>
                                </a:rPr>
                              </m:ctrlPr>
                            </m:sSubPr>
                            <m:e>
                              <m:r>
                                <a:rPr lang="en-US" b="0" i="1" smtClean="0">
                                  <a:latin typeface="Cambria Math"/>
                                </a:rPr>
                                <m:t>𝑡</m:t>
                              </m:r>
                            </m:e>
                            <m:sub>
                              <m:r>
                                <a:rPr lang="en-US" i="1">
                                  <a:latin typeface="Cambria Math"/>
                                </a:rPr>
                                <m:t>𝑖𝑗𝑠</m:t>
                              </m:r>
                            </m:sub>
                          </m:sSub>
                        </m:e>
                      </m:nary>
                    </m:oMath>
                  </m:oMathPara>
                </a14:m>
                <a:endParaRPr lang="en-US" dirty="0" smtClean="0"/>
              </a:p>
              <a:p>
                <a:pPr marL="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181600" y="178130"/>
                <a:ext cx="6468094" cy="5890161"/>
              </a:xfrm>
              <a:blipFill rotWithShape="1">
                <a:blip r:embed="rId3"/>
                <a:stretch>
                  <a:fillRect l="-660" t="-621" r="-1131"/>
                </a:stretch>
              </a:blipFill>
            </p:spPr>
            <p:txBody>
              <a:bodyPr/>
              <a:lstStyle/>
              <a:p>
                <a:r>
                  <a:rPr lang="en-US">
                    <a:noFill/>
                  </a:rPr>
                  <a:t> </a:t>
                </a:r>
              </a:p>
            </p:txBody>
          </p:sp>
        </mc:Fallback>
      </mc:AlternateContent>
      <p:sp>
        <p:nvSpPr>
          <p:cNvPr id="5" name="TextBox 4"/>
          <p:cNvSpPr txBox="1"/>
          <p:nvPr/>
        </p:nvSpPr>
        <p:spPr>
          <a:xfrm>
            <a:off x="3962" y="6220645"/>
            <a:ext cx="12188038" cy="323165"/>
          </a:xfrm>
          <a:prstGeom prst="rect">
            <a:avLst/>
          </a:prstGeom>
          <a:noFill/>
        </p:spPr>
        <p:txBody>
          <a:bodyPr wrap="square" rtlCol="0">
            <a:spAutoFit/>
          </a:bodyPr>
          <a:lstStyle/>
          <a:p>
            <a:r>
              <a:rPr lang="en-US" sz="1500" dirty="0" err="1" smtClean="0">
                <a:ea typeface="Cambria Math" panose="02040503050406030204" pitchFamily="18" charset="0"/>
              </a:rPr>
              <a:t>i</a:t>
            </a:r>
            <a:r>
              <a:rPr lang="en-US" sz="1500" dirty="0">
                <a:ea typeface="Cambria Math" panose="02040503050406030204" pitchFamily="18" charset="0"/>
              </a:rPr>
              <a:t> </a:t>
            </a:r>
            <a:r>
              <a:rPr lang="en-US" sz="1500" dirty="0" smtClean="0">
                <a:ea typeface="Cambria Math" panose="02040503050406030204" pitchFamily="18" charset="0"/>
              </a:rPr>
              <a:t>= player of analysis; j = i’s teammate;  s = season; w = weight; x = years of civil war in player’s home country; y = yellow cards; r = red cards, t = total cards</a:t>
            </a:r>
            <a:endParaRPr lang="en-US" sz="1500" baseline="-25000" dirty="0">
              <a:ea typeface="Cambria Math" panose="02040503050406030204" pitchFamily="18" charset="0"/>
            </a:endParaRPr>
          </a:p>
        </p:txBody>
      </p:sp>
    </p:spTree>
    <p:extLst>
      <p:ext uri="{BB962C8B-B14F-4D97-AF65-F5344CB8AC3E}">
        <p14:creationId xmlns:p14="http://schemas.microsoft.com/office/powerpoint/2010/main" val="17013259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785" y="694063"/>
            <a:ext cx="11400431" cy="4852374"/>
          </a:xfrm>
        </p:spPr>
        <p:txBody>
          <a:bodyPr numCol="2">
            <a:noAutofit/>
          </a:bodyPr>
          <a:lstStyle/>
          <a:p>
            <a:r>
              <a:rPr lang="en-US" dirty="0" smtClean="0"/>
              <a:t>Dependent (player </a:t>
            </a:r>
            <a:r>
              <a:rPr lang="en-US" i="1" dirty="0" smtClean="0"/>
              <a:t>i</a:t>
            </a:r>
            <a:r>
              <a:rPr lang="en-US" dirty="0" smtClean="0"/>
              <a:t>’s behavior)</a:t>
            </a:r>
          </a:p>
          <a:p>
            <a:pPr marL="573088" lvl="1" indent="-341313"/>
            <a:r>
              <a:rPr lang="en-US" dirty="0" smtClean="0"/>
              <a:t>Yellow, Red, and Total </a:t>
            </a:r>
            <a:r>
              <a:rPr lang="en-US" dirty="0"/>
              <a:t>C</a:t>
            </a:r>
            <a:r>
              <a:rPr lang="en-US" dirty="0" smtClean="0"/>
              <a:t>ards </a:t>
            </a:r>
            <a:r>
              <a:rPr lang="en-US" dirty="0"/>
              <a:t>R</a:t>
            </a:r>
            <a:r>
              <a:rPr lang="en-US" dirty="0" smtClean="0"/>
              <a:t>eceived </a:t>
            </a:r>
          </a:p>
          <a:p>
            <a:r>
              <a:rPr lang="en-US" dirty="0" smtClean="0"/>
              <a:t>Independent</a:t>
            </a:r>
          </a:p>
          <a:p>
            <a:pPr marL="573088" lvl="1" indent="-341313"/>
            <a:r>
              <a:rPr lang="en-US" dirty="0" smtClean="0"/>
              <a:t>Team </a:t>
            </a:r>
            <a:r>
              <a:rPr lang="en-US" i="1" dirty="0" smtClean="0"/>
              <a:t>I</a:t>
            </a:r>
            <a:r>
              <a:rPr lang="en-US" dirty="0" smtClean="0"/>
              <a:t>’s Aggregate Civil War Exposure</a:t>
            </a:r>
          </a:p>
          <a:p>
            <a:pPr marL="573088" lvl="1" indent="-341313"/>
            <a:r>
              <a:rPr lang="en-US" dirty="0" smtClean="0"/>
              <a:t>Team </a:t>
            </a:r>
            <a:r>
              <a:rPr lang="en-US" i="1" dirty="0" smtClean="0"/>
              <a:t>I</a:t>
            </a:r>
            <a:r>
              <a:rPr lang="en-US" dirty="0" smtClean="0"/>
              <a:t>’s Aggregate Behavior</a:t>
            </a:r>
          </a:p>
          <a:p>
            <a:pPr marL="573088" lvl="1" indent="-341313"/>
            <a:r>
              <a:rPr lang="en-US" dirty="0" smtClean="0"/>
              <a:t>Player </a:t>
            </a:r>
            <a:r>
              <a:rPr lang="en-US" i="1" dirty="0" smtClean="0"/>
              <a:t>j</a:t>
            </a:r>
            <a:r>
              <a:rPr lang="en-US" dirty="0" smtClean="0"/>
              <a:t>’s Civil War Exposure</a:t>
            </a:r>
          </a:p>
          <a:p>
            <a:pPr marL="573088" lvl="1" indent="-341313"/>
            <a:r>
              <a:rPr lang="en-US" dirty="0" smtClean="0"/>
              <a:t>Player </a:t>
            </a:r>
            <a:r>
              <a:rPr lang="en-US" i="1" dirty="0"/>
              <a:t>j</a:t>
            </a:r>
            <a:r>
              <a:rPr lang="en-US" dirty="0" smtClean="0"/>
              <a:t>’s Aggregate Behavior</a:t>
            </a:r>
          </a:p>
          <a:p>
            <a:pPr marL="573088" lvl="1" indent="-341313"/>
            <a:endParaRPr lang="en-US" dirty="0"/>
          </a:p>
          <a:p>
            <a:pPr marL="573088" lvl="1" indent="-341313"/>
            <a:endParaRPr lang="en-US" dirty="0" smtClean="0"/>
          </a:p>
          <a:p>
            <a:pPr marL="573088" lvl="1" indent="-341313"/>
            <a:endParaRPr lang="en-US" dirty="0"/>
          </a:p>
          <a:p>
            <a:pPr marL="573088" lvl="1" indent="-341313"/>
            <a:endParaRPr lang="en-US" dirty="0" smtClean="0"/>
          </a:p>
          <a:p>
            <a:r>
              <a:rPr lang="en-US" dirty="0" smtClean="0"/>
              <a:t>Controls</a:t>
            </a:r>
            <a:endParaRPr lang="en-US" dirty="0"/>
          </a:p>
          <a:p>
            <a:pPr marL="569913" lvl="1" indent="-344488"/>
            <a:r>
              <a:rPr lang="en-US" dirty="0" smtClean="0"/>
              <a:t>Field Position</a:t>
            </a:r>
          </a:p>
          <a:p>
            <a:pPr marL="569913" lvl="1" indent="-344488"/>
            <a:r>
              <a:rPr lang="en-US" dirty="0" smtClean="0"/>
              <a:t>Number of Games as a Starter</a:t>
            </a:r>
          </a:p>
          <a:p>
            <a:pPr marL="569913" lvl="1" indent="-344488"/>
            <a:r>
              <a:rPr lang="en-US" dirty="0" smtClean="0"/>
              <a:t>Number of Games as a Substitute</a:t>
            </a:r>
          </a:p>
          <a:p>
            <a:pPr marL="569913" lvl="1" indent="-344488"/>
            <a:r>
              <a:rPr lang="en-US" dirty="0" smtClean="0"/>
              <a:t>Age</a:t>
            </a:r>
          </a:p>
          <a:p>
            <a:pPr marL="569913" lvl="1" indent="-344488"/>
            <a:r>
              <a:rPr lang="en-US" dirty="0" smtClean="0"/>
              <a:t>Player Quality </a:t>
            </a:r>
          </a:p>
          <a:p>
            <a:pPr marL="795338" lvl="2" indent="-331788"/>
            <a:r>
              <a:rPr lang="en-US" dirty="0" smtClean="0"/>
              <a:t>Goals Scored</a:t>
            </a:r>
          </a:p>
          <a:p>
            <a:pPr marL="795338" lvl="2" indent="-331788"/>
            <a:r>
              <a:rPr lang="en-US" dirty="0" smtClean="0"/>
              <a:t>Ln(Transfer Fee)</a:t>
            </a:r>
          </a:p>
          <a:p>
            <a:pPr marL="569913" lvl="1" indent="-344488"/>
            <a:r>
              <a:rPr lang="en-US" dirty="0" smtClean="0"/>
              <a:t>Rule of Law in Player </a:t>
            </a:r>
            <a:r>
              <a:rPr lang="en-US" i="1" dirty="0" smtClean="0"/>
              <a:t>i</a:t>
            </a:r>
            <a:r>
              <a:rPr lang="en-US" dirty="0" smtClean="0"/>
              <a:t>’s Home Country</a:t>
            </a:r>
          </a:p>
          <a:p>
            <a:r>
              <a:rPr lang="en-US" dirty="0" smtClean="0"/>
              <a:t>Fixed Effects: League, World Region</a:t>
            </a:r>
          </a:p>
          <a:p>
            <a:endParaRPr lang="en-US" dirty="0"/>
          </a:p>
        </p:txBody>
      </p:sp>
    </p:spTree>
    <p:extLst>
      <p:ext uri="{BB962C8B-B14F-4D97-AF65-F5344CB8AC3E}">
        <p14:creationId xmlns:p14="http://schemas.microsoft.com/office/powerpoint/2010/main" val="20788933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639" y="559678"/>
            <a:ext cx="4085267" cy="4952492"/>
          </a:xfrm>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dirty="0"/>
              <a:t>Team-to-Player Peer Effects</a:t>
            </a:r>
          </a:p>
          <a:p>
            <a:pPr marL="569913" lvl="1" indent="-344488"/>
            <a:r>
              <a:rPr lang="en-US" dirty="0"/>
              <a:t>Statistical analysis using monadic spatial effect variables</a:t>
            </a:r>
          </a:p>
          <a:p>
            <a:r>
              <a:rPr lang="en-US" dirty="0"/>
              <a:t>Player-to-Player Peer Effects</a:t>
            </a:r>
          </a:p>
          <a:p>
            <a:pPr marL="569913" lvl="1" indent="-344488"/>
            <a:r>
              <a:rPr lang="en-US" dirty="0"/>
              <a:t>Statistical analysis within dyads composed of players </a:t>
            </a:r>
            <a:r>
              <a:rPr lang="en-US" i="1" dirty="0" err="1"/>
              <a:t>i</a:t>
            </a:r>
            <a:r>
              <a:rPr lang="en-US" dirty="0"/>
              <a:t>  and </a:t>
            </a:r>
            <a:r>
              <a:rPr lang="en-US" i="1" dirty="0"/>
              <a:t>j</a:t>
            </a:r>
          </a:p>
          <a:p>
            <a:r>
              <a:rPr lang="en-US" dirty="0" smtClean="0"/>
              <a:t>Negative binomial regression</a:t>
            </a:r>
          </a:p>
          <a:p>
            <a:r>
              <a:rPr lang="en-US" dirty="0"/>
              <a:t>Standard errors clustered by player </a:t>
            </a:r>
            <a:r>
              <a:rPr lang="en-US" i="1" dirty="0"/>
              <a:t>i</a:t>
            </a:r>
            <a:r>
              <a:rPr lang="en-US" dirty="0"/>
              <a:t>’s </a:t>
            </a:r>
            <a:r>
              <a:rPr lang="en-US" dirty="0" smtClean="0"/>
              <a:t>home country</a:t>
            </a:r>
            <a:endParaRPr lang="en-US" dirty="0"/>
          </a:p>
          <a:p>
            <a:pPr marL="287338" indent="-287338"/>
            <a:r>
              <a:rPr lang="en-US" dirty="0" smtClean="0"/>
              <a:t>Robustness </a:t>
            </a:r>
            <a:r>
              <a:rPr lang="en-US" dirty="0"/>
              <a:t>Check: Zero-inflated negative binomial regression</a:t>
            </a:r>
          </a:p>
          <a:p>
            <a:pPr marL="569913" lvl="1" indent="-344488"/>
            <a:endParaRPr lang="en-US" dirty="0" smtClean="0"/>
          </a:p>
        </p:txBody>
      </p:sp>
    </p:spTree>
    <p:extLst>
      <p:ext uri="{BB962C8B-B14F-4D97-AF65-F5344CB8AC3E}">
        <p14:creationId xmlns:p14="http://schemas.microsoft.com/office/powerpoint/2010/main" val="38328832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7845987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1" name="Content Placeholder 3"/>
          <p:cNvGraphicFramePr>
            <a:graphicFrameLocks/>
          </p:cNvGraphicFramePr>
          <p:nvPr>
            <p:extLst>
              <p:ext uri="{D42A27DB-BD31-4B8C-83A1-F6EECF244321}">
                <p14:modId xmlns:p14="http://schemas.microsoft.com/office/powerpoint/2010/main" val="715048705"/>
              </p:ext>
            </p:extLst>
          </p:nvPr>
        </p:nvGraphicFramePr>
        <p:xfrm>
          <a:off x="2964224" y="1031450"/>
          <a:ext cx="6248400" cy="5656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p:cNvSpPr txBox="1"/>
          <p:nvPr/>
        </p:nvSpPr>
        <p:spPr>
          <a:xfrm>
            <a:off x="3791538" y="1223154"/>
            <a:ext cx="2220686" cy="402336"/>
          </a:xfrm>
          <a:prstGeom prst="rect">
            <a:avLst/>
          </a:prstGeom>
          <a:noFill/>
        </p:spPr>
        <p:txBody>
          <a:bodyPr wrap="square" rtlCol="0">
            <a:spAutoFit/>
          </a:bodyPr>
          <a:lstStyle/>
          <a:p>
            <a:pPr lvl="0" algn="ctr"/>
            <a:r>
              <a:rPr lang="en-US" sz="2000" dirty="0"/>
              <a:t>Team </a:t>
            </a:r>
            <a:r>
              <a:rPr lang="en-US" sz="2000" i="1" dirty="0"/>
              <a:t>I</a:t>
            </a:r>
            <a:endParaRPr lang="en-US" sz="2000" dirty="0"/>
          </a:p>
          <a:p>
            <a:pPr algn="ctr"/>
            <a:endParaRPr lang="en-US" sz="2000" dirty="0"/>
          </a:p>
        </p:txBody>
      </p:sp>
      <p:sp>
        <p:nvSpPr>
          <p:cNvPr id="13" name="TextBox 12"/>
          <p:cNvSpPr txBox="1"/>
          <p:nvPr/>
        </p:nvSpPr>
        <p:spPr>
          <a:xfrm rot="16200000">
            <a:off x="2528838" y="4869189"/>
            <a:ext cx="2220686" cy="400110"/>
          </a:xfrm>
          <a:prstGeom prst="rect">
            <a:avLst/>
          </a:prstGeom>
          <a:noFill/>
        </p:spPr>
        <p:txBody>
          <a:bodyPr wrap="square" rtlCol="0">
            <a:spAutoFit/>
          </a:bodyPr>
          <a:lstStyle/>
          <a:p>
            <a:pPr lvl="0" algn="ctr"/>
            <a:r>
              <a:rPr lang="en-US" sz="2000" dirty="0" smtClean="0"/>
              <a:t>Violent Behavior</a:t>
            </a:r>
            <a:endParaRPr lang="en-US" sz="2000" dirty="0"/>
          </a:p>
        </p:txBody>
      </p:sp>
      <p:sp>
        <p:nvSpPr>
          <p:cNvPr id="14" name="TextBox 13"/>
          <p:cNvSpPr txBox="1"/>
          <p:nvPr/>
        </p:nvSpPr>
        <p:spPr>
          <a:xfrm>
            <a:off x="6172488" y="1229104"/>
            <a:ext cx="2220686" cy="400110"/>
          </a:xfrm>
          <a:prstGeom prst="rect">
            <a:avLst/>
          </a:prstGeom>
          <a:noFill/>
        </p:spPr>
        <p:txBody>
          <a:bodyPr wrap="square" rtlCol="0">
            <a:spAutoFit/>
          </a:bodyPr>
          <a:lstStyle/>
          <a:p>
            <a:pPr lvl="0" algn="ctr"/>
            <a:r>
              <a:rPr lang="en-US" sz="2000" dirty="0" smtClean="0"/>
              <a:t>Player </a:t>
            </a:r>
            <a:r>
              <a:rPr lang="en-US" sz="2000" i="1" dirty="0" smtClean="0"/>
              <a:t>j</a:t>
            </a:r>
            <a:endParaRPr lang="en-US" sz="2000" dirty="0"/>
          </a:p>
        </p:txBody>
      </p:sp>
      <p:sp>
        <p:nvSpPr>
          <p:cNvPr id="15" name="TextBox 14"/>
          <p:cNvSpPr txBox="1"/>
          <p:nvPr/>
        </p:nvSpPr>
        <p:spPr>
          <a:xfrm rot="16200000">
            <a:off x="2526863" y="2504089"/>
            <a:ext cx="2220686" cy="400110"/>
          </a:xfrm>
          <a:prstGeom prst="rect">
            <a:avLst/>
          </a:prstGeom>
          <a:noFill/>
        </p:spPr>
        <p:txBody>
          <a:bodyPr wrap="square" rtlCol="0">
            <a:spAutoFit/>
          </a:bodyPr>
          <a:lstStyle/>
          <a:p>
            <a:pPr lvl="0" algn="ctr"/>
            <a:r>
              <a:rPr lang="en-US" sz="2000" dirty="0" smtClean="0"/>
              <a:t>Civil War Exposure</a:t>
            </a:r>
            <a:endParaRPr lang="en-US" sz="2000" dirty="0"/>
          </a:p>
        </p:txBody>
      </p:sp>
      <p:sp>
        <p:nvSpPr>
          <p:cNvPr id="16" name="Curved Down Arrow 15"/>
          <p:cNvSpPr/>
          <p:nvPr/>
        </p:nvSpPr>
        <p:spPr>
          <a:xfrm flipH="1">
            <a:off x="4694063" y="154381"/>
            <a:ext cx="2707574" cy="1050973"/>
          </a:xfrm>
          <a:prstGeom prst="curvedDownArrow">
            <a:avLst>
              <a:gd name="adj1" fmla="val 25000"/>
              <a:gd name="adj2" fmla="val 56834"/>
              <a:gd name="adj3" fmla="val 1822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7" name="TextBox 16"/>
          <p:cNvSpPr txBox="1"/>
          <p:nvPr/>
        </p:nvSpPr>
        <p:spPr>
          <a:xfrm>
            <a:off x="7354137" y="-443"/>
            <a:ext cx="1092530" cy="1092607"/>
          </a:xfrm>
          <a:prstGeom prst="rect">
            <a:avLst/>
          </a:prstGeom>
          <a:noFill/>
        </p:spPr>
        <p:txBody>
          <a:bodyPr wrap="square" rtlCol="0">
            <a:spAutoFit/>
          </a:bodyPr>
          <a:lstStyle/>
          <a:p>
            <a:pPr algn="ctr"/>
            <a:r>
              <a:rPr lang="en-US" sz="6500" b="1" dirty="0" smtClean="0"/>
              <a:t>H</a:t>
            </a:r>
            <a:r>
              <a:rPr lang="en-US" sz="6500" b="1" baseline="-25000" dirty="0" smtClean="0"/>
              <a:t>5</a:t>
            </a:r>
            <a:endParaRPr lang="en-US" sz="6500" b="1" baseline="-25000" dirty="0"/>
          </a:p>
        </p:txBody>
      </p:sp>
      <p:sp>
        <p:nvSpPr>
          <p:cNvPr id="5" name="Multiply 4"/>
          <p:cNvSpPr/>
          <p:nvPr/>
        </p:nvSpPr>
        <p:spPr>
          <a:xfrm>
            <a:off x="4118110" y="1920372"/>
            <a:ext cx="1567542" cy="1567542"/>
          </a:xfrm>
          <a:prstGeom prst="mathMultiply">
            <a:avLst/>
          </a:prstGeom>
          <a:solidFill>
            <a:srgbClr val="00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ultiply 17"/>
          <p:cNvSpPr/>
          <p:nvPr/>
        </p:nvSpPr>
        <p:spPr>
          <a:xfrm>
            <a:off x="7116631" y="-103904"/>
            <a:ext cx="1567542" cy="1567542"/>
          </a:xfrm>
          <a:prstGeom prst="mathMultiply">
            <a:avLst/>
          </a:prstGeom>
          <a:solidFill>
            <a:srgbClr val="00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ultiply 18"/>
          <p:cNvSpPr/>
          <p:nvPr/>
        </p:nvSpPr>
        <p:spPr>
          <a:xfrm>
            <a:off x="6499060" y="1918943"/>
            <a:ext cx="1567542" cy="1567542"/>
          </a:xfrm>
          <a:prstGeom prst="mathMultiply">
            <a:avLst/>
          </a:prstGeom>
          <a:solidFill>
            <a:srgbClr val="00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Multiply 19"/>
          <p:cNvSpPr/>
          <p:nvPr/>
        </p:nvSpPr>
        <p:spPr>
          <a:xfrm>
            <a:off x="6499060" y="4285472"/>
            <a:ext cx="1567542" cy="1567542"/>
          </a:xfrm>
          <a:prstGeom prst="mathMultiply">
            <a:avLst/>
          </a:prstGeom>
          <a:solidFill>
            <a:srgbClr val="00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97147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73356743"/>
              </p:ext>
            </p:extLst>
          </p:nvPr>
        </p:nvGraphicFramePr>
        <p:xfrm>
          <a:off x="3455715" y="436788"/>
          <a:ext cx="8457611" cy="5984425"/>
        </p:xfrm>
        <a:graphic>
          <a:graphicData uri="http://schemas.openxmlformats.org/drawingml/2006/table">
            <a:tbl>
              <a:tblPr>
                <a:tableStyleId>{5C22544A-7EE6-4342-B048-85BDC9FD1C3A}</a:tableStyleId>
              </a:tblPr>
              <a:tblGrid>
                <a:gridCol w="2422571"/>
                <a:gridCol w="1051560"/>
                <a:gridCol w="960120"/>
                <a:gridCol w="1051560"/>
                <a:gridCol w="960120"/>
                <a:gridCol w="1051560"/>
                <a:gridCol w="960120"/>
              </a:tblGrid>
              <a:tr h="210646">
                <a:tc>
                  <a:txBody>
                    <a:bodyPr/>
                    <a:lstStyle/>
                    <a:p>
                      <a:pPr marL="0" marR="0">
                        <a:lnSpc>
                          <a:spcPts val="1660"/>
                        </a:lnSpc>
                        <a:spcBef>
                          <a:spcPts val="0"/>
                        </a:spcBef>
                        <a:spcAft>
                          <a:spcPts val="0"/>
                        </a:spcAft>
                      </a:pPr>
                      <a:r>
                        <a:rPr lang="en-US" sz="1200" kern="1200" dirty="0">
                          <a:solidFill>
                            <a:srgbClr val="000000"/>
                          </a:solidFill>
                          <a:effectLst/>
                          <a:latin typeface="Corbel"/>
                          <a:ea typeface="Times New Roman"/>
                          <a:cs typeface="Arial"/>
                        </a:rPr>
                        <a:t> </a:t>
                      </a:r>
                      <a:endParaRPr lang="en-US" sz="1100" dirty="0">
                        <a:effectLst/>
                        <a:latin typeface="Calibri"/>
                        <a:ea typeface="Calibri"/>
                        <a:cs typeface="Arial"/>
                      </a:endParaRPr>
                    </a:p>
                  </a:txBody>
                  <a:tcPr marL="32385" marR="3238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(1)</a:t>
                      </a:r>
                      <a:endParaRPr lang="en-US" sz="1100">
                        <a:effectLst/>
                        <a:latin typeface="Calibri"/>
                        <a:ea typeface="Calibri"/>
                        <a:cs typeface="Arial"/>
                      </a:endParaRPr>
                    </a:p>
                  </a:txBody>
                  <a:tcPr marL="32385" marR="3238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(2)</a:t>
                      </a:r>
                      <a:endParaRPr lang="en-US" sz="1100">
                        <a:effectLst/>
                        <a:latin typeface="Calibri"/>
                        <a:ea typeface="Calibri"/>
                        <a:cs typeface="Arial"/>
                      </a:endParaRPr>
                    </a:p>
                  </a:txBody>
                  <a:tcPr marL="32385" marR="3238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(3)</a:t>
                      </a:r>
                      <a:endParaRPr lang="en-US" sz="1100">
                        <a:effectLst/>
                        <a:latin typeface="Calibri"/>
                        <a:ea typeface="Calibri"/>
                        <a:cs typeface="Arial"/>
                      </a:endParaRPr>
                    </a:p>
                  </a:txBody>
                  <a:tcPr marL="32385" marR="32385" marT="9525" marB="0"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(4)</a:t>
                      </a:r>
                      <a:endParaRPr lang="en-US" sz="1100">
                        <a:effectLst/>
                        <a:latin typeface="Calibri"/>
                        <a:ea typeface="Calibri"/>
                        <a:cs typeface="Arial"/>
                      </a:endParaRPr>
                    </a:p>
                  </a:txBody>
                  <a:tcPr marL="32385" marR="3238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(5)</a:t>
                      </a:r>
                      <a:endParaRPr lang="en-US" sz="1100">
                        <a:effectLst/>
                        <a:latin typeface="Calibri"/>
                        <a:ea typeface="Calibri"/>
                        <a:cs typeface="Arial"/>
                      </a:endParaRPr>
                    </a:p>
                  </a:txBody>
                  <a:tcPr marL="32385" marR="3238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(6)</a:t>
                      </a:r>
                      <a:endParaRPr lang="en-US" sz="1100">
                        <a:effectLst/>
                        <a:latin typeface="Calibri"/>
                        <a:ea typeface="Calibri"/>
                        <a:cs typeface="Arial"/>
                      </a:endParaRPr>
                    </a:p>
                  </a:txBody>
                  <a:tcPr marL="32385" marR="32385" marT="9525"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r>
              <a:tr h="210646">
                <a:tc>
                  <a:txBody>
                    <a:bodyPr/>
                    <a:lstStyle/>
                    <a:p>
                      <a:pPr marL="0" marR="0">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Yellow Cards</a:t>
                      </a:r>
                      <a:endParaRPr lang="en-US" sz="1100">
                        <a:effectLst/>
                        <a:latin typeface="Calibri"/>
                        <a:ea typeface="Calibri"/>
                        <a:cs typeface="Arial"/>
                      </a:endParaRPr>
                    </a:p>
                  </a:txBody>
                  <a:tcPr marL="32385" marR="3238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Yellow Cards</a:t>
                      </a:r>
                      <a:endParaRPr lang="en-US" sz="1100">
                        <a:effectLst/>
                        <a:latin typeface="Calibri"/>
                        <a:ea typeface="Calibri"/>
                        <a:cs typeface="Arial"/>
                      </a:endParaRPr>
                    </a:p>
                  </a:txBody>
                  <a:tcPr marL="32385" marR="3238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Red Cards</a:t>
                      </a:r>
                      <a:endParaRPr lang="en-US" sz="1100">
                        <a:effectLst/>
                        <a:latin typeface="Calibri"/>
                        <a:ea typeface="Calibri"/>
                        <a:cs typeface="Arial"/>
                      </a:endParaRPr>
                    </a:p>
                  </a:txBody>
                  <a:tcPr marL="32385" marR="32385" marT="9525"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Red Cards</a:t>
                      </a:r>
                      <a:endParaRPr lang="en-US" sz="1100">
                        <a:effectLst/>
                        <a:latin typeface="Calibri"/>
                        <a:ea typeface="Calibri"/>
                        <a:cs typeface="Arial"/>
                      </a:endParaRPr>
                    </a:p>
                  </a:txBody>
                  <a:tcPr marL="32385" marR="3238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Total Cards</a:t>
                      </a:r>
                      <a:endParaRPr lang="en-US" sz="1100">
                        <a:effectLst/>
                        <a:latin typeface="Calibri"/>
                        <a:ea typeface="Calibri"/>
                        <a:cs typeface="Arial"/>
                      </a:endParaRPr>
                    </a:p>
                  </a:txBody>
                  <a:tcPr marL="32385" marR="3238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Total Cards</a:t>
                      </a:r>
                      <a:endParaRPr lang="en-US" sz="1100">
                        <a:effectLst/>
                        <a:latin typeface="Calibri"/>
                        <a:ea typeface="Calibri"/>
                        <a:cs typeface="Arial"/>
                      </a:endParaRPr>
                    </a:p>
                  </a:txBody>
                  <a:tcPr marL="32385" marR="32385" marT="9525"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r>
              <a:tr h="434399">
                <a:tc>
                  <a:txBody>
                    <a:bodyPr/>
                    <a:lstStyle/>
                    <a:p>
                      <a:pPr marL="0" marR="0">
                        <a:lnSpc>
                          <a:spcPct val="115000"/>
                        </a:lnSpc>
                        <a:spcBef>
                          <a:spcPts val="0"/>
                        </a:spcBef>
                        <a:spcAft>
                          <a:spcPts val="0"/>
                        </a:spcAft>
                      </a:pPr>
                      <a:r>
                        <a:rPr lang="en-US" sz="1200" kern="1200">
                          <a:solidFill>
                            <a:srgbClr val="000000"/>
                          </a:solidFill>
                          <a:effectLst/>
                          <a:latin typeface="Corbel"/>
                          <a:ea typeface="Times New Roman"/>
                          <a:cs typeface="Arial"/>
                        </a:rPr>
                        <a:t>VARIABLES</a:t>
                      </a:r>
                      <a:endParaRPr lang="en-US" sz="1100">
                        <a:effectLst/>
                        <a:latin typeface="Calibri"/>
                        <a:ea typeface="Calibri"/>
                        <a:cs typeface="Arial"/>
                      </a:endParaRPr>
                    </a:p>
                  </a:txBody>
                  <a:tcPr marL="32385" marR="3238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Individual Controls</a:t>
                      </a:r>
                      <a:endParaRPr lang="en-US" sz="1100">
                        <a:effectLst/>
                        <a:latin typeface="Calibri"/>
                        <a:ea typeface="Calibri"/>
                        <a:cs typeface="Arial"/>
                      </a:endParaRPr>
                    </a:p>
                  </a:txBody>
                  <a:tcPr marL="32385" marR="3238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Team Controls</a:t>
                      </a:r>
                      <a:endParaRPr lang="en-US" sz="1100">
                        <a:effectLst/>
                        <a:latin typeface="Calibri"/>
                        <a:ea typeface="Calibri"/>
                        <a:cs typeface="Arial"/>
                      </a:endParaRPr>
                    </a:p>
                  </a:txBody>
                  <a:tcPr marL="32385" marR="3238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Individual Controls</a:t>
                      </a:r>
                      <a:endParaRPr lang="en-US" sz="1100">
                        <a:effectLst/>
                        <a:latin typeface="Calibri"/>
                        <a:ea typeface="Calibri"/>
                        <a:cs typeface="Arial"/>
                      </a:endParaRPr>
                    </a:p>
                  </a:txBody>
                  <a:tcPr marL="32385" marR="32385" marT="9525" marB="0" anchor="ct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Team Controls</a:t>
                      </a:r>
                      <a:endParaRPr lang="en-US" sz="1100">
                        <a:effectLst/>
                        <a:latin typeface="Calibri"/>
                        <a:ea typeface="Calibri"/>
                        <a:cs typeface="Arial"/>
                      </a:endParaRPr>
                    </a:p>
                  </a:txBody>
                  <a:tcPr marL="32385" marR="3238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Individual Controls</a:t>
                      </a:r>
                      <a:endParaRPr lang="en-US" sz="1100">
                        <a:effectLst/>
                        <a:latin typeface="Calibri"/>
                        <a:ea typeface="Calibri"/>
                        <a:cs typeface="Arial"/>
                      </a:endParaRPr>
                    </a:p>
                  </a:txBody>
                  <a:tcPr marL="32385" marR="3238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Team Controls</a:t>
                      </a:r>
                      <a:endParaRPr lang="en-US" sz="1100">
                        <a:effectLst/>
                        <a:latin typeface="Calibri"/>
                        <a:ea typeface="Calibri"/>
                        <a:cs typeface="Arial"/>
                      </a:endParaRPr>
                    </a:p>
                  </a:txBody>
                  <a:tcPr marL="32385" marR="32385" marT="9525"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210646">
                <a:tc>
                  <a:txBody>
                    <a:bodyPr/>
                    <a:lstStyle/>
                    <a:p>
                      <a:pPr marL="0" marR="0">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r>
              <a:tr h="210646">
                <a:tc>
                  <a:txBody>
                    <a:bodyPr/>
                    <a:lstStyle/>
                    <a:p>
                      <a:pPr marL="0" marR="0">
                        <a:lnSpc>
                          <a:spcPts val="1660"/>
                        </a:lnSpc>
                        <a:spcBef>
                          <a:spcPts val="0"/>
                        </a:spcBef>
                        <a:spcAft>
                          <a:spcPts val="0"/>
                        </a:spcAft>
                      </a:pPr>
                      <a:r>
                        <a:rPr lang="en-US" sz="1200" u="sng" kern="1200">
                          <a:solidFill>
                            <a:srgbClr val="000000"/>
                          </a:solidFill>
                          <a:effectLst/>
                          <a:latin typeface="Corbel"/>
                          <a:ea typeface="Times New Roman"/>
                          <a:cs typeface="Arial"/>
                        </a:rPr>
                        <a:t>Independent</a:t>
                      </a:r>
                      <a:endParaRPr lang="en-US" sz="1100">
                        <a:effectLst/>
                        <a:latin typeface="Calibri"/>
                        <a:ea typeface="Calibri"/>
                        <a:cs typeface="Arial"/>
                      </a:endParaRPr>
                    </a:p>
                  </a:txBody>
                  <a:tcPr marL="32385" marR="3238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r>
              <a:tr h="658152">
                <a:tc>
                  <a:txBody>
                    <a:bodyPr/>
                    <a:lstStyle/>
                    <a:p>
                      <a:pPr marL="0" marR="0">
                        <a:lnSpc>
                          <a:spcPct val="115000"/>
                        </a:lnSpc>
                        <a:spcBef>
                          <a:spcPts val="0"/>
                        </a:spcBef>
                        <a:spcAft>
                          <a:spcPts val="0"/>
                        </a:spcAft>
                      </a:pPr>
                      <a:r>
                        <a:rPr lang="en-US" sz="1200" kern="1200">
                          <a:solidFill>
                            <a:srgbClr val="000000"/>
                          </a:solidFill>
                          <a:effectLst/>
                          <a:latin typeface="Corbel"/>
                          <a:ea typeface="Times New Roman"/>
                          <a:cs typeface="Arial"/>
                        </a:rPr>
                        <a:t>Spatially Lagged Yellow Cards Received by Player j, Weight = Games Played Together</a:t>
                      </a:r>
                      <a:endParaRPr lang="en-US" sz="1100">
                        <a:effectLst/>
                        <a:latin typeface="Calibri"/>
                        <a:ea typeface="Calibri"/>
                        <a:cs typeface="Arial"/>
                      </a:endParaRPr>
                    </a:p>
                  </a:txBody>
                  <a:tcPr marL="32385" marR="3238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b="1" kern="1200">
                          <a:solidFill>
                            <a:srgbClr val="000000"/>
                          </a:solidFill>
                          <a:effectLst/>
                          <a:highlight>
                            <a:srgbClr val="00FFFF"/>
                          </a:highlight>
                          <a:latin typeface="Corbel"/>
                          <a:ea typeface="Times New Roman"/>
                          <a:cs typeface="Arial"/>
                        </a:rPr>
                        <a:t>0.155***</a:t>
                      </a:r>
                      <a:endParaRPr lang="en-US" sz="1100">
                        <a:effectLst/>
                        <a:latin typeface="Calibri"/>
                        <a:ea typeface="Calibri"/>
                        <a:cs typeface="Arial"/>
                      </a:endParaRPr>
                    </a:p>
                    <a:p>
                      <a:pPr marL="0" marR="0" algn="ctr">
                        <a:lnSpc>
                          <a:spcPct val="115000"/>
                        </a:lnSpc>
                        <a:spcBef>
                          <a:spcPts val="0"/>
                        </a:spcBef>
                        <a:spcAft>
                          <a:spcPts val="0"/>
                        </a:spcAft>
                      </a:pPr>
                      <a:r>
                        <a:rPr lang="en-US" sz="1200" b="1" kern="1200">
                          <a:solidFill>
                            <a:srgbClr val="000000"/>
                          </a:solidFill>
                          <a:effectLst/>
                          <a:highlight>
                            <a:srgbClr val="00FFFF"/>
                          </a:highlight>
                          <a:latin typeface="Corbel"/>
                          <a:ea typeface="Times New Roman"/>
                          <a:cs typeface="Arial"/>
                        </a:rPr>
                        <a:t>(0.0145)</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b="1" kern="1200">
                          <a:solidFill>
                            <a:srgbClr val="000000"/>
                          </a:solidFill>
                          <a:effectLst/>
                          <a:highlight>
                            <a:srgbClr val="00FFFF"/>
                          </a:highlight>
                          <a:latin typeface="Corbel"/>
                          <a:ea typeface="Times New Roman"/>
                          <a:cs typeface="Arial"/>
                        </a:rPr>
                        <a:t>0.624***</a:t>
                      </a:r>
                      <a:endParaRPr lang="en-US" sz="1100">
                        <a:effectLst/>
                        <a:latin typeface="Calibri"/>
                        <a:ea typeface="Calibri"/>
                        <a:cs typeface="Arial"/>
                      </a:endParaRPr>
                    </a:p>
                    <a:p>
                      <a:pPr marL="0" marR="0" algn="ctr">
                        <a:lnSpc>
                          <a:spcPct val="115000"/>
                        </a:lnSpc>
                        <a:spcBef>
                          <a:spcPts val="0"/>
                        </a:spcBef>
                        <a:spcAft>
                          <a:spcPts val="0"/>
                        </a:spcAft>
                      </a:pPr>
                      <a:r>
                        <a:rPr lang="en-US" sz="1200" b="1" kern="1200">
                          <a:solidFill>
                            <a:srgbClr val="000000"/>
                          </a:solidFill>
                          <a:effectLst/>
                          <a:highlight>
                            <a:srgbClr val="00FFFF"/>
                          </a:highlight>
                          <a:latin typeface="Corbel"/>
                          <a:ea typeface="Times New Roman"/>
                          <a:cs typeface="Arial"/>
                        </a:rPr>
                        <a:t>(0.0203)</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b="1"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b="1"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b="1"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b="1"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r>
              <a:tr h="658152">
                <a:tc>
                  <a:txBody>
                    <a:bodyPr/>
                    <a:lstStyle/>
                    <a:p>
                      <a:pPr marL="0" marR="0">
                        <a:lnSpc>
                          <a:spcPct val="115000"/>
                        </a:lnSpc>
                        <a:spcBef>
                          <a:spcPts val="0"/>
                        </a:spcBef>
                        <a:spcAft>
                          <a:spcPts val="0"/>
                        </a:spcAft>
                      </a:pPr>
                      <a:r>
                        <a:rPr lang="en-US" sz="1200" kern="1200">
                          <a:solidFill>
                            <a:srgbClr val="000000"/>
                          </a:solidFill>
                          <a:effectLst/>
                          <a:latin typeface="Corbel"/>
                          <a:ea typeface="Times New Roman"/>
                          <a:cs typeface="Arial"/>
                        </a:rPr>
                        <a:t>Spatially Lagged Red Cards Received by Player j, Weight = Games Played Together</a:t>
                      </a:r>
                      <a:endParaRPr lang="en-US" sz="1100">
                        <a:effectLst/>
                        <a:latin typeface="Calibri"/>
                        <a:ea typeface="Calibri"/>
                        <a:cs typeface="Arial"/>
                      </a:endParaRPr>
                    </a:p>
                  </a:txBody>
                  <a:tcPr marL="32385" marR="3238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b="1"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b="1"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b="1" kern="1200">
                          <a:solidFill>
                            <a:srgbClr val="000000"/>
                          </a:solidFill>
                          <a:effectLst/>
                          <a:highlight>
                            <a:srgbClr val="00FFFF"/>
                          </a:highlight>
                          <a:latin typeface="Corbel"/>
                          <a:ea typeface="Times New Roman"/>
                          <a:cs typeface="Arial"/>
                        </a:rPr>
                        <a:t>0.427**</a:t>
                      </a:r>
                      <a:endParaRPr lang="en-US" sz="1100">
                        <a:effectLst/>
                        <a:latin typeface="Calibri"/>
                        <a:ea typeface="Calibri"/>
                        <a:cs typeface="Arial"/>
                      </a:endParaRPr>
                    </a:p>
                    <a:p>
                      <a:pPr marL="0" marR="0" algn="ctr">
                        <a:lnSpc>
                          <a:spcPct val="115000"/>
                        </a:lnSpc>
                        <a:spcBef>
                          <a:spcPts val="0"/>
                        </a:spcBef>
                        <a:spcAft>
                          <a:spcPts val="0"/>
                        </a:spcAft>
                      </a:pPr>
                      <a:r>
                        <a:rPr lang="en-US" sz="1200" b="1" kern="1200">
                          <a:solidFill>
                            <a:srgbClr val="000000"/>
                          </a:solidFill>
                          <a:effectLst/>
                          <a:highlight>
                            <a:srgbClr val="00FFFF"/>
                          </a:highlight>
                          <a:latin typeface="Corbel"/>
                          <a:ea typeface="Times New Roman"/>
                          <a:cs typeface="Arial"/>
                        </a:rPr>
                        <a:t>(0.217)</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b="1" kern="1200">
                          <a:solidFill>
                            <a:srgbClr val="000000"/>
                          </a:solidFill>
                          <a:effectLst/>
                          <a:highlight>
                            <a:srgbClr val="00FFFF"/>
                          </a:highlight>
                          <a:latin typeface="Corbel"/>
                          <a:ea typeface="Times New Roman"/>
                          <a:cs typeface="Arial"/>
                        </a:rPr>
                        <a:t>1.570***</a:t>
                      </a:r>
                      <a:endParaRPr lang="en-US" sz="1100">
                        <a:effectLst/>
                        <a:latin typeface="Calibri"/>
                        <a:ea typeface="Calibri"/>
                        <a:cs typeface="Arial"/>
                      </a:endParaRPr>
                    </a:p>
                    <a:p>
                      <a:pPr marL="0" marR="0" algn="ctr">
                        <a:lnSpc>
                          <a:spcPct val="115000"/>
                        </a:lnSpc>
                        <a:spcBef>
                          <a:spcPts val="0"/>
                        </a:spcBef>
                        <a:spcAft>
                          <a:spcPts val="0"/>
                        </a:spcAft>
                      </a:pPr>
                      <a:r>
                        <a:rPr lang="en-US" sz="1200" b="1" kern="1200">
                          <a:solidFill>
                            <a:srgbClr val="000000"/>
                          </a:solidFill>
                          <a:effectLst/>
                          <a:highlight>
                            <a:srgbClr val="00FFFF"/>
                          </a:highlight>
                          <a:latin typeface="Corbel"/>
                          <a:ea typeface="Times New Roman"/>
                          <a:cs typeface="Arial"/>
                        </a:rPr>
                        <a:t>(0.183)</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b="1"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b="1"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r>
              <a:tr h="658152">
                <a:tc>
                  <a:txBody>
                    <a:bodyPr/>
                    <a:lstStyle/>
                    <a:p>
                      <a:pPr marL="0" marR="0">
                        <a:lnSpc>
                          <a:spcPct val="115000"/>
                        </a:lnSpc>
                        <a:spcBef>
                          <a:spcPts val="0"/>
                        </a:spcBef>
                        <a:spcAft>
                          <a:spcPts val="0"/>
                        </a:spcAft>
                      </a:pPr>
                      <a:r>
                        <a:rPr lang="en-US" sz="1200" kern="1200">
                          <a:solidFill>
                            <a:srgbClr val="000000"/>
                          </a:solidFill>
                          <a:effectLst/>
                          <a:latin typeface="Corbel"/>
                          <a:ea typeface="Times New Roman"/>
                          <a:cs typeface="Arial"/>
                        </a:rPr>
                        <a:t>Spatially Lagged Total Cards Received by Player j, Weight = Games Played Together</a:t>
                      </a:r>
                      <a:endParaRPr lang="en-US" sz="1100">
                        <a:effectLst/>
                        <a:latin typeface="Calibri"/>
                        <a:ea typeface="Calibri"/>
                        <a:cs typeface="Arial"/>
                      </a:endParaRPr>
                    </a:p>
                  </a:txBody>
                  <a:tcPr marL="32385" marR="3238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b="1"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b="1"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b="1"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b="1"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b="1" kern="1200">
                          <a:solidFill>
                            <a:srgbClr val="000000"/>
                          </a:solidFill>
                          <a:effectLst/>
                          <a:highlight>
                            <a:srgbClr val="00FFFF"/>
                          </a:highlight>
                          <a:latin typeface="Corbel"/>
                          <a:ea typeface="Times New Roman"/>
                          <a:cs typeface="Arial"/>
                        </a:rPr>
                        <a:t>0.154***</a:t>
                      </a:r>
                      <a:endParaRPr lang="en-US" sz="1100">
                        <a:effectLst/>
                        <a:latin typeface="Calibri"/>
                        <a:ea typeface="Calibri"/>
                        <a:cs typeface="Arial"/>
                      </a:endParaRPr>
                    </a:p>
                    <a:p>
                      <a:pPr marL="0" marR="0" algn="ctr">
                        <a:lnSpc>
                          <a:spcPct val="115000"/>
                        </a:lnSpc>
                        <a:spcBef>
                          <a:spcPts val="0"/>
                        </a:spcBef>
                        <a:spcAft>
                          <a:spcPts val="0"/>
                        </a:spcAft>
                      </a:pPr>
                      <a:r>
                        <a:rPr lang="en-US" sz="1200" b="1" kern="1200">
                          <a:solidFill>
                            <a:srgbClr val="000000"/>
                          </a:solidFill>
                          <a:effectLst/>
                          <a:highlight>
                            <a:srgbClr val="00FFFF"/>
                          </a:highlight>
                          <a:latin typeface="Corbel"/>
                          <a:ea typeface="Times New Roman"/>
                          <a:cs typeface="Arial"/>
                        </a:rPr>
                        <a:t>(0.0124)</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b="1" kern="1200">
                          <a:solidFill>
                            <a:srgbClr val="000000"/>
                          </a:solidFill>
                          <a:effectLst/>
                          <a:highlight>
                            <a:srgbClr val="00FFFF"/>
                          </a:highlight>
                          <a:latin typeface="Corbel"/>
                          <a:ea typeface="Times New Roman"/>
                          <a:cs typeface="Arial"/>
                        </a:rPr>
                        <a:t>0.586***</a:t>
                      </a:r>
                      <a:endParaRPr lang="en-US" sz="1100">
                        <a:effectLst/>
                        <a:latin typeface="Calibri"/>
                        <a:ea typeface="Calibri"/>
                        <a:cs typeface="Arial"/>
                      </a:endParaRPr>
                    </a:p>
                    <a:p>
                      <a:pPr marL="0" marR="0" algn="ctr">
                        <a:lnSpc>
                          <a:spcPct val="115000"/>
                        </a:lnSpc>
                        <a:spcBef>
                          <a:spcPts val="0"/>
                        </a:spcBef>
                        <a:spcAft>
                          <a:spcPts val="0"/>
                        </a:spcAft>
                      </a:pPr>
                      <a:r>
                        <a:rPr lang="en-US" sz="1200" b="1" kern="1200">
                          <a:solidFill>
                            <a:srgbClr val="000000"/>
                          </a:solidFill>
                          <a:effectLst/>
                          <a:highlight>
                            <a:srgbClr val="00FFFF"/>
                          </a:highlight>
                          <a:latin typeface="Corbel"/>
                          <a:ea typeface="Times New Roman"/>
                          <a:cs typeface="Arial"/>
                        </a:rPr>
                        <a:t>(0.0178)</a:t>
                      </a:r>
                      <a:endParaRPr lang="en-US" sz="1100">
                        <a:effectLst/>
                        <a:latin typeface="Calibri"/>
                        <a:ea typeface="Calibri"/>
                        <a:cs typeface="Arial"/>
                      </a:endParaRPr>
                    </a:p>
                  </a:txBody>
                  <a:tcPr marL="32385" marR="3238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r>
              <a:tr h="210646">
                <a:tc>
                  <a:txBody>
                    <a:bodyPr/>
                    <a:lstStyle/>
                    <a:p>
                      <a:pPr>
                        <a:lnSpc>
                          <a:spcPct val="115000"/>
                        </a:lnSpc>
                      </a:pPr>
                      <a:endParaRPr lang="en-US" sz="1100">
                        <a:effectLst/>
                        <a:latin typeface="Calibri"/>
                      </a:endParaRPr>
                    </a:p>
                  </a:txBody>
                  <a:tcPr marL="32385" marR="3238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nSpc>
                          <a:spcPct val="115000"/>
                        </a:lnSpc>
                      </a:pPr>
                      <a:endParaRPr lang="en-US" sz="1100">
                        <a:effectLst/>
                        <a:latin typeface="Calibri"/>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nSpc>
                          <a:spcPct val="115000"/>
                        </a:lnSpc>
                      </a:pPr>
                      <a:endParaRPr lang="en-US" sz="1100">
                        <a:effectLst/>
                        <a:latin typeface="Calibri"/>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nSpc>
                          <a:spcPct val="115000"/>
                        </a:lnSpc>
                      </a:pPr>
                      <a:endParaRPr lang="en-US" sz="1100">
                        <a:effectLst/>
                        <a:latin typeface="Calibri"/>
                      </a:endParaRPr>
                    </a:p>
                  </a:txBody>
                  <a:tcPr marL="32385" marR="32385" marT="9525" marB="0">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nSpc>
                          <a:spcPct val="115000"/>
                        </a:lnSpc>
                      </a:pPr>
                      <a:endParaRPr lang="en-US" sz="1100">
                        <a:effectLst/>
                        <a:latin typeface="Calibri"/>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nSpc>
                          <a:spcPct val="115000"/>
                        </a:lnSpc>
                      </a:pPr>
                      <a:endParaRPr lang="en-US" sz="1100">
                        <a:effectLst/>
                        <a:latin typeface="Calibri"/>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nSpc>
                          <a:spcPct val="115000"/>
                        </a:lnSpc>
                      </a:pPr>
                      <a:endParaRPr lang="en-US" sz="1100">
                        <a:effectLst/>
                        <a:latin typeface="Calibri"/>
                      </a:endParaRPr>
                    </a:p>
                  </a:txBody>
                  <a:tcPr marL="32385" marR="3238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r>
              <a:tr h="210646">
                <a:tc>
                  <a:txBody>
                    <a:bodyPr/>
                    <a:lstStyle/>
                    <a:p>
                      <a:pPr marL="0" marR="0">
                        <a:lnSpc>
                          <a:spcPts val="1660"/>
                        </a:lnSpc>
                        <a:spcBef>
                          <a:spcPts val="0"/>
                        </a:spcBef>
                        <a:spcAft>
                          <a:spcPts val="0"/>
                        </a:spcAft>
                      </a:pPr>
                      <a:r>
                        <a:rPr lang="en-US" sz="1200" u="sng" kern="1200">
                          <a:solidFill>
                            <a:srgbClr val="000000"/>
                          </a:solidFill>
                          <a:effectLst/>
                          <a:latin typeface="Corbel"/>
                          <a:ea typeface="Times New Roman"/>
                          <a:cs typeface="Arial"/>
                        </a:rPr>
                        <a:t>Controls</a:t>
                      </a:r>
                      <a:endParaRPr lang="en-US" sz="1100">
                        <a:effectLst/>
                        <a:latin typeface="Calibri"/>
                        <a:ea typeface="Calibri"/>
                        <a:cs typeface="Arial"/>
                      </a:endParaRPr>
                    </a:p>
                  </a:txBody>
                  <a:tcPr marL="32385" marR="3238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r>
              <a:tr h="434399">
                <a:tc>
                  <a:txBody>
                    <a:bodyPr/>
                    <a:lstStyle/>
                    <a:p>
                      <a:pPr marL="0" marR="0">
                        <a:lnSpc>
                          <a:spcPct val="115000"/>
                        </a:lnSpc>
                        <a:spcBef>
                          <a:spcPts val="0"/>
                        </a:spcBef>
                        <a:spcAft>
                          <a:spcPts val="0"/>
                        </a:spcAft>
                      </a:pPr>
                      <a:r>
                        <a:rPr lang="en-US" sz="1200" kern="1200">
                          <a:solidFill>
                            <a:srgbClr val="000000"/>
                          </a:solidFill>
                          <a:effectLst/>
                          <a:latin typeface="Corbel"/>
                          <a:ea typeface="Times New Roman"/>
                          <a:cs typeface="Arial"/>
                        </a:rPr>
                        <a:t>Years of Civil War in Player i’s Home Country</a:t>
                      </a:r>
                      <a:endParaRPr lang="en-US" sz="1100">
                        <a:effectLst/>
                        <a:latin typeface="Calibri"/>
                        <a:ea typeface="Calibri"/>
                        <a:cs typeface="Arial"/>
                      </a:endParaRPr>
                    </a:p>
                  </a:txBody>
                  <a:tcPr marL="32385" marR="3238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0.00800***</a:t>
                      </a:r>
                      <a:endParaRPr lang="en-US" sz="1100">
                        <a:effectLst/>
                        <a:latin typeface="Calibri"/>
                        <a:ea typeface="Calibri"/>
                        <a:cs typeface="Arial"/>
                      </a:endParaRPr>
                    </a:p>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(0.00284)</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0.00827*</a:t>
                      </a:r>
                      <a:endParaRPr lang="en-US" sz="1100">
                        <a:effectLst/>
                        <a:latin typeface="Calibri"/>
                        <a:ea typeface="Calibri"/>
                        <a:cs typeface="Arial"/>
                      </a:endParaRPr>
                    </a:p>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(0.00426)</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0.0150**</a:t>
                      </a:r>
                      <a:endParaRPr lang="en-US" sz="1100">
                        <a:effectLst/>
                        <a:latin typeface="Calibri"/>
                        <a:ea typeface="Calibri"/>
                        <a:cs typeface="Arial"/>
                      </a:endParaRPr>
                    </a:p>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(0.00664)</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0.0173***</a:t>
                      </a:r>
                      <a:endParaRPr lang="en-US" sz="1100">
                        <a:effectLst/>
                        <a:latin typeface="Calibri"/>
                        <a:ea typeface="Calibri"/>
                        <a:cs typeface="Arial"/>
                      </a:endParaRPr>
                    </a:p>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(0.00629)</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0.00839***</a:t>
                      </a:r>
                      <a:endParaRPr lang="en-US" sz="1100">
                        <a:effectLst/>
                        <a:latin typeface="Calibri"/>
                        <a:ea typeface="Calibri"/>
                        <a:cs typeface="Arial"/>
                      </a:endParaRPr>
                    </a:p>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(0.00290)</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0.00861**</a:t>
                      </a:r>
                      <a:endParaRPr lang="en-US" sz="1100">
                        <a:effectLst/>
                        <a:latin typeface="Calibri"/>
                        <a:ea typeface="Calibri"/>
                        <a:cs typeface="Arial"/>
                      </a:endParaRPr>
                    </a:p>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(0.00425)</a:t>
                      </a:r>
                      <a:endParaRPr lang="en-US" sz="1100">
                        <a:effectLst/>
                        <a:latin typeface="Calibri"/>
                        <a:ea typeface="Calibri"/>
                        <a:cs typeface="Arial"/>
                      </a:endParaRPr>
                    </a:p>
                  </a:txBody>
                  <a:tcPr marL="32385" marR="3238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r>
              <a:tr h="210646">
                <a:tc>
                  <a:txBody>
                    <a:bodyPr/>
                    <a:lstStyle/>
                    <a:p>
                      <a:pPr marL="0" marR="0">
                        <a:lnSpc>
                          <a:spcPts val="1660"/>
                        </a:lnSpc>
                        <a:spcBef>
                          <a:spcPts val="0"/>
                        </a:spcBef>
                        <a:spcAft>
                          <a:spcPts val="0"/>
                        </a:spcAft>
                      </a:pPr>
                      <a:r>
                        <a:rPr lang="en-US" sz="1200" kern="1200">
                          <a:solidFill>
                            <a:srgbClr val="000000"/>
                          </a:solidFill>
                          <a:effectLst/>
                          <a:latin typeface="Corbel"/>
                          <a:ea typeface="Times New Roman"/>
                          <a:cs typeface="Arial"/>
                        </a:rPr>
                        <a:t>Player </a:t>
                      </a:r>
                      <a:r>
                        <a:rPr lang="en-US" sz="1200" i="1" kern="1200">
                          <a:solidFill>
                            <a:srgbClr val="000000"/>
                          </a:solidFill>
                          <a:effectLst/>
                          <a:latin typeface="Corbel"/>
                          <a:ea typeface="Times New Roman"/>
                          <a:cs typeface="Arial"/>
                        </a:rPr>
                        <a:t>i</a:t>
                      </a:r>
                      <a:r>
                        <a:rPr lang="en-US" sz="1200" kern="1200">
                          <a:solidFill>
                            <a:srgbClr val="000000"/>
                          </a:solidFill>
                          <a:effectLst/>
                          <a:latin typeface="Corbel"/>
                          <a:ea typeface="Times New Roman"/>
                          <a:cs typeface="Arial"/>
                        </a:rPr>
                        <a:t> Characteristics</a:t>
                      </a:r>
                      <a:endParaRPr lang="en-US" sz="1100">
                        <a:effectLst/>
                        <a:latin typeface="Calibri"/>
                        <a:ea typeface="Calibri"/>
                        <a:cs typeface="Arial"/>
                      </a:endParaRPr>
                    </a:p>
                  </a:txBody>
                  <a:tcPr marL="32385" marR="3238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Yes</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No </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Yes</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No</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Yes</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No</a:t>
                      </a:r>
                      <a:endParaRPr lang="en-US" sz="1100">
                        <a:effectLst/>
                        <a:latin typeface="Calibri"/>
                        <a:ea typeface="Calibri"/>
                        <a:cs typeface="Arial"/>
                      </a:endParaRPr>
                    </a:p>
                  </a:txBody>
                  <a:tcPr marL="32385" marR="3238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r>
              <a:tr h="210646">
                <a:tc>
                  <a:txBody>
                    <a:bodyPr/>
                    <a:lstStyle/>
                    <a:p>
                      <a:pPr marL="0" marR="0">
                        <a:lnSpc>
                          <a:spcPts val="1660"/>
                        </a:lnSpc>
                        <a:spcBef>
                          <a:spcPts val="0"/>
                        </a:spcBef>
                        <a:spcAft>
                          <a:spcPts val="0"/>
                        </a:spcAft>
                      </a:pPr>
                      <a:r>
                        <a:rPr lang="en-US" sz="1200" kern="1200">
                          <a:solidFill>
                            <a:srgbClr val="000000"/>
                          </a:solidFill>
                          <a:effectLst/>
                          <a:latin typeface="Corbel"/>
                          <a:ea typeface="Times New Roman"/>
                          <a:cs typeface="Arial"/>
                        </a:rPr>
                        <a:t>Team </a:t>
                      </a:r>
                      <a:r>
                        <a:rPr lang="en-US" sz="1200" i="1" kern="1200">
                          <a:solidFill>
                            <a:srgbClr val="000000"/>
                          </a:solidFill>
                          <a:effectLst/>
                          <a:latin typeface="Corbel"/>
                          <a:ea typeface="Times New Roman"/>
                          <a:cs typeface="Arial"/>
                        </a:rPr>
                        <a:t>I</a:t>
                      </a:r>
                      <a:r>
                        <a:rPr lang="en-US" sz="1200" kern="1200">
                          <a:solidFill>
                            <a:srgbClr val="000000"/>
                          </a:solidFill>
                          <a:effectLst/>
                          <a:latin typeface="Corbel"/>
                          <a:ea typeface="Times New Roman"/>
                          <a:cs typeface="Arial"/>
                        </a:rPr>
                        <a:t> Characteristics</a:t>
                      </a:r>
                      <a:endParaRPr lang="en-US" sz="1100">
                        <a:effectLst/>
                        <a:latin typeface="Calibri"/>
                        <a:ea typeface="Calibri"/>
                        <a:cs typeface="Arial"/>
                      </a:endParaRPr>
                    </a:p>
                  </a:txBody>
                  <a:tcPr marL="32385" marR="3238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No</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Yes</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No</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Yes</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No</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Yes</a:t>
                      </a:r>
                      <a:endParaRPr lang="en-US" sz="1100">
                        <a:effectLst/>
                        <a:latin typeface="Calibri"/>
                        <a:ea typeface="Calibri"/>
                        <a:cs typeface="Arial"/>
                      </a:endParaRPr>
                    </a:p>
                  </a:txBody>
                  <a:tcPr marL="32385" marR="3238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r>
              <a:tr h="210646">
                <a:tc>
                  <a:txBody>
                    <a:bodyPr/>
                    <a:lstStyle/>
                    <a:p>
                      <a:pPr marL="0" marR="0">
                        <a:lnSpc>
                          <a:spcPts val="1660"/>
                        </a:lnSpc>
                        <a:spcBef>
                          <a:spcPts val="0"/>
                        </a:spcBef>
                        <a:spcAft>
                          <a:spcPts val="0"/>
                        </a:spcAft>
                      </a:pPr>
                      <a:r>
                        <a:rPr lang="en-US" sz="1200" kern="1200">
                          <a:solidFill>
                            <a:srgbClr val="000000"/>
                          </a:solidFill>
                          <a:effectLst/>
                          <a:latin typeface="Corbel"/>
                          <a:ea typeface="Times New Roman"/>
                          <a:cs typeface="Arial"/>
                        </a:rPr>
                        <a:t>Constant</a:t>
                      </a:r>
                      <a:endParaRPr lang="en-US" sz="1100">
                        <a:effectLst/>
                        <a:latin typeface="Calibri"/>
                        <a:ea typeface="Calibri"/>
                        <a:cs typeface="Arial"/>
                      </a:endParaRPr>
                    </a:p>
                  </a:txBody>
                  <a:tcPr marL="32385" marR="3238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-3.268***</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-1.225*</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-5.308***</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-3.283**</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-3.250***</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-1.347**</a:t>
                      </a:r>
                      <a:endParaRPr lang="en-US" sz="1100">
                        <a:effectLst/>
                        <a:latin typeface="Calibri"/>
                        <a:ea typeface="Calibri"/>
                        <a:cs typeface="Arial"/>
                      </a:endParaRPr>
                    </a:p>
                  </a:txBody>
                  <a:tcPr marL="32385" marR="3238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r>
              <a:tr h="210646">
                <a:tc>
                  <a:txBody>
                    <a:bodyPr/>
                    <a:lstStyle/>
                    <a:p>
                      <a:pPr marL="0" marR="0">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(0.337)</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(0.697)</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(0.618)</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(1.621)</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(0.319)</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(0.636)</a:t>
                      </a:r>
                      <a:endParaRPr lang="en-US" sz="1100">
                        <a:effectLst/>
                        <a:latin typeface="Calibri"/>
                        <a:ea typeface="Calibri"/>
                        <a:cs typeface="Arial"/>
                      </a:endParaRPr>
                    </a:p>
                  </a:txBody>
                  <a:tcPr marL="32385" marR="3238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r>
              <a:tr h="210646">
                <a:tc>
                  <a:txBody>
                    <a:bodyPr/>
                    <a:lstStyle/>
                    <a:p>
                      <a:pPr marL="0" marR="0">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r>
              <a:tr h="210646">
                <a:tc>
                  <a:txBody>
                    <a:bodyPr/>
                    <a:lstStyle/>
                    <a:p>
                      <a:pPr marL="0" marR="0">
                        <a:lnSpc>
                          <a:spcPts val="1660"/>
                        </a:lnSpc>
                        <a:spcBef>
                          <a:spcPts val="0"/>
                        </a:spcBef>
                        <a:spcAft>
                          <a:spcPts val="0"/>
                        </a:spcAft>
                      </a:pPr>
                      <a:r>
                        <a:rPr lang="en-US" sz="1200" kern="1200">
                          <a:solidFill>
                            <a:srgbClr val="000000"/>
                          </a:solidFill>
                          <a:effectLst/>
                          <a:latin typeface="Corbel"/>
                          <a:ea typeface="Times New Roman"/>
                          <a:cs typeface="Arial"/>
                        </a:rPr>
                        <a:t>Observations</a:t>
                      </a:r>
                      <a:endParaRPr lang="en-US" sz="1100">
                        <a:effectLst/>
                        <a:latin typeface="Calibri"/>
                        <a:ea typeface="Calibri"/>
                        <a:cs typeface="Arial"/>
                      </a:endParaRPr>
                    </a:p>
                  </a:txBody>
                  <a:tcPr marL="32385" marR="3238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5,064</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5,386</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5,064</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5,386</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5,064</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5,386</a:t>
                      </a:r>
                      <a:endParaRPr lang="en-US" sz="1100">
                        <a:effectLst/>
                        <a:latin typeface="Calibri"/>
                        <a:ea typeface="Calibri"/>
                        <a:cs typeface="Arial"/>
                      </a:endParaRPr>
                    </a:p>
                  </a:txBody>
                  <a:tcPr marL="32385" marR="3238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r>
              <a:tr h="210646">
                <a:tc>
                  <a:txBody>
                    <a:bodyPr/>
                    <a:lstStyle/>
                    <a:p>
                      <a:pPr marL="0" marR="0">
                        <a:lnSpc>
                          <a:spcPts val="1660"/>
                        </a:lnSpc>
                        <a:spcBef>
                          <a:spcPts val="0"/>
                        </a:spcBef>
                        <a:spcAft>
                          <a:spcPts val="0"/>
                        </a:spcAft>
                      </a:pPr>
                      <a:r>
                        <a:rPr lang="en-US" sz="1200" kern="1200">
                          <a:solidFill>
                            <a:srgbClr val="000000"/>
                          </a:solidFill>
                          <a:effectLst/>
                          <a:latin typeface="Corbel"/>
                          <a:ea typeface="Times New Roman"/>
                          <a:cs typeface="Arial"/>
                        </a:rPr>
                        <a:t>League Fixed Effects</a:t>
                      </a:r>
                      <a:endParaRPr lang="en-US" sz="1100">
                        <a:effectLst/>
                        <a:latin typeface="Calibri"/>
                        <a:ea typeface="Calibri"/>
                        <a:cs typeface="Arial"/>
                      </a:endParaRPr>
                    </a:p>
                  </a:txBody>
                  <a:tcPr marL="32385" marR="3238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Yes</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Yes</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Yes</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Yes</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Yes</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Yes</a:t>
                      </a:r>
                      <a:endParaRPr lang="en-US" sz="1100">
                        <a:effectLst/>
                        <a:latin typeface="Calibri"/>
                        <a:ea typeface="Calibri"/>
                        <a:cs typeface="Arial"/>
                      </a:endParaRPr>
                    </a:p>
                  </a:txBody>
                  <a:tcPr marL="32385" marR="3238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r>
              <a:tr h="210646">
                <a:tc>
                  <a:txBody>
                    <a:bodyPr/>
                    <a:lstStyle/>
                    <a:p>
                      <a:pPr marL="0" marR="0">
                        <a:lnSpc>
                          <a:spcPts val="1660"/>
                        </a:lnSpc>
                        <a:spcBef>
                          <a:spcPts val="0"/>
                        </a:spcBef>
                        <a:spcAft>
                          <a:spcPts val="0"/>
                        </a:spcAft>
                      </a:pPr>
                      <a:r>
                        <a:rPr lang="en-US" sz="1200" kern="1200">
                          <a:solidFill>
                            <a:srgbClr val="000000"/>
                          </a:solidFill>
                          <a:effectLst/>
                          <a:latin typeface="Corbel"/>
                          <a:ea typeface="Times New Roman"/>
                          <a:cs typeface="Arial"/>
                        </a:rPr>
                        <a:t>World Region Fixed Effects</a:t>
                      </a:r>
                      <a:endParaRPr lang="en-US" sz="1100">
                        <a:effectLst/>
                        <a:latin typeface="Calibri"/>
                        <a:ea typeface="Calibri"/>
                        <a:cs typeface="Arial"/>
                      </a:endParaRPr>
                    </a:p>
                  </a:txBody>
                  <a:tcPr marL="32385" marR="3238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Yes</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Yes</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Yes</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Yes</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Yes</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dirty="0">
                          <a:solidFill>
                            <a:srgbClr val="000000"/>
                          </a:solidFill>
                          <a:effectLst/>
                          <a:latin typeface="Corbel"/>
                          <a:ea typeface="Times New Roman"/>
                          <a:cs typeface="Arial"/>
                        </a:rPr>
                        <a:t>Yes</a:t>
                      </a:r>
                      <a:endParaRPr lang="en-US" sz="1100" dirty="0">
                        <a:effectLst/>
                        <a:latin typeface="Calibri"/>
                        <a:ea typeface="Calibri"/>
                        <a:cs typeface="Arial"/>
                      </a:endParaRPr>
                    </a:p>
                  </a:txBody>
                  <a:tcPr marL="32385" marR="32385" marT="9525"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3" name="TextBox 2"/>
          <p:cNvSpPr txBox="1"/>
          <p:nvPr/>
        </p:nvSpPr>
        <p:spPr>
          <a:xfrm>
            <a:off x="204716" y="259307"/>
            <a:ext cx="3138985" cy="4247317"/>
          </a:xfrm>
          <a:prstGeom prst="rect">
            <a:avLst/>
          </a:prstGeom>
          <a:noFill/>
        </p:spPr>
        <p:txBody>
          <a:bodyPr wrap="square" rtlCol="0">
            <a:spAutoFit/>
          </a:bodyPr>
          <a:lstStyle/>
          <a:p>
            <a:r>
              <a:rPr lang="en-US" b="1" dirty="0"/>
              <a:t>Table </a:t>
            </a:r>
            <a:r>
              <a:rPr lang="en-US" b="1" dirty="0" smtClean="0"/>
              <a:t>1:</a:t>
            </a:r>
            <a:r>
              <a:rPr lang="en-US" dirty="0" smtClean="0"/>
              <a:t> </a:t>
            </a:r>
            <a:r>
              <a:rPr lang="en-US" b="1" dirty="0"/>
              <a:t>The Effect of Team </a:t>
            </a:r>
            <a:r>
              <a:rPr lang="en-US" b="1" i="1" dirty="0"/>
              <a:t>I</a:t>
            </a:r>
            <a:r>
              <a:rPr lang="en-US" b="1" dirty="0"/>
              <a:t>’s Aggregate Violent Behavior on Player </a:t>
            </a:r>
            <a:r>
              <a:rPr lang="en-US" b="1" i="1" dirty="0"/>
              <a:t>i</a:t>
            </a:r>
            <a:r>
              <a:rPr lang="en-US" b="1" dirty="0"/>
              <a:t>’s </a:t>
            </a:r>
            <a:r>
              <a:rPr lang="en-US" b="1" dirty="0" smtClean="0"/>
              <a:t>Behavior</a:t>
            </a:r>
          </a:p>
          <a:p>
            <a:endParaRPr lang="en-US" dirty="0" smtClean="0"/>
          </a:p>
          <a:p>
            <a:pPr marL="285750" indent="-285750">
              <a:buFont typeface="Arial" panose="020B0604020202020204" pitchFamily="34" charset="0"/>
              <a:buChar char="•"/>
            </a:pPr>
            <a:r>
              <a:rPr lang="en-US" dirty="0"/>
              <a:t>Negative binomial regression</a:t>
            </a:r>
          </a:p>
          <a:p>
            <a:pPr marL="285750" indent="-285750">
              <a:buFont typeface="Arial" panose="020B0604020202020204" pitchFamily="34" charset="0"/>
              <a:buChar char="•"/>
            </a:pPr>
            <a:r>
              <a:rPr lang="en-US" dirty="0" smtClean="0"/>
              <a:t>Standard errors in parentheses</a:t>
            </a:r>
            <a:endParaRPr lang="en-US" dirty="0"/>
          </a:p>
          <a:p>
            <a:pPr marL="285750" indent="-285750">
              <a:buFont typeface="Arial" panose="020B0604020202020204" pitchFamily="34" charset="0"/>
              <a:buChar char="•"/>
            </a:pPr>
            <a:r>
              <a:rPr lang="en-US" dirty="0"/>
              <a:t>Significance at 90% (*), 95% (**), and 99% (***) confidence </a:t>
            </a:r>
            <a:r>
              <a:rPr lang="en-US" dirty="0" smtClean="0"/>
              <a:t>levels</a:t>
            </a:r>
            <a:endParaRPr lang="en-US" dirty="0"/>
          </a:p>
          <a:p>
            <a:endParaRPr lang="en-US" dirty="0"/>
          </a:p>
          <a:p>
            <a:r>
              <a:rPr lang="en-US" dirty="0"/>
              <a:t>H</a:t>
            </a:r>
            <a:r>
              <a:rPr lang="en-US" baseline="-25000" dirty="0"/>
              <a:t>2</a:t>
            </a:r>
            <a:r>
              <a:rPr lang="en-US" dirty="0"/>
              <a:t>: Team </a:t>
            </a:r>
            <a:r>
              <a:rPr lang="en-US" i="1" dirty="0"/>
              <a:t>I</a:t>
            </a:r>
            <a:r>
              <a:rPr lang="en-US" dirty="0"/>
              <a:t>’s aggregate violent behavior exerts a peer effect on player </a:t>
            </a:r>
            <a:r>
              <a:rPr lang="en-US" i="1" dirty="0"/>
              <a:t>i</a:t>
            </a:r>
            <a:r>
              <a:rPr lang="en-US" dirty="0"/>
              <a:t>’s behavior.</a:t>
            </a:r>
          </a:p>
        </p:txBody>
      </p:sp>
    </p:spTree>
    <p:extLst>
      <p:ext uri="{BB962C8B-B14F-4D97-AF65-F5344CB8AC3E}">
        <p14:creationId xmlns:p14="http://schemas.microsoft.com/office/powerpoint/2010/main" val="25546493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035760"/>
              </p:ext>
            </p:extLst>
          </p:nvPr>
        </p:nvGraphicFramePr>
        <p:xfrm>
          <a:off x="3455715" y="542111"/>
          <a:ext cx="8457611" cy="5773779"/>
        </p:xfrm>
        <a:graphic>
          <a:graphicData uri="http://schemas.openxmlformats.org/drawingml/2006/table">
            <a:tbl>
              <a:tblPr>
                <a:tableStyleId>{5C22544A-7EE6-4342-B048-85BDC9FD1C3A}</a:tableStyleId>
              </a:tblPr>
              <a:tblGrid>
                <a:gridCol w="2422571"/>
                <a:gridCol w="1051560"/>
                <a:gridCol w="960120"/>
                <a:gridCol w="1051560"/>
                <a:gridCol w="960120"/>
                <a:gridCol w="1051560"/>
                <a:gridCol w="960120"/>
              </a:tblGrid>
              <a:tr h="210646">
                <a:tc>
                  <a:txBody>
                    <a:bodyPr/>
                    <a:lstStyle/>
                    <a:p>
                      <a:pPr marL="0" marR="0">
                        <a:lnSpc>
                          <a:spcPts val="1660"/>
                        </a:lnSpc>
                        <a:spcBef>
                          <a:spcPts val="0"/>
                        </a:spcBef>
                        <a:spcAft>
                          <a:spcPts val="0"/>
                        </a:spcAft>
                      </a:pPr>
                      <a:r>
                        <a:rPr lang="en-US" sz="1200" kern="1200" dirty="0">
                          <a:solidFill>
                            <a:srgbClr val="000000"/>
                          </a:solidFill>
                          <a:effectLst/>
                          <a:latin typeface="Corbel"/>
                          <a:ea typeface="Times New Roman"/>
                          <a:cs typeface="Arial"/>
                        </a:rPr>
                        <a:t> </a:t>
                      </a:r>
                      <a:endParaRPr lang="en-US" sz="1100" dirty="0">
                        <a:effectLst/>
                        <a:latin typeface="Calibri"/>
                        <a:ea typeface="Calibri"/>
                        <a:cs typeface="Arial"/>
                      </a:endParaRPr>
                    </a:p>
                  </a:txBody>
                  <a:tcPr marL="32385" marR="32385" marT="9525"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dirty="0">
                          <a:solidFill>
                            <a:srgbClr val="000000"/>
                          </a:solidFill>
                          <a:effectLst/>
                          <a:latin typeface="Corbel"/>
                          <a:ea typeface="Times New Roman"/>
                          <a:cs typeface="Arial"/>
                        </a:rPr>
                        <a:t>(1)</a:t>
                      </a:r>
                      <a:endParaRPr lang="en-US" sz="1100" dirty="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dirty="0">
                          <a:solidFill>
                            <a:srgbClr val="000000"/>
                          </a:solidFill>
                          <a:effectLst/>
                          <a:latin typeface="Corbel"/>
                          <a:ea typeface="Times New Roman"/>
                          <a:cs typeface="Arial"/>
                        </a:rPr>
                        <a:t>(2)</a:t>
                      </a:r>
                      <a:endParaRPr lang="en-US" sz="1100" dirty="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dirty="0">
                          <a:solidFill>
                            <a:srgbClr val="000000"/>
                          </a:solidFill>
                          <a:effectLst/>
                          <a:latin typeface="Corbel"/>
                          <a:ea typeface="Times New Roman"/>
                          <a:cs typeface="Arial"/>
                        </a:rPr>
                        <a:t>(3)</a:t>
                      </a:r>
                      <a:endParaRPr lang="en-US" sz="1100" dirty="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dirty="0">
                          <a:solidFill>
                            <a:srgbClr val="000000"/>
                          </a:solidFill>
                          <a:effectLst/>
                          <a:latin typeface="Corbel"/>
                          <a:ea typeface="Times New Roman"/>
                          <a:cs typeface="Arial"/>
                        </a:rPr>
                        <a:t>(4)</a:t>
                      </a:r>
                      <a:endParaRPr lang="en-US" sz="1100" dirty="0">
                        <a:effectLst/>
                        <a:latin typeface="Calibri"/>
                        <a:ea typeface="Calibri"/>
                        <a:cs typeface="Arial"/>
                      </a:endParaRPr>
                    </a:p>
                  </a:txBody>
                  <a:tcPr marL="32385" marR="32385" marT="9525"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dirty="0">
                          <a:solidFill>
                            <a:srgbClr val="000000"/>
                          </a:solidFill>
                          <a:effectLst/>
                          <a:latin typeface="Corbel"/>
                          <a:ea typeface="Times New Roman"/>
                          <a:cs typeface="Arial"/>
                        </a:rPr>
                        <a:t>(5)</a:t>
                      </a:r>
                      <a:endParaRPr lang="en-US" sz="1100" dirty="0">
                        <a:effectLst/>
                        <a:latin typeface="Calibri"/>
                        <a:ea typeface="Calibri"/>
                        <a:cs typeface="Arial"/>
                      </a:endParaRPr>
                    </a:p>
                  </a:txBody>
                  <a:tcPr marL="32385" marR="32385" marT="9525"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dirty="0">
                          <a:solidFill>
                            <a:srgbClr val="000000"/>
                          </a:solidFill>
                          <a:effectLst/>
                          <a:latin typeface="Corbel"/>
                          <a:ea typeface="Times New Roman"/>
                          <a:cs typeface="Arial"/>
                        </a:rPr>
                        <a:t>(6)</a:t>
                      </a:r>
                      <a:endParaRPr lang="en-US" sz="1100" dirty="0">
                        <a:effectLst/>
                        <a:latin typeface="Calibri"/>
                        <a:ea typeface="Calibri"/>
                        <a:cs typeface="Arial"/>
                      </a:endParaRPr>
                    </a:p>
                  </a:txBody>
                  <a:tcPr marL="32385" marR="32385" marT="9525"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r>
              <a:tr h="210646">
                <a:tc>
                  <a:txBody>
                    <a:bodyPr/>
                    <a:lstStyle/>
                    <a:p>
                      <a:pPr marL="0" marR="0">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Yellow Cards</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Yellow Cards</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Red Cards</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Red Cards</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Total Cards</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Total Cards</a:t>
                      </a:r>
                      <a:endParaRPr lang="en-US" sz="1100">
                        <a:effectLst/>
                        <a:latin typeface="Calibri"/>
                        <a:ea typeface="Calibri"/>
                        <a:cs typeface="Arial"/>
                      </a:endParaRPr>
                    </a:p>
                  </a:txBody>
                  <a:tcPr marL="32385" marR="3238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r>
              <a:tr h="434399">
                <a:tc>
                  <a:txBody>
                    <a:bodyPr/>
                    <a:lstStyle/>
                    <a:p>
                      <a:pPr marL="0" marR="0">
                        <a:lnSpc>
                          <a:spcPct val="115000"/>
                        </a:lnSpc>
                        <a:spcBef>
                          <a:spcPts val="0"/>
                        </a:spcBef>
                        <a:spcAft>
                          <a:spcPts val="0"/>
                        </a:spcAft>
                      </a:pPr>
                      <a:r>
                        <a:rPr lang="en-US" sz="1200" kern="1200">
                          <a:solidFill>
                            <a:srgbClr val="000000"/>
                          </a:solidFill>
                          <a:effectLst/>
                          <a:latin typeface="Corbel"/>
                          <a:ea typeface="Times New Roman"/>
                          <a:cs typeface="Arial"/>
                        </a:rPr>
                        <a:t>VARIABLES</a:t>
                      </a:r>
                      <a:endParaRPr lang="en-US" sz="1100">
                        <a:effectLst/>
                        <a:latin typeface="Calibri"/>
                        <a:ea typeface="Calibri"/>
                        <a:cs typeface="Arial"/>
                      </a:endParaRPr>
                    </a:p>
                  </a:txBody>
                  <a:tcPr marL="32385" marR="3238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Individual Controls</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Team Controls</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Individual Controls</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Team Controls</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Individual Controls</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Team Controls</a:t>
                      </a:r>
                      <a:endParaRPr lang="en-US" sz="1100">
                        <a:effectLst/>
                        <a:latin typeface="Calibri"/>
                        <a:ea typeface="Calibri"/>
                        <a:cs typeface="Arial"/>
                      </a:endParaRPr>
                    </a:p>
                  </a:txBody>
                  <a:tcPr marL="32385" marR="32385" marT="9525"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210646">
                <a:tc>
                  <a:txBody>
                    <a:bodyPr/>
                    <a:lstStyle/>
                    <a:p>
                      <a:pPr marL="0" marR="0">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r>
              <a:tr h="210646">
                <a:tc>
                  <a:txBody>
                    <a:bodyPr/>
                    <a:lstStyle/>
                    <a:p>
                      <a:pPr marL="0" marR="0">
                        <a:lnSpc>
                          <a:spcPts val="1660"/>
                        </a:lnSpc>
                        <a:spcBef>
                          <a:spcPts val="0"/>
                        </a:spcBef>
                        <a:spcAft>
                          <a:spcPts val="0"/>
                        </a:spcAft>
                      </a:pPr>
                      <a:r>
                        <a:rPr lang="en-US" sz="1200" u="sng" kern="1200">
                          <a:solidFill>
                            <a:srgbClr val="000000"/>
                          </a:solidFill>
                          <a:effectLst/>
                          <a:latin typeface="Corbel"/>
                          <a:ea typeface="Times New Roman"/>
                          <a:cs typeface="Arial"/>
                        </a:rPr>
                        <a:t>Independent</a:t>
                      </a:r>
                      <a:endParaRPr lang="en-US" sz="1100">
                        <a:effectLst/>
                        <a:latin typeface="Calibri"/>
                        <a:ea typeface="Calibri"/>
                        <a:cs typeface="Arial"/>
                      </a:endParaRPr>
                    </a:p>
                  </a:txBody>
                  <a:tcPr marL="32385" marR="32385" marT="9525"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r>
              <a:tr h="658152">
                <a:tc>
                  <a:txBody>
                    <a:bodyPr/>
                    <a:lstStyle/>
                    <a:p>
                      <a:pPr marL="0" marR="0">
                        <a:lnSpc>
                          <a:spcPct val="115000"/>
                        </a:lnSpc>
                        <a:spcBef>
                          <a:spcPts val="0"/>
                        </a:spcBef>
                        <a:spcAft>
                          <a:spcPts val="0"/>
                        </a:spcAft>
                      </a:pPr>
                      <a:r>
                        <a:rPr lang="en-US" sz="1200" kern="1200">
                          <a:solidFill>
                            <a:srgbClr val="000000"/>
                          </a:solidFill>
                          <a:effectLst/>
                          <a:latin typeface="Corbel"/>
                          <a:ea typeface="Times New Roman"/>
                          <a:cs typeface="Arial"/>
                        </a:rPr>
                        <a:t>Spatially Lagged Yellow Cards Received by Player j, Weight = Games Played Together</a:t>
                      </a:r>
                      <a:endParaRPr lang="en-US" sz="1100">
                        <a:effectLst/>
                        <a:latin typeface="Calibri"/>
                        <a:ea typeface="Calibri"/>
                        <a:cs typeface="Arial"/>
                      </a:endParaRPr>
                    </a:p>
                  </a:txBody>
                  <a:tcPr marL="32385" marR="32385" marT="9525"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b="1" kern="1200">
                          <a:solidFill>
                            <a:srgbClr val="000000"/>
                          </a:solidFill>
                          <a:effectLst/>
                          <a:highlight>
                            <a:srgbClr val="00FFFF"/>
                          </a:highlight>
                          <a:latin typeface="Corbel"/>
                          <a:ea typeface="Times New Roman"/>
                          <a:cs typeface="Times New Roman"/>
                        </a:rPr>
                        <a:t>1.168</a:t>
                      </a:r>
                      <a:endParaRPr lang="en-US" sz="1100">
                        <a:effectLst/>
                        <a:latin typeface="Calibri"/>
                        <a:ea typeface="Calibri"/>
                        <a:cs typeface="Arial"/>
                      </a:endParaRPr>
                    </a:p>
                    <a:p>
                      <a:pPr marL="0" marR="0" algn="ctr">
                        <a:lnSpc>
                          <a:spcPct val="115000"/>
                        </a:lnSpc>
                        <a:spcBef>
                          <a:spcPts val="0"/>
                        </a:spcBef>
                        <a:spcAft>
                          <a:spcPts val="0"/>
                        </a:spcAft>
                      </a:pPr>
                      <a:r>
                        <a:rPr lang="en-US" sz="1200" b="1" kern="1200">
                          <a:solidFill>
                            <a:srgbClr val="000000"/>
                          </a:solidFill>
                          <a:effectLst/>
                          <a:highlight>
                            <a:srgbClr val="00FFFF"/>
                          </a:highlight>
                          <a:latin typeface="Corbel"/>
                          <a:ea typeface="Times New Roman"/>
                          <a:cs typeface="Times New Roman"/>
                        </a:rPr>
                        <a:t>(10.69)**</a:t>
                      </a:r>
                      <a:endParaRPr lang="en-US" sz="1100">
                        <a:effectLst/>
                        <a:latin typeface="Calibri"/>
                        <a:ea typeface="Calibri"/>
                        <a:cs typeface="Arial"/>
                      </a:endParaRPr>
                    </a:p>
                  </a:txBody>
                  <a:tcPr marL="47625" marR="476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b="1" kern="1200">
                          <a:solidFill>
                            <a:srgbClr val="000000"/>
                          </a:solidFill>
                          <a:effectLst/>
                          <a:highlight>
                            <a:srgbClr val="00FFFF"/>
                          </a:highlight>
                          <a:latin typeface="Corbel"/>
                          <a:ea typeface="Times New Roman"/>
                          <a:cs typeface="Times New Roman"/>
                        </a:rPr>
                        <a:t>1.866</a:t>
                      </a:r>
                      <a:endParaRPr lang="en-US" sz="1100">
                        <a:effectLst/>
                        <a:latin typeface="Calibri"/>
                        <a:ea typeface="Calibri"/>
                        <a:cs typeface="Arial"/>
                      </a:endParaRPr>
                    </a:p>
                    <a:p>
                      <a:pPr marL="0" marR="0" algn="ctr">
                        <a:lnSpc>
                          <a:spcPct val="115000"/>
                        </a:lnSpc>
                        <a:spcBef>
                          <a:spcPts val="0"/>
                        </a:spcBef>
                        <a:spcAft>
                          <a:spcPts val="0"/>
                        </a:spcAft>
                      </a:pPr>
                      <a:r>
                        <a:rPr lang="en-US" sz="1200" b="1" kern="1200">
                          <a:solidFill>
                            <a:srgbClr val="000000"/>
                          </a:solidFill>
                          <a:effectLst/>
                          <a:highlight>
                            <a:srgbClr val="00FFFF"/>
                          </a:highlight>
                          <a:latin typeface="Corbel"/>
                          <a:ea typeface="Times New Roman"/>
                          <a:cs typeface="Times New Roman"/>
                        </a:rPr>
                        <a:t>(30.71)**</a:t>
                      </a:r>
                      <a:endParaRPr lang="en-US" sz="1100">
                        <a:effectLst/>
                        <a:latin typeface="Calibri"/>
                        <a:ea typeface="Calibri"/>
                        <a:cs typeface="Arial"/>
                      </a:endParaRPr>
                    </a:p>
                  </a:txBody>
                  <a:tcPr marL="47625" marR="476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b="1" kern="1200">
                          <a:solidFill>
                            <a:srgbClr val="000000"/>
                          </a:solidFill>
                          <a:effectLst/>
                          <a:latin typeface="Corbel"/>
                          <a:ea typeface="Times New Roman"/>
                          <a:cs typeface="Times New Roman"/>
                        </a:rPr>
                        <a:t> </a:t>
                      </a:r>
                      <a:endParaRPr lang="en-US" sz="1100">
                        <a:effectLst/>
                        <a:latin typeface="Calibri"/>
                        <a:ea typeface="Calibri"/>
                        <a:cs typeface="Arial"/>
                      </a:endParaRPr>
                    </a:p>
                  </a:txBody>
                  <a:tcPr marL="47625" marR="47625" marT="9525" marB="0">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b="1" kern="1200">
                          <a:solidFill>
                            <a:srgbClr val="000000"/>
                          </a:solidFill>
                          <a:effectLst/>
                          <a:latin typeface="Corbel"/>
                          <a:ea typeface="Times New Roman"/>
                          <a:cs typeface="Times New Roman"/>
                        </a:rPr>
                        <a:t> </a:t>
                      </a:r>
                      <a:endParaRPr lang="en-US" sz="1100">
                        <a:effectLst/>
                        <a:latin typeface="Calibri"/>
                        <a:ea typeface="Calibri"/>
                        <a:cs typeface="Arial"/>
                      </a:endParaRPr>
                    </a:p>
                  </a:txBody>
                  <a:tcPr marL="47625" marR="4762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b="1" kern="1200">
                          <a:solidFill>
                            <a:srgbClr val="000000"/>
                          </a:solidFill>
                          <a:effectLst/>
                          <a:latin typeface="Corbel"/>
                          <a:ea typeface="Times New Roman"/>
                          <a:cs typeface="Times New Roman"/>
                        </a:rPr>
                        <a:t> </a:t>
                      </a:r>
                      <a:endParaRPr lang="en-US" sz="1100">
                        <a:effectLst/>
                        <a:latin typeface="Calibri"/>
                        <a:ea typeface="Calibri"/>
                        <a:cs typeface="Arial"/>
                      </a:endParaRPr>
                    </a:p>
                  </a:txBody>
                  <a:tcPr marL="47625" marR="4762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b="1" kern="1200">
                          <a:solidFill>
                            <a:srgbClr val="000000"/>
                          </a:solidFill>
                          <a:effectLst/>
                          <a:latin typeface="Corbel"/>
                          <a:ea typeface="Times New Roman"/>
                          <a:cs typeface="Times New Roman"/>
                        </a:rPr>
                        <a:t> </a:t>
                      </a:r>
                      <a:endParaRPr lang="en-US" sz="1100">
                        <a:effectLst/>
                        <a:latin typeface="Calibri"/>
                        <a:ea typeface="Calibri"/>
                        <a:cs typeface="Arial"/>
                      </a:endParaRPr>
                    </a:p>
                  </a:txBody>
                  <a:tcPr marL="47625" marR="4762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r>
              <a:tr h="658152">
                <a:tc>
                  <a:txBody>
                    <a:bodyPr/>
                    <a:lstStyle/>
                    <a:p>
                      <a:pPr marL="0" marR="0">
                        <a:lnSpc>
                          <a:spcPct val="115000"/>
                        </a:lnSpc>
                        <a:spcBef>
                          <a:spcPts val="0"/>
                        </a:spcBef>
                        <a:spcAft>
                          <a:spcPts val="0"/>
                        </a:spcAft>
                      </a:pPr>
                      <a:r>
                        <a:rPr lang="en-US" sz="1200" kern="1200">
                          <a:solidFill>
                            <a:srgbClr val="000000"/>
                          </a:solidFill>
                          <a:effectLst/>
                          <a:latin typeface="Corbel"/>
                          <a:ea typeface="Times New Roman"/>
                          <a:cs typeface="Arial"/>
                        </a:rPr>
                        <a:t>Spatially Lagged Red Cards Received by Player j, Weight = Games Played Together</a:t>
                      </a:r>
                      <a:endParaRPr lang="en-US" sz="1100">
                        <a:effectLst/>
                        <a:latin typeface="Calibri"/>
                        <a:ea typeface="Calibri"/>
                        <a:cs typeface="Arial"/>
                      </a:endParaRPr>
                    </a:p>
                  </a:txBody>
                  <a:tcPr marL="32385" marR="32385" marT="9525"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b="1" kern="1200">
                          <a:solidFill>
                            <a:srgbClr val="000000"/>
                          </a:solidFill>
                          <a:effectLst/>
                          <a:latin typeface="Corbel"/>
                          <a:ea typeface="Times New Roman"/>
                          <a:cs typeface="Times New Roman"/>
                        </a:rPr>
                        <a:t> </a:t>
                      </a:r>
                      <a:endParaRPr lang="en-US" sz="1100">
                        <a:effectLst/>
                        <a:latin typeface="Calibri"/>
                        <a:ea typeface="Calibri"/>
                        <a:cs typeface="Arial"/>
                      </a:endParaRPr>
                    </a:p>
                  </a:txBody>
                  <a:tcPr marL="47625" marR="476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b="1" kern="1200">
                          <a:solidFill>
                            <a:srgbClr val="000000"/>
                          </a:solidFill>
                          <a:effectLst/>
                          <a:latin typeface="Corbel"/>
                          <a:ea typeface="Times New Roman"/>
                          <a:cs typeface="Times New Roman"/>
                        </a:rPr>
                        <a:t> </a:t>
                      </a:r>
                      <a:endParaRPr lang="en-US" sz="1100">
                        <a:effectLst/>
                        <a:latin typeface="Calibri"/>
                        <a:ea typeface="Calibri"/>
                        <a:cs typeface="Arial"/>
                      </a:endParaRPr>
                    </a:p>
                  </a:txBody>
                  <a:tcPr marL="47625" marR="476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b="1" kern="1200">
                          <a:solidFill>
                            <a:srgbClr val="000000"/>
                          </a:solidFill>
                          <a:effectLst/>
                          <a:highlight>
                            <a:srgbClr val="00FFFF"/>
                          </a:highlight>
                          <a:latin typeface="Corbel"/>
                          <a:ea typeface="Times New Roman"/>
                          <a:cs typeface="Times New Roman"/>
                        </a:rPr>
                        <a:t>1.533</a:t>
                      </a:r>
                      <a:endParaRPr lang="en-US" sz="1100">
                        <a:effectLst/>
                        <a:latin typeface="Calibri"/>
                        <a:ea typeface="Calibri"/>
                        <a:cs typeface="Arial"/>
                      </a:endParaRPr>
                    </a:p>
                    <a:p>
                      <a:pPr marL="0" marR="0" algn="ctr">
                        <a:lnSpc>
                          <a:spcPct val="115000"/>
                        </a:lnSpc>
                        <a:spcBef>
                          <a:spcPts val="0"/>
                        </a:spcBef>
                        <a:spcAft>
                          <a:spcPts val="0"/>
                        </a:spcAft>
                      </a:pPr>
                      <a:r>
                        <a:rPr lang="en-US" sz="1200" b="1" kern="1200">
                          <a:solidFill>
                            <a:srgbClr val="000000"/>
                          </a:solidFill>
                          <a:effectLst/>
                          <a:highlight>
                            <a:srgbClr val="00FFFF"/>
                          </a:highlight>
                          <a:latin typeface="Corbel"/>
                          <a:ea typeface="Times New Roman"/>
                          <a:cs typeface="Times New Roman"/>
                        </a:rPr>
                        <a:t>(1.96)*</a:t>
                      </a:r>
                      <a:endParaRPr lang="en-US" sz="1100">
                        <a:effectLst/>
                        <a:latin typeface="Calibri"/>
                        <a:ea typeface="Calibri"/>
                        <a:cs typeface="Arial"/>
                      </a:endParaRPr>
                    </a:p>
                  </a:txBody>
                  <a:tcPr marL="47625" marR="47625" marT="9525" marB="0">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b="1" kern="1200">
                          <a:solidFill>
                            <a:srgbClr val="000000"/>
                          </a:solidFill>
                          <a:effectLst/>
                          <a:highlight>
                            <a:srgbClr val="00FFFF"/>
                          </a:highlight>
                          <a:latin typeface="Corbel"/>
                          <a:ea typeface="Times New Roman"/>
                          <a:cs typeface="Times New Roman"/>
                        </a:rPr>
                        <a:t>4.805</a:t>
                      </a:r>
                      <a:endParaRPr lang="en-US" sz="1100">
                        <a:effectLst/>
                        <a:latin typeface="Calibri"/>
                        <a:ea typeface="Calibri"/>
                        <a:cs typeface="Arial"/>
                      </a:endParaRPr>
                    </a:p>
                    <a:p>
                      <a:pPr marL="0" marR="0" algn="ctr">
                        <a:lnSpc>
                          <a:spcPct val="115000"/>
                        </a:lnSpc>
                        <a:spcBef>
                          <a:spcPts val="0"/>
                        </a:spcBef>
                        <a:spcAft>
                          <a:spcPts val="0"/>
                        </a:spcAft>
                      </a:pPr>
                      <a:r>
                        <a:rPr lang="en-US" sz="1200" b="1" kern="1200">
                          <a:solidFill>
                            <a:srgbClr val="000000"/>
                          </a:solidFill>
                          <a:effectLst/>
                          <a:highlight>
                            <a:srgbClr val="00FFFF"/>
                          </a:highlight>
                          <a:latin typeface="Corbel"/>
                          <a:ea typeface="Times New Roman"/>
                          <a:cs typeface="Times New Roman"/>
                        </a:rPr>
                        <a:t>(8.58)**</a:t>
                      </a:r>
                      <a:endParaRPr lang="en-US" sz="1100">
                        <a:effectLst/>
                        <a:latin typeface="Calibri"/>
                        <a:ea typeface="Calibri"/>
                        <a:cs typeface="Arial"/>
                      </a:endParaRPr>
                    </a:p>
                  </a:txBody>
                  <a:tcPr marL="47625" marR="4762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b="1" kern="1200">
                          <a:solidFill>
                            <a:srgbClr val="000000"/>
                          </a:solidFill>
                          <a:effectLst/>
                          <a:latin typeface="Corbel"/>
                          <a:ea typeface="Times New Roman"/>
                          <a:cs typeface="Times New Roman"/>
                        </a:rPr>
                        <a:t> </a:t>
                      </a:r>
                      <a:endParaRPr lang="en-US" sz="1100">
                        <a:effectLst/>
                        <a:latin typeface="Calibri"/>
                        <a:ea typeface="Calibri"/>
                        <a:cs typeface="Arial"/>
                      </a:endParaRPr>
                    </a:p>
                  </a:txBody>
                  <a:tcPr marL="47625" marR="4762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b="1" kern="1200">
                          <a:solidFill>
                            <a:srgbClr val="000000"/>
                          </a:solidFill>
                          <a:effectLst/>
                          <a:latin typeface="Corbel"/>
                          <a:ea typeface="Times New Roman"/>
                          <a:cs typeface="Times New Roman"/>
                        </a:rPr>
                        <a:t> </a:t>
                      </a:r>
                      <a:endParaRPr lang="en-US" sz="1100">
                        <a:effectLst/>
                        <a:latin typeface="Calibri"/>
                        <a:ea typeface="Calibri"/>
                        <a:cs typeface="Arial"/>
                      </a:endParaRPr>
                    </a:p>
                  </a:txBody>
                  <a:tcPr marL="47625" marR="4762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r>
              <a:tr h="658152">
                <a:tc>
                  <a:txBody>
                    <a:bodyPr/>
                    <a:lstStyle/>
                    <a:p>
                      <a:pPr marL="0" marR="0">
                        <a:lnSpc>
                          <a:spcPct val="115000"/>
                        </a:lnSpc>
                        <a:spcBef>
                          <a:spcPts val="0"/>
                        </a:spcBef>
                        <a:spcAft>
                          <a:spcPts val="0"/>
                        </a:spcAft>
                      </a:pPr>
                      <a:r>
                        <a:rPr lang="en-US" sz="1200" kern="1200">
                          <a:solidFill>
                            <a:srgbClr val="000000"/>
                          </a:solidFill>
                          <a:effectLst/>
                          <a:latin typeface="Corbel"/>
                          <a:ea typeface="Times New Roman"/>
                          <a:cs typeface="Arial"/>
                        </a:rPr>
                        <a:t>Spatially Lagged Total Cards Received by Player j, Weight = Games Played Together</a:t>
                      </a:r>
                      <a:endParaRPr lang="en-US" sz="1100">
                        <a:effectLst/>
                        <a:latin typeface="Calibri"/>
                        <a:ea typeface="Calibri"/>
                        <a:cs typeface="Arial"/>
                      </a:endParaRPr>
                    </a:p>
                  </a:txBody>
                  <a:tcPr marL="32385" marR="32385" marT="9525"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b="1" kern="1200">
                          <a:solidFill>
                            <a:srgbClr val="000000"/>
                          </a:solidFill>
                          <a:effectLst/>
                          <a:latin typeface="Corbel"/>
                          <a:ea typeface="Times New Roman"/>
                          <a:cs typeface="Times New Roman"/>
                        </a:rPr>
                        <a:t> </a:t>
                      </a:r>
                      <a:endParaRPr lang="en-US" sz="1100">
                        <a:effectLst/>
                        <a:latin typeface="Calibri"/>
                        <a:ea typeface="Calibri"/>
                        <a:cs typeface="Arial"/>
                      </a:endParaRPr>
                    </a:p>
                  </a:txBody>
                  <a:tcPr marL="47625" marR="476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b="1" kern="1200">
                          <a:solidFill>
                            <a:srgbClr val="000000"/>
                          </a:solidFill>
                          <a:effectLst/>
                          <a:latin typeface="Corbel"/>
                          <a:ea typeface="Times New Roman"/>
                          <a:cs typeface="Times New Roman"/>
                        </a:rPr>
                        <a:t> </a:t>
                      </a:r>
                      <a:endParaRPr lang="en-US" sz="1100">
                        <a:effectLst/>
                        <a:latin typeface="Calibri"/>
                        <a:ea typeface="Calibri"/>
                        <a:cs typeface="Arial"/>
                      </a:endParaRPr>
                    </a:p>
                  </a:txBody>
                  <a:tcPr marL="47625" marR="476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b="1" kern="1200">
                          <a:solidFill>
                            <a:srgbClr val="000000"/>
                          </a:solidFill>
                          <a:effectLst/>
                          <a:latin typeface="Corbel"/>
                          <a:ea typeface="Times New Roman"/>
                          <a:cs typeface="Times New Roman"/>
                        </a:rPr>
                        <a:t> </a:t>
                      </a:r>
                      <a:endParaRPr lang="en-US" sz="1100">
                        <a:effectLst/>
                        <a:latin typeface="Calibri"/>
                        <a:ea typeface="Calibri"/>
                        <a:cs typeface="Arial"/>
                      </a:endParaRPr>
                    </a:p>
                  </a:txBody>
                  <a:tcPr marL="47625" marR="47625" marT="9525" marB="0">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b="1" kern="1200">
                          <a:solidFill>
                            <a:srgbClr val="000000"/>
                          </a:solidFill>
                          <a:effectLst/>
                          <a:latin typeface="Corbel"/>
                          <a:ea typeface="Times New Roman"/>
                          <a:cs typeface="Times New Roman"/>
                        </a:rPr>
                        <a:t> </a:t>
                      </a:r>
                      <a:endParaRPr lang="en-US" sz="1100">
                        <a:effectLst/>
                        <a:latin typeface="Calibri"/>
                        <a:ea typeface="Calibri"/>
                        <a:cs typeface="Arial"/>
                      </a:endParaRPr>
                    </a:p>
                  </a:txBody>
                  <a:tcPr marL="47625" marR="4762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b="1" kern="1200">
                          <a:solidFill>
                            <a:srgbClr val="000000"/>
                          </a:solidFill>
                          <a:effectLst/>
                          <a:highlight>
                            <a:srgbClr val="00FFFF"/>
                          </a:highlight>
                          <a:latin typeface="Corbel"/>
                          <a:ea typeface="Times New Roman"/>
                          <a:cs typeface="Times New Roman"/>
                        </a:rPr>
                        <a:t>1.167</a:t>
                      </a:r>
                      <a:endParaRPr lang="en-US" sz="1100">
                        <a:effectLst/>
                        <a:latin typeface="Calibri"/>
                        <a:ea typeface="Calibri"/>
                        <a:cs typeface="Arial"/>
                      </a:endParaRPr>
                    </a:p>
                    <a:p>
                      <a:pPr marL="0" marR="0" algn="ctr">
                        <a:lnSpc>
                          <a:spcPct val="115000"/>
                        </a:lnSpc>
                        <a:spcBef>
                          <a:spcPts val="0"/>
                        </a:spcBef>
                        <a:spcAft>
                          <a:spcPts val="0"/>
                        </a:spcAft>
                      </a:pPr>
                      <a:r>
                        <a:rPr lang="en-US" sz="1200" b="1" kern="1200">
                          <a:solidFill>
                            <a:srgbClr val="000000"/>
                          </a:solidFill>
                          <a:effectLst/>
                          <a:highlight>
                            <a:srgbClr val="00FFFF"/>
                          </a:highlight>
                          <a:latin typeface="Corbel"/>
                          <a:ea typeface="Times New Roman"/>
                          <a:cs typeface="Times New Roman"/>
                        </a:rPr>
                        <a:t>(12.44)**</a:t>
                      </a:r>
                      <a:endParaRPr lang="en-US" sz="1100">
                        <a:effectLst/>
                        <a:latin typeface="Calibri"/>
                        <a:ea typeface="Calibri"/>
                        <a:cs typeface="Arial"/>
                      </a:endParaRPr>
                    </a:p>
                  </a:txBody>
                  <a:tcPr marL="47625" marR="4762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b="1" kern="1200">
                          <a:solidFill>
                            <a:srgbClr val="000000"/>
                          </a:solidFill>
                          <a:effectLst/>
                          <a:highlight>
                            <a:srgbClr val="00FFFF"/>
                          </a:highlight>
                          <a:latin typeface="Corbel"/>
                          <a:ea typeface="Times New Roman"/>
                          <a:cs typeface="Times New Roman"/>
                        </a:rPr>
                        <a:t>1.797</a:t>
                      </a:r>
                      <a:endParaRPr lang="en-US" sz="1100">
                        <a:effectLst/>
                        <a:latin typeface="Calibri"/>
                        <a:ea typeface="Calibri"/>
                        <a:cs typeface="Arial"/>
                      </a:endParaRPr>
                    </a:p>
                    <a:p>
                      <a:pPr marL="0" marR="0" algn="ctr">
                        <a:lnSpc>
                          <a:spcPct val="115000"/>
                        </a:lnSpc>
                        <a:spcBef>
                          <a:spcPts val="0"/>
                        </a:spcBef>
                        <a:spcAft>
                          <a:spcPts val="0"/>
                        </a:spcAft>
                      </a:pPr>
                      <a:r>
                        <a:rPr lang="en-US" sz="1200" b="1" kern="1200">
                          <a:solidFill>
                            <a:srgbClr val="000000"/>
                          </a:solidFill>
                          <a:effectLst/>
                          <a:highlight>
                            <a:srgbClr val="00FFFF"/>
                          </a:highlight>
                          <a:latin typeface="Corbel"/>
                          <a:ea typeface="Times New Roman"/>
                          <a:cs typeface="Times New Roman"/>
                        </a:rPr>
                        <a:t>(33.01)**</a:t>
                      </a:r>
                      <a:endParaRPr lang="en-US" sz="1100">
                        <a:effectLst/>
                        <a:latin typeface="Calibri"/>
                        <a:ea typeface="Calibri"/>
                        <a:cs typeface="Arial"/>
                      </a:endParaRPr>
                    </a:p>
                  </a:txBody>
                  <a:tcPr marL="47625" marR="4762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r>
              <a:tr h="210646">
                <a:tc>
                  <a:txBody>
                    <a:bodyPr/>
                    <a:lstStyle/>
                    <a:p>
                      <a:pPr marL="0" marR="0">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Times New Roman"/>
                        </a:rPr>
                        <a:t> </a:t>
                      </a:r>
                      <a:endParaRPr lang="en-US" sz="1100">
                        <a:effectLst/>
                        <a:latin typeface="Calibri"/>
                        <a:ea typeface="Calibri"/>
                        <a:cs typeface="Arial"/>
                      </a:endParaRPr>
                    </a:p>
                  </a:txBody>
                  <a:tcPr marL="47625" marR="476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Times New Roman"/>
                        </a:rPr>
                        <a:t> </a:t>
                      </a:r>
                      <a:endParaRPr lang="en-US" sz="1100">
                        <a:effectLst/>
                        <a:latin typeface="Calibri"/>
                        <a:ea typeface="Calibri"/>
                        <a:cs typeface="Arial"/>
                      </a:endParaRPr>
                    </a:p>
                  </a:txBody>
                  <a:tcPr marL="47625" marR="476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Times New Roman"/>
                        </a:rPr>
                        <a:t> </a:t>
                      </a:r>
                      <a:endParaRPr lang="en-US" sz="1100">
                        <a:effectLst/>
                        <a:latin typeface="Calibri"/>
                        <a:ea typeface="Calibri"/>
                        <a:cs typeface="Arial"/>
                      </a:endParaRPr>
                    </a:p>
                  </a:txBody>
                  <a:tcPr marL="47625" marR="47625" marT="9525" marB="0">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Times New Roman"/>
                        </a:rPr>
                        <a:t> </a:t>
                      </a:r>
                      <a:endParaRPr lang="en-US" sz="1100">
                        <a:effectLst/>
                        <a:latin typeface="Calibri"/>
                        <a:ea typeface="Calibri"/>
                        <a:cs typeface="Arial"/>
                      </a:endParaRPr>
                    </a:p>
                  </a:txBody>
                  <a:tcPr marL="47625" marR="4762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nSpc>
                          <a:spcPct val="115000"/>
                        </a:lnSpc>
                      </a:pPr>
                      <a:endParaRPr lang="en-US" sz="1100">
                        <a:effectLst/>
                        <a:latin typeface="Calibri"/>
                      </a:endParaRPr>
                    </a:p>
                  </a:txBody>
                  <a:tcPr marL="47625" marR="4762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nSpc>
                          <a:spcPct val="115000"/>
                        </a:lnSpc>
                      </a:pPr>
                      <a:endParaRPr lang="en-US" sz="1100">
                        <a:effectLst/>
                        <a:latin typeface="Calibri"/>
                      </a:endParaRPr>
                    </a:p>
                  </a:txBody>
                  <a:tcPr marL="47625" marR="4762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r>
              <a:tr h="210646">
                <a:tc>
                  <a:txBody>
                    <a:bodyPr/>
                    <a:lstStyle/>
                    <a:p>
                      <a:pPr marL="0" marR="0">
                        <a:lnSpc>
                          <a:spcPts val="1660"/>
                        </a:lnSpc>
                        <a:spcBef>
                          <a:spcPts val="0"/>
                        </a:spcBef>
                        <a:spcAft>
                          <a:spcPts val="0"/>
                        </a:spcAft>
                      </a:pPr>
                      <a:r>
                        <a:rPr lang="en-US" sz="1200" u="sng" kern="1200">
                          <a:solidFill>
                            <a:srgbClr val="000000"/>
                          </a:solidFill>
                          <a:effectLst/>
                          <a:latin typeface="Corbel"/>
                          <a:ea typeface="Times New Roman"/>
                          <a:cs typeface="Arial"/>
                        </a:rPr>
                        <a:t>Controls</a:t>
                      </a:r>
                      <a:endParaRPr lang="en-US" sz="1100">
                        <a:effectLst/>
                        <a:latin typeface="Calibri"/>
                        <a:ea typeface="Calibri"/>
                        <a:cs typeface="Arial"/>
                      </a:endParaRPr>
                    </a:p>
                  </a:txBody>
                  <a:tcPr marL="32385" marR="32385" marT="9525"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Times New Roman"/>
                        </a:rPr>
                        <a:t> </a:t>
                      </a:r>
                      <a:endParaRPr lang="en-US" sz="1100">
                        <a:effectLst/>
                        <a:latin typeface="Calibri"/>
                        <a:ea typeface="Calibri"/>
                        <a:cs typeface="Arial"/>
                      </a:endParaRPr>
                    </a:p>
                  </a:txBody>
                  <a:tcPr marL="47625" marR="476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Times New Roman"/>
                        </a:rPr>
                        <a:t> </a:t>
                      </a:r>
                      <a:endParaRPr lang="en-US" sz="1100">
                        <a:effectLst/>
                        <a:latin typeface="Calibri"/>
                        <a:ea typeface="Calibri"/>
                        <a:cs typeface="Arial"/>
                      </a:endParaRPr>
                    </a:p>
                  </a:txBody>
                  <a:tcPr marL="47625" marR="476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Times New Roman"/>
                        </a:rPr>
                        <a:t> </a:t>
                      </a:r>
                      <a:endParaRPr lang="en-US" sz="1100">
                        <a:effectLst/>
                        <a:latin typeface="Calibri"/>
                        <a:ea typeface="Calibri"/>
                        <a:cs typeface="Arial"/>
                      </a:endParaRPr>
                    </a:p>
                  </a:txBody>
                  <a:tcPr marL="47625" marR="47625" marT="9525" marB="0">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Times New Roman"/>
                        </a:rPr>
                        <a:t> </a:t>
                      </a:r>
                      <a:endParaRPr lang="en-US" sz="1100">
                        <a:effectLst/>
                        <a:latin typeface="Calibri"/>
                        <a:ea typeface="Calibri"/>
                        <a:cs typeface="Arial"/>
                      </a:endParaRPr>
                    </a:p>
                  </a:txBody>
                  <a:tcPr marL="47625" marR="4762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nSpc>
                          <a:spcPct val="115000"/>
                        </a:lnSpc>
                      </a:pPr>
                      <a:endParaRPr lang="en-US" sz="1100">
                        <a:effectLst/>
                        <a:latin typeface="Calibri"/>
                      </a:endParaRPr>
                    </a:p>
                  </a:txBody>
                  <a:tcPr marL="47625" marR="4762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nSpc>
                          <a:spcPct val="115000"/>
                        </a:lnSpc>
                      </a:pPr>
                      <a:endParaRPr lang="en-US" sz="1100">
                        <a:effectLst/>
                        <a:latin typeface="Calibri"/>
                      </a:endParaRPr>
                    </a:p>
                  </a:txBody>
                  <a:tcPr marL="47625" marR="4762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r>
              <a:tr h="434399">
                <a:tc>
                  <a:txBody>
                    <a:bodyPr/>
                    <a:lstStyle/>
                    <a:p>
                      <a:pPr marL="0" marR="0">
                        <a:lnSpc>
                          <a:spcPct val="115000"/>
                        </a:lnSpc>
                        <a:spcBef>
                          <a:spcPts val="0"/>
                        </a:spcBef>
                        <a:spcAft>
                          <a:spcPts val="0"/>
                        </a:spcAft>
                      </a:pPr>
                      <a:r>
                        <a:rPr lang="en-US" sz="1200" kern="1200">
                          <a:solidFill>
                            <a:srgbClr val="000000"/>
                          </a:solidFill>
                          <a:effectLst/>
                          <a:latin typeface="Corbel"/>
                          <a:ea typeface="Times New Roman"/>
                          <a:cs typeface="Arial"/>
                        </a:rPr>
                        <a:t>Years of Civil War in Player i’s Home Country</a:t>
                      </a:r>
                      <a:endParaRPr lang="en-US" sz="1100">
                        <a:effectLst/>
                        <a:latin typeface="Calibri"/>
                        <a:ea typeface="Calibri"/>
                        <a:cs typeface="Arial"/>
                      </a:endParaRPr>
                    </a:p>
                  </a:txBody>
                  <a:tcPr marL="32385" marR="32385" marT="9525"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Times New Roman"/>
                        </a:rPr>
                        <a:t>1.008</a:t>
                      </a:r>
                      <a:endParaRPr lang="en-US" sz="1100">
                        <a:effectLst/>
                        <a:latin typeface="Calibri"/>
                        <a:ea typeface="Calibri"/>
                        <a:cs typeface="Arial"/>
                      </a:endParaRPr>
                    </a:p>
                  </a:txBody>
                  <a:tcPr marL="47625" marR="476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Times New Roman"/>
                        </a:rPr>
                        <a:t>1.008</a:t>
                      </a:r>
                      <a:endParaRPr lang="en-US" sz="1100">
                        <a:effectLst/>
                        <a:latin typeface="Calibri"/>
                        <a:ea typeface="Calibri"/>
                        <a:cs typeface="Arial"/>
                      </a:endParaRPr>
                    </a:p>
                  </a:txBody>
                  <a:tcPr marL="47625" marR="476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Times New Roman"/>
                        </a:rPr>
                        <a:t>1.015</a:t>
                      </a:r>
                      <a:endParaRPr lang="en-US" sz="1100">
                        <a:effectLst/>
                        <a:latin typeface="Calibri"/>
                        <a:ea typeface="Calibri"/>
                        <a:cs typeface="Arial"/>
                      </a:endParaRPr>
                    </a:p>
                  </a:txBody>
                  <a:tcPr marL="47625" marR="47625" marT="9525" marB="0">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Times New Roman"/>
                        </a:rPr>
                        <a:t>1.017</a:t>
                      </a:r>
                      <a:endParaRPr lang="en-US" sz="1100">
                        <a:effectLst/>
                        <a:latin typeface="Calibri"/>
                        <a:ea typeface="Calibri"/>
                        <a:cs typeface="Arial"/>
                      </a:endParaRPr>
                    </a:p>
                  </a:txBody>
                  <a:tcPr marL="47625" marR="4762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Times New Roman"/>
                        </a:rPr>
                        <a:t>1.008</a:t>
                      </a:r>
                      <a:endParaRPr lang="en-US" sz="1100">
                        <a:effectLst/>
                        <a:latin typeface="Calibri"/>
                        <a:ea typeface="Calibri"/>
                        <a:cs typeface="Arial"/>
                      </a:endParaRPr>
                    </a:p>
                  </a:txBody>
                  <a:tcPr marL="47625" marR="4762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Times New Roman"/>
                        </a:rPr>
                        <a:t>1.009</a:t>
                      </a:r>
                      <a:endParaRPr lang="en-US" sz="1100">
                        <a:effectLst/>
                        <a:latin typeface="Calibri"/>
                        <a:ea typeface="Calibri"/>
                        <a:cs typeface="Arial"/>
                      </a:endParaRPr>
                    </a:p>
                  </a:txBody>
                  <a:tcPr marL="47625" marR="4762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r>
              <a:tr h="210646">
                <a:tc>
                  <a:txBody>
                    <a:bodyPr/>
                    <a:lstStyle/>
                    <a:p>
                      <a:pPr marL="0" marR="0">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Times New Roman"/>
                        </a:rPr>
                        <a:t>(2.81)**</a:t>
                      </a:r>
                      <a:endParaRPr lang="en-US" sz="1100">
                        <a:effectLst/>
                        <a:latin typeface="Calibri"/>
                        <a:ea typeface="Calibri"/>
                        <a:cs typeface="Arial"/>
                      </a:endParaRPr>
                    </a:p>
                  </a:txBody>
                  <a:tcPr marL="47625" marR="476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Times New Roman"/>
                        </a:rPr>
                        <a:t>(1.94)</a:t>
                      </a:r>
                      <a:endParaRPr lang="en-US" sz="1100">
                        <a:effectLst/>
                        <a:latin typeface="Calibri"/>
                        <a:ea typeface="Calibri"/>
                        <a:cs typeface="Arial"/>
                      </a:endParaRPr>
                    </a:p>
                  </a:txBody>
                  <a:tcPr marL="47625" marR="476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Times New Roman"/>
                        </a:rPr>
                        <a:t>(2.26)*</a:t>
                      </a:r>
                      <a:endParaRPr lang="en-US" sz="1100">
                        <a:effectLst/>
                        <a:latin typeface="Calibri"/>
                        <a:ea typeface="Calibri"/>
                        <a:cs typeface="Arial"/>
                      </a:endParaRPr>
                    </a:p>
                  </a:txBody>
                  <a:tcPr marL="47625" marR="47625" marT="9525" marB="0">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Times New Roman"/>
                        </a:rPr>
                        <a:t>(2.74)**</a:t>
                      </a:r>
                      <a:endParaRPr lang="en-US" sz="1100">
                        <a:effectLst/>
                        <a:latin typeface="Calibri"/>
                        <a:ea typeface="Calibri"/>
                        <a:cs typeface="Arial"/>
                      </a:endParaRPr>
                    </a:p>
                  </a:txBody>
                  <a:tcPr marL="47625" marR="4762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Times New Roman"/>
                        </a:rPr>
                        <a:t>(2.90)**</a:t>
                      </a:r>
                      <a:endParaRPr lang="en-US" sz="1100">
                        <a:effectLst/>
                        <a:latin typeface="Calibri"/>
                        <a:ea typeface="Calibri"/>
                        <a:cs typeface="Arial"/>
                      </a:endParaRPr>
                    </a:p>
                  </a:txBody>
                  <a:tcPr marL="47625" marR="4762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Times New Roman"/>
                        </a:rPr>
                        <a:t>(2.03)*</a:t>
                      </a:r>
                      <a:endParaRPr lang="en-US" sz="1100">
                        <a:effectLst/>
                        <a:latin typeface="Calibri"/>
                        <a:ea typeface="Calibri"/>
                        <a:cs typeface="Arial"/>
                      </a:endParaRPr>
                    </a:p>
                  </a:txBody>
                  <a:tcPr marL="47625" marR="4762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r>
              <a:tr h="210646">
                <a:tc>
                  <a:txBody>
                    <a:bodyPr/>
                    <a:lstStyle/>
                    <a:p>
                      <a:pPr marL="0" marR="0">
                        <a:lnSpc>
                          <a:spcPts val="1660"/>
                        </a:lnSpc>
                        <a:spcBef>
                          <a:spcPts val="0"/>
                        </a:spcBef>
                        <a:spcAft>
                          <a:spcPts val="0"/>
                        </a:spcAft>
                      </a:pPr>
                      <a:r>
                        <a:rPr lang="en-US" sz="1200" kern="1200">
                          <a:solidFill>
                            <a:srgbClr val="000000"/>
                          </a:solidFill>
                          <a:effectLst/>
                          <a:latin typeface="Corbel"/>
                          <a:ea typeface="Times New Roman"/>
                          <a:cs typeface="Arial"/>
                        </a:rPr>
                        <a:t>Player </a:t>
                      </a:r>
                      <a:r>
                        <a:rPr lang="en-US" sz="1200" i="1" kern="1200">
                          <a:solidFill>
                            <a:srgbClr val="000000"/>
                          </a:solidFill>
                          <a:effectLst/>
                          <a:latin typeface="Corbel"/>
                          <a:ea typeface="Times New Roman"/>
                          <a:cs typeface="Arial"/>
                        </a:rPr>
                        <a:t>i</a:t>
                      </a:r>
                      <a:r>
                        <a:rPr lang="en-US" sz="1200" kern="1200">
                          <a:solidFill>
                            <a:srgbClr val="000000"/>
                          </a:solidFill>
                          <a:effectLst/>
                          <a:latin typeface="Corbel"/>
                          <a:ea typeface="Times New Roman"/>
                          <a:cs typeface="Arial"/>
                        </a:rPr>
                        <a:t> Characteristics</a:t>
                      </a:r>
                      <a:endParaRPr lang="en-US" sz="1100">
                        <a:effectLst/>
                        <a:latin typeface="Calibri"/>
                        <a:ea typeface="Calibri"/>
                        <a:cs typeface="Arial"/>
                      </a:endParaRPr>
                    </a:p>
                  </a:txBody>
                  <a:tcPr marL="32385" marR="3238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Yes</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No </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Yes</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No</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Yes</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No</a:t>
                      </a:r>
                      <a:endParaRPr lang="en-US" sz="1100">
                        <a:effectLst/>
                        <a:latin typeface="Calibri"/>
                        <a:ea typeface="Calibri"/>
                        <a:cs typeface="Arial"/>
                      </a:endParaRPr>
                    </a:p>
                  </a:txBody>
                  <a:tcPr marL="32385" marR="3238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r>
              <a:tr h="210646">
                <a:tc>
                  <a:txBody>
                    <a:bodyPr/>
                    <a:lstStyle/>
                    <a:p>
                      <a:pPr marL="0" marR="0">
                        <a:lnSpc>
                          <a:spcPts val="1660"/>
                        </a:lnSpc>
                        <a:spcBef>
                          <a:spcPts val="0"/>
                        </a:spcBef>
                        <a:spcAft>
                          <a:spcPts val="0"/>
                        </a:spcAft>
                      </a:pPr>
                      <a:r>
                        <a:rPr lang="en-US" sz="1200" kern="1200">
                          <a:solidFill>
                            <a:srgbClr val="000000"/>
                          </a:solidFill>
                          <a:effectLst/>
                          <a:latin typeface="Corbel"/>
                          <a:ea typeface="Times New Roman"/>
                          <a:cs typeface="Arial"/>
                        </a:rPr>
                        <a:t>Team </a:t>
                      </a:r>
                      <a:r>
                        <a:rPr lang="en-US" sz="1200" i="1" kern="1200">
                          <a:solidFill>
                            <a:srgbClr val="000000"/>
                          </a:solidFill>
                          <a:effectLst/>
                          <a:latin typeface="Corbel"/>
                          <a:ea typeface="Times New Roman"/>
                          <a:cs typeface="Arial"/>
                        </a:rPr>
                        <a:t>I</a:t>
                      </a:r>
                      <a:r>
                        <a:rPr lang="en-US" sz="1200" kern="1200">
                          <a:solidFill>
                            <a:srgbClr val="000000"/>
                          </a:solidFill>
                          <a:effectLst/>
                          <a:latin typeface="Corbel"/>
                          <a:ea typeface="Times New Roman"/>
                          <a:cs typeface="Arial"/>
                        </a:rPr>
                        <a:t> Characteristics</a:t>
                      </a:r>
                      <a:endParaRPr lang="en-US" sz="1100">
                        <a:effectLst/>
                        <a:latin typeface="Calibri"/>
                        <a:ea typeface="Calibri"/>
                        <a:cs typeface="Arial"/>
                      </a:endParaRPr>
                    </a:p>
                  </a:txBody>
                  <a:tcPr marL="32385" marR="3238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No</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Yes</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No</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Yes</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No</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Yes</a:t>
                      </a:r>
                      <a:endParaRPr lang="en-US" sz="1100">
                        <a:effectLst/>
                        <a:latin typeface="Calibri"/>
                        <a:ea typeface="Calibri"/>
                        <a:cs typeface="Arial"/>
                      </a:endParaRPr>
                    </a:p>
                  </a:txBody>
                  <a:tcPr marL="32385" marR="3238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r>
              <a:tr h="210646">
                <a:tc>
                  <a:txBody>
                    <a:bodyPr/>
                    <a:lstStyle/>
                    <a:p>
                      <a:pPr marL="0" marR="0">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r>
              <a:tr h="210646">
                <a:tc>
                  <a:txBody>
                    <a:bodyPr/>
                    <a:lstStyle/>
                    <a:p>
                      <a:pPr marL="0" marR="0">
                        <a:lnSpc>
                          <a:spcPts val="1660"/>
                        </a:lnSpc>
                        <a:spcBef>
                          <a:spcPts val="0"/>
                        </a:spcBef>
                        <a:spcAft>
                          <a:spcPts val="0"/>
                        </a:spcAft>
                      </a:pPr>
                      <a:r>
                        <a:rPr lang="en-US" sz="1200" kern="1200">
                          <a:solidFill>
                            <a:srgbClr val="000000"/>
                          </a:solidFill>
                          <a:effectLst/>
                          <a:latin typeface="Corbel"/>
                          <a:ea typeface="Times New Roman"/>
                          <a:cs typeface="Arial"/>
                        </a:rPr>
                        <a:t>Observations</a:t>
                      </a:r>
                      <a:endParaRPr lang="en-US" sz="1100">
                        <a:effectLst/>
                        <a:latin typeface="Calibri"/>
                        <a:ea typeface="Calibri"/>
                        <a:cs typeface="Arial"/>
                      </a:endParaRPr>
                    </a:p>
                  </a:txBody>
                  <a:tcPr marL="32385" marR="32385" marT="9525"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5,064</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5,386</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5,064</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5,386</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5,064</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5,386</a:t>
                      </a:r>
                      <a:endParaRPr lang="en-US" sz="1100">
                        <a:effectLst/>
                        <a:latin typeface="Calibri"/>
                        <a:ea typeface="Calibri"/>
                        <a:cs typeface="Arial"/>
                      </a:endParaRPr>
                    </a:p>
                  </a:txBody>
                  <a:tcPr marL="32385" marR="3238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r>
              <a:tr h="210646">
                <a:tc>
                  <a:txBody>
                    <a:bodyPr/>
                    <a:lstStyle/>
                    <a:p>
                      <a:pPr marL="0" marR="0">
                        <a:lnSpc>
                          <a:spcPts val="1660"/>
                        </a:lnSpc>
                        <a:spcBef>
                          <a:spcPts val="0"/>
                        </a:spcBef>
                        <a:spcAft>
                          <a:spcPts val="0"/>
                        </a:spcAft>
                      </a:pPr>
                      <a:r>
                        <a:rPr lang="en-US" sz="1200" kern="1200">
                          <a:solidFill>
                            <a:srgbClr val="000000"/>
                          </a:solidFill>
                          <a:effectLst/>
                          <a:latin typeface="Corbel"/>
                          <a:ea typeface="Times New Roman"/>
                          <a:cs typeface="Arial"/>
                        </a:rPr>
                        <a:t>League Fixed Effects</a:t>
                      </a:r>
                      <a:endParaRPr lang="en-US" sz="1100">
                        <a:effectLst/>
                        <a:latin typeface="Calibri"/>
                        <a:ea typeface="Calibri"/>
                        <a:cs typeface="Arial"/>
                      </a:endParaRPr>
                    </a:p>
                  </a:txBody>
                  <a:tcPr marL="32385" marR="32385" marT="9525"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Yes</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Yes</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Yes</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Yes</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Yes</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Yes</a:t>
                      </a:r>
                      <a:endParaRPr lang="en-US" sz="1100">
                        <a:effectLst/>
                        <a:latin typeface="Calibri"/>
                        <a:ea typeface="Calibri"/>
                        <a:cs typeface="Arial"/>
                      </a:endParaRPr>
                    </a:p>
                  </a:txBody>
                  <a:tcPr marL="32385" marR="3238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r>
              <a:tr h="210646">
                <a:tc>
                  <a:txBody>
                    <a:bodyPr/>
                    <a:lstStyle/>
                    <a:p>
                      <a:pPr marL="0" marR="0">
                        <a:lnSpc>
                          <a:spcPts val="1660"/>
                        </a:lnSpc>
                        <a:spcBef>
                          <a:spcPts val="0"/>
                        </a:spcBef>
                        <a:spcAft>
                          <a:spcPts val="0"/>
                        </a:spcAft>
                      </a:pPr>
                      <a:r>
                        <a:rPr lang="en-US" sz="1200" kern="1200">
                          <a:solidFill>
                            <a:srgbClr val="000000"/>
                          </a:solidFill>
                          <a:effectLst/>
                          <a:latin typeface="Corbel"/>
                          <a:ea typeface="Times New Roman"/>
                          <a:cs typeface="Arial"/>
                        </a:rPr>
                        <a:t>World Region Fixed Effects</a:t>
                      </a:r>
                      <a:endParaRPr lang="en-US" sz="1100">
                        <a:effectLst/>
                        <a:latin typeface="Calibri"/>
                        <a:ea typeface="Calibri"/>
                        <a:cs typeface="Arial"/>
                      </a:endParaRPr>
                    </a:p>
                  </a:txBody>
                  <a:tcPr marL="32385" marR="32385" marT="9525"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Yes</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Yes</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Yes</a:t>
                      </a:r>
                      <a:endParaRPr lang="en-US" sz="1100">
                        <a:effectLst/>
                        <a:latin typeface="Calibri"/>
                        <a:ea typeface="Calibri"/>
                        <a:cs typeface="Arial"/>
                      </a:endParaRPr>
                    </a:p>
                  </a:txBody>
                  <a:tcPr marL="32385" marR="32385" marT="9525" marB="0">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Yes</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a:solidFill>
                            <a:srgbClr val="000000"/>
                          </a:solidFill>
                          <a:effectLst/>
                          <a:latin typeface="Corbel"/>
                          <a:ea typeface="Times New Roman"/>
                          <a:cs typeface="Arial"/>
                        </a:rPr>
                        <a:t>Yes</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a:lnSpc>
                          <a:spcPts val="1660"/>
                        </a:lnSpc>
                        <a:spcBef>
                          <a:spcPts val="0"/>
                        </a:spcBef>
                        <a:spcAft>
                          <a:spcPts val="0"/>
                        </a:spcAft>
                      </a:pPr>
                      <a:r>
                        <a:rPr lang="en-US" sz="1200" kern="1200" dirty="0">
                          <a:solidFill>
                            <a:srgbClr val="000000"/>
                          </a:solidFill>
                          <a:effectLst/>
                          <a:latin typeface="Corbel"/>
                          <a:ea typeface="Times New Roman"/>
                          <a:cs typeface="Arial"/>
                        </a:rPr>
                        <a:t>Yes</a:t>
                      </a:r>
                      <a:endParaRPr lang="en-US" sz="1100" dirty="0">
                        <a:effectLst/>
                        <a:latin typeface="Calibri"/>
                        <a:ea typeface="Calibri"/>
                        <a:cs typeface="Arial"/>
                      </a:endParaRPr>
                    </a:p>
                  </a:txBody>
                  <a:tcPr marL="32385" marR="32385" marT="9525"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3" name="TextBox 2"/>
          <p:cNvSpPr txBox="1"/>
          <p:nvPr/>
        </p:nvSpPr>
        <p:spPr>
          <a:xfrm>
            <a:off x="204716" y="259307"/>
            <a:ext cx="3138985" cy="3139321"/>
          </a:xfrm>
          <a:prstGeom prst="rect">
            <a:avLst/>
          </a:prstGeom>
          <a:noFill/>
        </p:spPr>
        <p:txBody>
          <a:bodyPr wrap="square" rtlCol="0">
            <a:spAutoFit/>
          </a:bodyPr>
          <a:lstStyle/>
          <a:p>
            <a:r>
              <a:rPr lang="en-US" b="1" dirty="0"/>
              <a:t>Table 2: The Effect of Team </a:t>
            </a:r>
            <a:r>
              <a:rPr lang="en-US" b="1" i="1" dirty="0"/>
              <a:t>I</a:t>
            </a:r>
            <a:r>
              <a:rPr lang="en-US" b="1" dirty="0"/>
              <a:t>’s Aggregate Violent Behavior on Player </a:t>
            </a:r>
            <a:r>
              <a:rPr lang="en-US" b="1" i="1" dirty="0"/>
              <a:t>i</a:t>
            </a:r>
            <a:r>
              <a:rPr lang="en-US" b="1" dirty="0"/>
              <a:t>’s Behavior </a:t>
            </a:r>
            <a:endParaRPr lang="en-US" b="1" dirty="0" smtClean="0"/>
          </a:p>
          <a:p>
            <a:r>
              <a:rPr lang="en-US" b="1" dirty="0" smtClean="0"/>
              <a:t>– </a:t>
            </a:r>
            <a:r>
              <a:rPr lang="en-US" b="1" dirty="0"/>
              <a:t>Incidence Rate Ratios</a:t>
            </a:r>
          </a:p>
          <a:p>
            <a:endParaRPr lang="en-US" dirty="0"/>
          </a:p>
          <a:p>
            <a:pPr marL="285750" indent="-285750">
              <a:buFont typeface="Arial" panose="020B0604020202020204" pitchFamily="34" charset="0"/>
              <a:buChar char="•"/>
            </a:pPr>
            <a:r>
              <a:rPr lang="en-US" dirty="0"/>
              <a:t>Negative binomial regression</a:t>
            </a:r>
          </a:p>
          <a:p>
            <a:pPr marL="285750" indent="-285750">
              <a:buFont typeface="Arial" panose="020B0604020202020204" pitchFamily="34" charset="0"/>
              <a:buChar char="•"/>
            </a:pPr>
            <a:r>
              <a:rPr lang="en-US" dirty="0" smtClean="0"/>
              <a:t>Z-value in parentheses</a:t>
            </a:r>
            <a:endParaRPr lang="en-US" dirty="0"/>
          </a:p>
          <a:p>
            <a:pPr marL="285750" indent="-285750">
              <a:buFont typeface="Arial" panose="020B0604020202020204" pitchFamily="34" charset="0"/>
              <a:buChar char="•"/>
            </a:pPr>
            <a:r>
              <a:rPr lang="en-US" dirty="0"/>
              <a:t>Significance at 90% (*), 95% (**), and 99% (***) confidence levels</a:t>
            </a:r>
          </a:p>
        </p:txBody>
      </p:sp>
    </p:spTree>
    <p:extLst>
      <p:ext uri="{BB962C8B-B14F-4D97-AF65-F5344CB8AC3E}">
        <p14:creationId xmlns:p14="http://schemas.microsoft.com/office/powerpoint/2010/main" val="14460251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204716" y="259307"/>
            <a:ext cx="3138985" cy="4247317"/>
          </a:xfrm>
          <a:prstGeom prst="rect">
            <a:avLst/>
          </a:prstGeom>
          <a:noFill/>
        </p:spPr>
        <p:txBody>
          <a:bodyPr wrap="square" rtlCol="0">
            <a:spAutoFit/>
          </a:bodyPr>
          <a:lstStyle/>
          <a:p>
            <a:r>
              <a:rPr lang="en-US" b="1" dirty="0"/>
              <a:t>Table 3</a:t>
            </a:r>
            <a:r>
              <a:rPr lang="en-US" b="1" dirty="0" smtClean="0"/>
              <a:t>:</a:t>
            </a:r>
            <a:r>
              <a:rPr lang="en-US" dirty="0" smtClean="0"/>
              <a:t> </a:t>
            </a:r>
            <a:r>
              <a:rPr lang="en-US" b="1" dirty="0"/>
              <a:t>The Effect of Team </a:t>
            </a:r>
            <a:r>
              <a:rPr lang="en-US" b="1" i="1" dirty="0"/>
              <a:t>I</a:t>
            </a:r>
            <a:r>
              <a:rPr lang="en-US" b="1" dirty="0"/>
              <a:t>’s Aggregate Violent Behavior on Player </a:t>
            </a:r>
            <a:r>
              <a:rPr lang="en-US" b="1" i="1" dirty="0"/>
              <a:t>i</a:t>
            </a:r>
            <a:r>
              <a:rPr lang="en-US" b="1" dirty="0"/>
              <a:t>’s </a:t>
            </a:r>
            <a:r>
              <a:rPr lang="en-US" b="1" dirty="0" smtClean="0"/>
              <a:t>Behavior</a:t>
            </a:r>
          </a:p>
          <a:p>
            <a:r>
              <a:rPr lang="en-US" b="1" dirty="0" smtClean="0"/>
              <a:t>– Robustness Check*</a:t>
            </a:r>
          </a:p>
          <a:p>
            <a:endParaRPr lang="en-US" dirty="0" smtClean="0"/>
          </a:p>
          <a:p>
            <a:pPr marL="285750" indent="-285750">
              <a:buFont typeface="Arial" panose="020B0604020202020204" pitchFamily="34" charset="0"/>
              <a:buChar char="•"/>
            </a:pPr>
            <a:r>
              <a:rPr lang="en-US" dirty="0" smtClean="0"/>
              <a:t>Zero-inflated negative </a:t>
            </a:r>
            <a:r>
              <a:rPr lang="en-US" dirty="0"/>
              <a:t>binomial regression</a:t>
            </a:r>
          </a:p>
          <a:p>
            <a:pPr marL="285750" indent="-285750">
              <a:buFont typeface="Arial" panose="020B0604020202020204" pitchFamily="34" charset="0"/>
              <a:buChar char="•"/>
            </a:pPr>
            <a:r>
              <a:rPr lang="en-US" dirty="0" smtClean="0"/>
              <a:t>Standard errors in parentheses</a:t>
            </a:r>
          </a:p>
          <a:p>
            <a:pPr marL="285750" indent="-285750">
              <a:buFont typeface="Arial" panose="020B0604020202020204" pitchFamily="34" charset="0"/>
              <a:buChar char="•"/>
            </a:pPr>
            <a:r>
              <a:rPr lang="en-US" dirty="0" smtClean="0"/>
              <a:t>Significance </a:t>
            </a:r>
            <a:r>
              <a:rPr lang="en-US" dirty="0"/>
              <a:t>at 90% (*), 95% (**), and 99% (***) confidence </a:t>
            </a:r>
            <a:r>
              <a:rPr lang="en-US" dirty="0" smtClean="0"/>
              <a:t>levels</a:t>
            </a:r>
          </a:p>
          <a:p>
            <a:pPr marL="285750" indent="-285750">
              <a:buFont typeface="Arial" panose="020B0604020202020204" pitchFamily="34" charset="0"/>
              <a:buChar char="•"/>
            </a:pPr>
            <a:endParaRPr lang="en-US" dirty="0"/>
          </a:p>
          <a:p>
            <a:r>
              <a:rPr lang="en-US" dirty="0" smtClean="0"/>
              <a:t>*The red card models did not converge.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552952217"/>
              </p:ext>
            </p:extLst>
          </p:nvPr>
        </p:nvGraphicFramePr>
        <p:xfrm>
          <a:off x="4577027" y="691706"/>
          <a:ext cx="6446520" cy="5474589"/>
        </p:xfrm>
        <a:graphic>
          <a:graphicData uri="http://schemas.openxmlformats.org/drawingml/2006/table">
            <a:tbl>
              <a:tblPr>
                <a:tableStyleId>{5C22544A-7EE6-4342-B048-85BDC9FD1C3A}</a:tableStyleId>
              </a:tblPr>
              <a:tblGrid>
                <a:gridCol w="2423160"/>
                <a:gridCol w="1051560"/>
                <a:gridCol w="960120"/>
                <a:gridCol w="1051560"/>
                <a:gridCol w="960120"/>
              </a:tblGrid>
              <a:tr h="112448">
                <a:tc>
                  <a:txBody>
                    <a:bodyPr/>
                    <a:lstStyle/>
                    <a:p>
                      <a:pPr marL="0" marR="0">
                        <a:lnSpc>
                          <a:spcPct val="115000"/>
                        </a:lnSpc>
                        <a:spcBef>
                          <a:spcPts val="0"/>
                        </a:spcBef>
                        <a:spcAft>
                          <a:spcPts val="0"/>
                        </a:spcAft>
                      </a:pPr>
                      <a:r>
                        <a:rPr lang="en-US" sz="1200" kern="1200" dirty="0">
                          <a:solidFill>
                            <a:srgbClr val="000000"/>
                          </a:solidFill>
                          <a:effectLst/>
                          <a:latin typeface="Corbel"/>
                          <a:ea typeface="Times New Roman"/>
                          <a:cs typeface="Arial"/>
                        </a:rPr>
                        <a:t> </a:t>
                      </a:r>
                      <a:endParaRPr lang="en-US" sz="1100" dirty="0">
                        <a:effectLst/>
                        <a:latin typeface="Calibri"/>
                        <a:ea typeface="Calibri"/>
                        <a:cs typeface="Arial"/>
                      </a:endParaRPr>
                    </a:p>
                  </a:txBody>
                  <a:tcPr marL="32385" marR="32385" marT="9525"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dirty="0">
                          <a:solidFill>
                            <a:srgbClr val="000000"/>
                          </a:solidFill>
                          <a:effectLst/>
                          <a:latin typeface="Corbel"/>
                          <a:ea typeface="Times New Roman"/>
                          <a:cs typeface="Arial"/>
                        </a:rPr>
                        <a:t>(1)</a:t>
                      </a:r>
                      <a:endParaRPr lang="en-US" sz="1100" dirty="0">
                        <a:effectLst/>
                        <a:latin typeface="Calibri"/>
                        <a:ea typeface="Calibri"/>
                        <a:cs typeface="Arial"/>
                      </a:endParaRPr>
                    </a:p>
                  </a:txBody>
                  <a:tcPr marL="32385" marR="32385" marT="9525"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dirty="0">
                          <a:solidFill>
                            <a:srgbClr val="000000"/>
                          </a:solidFill>
                          <a:effectLst/>
                          <a:latin typeface="Corbel"/>
                          <a:ea typeface="Times New Roman"/>
                          <a:cs typeface="Arial"/>
                        </a:rPr>
                        <a:t>(2)</a:t>
                      </a:r>
                      <a:endParaRPr lang="en-US" sz="1100" dirty="0">
                        <a:effectLst/>
                        <a:latin typeface="Calibri"/>
                        <a:ea typeface="Calibri"/>
                        <a:cs typeface="Arial"/>
                      </a:endParaRPr>
                    </a:p>
                  </a:txBody>
                  <a:tcPr marL="32385" marR="32385" marT="9525"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dirty="0">
                          <a:solidFill>
                            <a:srgbClr val="000000"/>
                          </a:solidFill>
                          <a:effectLst/>
                          <a:latin typeface="Corbel"/>
                          <a:ea typeface="Times New Roman"/>
                          <a:cs typeface="Arial"/>
                        </a:rPr>
                        <a:t>(3)</a:t>
                      </a:r>
                      <a:endParaRPr lang="en-US" sz="1100" dirty="0">
                        <a:effectLst/>
                        <a:latin typeface="Calibri"/>
                        <a:ea typeface="Calibri"/>
                        <a:cs typeface="Arial"/>
                      </a:endParaRPr>
                    </a:p>
                  </a:txBody>
                  <a:tcPr marL="32385" marR="32385" marT="9525"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dirty="0">
                          <a:solidFill>
                            <a:srgbClr val="000000"/>
                          </a:solidFill>
                          <a:effectLst/>
                          <a:latin typeface="Corbel"/>
                          <a:ea typeface="Times New Roman"/>
                          <a:cs typeface="Arial"/>
                        </a:rPr>
                        <a:t>(4)</a:t>
                      </a:r>
                      <a:endParaRPr lang="en-US" sz="1100" dirty="0">
                        <a:effectLst/>
                        <a:latin typeface="Calibri"/>
                        <a:ea typeface="Calibri"/>
                        <a:cs typeface="Arial"/>
                      </a:endParaRPr>
                    </a:p>
                  </a:txBody>
                  <a:tcPr marL="32385" marR="32385" marT="9525"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r>
              <a:tr h="112448">
                <a:tc>
                  <a:txBody>
                    <a:bodyPr/>
                    <a:lstStyle/>
                    <a:p>
                      <a:pPr marL="0" marR="0">
                        <a:lnSpc>
                          <a:spcPct val="11500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Yellow Cards</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Yellow Cards</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dirty="0">
                          <a:solidFill>
                            <a:srgbClr val="000000"/>
                          </a:solidFill>
                          <a:effectLst/>
                          <a:latin typeface="Corbel"/>
                          <a:ea typeface="Times New Roman"/>
                          <a:cs typeface="Arial"/>
                        </a:rPr>
                        <a:t>Total Cards</a:t>
                      </a:r>
                      <a:endParaRPr lang="en-US" sz="1100" dirty="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Total Cards</a:t>
                      </a:r>
                      <a:endParaRPr lang="en-US" sz="1100">
                        <a:effectLst/>
                        <a:latin typeface="Calibri"/>
                        <a:ea typeface="Calibri"/>
                        <a:cs typeface="Arial"/>
                      </a:endParaRPr>
                    </a:p>
                  </a:txBody>
                  <a:tcPr marL="32385" marR="3238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r>
              <a:tr h="438912">
                <a:tc>
                  <a:txBody>
                    <a:bodyPr/>
                    <a:lstStyle/>
                    <a:p>
                      <a:pPr marL="0" marR="0">
                        <a:lnSpc>
                          <a:spcPct val="115000"/>
                        </a:lnSpc>
                        <a:spcBef>
                          <a:spcPts val="0"/>
                        </a:spcBef>
                        <a:spcAft>
                          <a:spcPts val="0"/>
                        </a:spcAft>
                      </a:pPr>
                      <a:r>
                        <a:rPr lang="en-US" sz="1200" kern="1200">
                          <a:solidFill>
                            <a:srgbClr val="000000"/>
                          </a:solidFill>
                          <a:effectLst/>
                          <a:latin typeface="Corbel"/>
                          <a:ea typeface="Times New Roman"/>
                          <a:cs typeface="Arial"/>
                        </a:rPr>
                        <a:t>VARIABLES</a:t>
                      </a:r>
                      <a:endParaRPr lang="en-US" sz="1100">
                        <a:effectLst/>
                        <a:latin typeface="Calibri"/>
                        <a:ea typeface="Calibri"/>
                        <a:cs typeface="Arial"/>
                      </a:endParaRPr>
                    </a:p>
                  </a:txBody>
                  <a:tcPr marL="32385" marR="32385" marT="9525" marB="0" anchor="b">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Individual Controls</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Team Controls</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dirty="0">
                          <a:solidFill>
                            <a:srgbClr val="000000"/>
                          </a:solidFill>
                          <a:effectLst/>
                          <a:latin typeface="Corbel"/>
                          <a:ea typeface="Times New Roman"/>
                          <a:cs typeface="Arial"/>
                        </a:rPr>
                        <a:t>Individual Controls</a:t>
                      </a:r>
                      <a:endParaRPr lang="en-US" sz="1100" dirty="0">
                        <a:effectLst/>
                        <a:latin typeface="Calibri"/>
                        <a:ea typeface="Calibri"/>
                        <a:cs typeface="Arial"/>
                      </a:endParaRPr>
                    </a:p>
                  </a:txBody>
                  <a:tcPr marL="32385" marR="32385" marT="9525"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Team Controls</a:t>
                      </a:r>
                      <a:endParaRPr lang="en-US" sz="1100">
                        <a:effectLst/>
                        <a:latin typeface="Calibri"/>
                        <a:ea typeface="Calibri"/>
                        <a:cs typeface="Arial"/>
                      </a:endParaRPr>
                    </a:p>
                  </a:txBody>
                  <a:tcPr marL="32385" marR="32385" marT="9525"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112448">
                <a:tc>
                  <a:txBody>
                    <a:bodyPr/>
                    <a:lstStyle/>
                    <a:p>
                      <a:pPr marL="0" marR="0">
                        <a:lnSpc>
                          <a:spcPct val="115000"/>
                        </a:lnSpc>
                        <a:spcBef>
                          <a:spcPts val="0"/>
                        </a:spcBef>
                        <a:spcAft>
                          <a:spcPts val="0"/>
                        </a:spcAft>
                      </a:pPr>
                      <a:r>
                        <a:rPr lang="en-US" sz="1200" kern="1200" dirty="0">
                          <a:solidFill>
                            <a:srgbClr val="000000"/>
                          </a:solidFill>
                          <a:effectLst/>
                          <a:latin typeface="Corbel"/>
                          <a:ea typeface="Times New Roman"/>
                          <a:cs typeface="Arial"/>
                        </a:rPr>
                        <a:t> </a:t>
                      </a:r>
                      <a:endParaRPr lang="en-US" sz="1100" dirty="0">
                        <a:effectLst/>
                        <a:latin typeface="Calibri"/>
                        <a:ea typeface="Calibri"/>
                        <a:cs typeface="Arial"/>
                      </a:endParaRPr>
                    </a:p>
                  </a:txBody>
                  <a:tcPr marL="32385" marR="32385" marT="9525"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dirty="0">
                          <a:solidFill>
                            <a:srgbClr val="000000"/>
                          </a:solidFill>
                          <a:effectLst/>
                          <a:latin typeface="Corbel"/>
                          <a:ea typeface="Times New Roman"/>
                          <a:cs typeface="Arial"/>
                        </a:rPr>
                        <a:t> </a:t>
                      </a:r>
                      <a:endParaRPr lang="en-US" sz="1100" dirty="0">
                        <a:effectLst/>
                        <a:latin typeface="Calibri"/>
                        <a:ea typeface="Calibri"/>
                        <a:cs typeface="Arial"/>
                      </a:endParaRPr>
                    </a:p>
                  </a:txBody>
                  <a:tcPr marL="32385" marR="32385" marT="9525"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r>
              <a:tr h="112448">
                <a:tc>
                  <a:txBody>
                    <a:bodyPr/>
                    <a:lstStyle/>
                    <a:p>
                      <a:pPr marL="0" marR="0">
                        <a:lnSpc>
                          <a:spcPct val="115000"/>
                        </a:lnSpc>
                        <a:spcBef>
                          <a:spcPts val="0"/>
                        </a:spcBef>
                        <a:spcAft>
                          <a:spcPts val="0"/>
                        </a:spcAft>
                      </a:pPr>
                      <a:r>
                        <a:rPr lang="en-US" sz="1200" u="sng" kern="1200" dirty="0">
                          <a:solidFill>
                            <a:srgbClr val="000000"/>
                          </a:solidFill>
                          <a:effectLst/>
                          <a:latin typeface="Corbel"/>
                          <a:ea typeface="Times New Roman"/>
                          <a:cs typeface="Arial"/>
                        </a:rPr>
                        <a:t>Independent</a:t>
                      </a:r>
                      <a:r>
                        <a:rPr lang="en-US" sz="1200" kern="1200" dirty="0">
                          <a:solidFill>
                            <a:srgbClr val="000000"/>
                          </a:solidFill>
                          <a:effectLst/>
                          <a:latin typeface="Corbel"/>
                          <a:ea typeface="Times New Roman"/>
                          <a:cs typeface="Arial"/>
                        </a:rPr>
                        <a:t> </a:t>
                      </a:r>
                      <a:endParaRPr lang="en-US" sz="1100" dirty="0">
                        <a:effectLst/>
                        <a:latin typeface="Calibri"/>
                        <a:ea typeface="Calibri"/>
                        <a:cs typeface="Arial"/>
                      </a:endParaRPr>
                    </a:p>
                  </a:txBody>
                  <a:tcPr marL="32385" marR="3238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dirty="0">
                          <a:solidFill>
                            <a:srgbClr val="000000"/>
                          </a:solidFill>
                          <a:effectLst/>
                          <a:latin typeface="Corbel"/>
                          <a:ea typeface="Times New Roman"/>
                          <a:cs typeface="Arial"/>
                        </a:rPr>
                        <a:t> </a:t>
                      </a:r>
                      <a:endParaRPr lang="en-US" sz="1100" dirty="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r>
              <a:tr h="658368">
                <a:tc>
                  <a:txBody>
                    <a:bodyPr/>
                    <a:lstStyle/>
                    <a:p>
                      <a:pPr marL="0" marR="0">
                        <a:lnSpc>
                          <a:spcPct val="115000"/>
                        </a:lnSpc>
                        <a:spcBef>
                          <a:spcPts val="0"/>
                        </a:spcBef>
                        <a:spcAft>
                          <a:spcPts val="0"/>
                        </a:spcAft>
                      </a:pPr>
                      <a:r>
                        <a:rPr lang="en-US" sz="1200" kern="1200" dirty="0">
                          <a:solidFill>
                            <a:srgbClr val="000000"/>
                          </a:solidFill>
                          <a:effectLst/>
                          <a:latin typeface="Corbel"/>
                          <a:ea typeface="Times New Roman"/>
                          <a:cs typeface="Arial"/>
                        </a:rPr>
                        <a:t>Spatially Lagged Yellow Cards Received by Player j, Weight = Games Played Together</a:t>
                      </a:r>
                      <a:endParaRPr lang="en-US" sz="1100" dirty="0">
                        <a:effectLst/>
                        <a:latin typeface="Calibri"/>
                        <a:ea typeface="Calibri"/>
                        <a:cs typeface="Arial"/>
                      </a:endParaRPr>
                    </a:p>
                  </a:txBody>
                  <a:tcPr marL="32385" marR="3238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b="1" kern="1200">
                          <a:solidFill>
                            <a:srgbClr val="000000"/>
                          </a:solidFill>
                          <a:effectLst/>
                          <a:highlight>
                            <a:srgbClr val="00FFFF"/>
                          </a:highlight>
                          <a:latin typeface="Corbel"/>
                          <a:ea typeface="Times New Roman"/>
                          <a:cs typeface="Times New Roman"/>
                        </a:rPr>
                        <a:t>0.0738***</a:t>
                      </a:r>
                      <a:endParaRPr lang="en-US" sz="1100">
                        <a:effectLst/>
                        <a:latin typeface="Calibri"/>
                        <a:ea typeface="Calibri"/>
                        <a:cs typeface="Arial"/>
                      </a:endParaRPr>
                    </a:p>
                    <a:p>
                      <a:pPr marL="0" marR="0" algn="ctr">
                        <a:lnSpc>
                          <a:spcPct val="115000"/>
                        </a:lnSpc>
                        <a:spcBef>
                          <a:spcPts val="0"/>
                        </a:spcBef>
                        <a:spcAft>
                          <a:spcPts val="0"/>
                        </a:spcAft>
                      </a:pPr>
                      <a:r>
                        <a:rPr lang="en-US" sz="1200" b="1" kern="1200">
                          <a:solidFill>
                            <a:srgbClr val="000000"/>
                          </a:solidFill>
                          <a:effectLst/>
                          <a:highlight>
                            <a:srgbClr val="00FFFF"/>
                          </a:highlight>
                          <a:latin typeface="Corbel"/>
                          <a:ea typeface="Times New Roman"/>
                          <a:cs typeface="Times New Roman"/>
                        </a:rPr>
                        <a:t>(0.0105)</a:t>
                      </a:r>
                      <a:endParaRPr lang="en-US" sz="1100">
                        <a:effectLst/>
                        <a:latin typeface="Calibri"/>
                        <a:ea typeface="Calibri"/>
                        <a:cs typeface="Arial"/>
                      </a:endParaRPr>
                    </a:p>
                  </a:txBody>
                  <a:tcPr marL="47625" marR="4762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b="1" kern="1200">
                          <a:solidFill>
                            <a:srgbClr val="000000"/>
                          </a:solidFill>
                          <a:effectLst/>
                          <a:highlight>
                            <a:srgbClr val="00FFFF"/>
                          </a:highlight>
                          <a:latin typeface="Corbel"/>
                          <a:ea typeface="Times New Roman"/>
                          <a:cs typeface="Times New Roman"/>
                        </a:rPr>
                        <a:t>0.268***</a:t>
                      </a:r>
                      <a:endParaRPr lang="en-US" sz="1100">
                        <a:effectLst/>
                        <a:latin typeface="Calibri"/>
                        <a:ea typeface="Calibri"/>
                        <a:cs typeface="Arial"/>
                      </a:endParaRPr>
                    </a:p>
                    <a:p>
                      <a:pPr marL="0" marR="0" algn="ctr">
                        <a:lnSpc>
                          <a:spcPct val="115000"/>
                        </a:lnSpc>
                        <a:spcBef>
                          <a:spcPts val="0"/>
                        </a:spcBef>
                        <a:spcAft>
                          <a:spcPts val="0"/>
                        </a:spcAft>
                      </a:pPr>
                      <a:r>
                        <a:rPr lang="en-US" sz="1200" b="1" kern="1200">
                          <a:solidFill>
                            <a:srgbClr val="000000"/>
                          </a:solidFill>
                          <a:effectLst/>
                          <a:highlight>
                            <a:srgbClr val="00FFFF"/>
                          </a:highlight>
                          <a:latin typeface="Corbel"/>
                          <a:ea typeface="Times New Roman"/>
                          <a:cs typeface="Times New Roman"/>
                        </a:rPr>
                        <a:t>(0.0116)</a:t>
                      </a:r>
                      <a:endParaRPr lang="en-US" sz="1100">
                        <a:effectLst/>
                        <a:latin typeface="Calibri"/>
                        <a:ea typeface="Calibri"/>
                        <a:cs typeface="Arial"/>
                      </a:endParaRPr>
                    </a:p>
                  </a:txBody>
                  <a:tcPr marL="47625" marR="4762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b="1" kern="1200" dirty="0">
                          <a:solidFill>
                            <a:srgbClr val="000000"/>
                          </a:solidFill>
                          <a:effectLst/>
                          <a:latin typeface="Corbel"/>
                          <a:ea typeface="Times New Roman"/>
                          <a:cs typeface="Times New Roman"/>
                        </a:rPr>
                        <a:t> </a:t>
                      </a:r>
                      <a:endParaRPr lang="en-US" sz="1100" dirty="0">
                        <a:effectLst/>
                        <a:latin typeface="Calibri"/>
                        <a:ea typeface="Calibri"/>
                        <a:cs typeface="Arial"/>
                      </a:endParaRPr>
                    </a:p>
                  </a:txBody>
                  <a:tcPr marL="47625" marR="4762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b="1" kern="1200">
                          <a:solidFill>
                            <a:srgbClr val="000000"/>
                          </a:solidFill>
                          <a:effectLst/>
                          <a:latin typeface="Corbel"/>
                          <a:ea typeface="Times New Roman"/>
                          <a:cs typeface="Times New Roman"/>
                        </a:rPr>
                        <a:t> </a:t>
                      </a:r>
                      <a:endParaRPr lang="en-US" sz="1100">
                        <a:effectLst/>
                        <a:latin typeface="Calibri"/>
                        <a:ea typeface="Calibri"/>
                        <a:cs typeface="Arial"/>
                      </a:endParaRPr>
                    </a:p>
                  </a:txBody>
                  <a:tcPr marL="47625" marR="4762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r>
              <a:tr h="658368">
                <a:tc>
                  <a:txBody>
                    <a:bodyPr/>
                    <a:lstStyle/>
                    <a:p>
                      <a:pPr marL="0" marR="0">
                        <a:lnSpc>
                          <a:spcPct val="115000"/>
                        </a:lnSpc>
                        <a:spcBef>
                          <a:spcPts val="0"/>
                        </a:spcBef>
                        <a:spcAft>
                          <a:spcPts val="0"/>
                        </a:spcAft>
                      </a:pPr>
                      <a:r>
                        <a:rPr lang="en-US" sz="1200" kern="1200" dirty="0">
                          <a:solidFill>
                            <a:srgbClr val="000000"/>
                          </a:solidFill>
                          <a:effectLst/>
                          <a:latin typeface="Corbel"/>
                          <a:ea typeface="Times New Roman"/>
                          <a:cs typeface="Arial"/>
                        </a:rPr>
                        <a:t>Spatially Lagged Total Cards Received by Player j, Weight = Games Played Together</a:t>
                      </a:r>
                      <a:endParaRPr lang="en-US" sz="1100" dirty="0">
                        <a:effectLst/>
                        <a:latin typeface="Calibri"/>
                        <a:ea typeface="Calibri"/>
                        <a:cs typeface="Arial"/>
                      </a:endParaRPr>
                    </a:p>
                  </a:txBody>
                  <a:tcPr marL="32385" marR="3238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b="1" kern="1200" dirty="0">
                          <a:solidFill>
                            <a:srgbClr val="000000"/>
                          </a:solidFill>
                          <a:effectLst/>
                          <a:latin typeface="Corbel"/>
                          <a:ea typeface="Times New Roman"/>
                          <a:cs typeface="Times New Roman"/>
                        </a:rPr>
                        <a:t> </a:t>
                      </a:r>
                      <a:endParaRPr lang="en-US" sz="1100" dirty="0">
                        <a:effectLst/>
                        <a:latin typeface="Calibri"/>
                        <a:ea typeface="Calibri"/>
                        <a:cs typeface="Arial"/>
                      </a:endParaRPr>
                    </a:p>
                  </a:txBody>
                  <a:tcPr marL="47625" marR="4762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b="1" kern="1200">
                          <a:solidFill>
                            <a:srgbClr val="000000"/>
                          </a:solidFill>
                          <a:effectLst/>
                          <a:latin typeface="Corbel"/>
                          <a:ea typeface="Times New Roman"/>
                          <a:cs typeface="Times New Roman"/>
                        </a:rPr>
                        <a:t> </a:t>
                      </a:r>
                      <a:endParaRPr lang="en-US" sz="1100">
                        <a:effectLst/>
                        <a:latin typeface="Calibri"/>
                        <a:ea typeface="Calibri"/>
                        <a:cs typeface="Arial"/>
                      </a:endParaRPr>
                    </a:p>
                  </a:txBody>
                  <a:tcPr marL="47625" marR="4762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b="1" kern="1200" dirty="0">
                          <a:solidFill>
                            <a:srgbClr val="000000"/>
                          </a:solidFill>
                          <a:effectLst/>
                          <a:highlight>
                            <a:srgbClr val="00FFFF"/>
                          </a:highlight>
                          <a:latin typeface="Corbel"/>
                          <a:ea typeface="Times New Roman"/>
                          <a:cs typeface="Times New Roman"/>
                        </a:rPr>
                        <a:t>0.0765***</a:t>
                      </a:r>
                      <a:endParaRPr lang="en-US" sz="1100" dirty="0">
                        <a:effectLst/>
                        <a:latin typeface="Calibri"/>
                        <a:ea typeface="Calibri"/>
                        <a:cs typeface="Arial"/>
                      </a:endParaRPr>
                    </a:p>
                    <a:p>
                      <a:pPr marL="0" marR="0" algn="ctr">
                        <a:lnSpc>
                          <a:spcPct val="115000"/>
                        </a:lnSpc>
                        <a:spcBef>
                          <a:spcPts val="0"/>
                        </a:spcBef>
                        <a:spcAft>
                          <a:spcPts val="0"/>
                        </a:spcAft>
                      </a:pPr>
                      <a:r>
                        <a:rPr lang="en-US" sz="1200" b="1" kern="1200" dirty="0">
                          <a:solidFill>
                            <a:srgbClr val="000000"/>
                          </a:solidFill>
                          <a:effectLst/>
                          <a:highlight>
                            <a:srgbClr val="00FFFF"/>
                          </a:highlight>
                          <a:latin typeface="Corbel"/>
                          <a:ea typeface="Times New Roman"/>
                          <a:cs typeface="Times New Roman"/>
                        </a:rPr>
                        <a:t>(0.00876)</a:t>
                      </a:r>
                      <a:endParaRPr lang="en-US" sz="1100" dirty="0">
                        <a:effectLst/>
                        <a:latin typeface="Calibri"/>
                        <a:ea typeface="Calibri"/>
                        <a:cs typeface="Arial"/>
                      </a:endParaRPr>
                    </a:p>
                  </a:txBody>
                  <a:tcPr marL="47625" marR="4762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b="1" kern="1200">
                          <a:solidFill>
                            <a:srgbClr val="000000"/>
                          </a:solidFill>
                          <a:effectLst/>
                          <a:highlight>
                            <a:srgbClr val="00FFFF"/>
                          </a:highlight>
                          <a:latin typeface="Corbel"/>
                          <a:ea typeface="Times New Roman"/>
                          <a:cs typeface="Times New Roman"/>
                        </a:rPr>
                        <a:t>0.257***</a:t>
                      </a:r>
                      <a:endParaRPr lang="en-US" sz="1100">
                        <a:effectLst/>
                        <a:latin typeface="Calibri"/>
                        <a:ea typeface="Calibri"/>
                        <a:cs typeface="Arial"/>
                      </a:endParaRPr>
                    </a:p>
                    <a:p>
                      <a:pPr marL="0" marR="0" algn="ctr">
                        <a:lnSpc>
                          <a:spcPct val="115000"/>
                        </a:lnSpc>
                        <a:spcBef>
                          <a:spcPts val="0"/>
                        </a:spcBef>
                        <a:spcAft>
                          <a:spcPts val="0"/>
                        </a:spcAft>
                      </a:pPr>
                      <a:r>
                        <a:rPr lang="en-US" sz="1200" b="1" kern="1200">
                          <a:solidFill>
                            <a:srgbClr val="000000"/>
                          </a:solidFill>
                          <a:effectLst/>
                          <a:highlight>
                            <a:srgbClr val="00FFFF"/>
                          </a:highlight>
                          <a:latin typeface="Corbel"/>
                          <a:ea typeface="Times New Roman"/>
                          <a:cs typeface="Times New Roman"/>
                        </a:rPr>
                        <a:t>(0.0118)</a:t>
                      </a:r>
                      <a:endParaRPr lang="en-US" sz="1100">
                        <a:effectLst/>
                        <a:latin typeface="Calibri"/>
                        <a:ea typeface="Calibri"/>
                        <a:cs typeface="Arial"/>
                      </a:endParaRPr>
                    </a:p>
                  </a:txBody>
                  <a:tcPr marL="47625" marR="4762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r>
              <a:tr h="112448">
                <a:tc>
                  <a:txBody>
                    <a:bodyPr/>
                    <a:lstStyle/>
                    <a:p>
                      <a:pPr marL="0" marR="0">
                        <a:lnSpc>
                          <a:spcPct val="11500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nSpc>
                          <a:spcPct val="115000"/>
                        </a:lnSpc>
                      </a:pPr>
                      <a:endParaRPr lang="en-US" sz="1100" dirty="0">
                        <a:effectLst/>
                        <a:latin typeface="Calibri"/>
                      </a:endParaRPr>
                    </a:p>
                  </a:txBody>
                  <a:tcPr marL="47625" marR="4762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nSpc>
                          <a:spcPct val="115000"/>
                        </a:lnSpc>
                      </a:pPr>
                      <a:endParaRPr lang="en-US" sz="1100">
                        <a:effectLst/>
                        <a:latin typeface="Calibri"/>
                      </a:endParaRPr>
                    </a:p>
                  </a:txBody>
                  <a:tcPr marL="47625" marR="4762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nSpc>
                          <a:spcPct val="115000"/>
                        </a:lnSpc>
                      </a:pPr>
                      <a:endParaRPr lang="en-US" sz="1100" dirty="0">
                        <a:effectLst/>
                        <a:latin typeface="Calibri"/>
                      </a:endParaRPr>
                    </a:p>
                  </a:txBody>
                  <a:tcPr marL="47625" marR="4762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nSpc>
                          <a:spcPct val="115000"/>
                        </a:lnSpc>
                      </a:pPr>
                      <a:endParaRPr lang="en-US" sz="1100">
                        <a:effectLst/>
                        <a:latin typeface="Calibri"/>
                      </a:endParaRPr>
                    </a:p>
                  </a:txBody>
                  <a:tcPr marL="47625" marR="4762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r>
              <a:tr h="112448">
                <a:tc>
                  <a:txBody>
                    <a:bodyPr/>
                    <a:lstStyle/>
                    <a:p>
                      <a:pPr marL="0" marR="0">
                        <a:lnSpc>
                          <a:spcPct val="115000"/>
                        </a:lnSpc>
                        <a:spcBef>
                          <a:spcPts val="0"/>
                        </a:spcBef>
                        <a:spcAft>
                          <a:spcPts val="0"/>
                        </a:spcAft>
                      </a:pPr>
                      <a:r>
                        <a:rPr lang="en-US" sz="1200" u="sng" kern="1200">
                          <a:solidFill>
                            <a:srgbClr val="000000"/>
                          </a:solidFill>
                          <a:effectLst/>
                          <a:latin typeface="Corbel"/>
                          <a:ea typeface="Times New Roman"/>
                          <a:cs typeface="Arial"/>
                        </a:rPr>
                        <a:t>Controls</a:t>
                      </a:r>
                      <a:endParaRPr lang="en-US" sz="1100">
                        <a:effectLst/>
                        <a:latin typeface="Calibri"/>
                        <a:ea typeface="Calibri"/>
                        <a:cs typeface="Arial"/>
                      </a:endParaRPr>
                    </a:p>
                  </a:txBody>
                  <a:tcPr marL="32385" marR="3238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dirty="0">
                          <a:solidFill>
                            <a:srgbClr val="000000"/>
                          </a:solidFill>
                          <a:effectLst/>
                          <a:latin typeface="Corbel"/>
                          <a:ea typeface="Times New Roman"/>
                          <a:cs typeface="Arial"/>
                        </a:rPr>
                        <a:t> </a:t>
                      </a:r>
                      <a:endParaRPr lang="en-US" sz="1100" dirty="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dirty="0">
                          <a:solidFill>
                            <a:srgbClr val="000000"/>
                          </a:solidFill>
                          <a:effectLst/>
                          <a:latin typeface="Corbel"/>
                          <a:ea typeface="Times New Roman"/>
                          <a:cs typeface="Arial"/>
                        </a:rPr>
                        <a:t> </a:t>
                      </a:r>
                      <a:endParaRPr lang="en-US" sz="1100" dirty="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r>
              <a:tr h="438912">
                <a:tc>
                  <a:txBody>
                    <a:bodyPr/>
                    <a:lstStyle/>
                    <a:p>
                      <a:pPr marL="0" marR="0">
                        <a:lnSpc>
                          <a:spcPct val="115000"/>
                        </a:lnSpc>
                        <a:spcBef>
                          <a:spcPts val="0"/>
                        </a:spcBef>
                        <a:spcAft>
                          <a:spcPts val="0"/>
                        </a:spcAft>
                      </a:pPr>
                      <a:r>
                        <a:rPr lang="en-US" sz="1200" kern="1200">
                          <a:solidFill>
                            <a:srgbClr val="000000"/>
                          </a:solidFill>
                          <a:effectLst/>
                          <a:latin typeface="Corbel"/>
                          <a:ea typeface="Times New Roman"/>
                          <a:cs typeface="Arial"/>
                        </a:rPr>
                        <a:t>Years of Civil War in Player i’s Home Country</a:t>
                      </a:r>
                      <a:endParaRPr lang="en-US" sz="1100">
                        <a:effectLst/>
                        <a:latin typeface="Calibri"/>
                        <a:ea typeface="Calibri"/>
                        <a:cs typeface="Arial"/>
                      </a:endParaRPr>
                    </a:p>
                  </a:txBody>
                  <a:tcPr marL="32385" marR="3238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dirty="0">
                          <a:solidFill>
                            <a:srgbClr val="000000"/>
                          </a:solidFill>
                          <a:effectLst/>
                          <a:latin typeface="Corbel"/>
                          <a:ea typeface="Times New Roman"/>
                          <a:cs typeface="Arial"/>
                        </a:rPr>
                        <a:t>0.00529**</a:t>
                      </a:r>
                      <a:endParaRPr lang="en-US" sz="1100" dirty="0">
                        <a:effectLst/>
                        <a:latin typeface="Calibri"/>
                        <a:ea typeface="Calibri"/>
                        <a:cs typeface="Arial"/>
                      </a:endParaRPr>
                    </a:p>
                    <a:p>
                      <a:pPr marL="0" marR="0" algn="ctr">
                        <a:lnSpc>
                          <a:spcPct val="115000"/>
                        </a:lnSpc>
                        <a:spcBef>
                          <a:spcPts val="0"/>
                        </a:spcBef>
                        <a:spcAft>
                          <a:spcPts val="0"/>
                        </a:spcAft>
                      </a:pPr>
                      <a:r>
                        <a:rPr lang="en-US" sz="1200" kern="1200" dirty="0">
                          <a:solidFill>
                            <a:srgbClr val="000000"/>
                          </a:solidFill>
                          <a:effectLst/>
                          <a:latin typeface="Corbel"/>
                          <a:ea typeface="Times New Roman"/>
                          <a:cs typeface="Arial"/>
                        </a:rPr>
                        <a:t>(0.00226)</a:t>
                      </a:r>
                      <a:endParaRPr lang="en-US" sz="1100" dirty="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0.00546*</a:t>
                      </a:r>
                      <a:endParaRPr lang="en-US" sz="1100">
                        <a:effectLst/>
                        <a:latin typeface="Calibri"/>
                        <a:ea typeface="Calibri"/>
                        <a:cs typeface="Arial"/>
                      </a:endParaRPr>
                    </a:p>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(0.00304)</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dirty="0">
                          <a:solidFill>
                            <a:srgbClr val="000000"/>
                          </a:solidFill>
                          <a:effectLst/>
                          <a:latin typeface="Corbel"/>
                          <a:ea typeface="Times New Roman"/>
                          <a:cs typeface="Arial"/>
                        </a:rPr>
                        <a:t>0.00567**</a:t>
                      </a:r>
                      <a:endParaRPr lang="en-US" sz="1100" dirty="0">
                        <a:effectLst/>
                        <a:latin typeface="Calibri"/>
                        <a:ea typeface="Calibri"/>
                        <a:cs typeface="Arial"/>
                      </a:endParaRPr>
                    </a:p>
                    <a:p>
                      <a:pPr marL="0" marR="0" algn="ctr">
                        <a:lnSpc>
                          <a:spcPct val="115000"/>
                        </a:lnSpc>
                        <a:spcBef>
                          <a:spcPts val="0"/>
                        </a:spcBef>
                        <a:spcAft>
                          <a:spcPts val="0"/>
                        </a:spcAft>
                      </a:pPr>
                      <a:r>
                        <a:rPr lang="en-US" sz="1200" kern="1200" dirty="0">
                          <a:solidFill>
                            <a:srgbClr val="000000"/>
                          </a:solidFill>
                          <a:effectLst/>
                          <a:latin typeface="Corbel"/>
                          <a:ea typeface="Times New Roman"/>
                          <a:cs typeface="Arial"/>
                        </a:rPr>
                        <a:t>(0.00222)</a:t>
                      </a:r>
                      <a:endParaRPr lang="en-US" sz="1100" dirty="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0.00591*</a:t>
                      </a:r>
                      <a:endParaRPr lang="en-US" sz="1100">
                        <a:effectLst/>
                        <a:latin typeface="Calibri"/>
                        <a:ea typeface="Calibri"/>
                        <a:cs typeface="Arial"/>
                      </a:endParaRPr>
                    </a:p>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(0.00312)</a:t>
                      </a:r>
                      <a:endParaRPr lang="en-US" sz="1100">
                        <a:effectLst/>
                        <a:latin typeface="Calibri"/>
                        <a:ea typeface="Calibri"/>
                        <a:cs typeface="Arial"/>
                      </a:endParaRPr>
                    </a:p>
                  </a:txBody>
                  <a:tcPr marL="32385" marR="3238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r>
              <a:tr h="112448">
                <a:tc>
                  <a:txBody>
                    <a:bodyPr/>
                    <a:lstStyle/>
                    <a:p>
                      <a:pPr marL="0" marR="0">
                        <a:lnSpc>
                          <a:spcPct val="115000"/>
                        </a:lnSpc>
                        <a:spcBef>
                          <a:spcPts val="0"/>
                        </a:spcBef>
                        <a:spcAft>
                          <a:spcPts val="0"/>
                        </a:spcAft>
                      </a:pPr>
                      <a:r>
                        <a:rPr lang="en-US" sz="1200" kern="1200">
                          <a:solidFill>
                            <a:srgbClr val="000000"/>
                          </a:solidFill>
                          <a:effectLst/>
                          <a:latin typeface="Corbel"/>
                          <a:ea typeface="Times New Roman"/>
                          <a:cs typeface="Arial"/>
                        </a:rPr>
                        <a:t>Player </a:t>
                      </a:r>
                      <a:r>
                        <a:rPr lang="en-US" sz="1200" i="1" kern="1200">
                          <a:solidFill>
                            <a:srgbClr val="000000"/>
                          </a:solidFill>
                          <a:effectLst/>
                          <a:latin typeface="Corbel"/>
                          <a:ea typeface="Times New Roman"/>
                          <a:cs typeface="Arial"/>
                        </a:rPr>
                        <a:t>i</a:t>
                      </a:r>
                      <a:r>
                        <a:rPr lang="en-US" sz="1200" kern="1200">
                          <a:solidFill>
                            <a:srgbClr val="000000"/>
                          </a:solidFill>
                          <a:effectLst/>
                          <a:latin typeface="Corbel"/>
                          <a:ea typeface="Times New Roman"/>
                          <a:cs typeface="Arial"/>
                        </a:rPr>
                        <a:t> Characteristics</a:t>
                      </a:r>
                      <a:endParaRPr lang="en-US" sz="1100">
                        <a:effectLst/>
                        <a:latin typeface="Calibri"/>
                        <a:ea typeface="Calibri"/>
                        <a:cs typeface="Arial"/>
                      </a:endParaRPr>
                    </a:p>
                  </a:txBody>
                  <a:tcPr marL="32385" marR="3238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Yes</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No</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dirty="0">
                          <a:solidFill>
                            <a:srgbClr val="000000"/>
                          </a:solidFill>
                          <a:effectLst/>
                          <a:latin typeface="Corbel"/>
                          <a:ea typeface="Times New Roman"/>
                          <a:cs typeface="Arial"/>
                        </a:rPr>
                        <a:t>Yes</a:t>
                      </a:r>
                      <a:endParaRPr lang="en-US" sz="1100" dirty="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No</a:t>
                      </a:r>
                      <a:endParaRPr lang="en-US" sz="1100">
                        <a:effectLst/>
                        <a:latin typeface="Calibri"/>
                        <a:ea typeface="Calibri"/>
                        <a:cs typeface="Arial"/>
                      </a:endParaRPr>
                    </a:p>
                  </a:txBody>
                  <a:tcPr marL="32385" marR="3238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r>
              <a:tr h="112448">
                <a:tc>
                  <a:txBody>
                    <a:bodyPr/>
                    <a:lstStyle/>
                    <a:p>
                      <a:pPr marL="0" marR="0">
                        <a:lnSpc>
                          <a:spcPct val="115000"/>
                        </a:lnSpc>
                        <a:spcBef>
                          <a:spcPts val="0"/>
                        </a:spcBef>
                        <a:spcAft>
                          <a:spcPts val="0"/>
                        </a:spcAft>
                      </a:pPr>
                      <a:r>
                        <a:rPr lang="en-US" sz="1200" kern="1200">
                          <a:solidFill>
                            <a:srgbClr val="000000"/>
                          </a:solidFill>
                          <a:effectLst/>
                          <a:latin typeface="Corbel"/>
                          <a:ea typeface="Times New Roman"/>
                          <a:cs typeface="Arial"/>
                        </a:rPr>
                        <a:t>Team </a:t>
                      </a:r>
                      <a:r>
                        <a:rPr lang="en-US" sz="1200" i="1" kern="1200">
                          <a:solidFill>
                            <a:srgbClr val="000000"/>
                          </a:solidFill>
                          <a:effectLst/>
                          <a:latin typeface="Corbel"/>
                          <a:ea typeface="Times New Roman"/>
                          <a:cs typeface="Arial"/>
                        </a:rPr>
                        <a:t>I</a:t>
                      </a:r>
                      <a:r>
                        <a:rPr lang="en-US" sz="1200" kern="1200">
                          <a:solidFill>
                            <a:srgbClr val="000000"/>
                          </a:solidFill>
                          <a:effectLst/>
                          <a:latin typeface="Corbel"/>
                          <a:ea typeface="Times New Roman"/>
                          <a:cs typeface="Arial"/>
                        </a:rPr>
                        <a:t> Characteristics</a:t>
                      </a:r>
                      <a:endParaRPr lang="en-US" sz="1100">
                        <a:effectLst/>
                        <a:latin typeface="Calibri"/>
                        <a:ea typeface="Calibri"/>
                        <a:cs typeface="Arial"/>
                      </a:endParaRPr>
                    </a:p>
                  </a:txBody>
                  <a:tcPr marL="32385" marR="3238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No</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dirty="0">
                          <a:solidFill>
                            <a:srgbClr val="000000"/>
                          </a:solidFill>
                          <a:effectLst/>
                          <a:latin typeface="Corbel"/>
                          <a:ea typeface="Times New Roman"/>
                          <a:cs typeface="Arial"/>
                        </a:rPr>
                        <a:t>Yes</a:t>
                      </a:r>
                      <a:endParaRPr lang="en-US" sz="1100" dirty="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dirty="0">
                          <a:solidFill>
                            <a:srgbClr val="000000"/>
                          </a:solidFill>
                          <a:effectLst/>
                          <a:latin typeface="Corbel"/>
                          <a:ea typeface="Times New Roman"/>
                          <a:cs typeface="Arial"/>
                        </a:rPr>
                        <a:t>No</a:t>
                      </a:r>
                      <a:endParaRPr lang="en-US" sz="1100" dirty="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Yes</a:t>
                      </a:r>
                      <a:endParaRPr lang="en-US" sz="1100">
                        <a:effectLst/>
                        <a:latin typeface="Calibri"/>
                        <a:ea typeface="Calibri"/>
                        <a:cs typeface="Arial"/>
                      </a:endParaRPr>
                    </a:p>
                  </a:txBody>
                  <a:tcPr marL="32385" marR="3238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r>
              <a:tr h="112448">
                <a:tc>
                  <a:txBody>
                    <a:bodyPr/>
                    <a:lstStyle/>
                    <a:p>
                      <a:pPr>
                        <a:lnSpc>
                          <a:spcPct val="115000"/>
                        </a:lnSpc>
                      </a:pPr>
                      <a:endParaRPr lang="en-US" sz="1100">
                        <a:effectLst/>
                        <a:latin typeface="Calibri"/>
                      </a:endParaRPr>
                    </a:p>
                  </a:txBody>
                  <a:tcPr marL="32385" marR="3238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nSpc>
                          <a:spcPct val="115000"/>
                        </a:lnSpc>
                      </a:pPr>
                      <a:endParaRPr lang="en-US" sz="1100">
                        <a:effectLst/>
                        <a:latin typeface="Calibri"/>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nSpc>
                          <a:spcPct val="115000"/>
                        </a:lnSpc>
                      </a:pPr>
                      <a:endParaRPr lang="en-US" sz="1100" dirty="0">
                        <a:effectLst/>
                        <a:latin typeface="Calibri"/>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nSpc>
                          <a:spcPct val="115000"/>
                        </a:lnSpc>
                      </a:pPr>
                      <a:endParaRPr lang="en-US" sz="1100" dirty="0">
                        <a:effectLst/>
                        <a:latin typeface="Calibri"/>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nSpc>
                          <a:spcPct val="115000"/>
                        </a:lnSpc>
                      </a:pPr>
                      <a:endParaRPr lang="en-US" sz="1100">
                        <a:effectLst/>
                        <a:latin typeface="Calibri"/>
                      </a:endParaRPr>
                    </a:p>
                  </a:txBody>
                  <a:tcPr marL="32385" marR="3238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r>
              <a:tr h="112448">
                <a:tc>
                  <a:txBody>
                    <a:bodyPr/>
                    <a:lstStyle/>
                    <a:p>
                      <a:pPr marL="0" marR="0">
                        <a:lnSpc>
                          <a:spcPct val="115000"/>
                        </a:lnSpc>
                        <a:spcBef>
                          <a:spcPts val="0"/>
                        </a:spcBef>
                        <a:spcAft>
                          <a:spcPts val="0"/>
                        </a:spcAft>
                      </a:pPr>
                      <a:r>
                        <a:rPr lang="en-US" sz="1200" kern="1200">
                          <a:solidFill>
                            <a:srgbClr val="000000"/>
                          </a:solidFill>
                          <a:effectLst/>
                          <a:latin typeface="Corbel"/>
                          <a:ea typeface="Times New Roman"/>
                          <a:cs typeface="Arial"/>
                        </a:rPr>
                        <a:t>Constant</a:t>
                      </a:r>
                      <a:endParaRPr lang="en-US" sz="1100">
                        <a:effectLst/>
                        <a:latin typeface="Calibri"/>
                        <a:ea typeface="Calibri"/>
                        <a:cs typeface="Arial"/>
                      </a:endParaRPr>
                    </a:p>
                  </a:txBody>
                  <a:tcPr marL="32385" marR="3238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-0.968***</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dirty="0">
                          <a:solidFill>
                            <a:srgbClr val="000000"/>
                          </a:solidFill>
                          <a:effectLst/>
                          <a:latin typeface="Corbel"/>
                          <a:ea typeface="Times New Roman"/>
                          <a:cs typeface="Arial"/>
                        </a:rPr>
                        <a:t>0.926**</a:t>
                      </a:r>
                      <a:endParaRPr lang="en-US" sz="1100" dirty="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dirty="0">
                          <a:solidFill>
                            <a:srgbClr val="000000"/>
                          </a:solidFill>
                          <a:effectLst/>
                          <a:latin typeface="Corbel"/>
                          <a:ea typeface="Times New Roman"/>
                          <a:cs typeface="Arial"/>
                        </a:rPr>
                        <a:t>-1.028***</a:t>
                      </a:r>
                      <a:endParaRPr lang="en-US" sz="1100" dirty="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0.866**</a:t>
                      </a:r>
                      <a:endParaRPr lang="en-US" sz="1100">
                        <a:effectLst/>
                        <a:latin typeface="Calibri"/>
                        <a:ea typeface="Calibri"/>
                        <a:cs typeface="Arial"/>
                      </a:endParaRPr>
                    </a:p>
                  </a:txBody>
                  <a:tcPr marL="32385" marR="3238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r>
              <a:tr h="112448">
                <a:tc>
                  <a:txBody>
                    <a:bodyPr/>
                    <a:lstStyle/>
                    <a:p>
                      <a:pPr marL="0" marR="0">
                        <a:lnSpc>
                          <a:spcPct val="11500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(0.192)</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(0.398)</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dirty="0">
                          <a:solidFill>
                            <a:srgbClr val="000000"/>
                          </a:solidFill>
                          <a:effectLst/>
                          <a:latin typeface="Corbel"/>
                          <a:ea typeface="Times New Roman"/>
                          <a:cs typeface="Arial"/>
                        </a:rPr>
                        <a:t>(0.202)</a:t>
                      </a:r>
                      <a:endParaRPr lang="en-US" sz="1100" dirty="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(0.442)</a:t>
                      </a:r>
                      <a:endParaRPr lang="en-US" sz="1100">
                        <a:effectLst/>
                        <a:latin typeface="Calibri"/>
                        <a:ea typeface="Calibri"/>
                        <a:cs typeface="Arial"/>
                      </a:endParaRPr>
                    </a:p>
                  </a:txBody>
                  <a:tcPr marL="32385" marR="3238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r>
              <a:tr h="112448">
                <a:tc>
                  <a:txBody>
                    <a:bodyPr/>
                    <a:lstStyle/>
                    <a:p>
                      <a:pPr marL="0" marR="0">
                        <a:lnSpc>
                          <a:spcPct val="11500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dirty="0">
                          <a:solidFill>
                            <a:srgbClr val="000000"/>
                          </a:solidFill>
                          <a:effectLst/>
                          <a:latin typeface="Corbel"/>
                          <a:ea typeface="Times New Roman"/>
                          <a:cs typeface="Arial"/>
                        </a:rPr>
                        <a:t> </a:t>
                      </a:r>
                      <a:endParaRPr lang="en-US" sz="1100" dirty="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 </a:t>
                      </a:r>
                      <a:endParaRPr lang="en-US" sz="1100">
                        <a:effectLst/>
                        <a:latin typeface="Calibri"/>
                        <a:ea typeface="Calibri"/>
                        <a:cs typeface="Arial"/>
                      </a:endParaRPr>
                    </a:p>
                  </a:txBody>
                  <a:tcPr marL="32385" marR="3238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r>
              <a:tr h="112448">
                <a:tc>
                  <a:txBody>
                    <a:bodyPr/>
                    <a:lstStyle/>
                    <a:p>
                      <a:pPr marL="0" marR="0">
                        <a:lnSpc>
                          <a:spcPct val="115000"/>
                        </a:lnSpc>
                        <a:spcBef>
                          <a:spcPts val="0"/>
                        </a:spcBef>
                        <a:spcAft>
                          <a:spcPts val="0"/>
                        </a:spcAft>
                      </a:pPr>
                      <a:r>
                        <a:rPr lang="en-US" sz="1200" kern="1200">
                          <a:solidFill>
                            <a:srgbClr val="000000"/>
                          </a:solidFill>
                          <a:effectLst/>
                          <a:latin typeface="Corbel"/>
                          <a:ea typeface="Times New Roman"/>
                          <a:cs typeface="Arial"/>
                        </a:rPr>
                        <a:t>Observations</a:t>
                      </a:r>
                      <a:endParaRPr lang="en-US" sz="1100">
                        <a:effectLst/>
                        <a:latin typeface="Calibri"/>
                        <a:ea typeface="Calibri"/>
                        <a:cs typeface="Arial"/>
                      </a:endParaRPr>
                    </a:p>
                  </a:txBody>
                  <a:tcPr marL="32385" marR="3238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5,064</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5,386</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dirty="0">
                          <a:solidFill>
                            <a:srgbClr val="000000"/>
                          </a:solidFill>
                          <a:effectLst/>
                          <a:latin typeface="Corbel"/>
                          <a:ea typeface="Times New Roman"/>
                          <a:cs typeface="Arial"/>
                        </a:rPr>
                        <a:t>5,064</a:t>
                      </a:r>
                      <a:endParaRPr lang="en-US" sz="1100" dirty="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5,386</a:t>
                      </a:r>
                      <a:endParaRPr lang="en-US" sz="1100">
                        <a:effectLst/>
                        <a:latin typeface="Calibri"/>
                        <a:ea typeface="Calibri"/>
                        <a:cs typeface="Arial"/>
                      </a:endParaRPr>
                    </a:p>
                  </a:txBody>
                  <a:tcPr marL="32385" marR="3238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r>
              <a:tr h="112448">
                <a:tc>
                  <a:txBody>
                    <a:bodyPr/>
                    <a:lstStyle/>
                    <a:p>
                      <a:pPr marL="0" marR="0">
                        <a:lnSpc>
                          <a:spcPct val="115000"/>
                        </a:lnSpc>
                        <a:spcBef>
                          <a:spcPts val="0"/>
                        </a:spcBef>
                        <a:spcAft>
                          <a:spcPts val="0"/>
                        </a:spcAft>
                      </a:pPr>
                      <a:r>
                        <a:rPr lang="en-US" sz="1200" kern="1200">
                          <a:solidFill>
                            <a:srgbClr val="000000"/>
                          </a:solidFill>
                          <a:effectLst/>
                          <a:latin typeface="Corbel"/>
                          <a:ea typeface="Times New Roman"/>
                          <a:cs typeface="Arial"/>
                        </a:rPr>
                        <a:t>League Fixed Effects</a:t>
                      </a:r>
                      <a:endParaRPr lang="en-US" sz="1100">
                        <a:effectLst/>
                        <a:latin typeface="Calibri"/>
                        <a:ea typeface="Calibri"/>
                        <a:cs typeface="Arial"/>
                      </a:endParaRPr>
                    </a:p>
                  </a:txBody>
                  <a:tcPr marL="32385" marR="3238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Yes</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Yes</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dirty="0">
                          <a:solidFill>
                            <a:srgbClr val="000000"/>
                          </a:solidFill>
                          <a:effectLst/>
                          <a:latin typeface="Corbel"/>
                          <a:ea typeface="Times New Roman"/>
                          <a:cs typeface="Arial"/>
                        </a:rPr>
                        <a:t>Yes</a:t>
                      </a:r>
                      <a:endParaRPr lang="en-US" sz="1100" dirty="0">
                        <a:effectLst/>
                        <a:latin typeface="Calibri"/>
                        <a:ea typeface="Calibri"/>
                        <a:cs typeface="Arial"/>
                      </a:endParaRPr>
                    </a:p>
                  </a:txBody>
                  <a:tcPr marL="32385" marR="3238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dirty="0">
                          <a:solidFill>
                            <a:srgbClr val="000000"/>
                          </a:solidFill>
                          <a:effectLst/>
                          <a:latin typeface="Corbel"/>
                          <a:ea typeface="Times New Roman"/>
                          <a:cs typeface="Arial"/>
                        </a:rPr>
                        <a:t>Yes</a:t>
                      </a:r>
                      <a:endParaRPr lang="en-US" sz="1100" dirty="0">
                        <a:effectLst/>
                        <a:latin typeface="Calibri"/>
                        <a:ea typeface="Calibri"/>
                        <a:cs typeface="Arial"/>
                      </a:endParaRPr>
                    </a:p>
                  </a:txBody>
                  <a:tcPr marL="32385" marR="3238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r>
              <a:tr h="112448">
                <a:tc>
                  <a:txBody>
                    <a:bodyPr/>
                    <a:lstStyle/>
                    <a:p>
                      <a:pPr marL="0" marR="0">
                        <a:lnSpc>
                          <a:spcPct val="115000"/>
                        </a:lnSpc>
                        <a:spcBef>
                          <a:spcPts val="0"/>
                        </a:spcBef>
                        <a:spcAft>
                          <a:spcPts val="0"/>
                        </a:spcAft>
                      </a:pPr>
                      <a:r>
                        <a:rPr lang="en-US" sz="1200" kern="1200">
                          <a:solidFill>
                            <a:srgbClr val="000000"/>
                          </a:solidFill>
                          <a:effectLst/>
                          <a:latin typeface="Corbel"/>
                          <a:ea typeface="Times New Roman"/>
                          <a:cs typeface="Arial"/>
                        </a:rPr>
                        <a:t>World Region Fixed Effects</a:t>
                      </a:r>
                      <a:endParaRPr lang="en-US" sz="1100">
                        <a:effectLst/>
                        <a:latin typeface="Calibri"/>
                        <a:ea typeface="Calibri"/>
                        <a:cs typeface="Arial"/>
                      </a:endParaRPr>
                    </a:p>
                  </a:txBody>
                  <a:tcPr marL="32385" marR="32385" marT="9525"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Yes</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Yes</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Yes</a:t>
                      </a:r>
                      <a:endParaRPr lang="en-US" sz="1100">
                        <a:effectLst/>
                        <a:latin typeface="Calibri"/>
                        <a:ea typeface="Calibri"/>
                        <a:cs typeface="Arial"/>
                      </a:endParaRPr>
                    </a:p>
                  </a:txBody>
                  <a:tcPr marL="32385" marR="32385" marT="9525"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a:lnSpc>
                          <a:spcPct val="115000"/>
                        </a:lnSpc>
                        <a:spcBef>
                          <a:spcPts val="0"/>
                        </a:spcBef>
                        <a:spcAft>
                          <a:spcPts val="0"/>
                        </a:spcAft>
                      </a:pPr>
                      <a:r>
                        <a:rPr lang="en-US" sz="1200" kern="1200" dirty="0">
                          <a:solidFill>
                            <a:srgbClr val="000000"/>
                          </a:solidFill>
                          <a:effectLst/>
                          <a:latin typeface="Corbel"/>
                          <a:ea typeface="Times New Roman"/>
                          <a:cs typeface="Arial"/>
                        </a:rPr>
                        <a:t>Yes</a:t>
                      </a:r>
                      <a:endParaRPr lang="en-US" sz="1100" dirty="0">
                        <a:effectLst/>
                        <a:latin typeface="Calibri"/>
                        <a:ea typeface="Calibri"/>
                        <a:cs typeface="Arial"/>
                      </a:endParaRPr>
                    </a:p>
                  </a:txBody>
                  <a:tcPr marL="32385" marR="32385" marT="9525"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Tree>
    <p:extLst>
      <p:ext uri="{BB962C8B-B14F-4D97-AF65-F5344CB8AC3E}">
        <p14:creationId xmlns:p14="http://schemas.microsoft.com/office/powerpoint/2010/main" val="24534489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Predicted Effect of Team </a:t>
            </a:r>
            <a:r>
              <a:rPr lang="en-US" i="0" dirty="0" smtClean="0"/>
              <a:t>I</a:t>
            </a:r>
            <a:r>
              <a:rPr lang="en-US" dirty="0" smtClean="0"/>
              <a:t>’s Aggregate Behavior on Yellow Cards Received by an Average Player</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83576" y="888292"/>
            <a:ext cx="6625448" cy="5081417"/>
          </a:xfrm>
        </p:spPr>
      </p:pic>
    </p:spTree>
    <p:extLst>
      <p:ext uri="{BB962C8B-B14F-4D97-AF65-F5344CB8AC3E}">
        <p14:creationId xmlns:p14="http://schemas.microsoft.com/office/powerpoint/2010/main" val="6998189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Predicted Effect of Team </a:t>
            </a:r>
            <a:r>
              <a:rPr lang="en-US" i="0" dirty="0"/>
              <a:t>I</a:t>
            </a:r>
            <a:r>
              <a:rPr lang="en-US" dirty="0"/>
              <a:t>’s Aggregate Behavior on </a:t>
            </a:r>
            <a:r>
              <a:rPr lang="en-US" dirty="0" smtClean="0"/>
              <a:t>Red </a:t>
            </a:r>
            <a:r>
              <a:rPr lang="en-US" dirty="0"/>
              <a:t>Cards Received by an Average Player</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81600" y="888292"/>
            <a:ext cx="6629400" cy="5081417"/>
          </a:xfrm>
        </p:spPr>
      </p:pic>
    </p:spTree>
    <p:extLst>
      <p:ext uri="{BB962C8B-B14F-4D97-AF65-F5344CB8AC3E}">
        <p14:creationId xmlns:p14="http://schemas.microsoft.com/office/powerpoint/2010/main" val="285562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1999" y="559677"/>
            <a:ext cx="10365179" cy="3632313"/>
          </a:xfrm>
        </p:spPr>
        <p:txBody>
          <a:bodyPr>
            <a:normAutofit/>
          </a:bodyPr>
          <a:lstStyle/>
          <a:p>
            <a:pPr algn="l"/>
            <a:r>
              <a:rPr lang="en-US" i="0" dirty="0" smtClean="0"/>
              <a:t>Q: Does violence spread within groups of diverse individuals in a common institutional setting?</a:t>
            </a:r>
            <a:br>
              <a:rPr lang="en-US" i="0" dirty="0" smtClean="0"/>
            </a:br>
            <a:r>
              <a:rPr lang="en-US" i="0" dirty="0"/>
              <a:t/>
            </a:r>
            <a:br>
              <a:rPr lang="en-US" i="0" dirty="0"/>
            </a:br>
            <a:endParaRPr lang="en-US" i="0" dirty="0"/>
          </a:p>
        </p:txBody>
      </p:sp>
      <p:sp>
        <p:nvSpPr>
          <p:cNvPr id="8" name="Title 4"/>
          <p:cNvSpPr txBox="1">
            <a:spLocks/>
          </p:cNvSpPr>
          <p:nvPr/>
        </p:nvSpPr>
        <p:spPr>
          <a:xfrm>
            <a:off x="760024" y="3692703"/>
            <a:ext cx="10365179" cy="1124957"/>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r>
              <a:rPr lang="en-US" i="0" dirty="0" smtClean="0"/>
              <a:t>A: Yes.*</a:t>
            </a:r>
            <a:endParaRPr lang="en-US" sz="2500" i="0" dirty="0"/>
          </a:p>
        </p:txBody>
      </p:sp>
      <p:sp>
        <p:nvSpPr>
          <p:cNvPr id="11" name="Title 4"/>
          <p:cNvSpPr txBox="1">
            <a:spLocks/>
          </p:cNvSpPr>
          <p:nvPr/>
        </p:nvSpPr>
        <p:spPr>
          <a:xfrm>
            <a:off x="748648" y="4552457"/>
            <a:ext cx="10365179" cy="1526235"/>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endParaRPr lang="en-US" i="0" dirty="0"/>
          </a:p>
          <a:p>
            <a:pPr algn="l"/>
            <a:r>
              <a:rPr lang="en-US" sz="2500" i="0" dirty="0" smtClean="0"/>
              <a:t>*Violent behavior spreads from the group to each of its members but not between members. Violent culture doesn’t spread at all.</a:t>
            </a:r>
            <a:endParaRPr lang="en-US" sz="2500" i="0" dirty="0"/>
          </a:p>
        </p:txBody>
      </p:sp>
    </p:spTree>
    <p:extLst>
      <p:ext uri="{BB962C8B-B14F-4D97-AF65-F5344CB8AC3E}">
        <p14:creationId xmlns:p14="http://schemas.microsoft.com/office/powerpoint/2010/main" val="34097892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555478"/>
            <a:ext cx="3838776" cy="4360905"/>
          </a:xfrm>
        </p:spPr>
        <p:txBody>
          <a:bodyPr/>
          <a:lstStyle/>
          <a:p>
            <a:r>
              <a:rPr lang="en-US" dirty="0"/>
              <a:t>The Predicted Effect of Team </a:t>
            </a:r>
            <a:r>
              <a:rPr lang="en-US" i="0" dirty="0"/>
              <a:t>I</a:t>
            </a:r>
            <a:r>
              <a:rPr lang="en-US" dirty="0"/>
              <a:t>’s Aggregate Behavior on </a:t>
            </a:r>
            <a:r>
              <a:rPr lang="en-US" dirty="0" smtClean="0"/>
              <a:t>Total </a:t>
            </a:r>
            <a:r>
              <a:rPr lang="en-US" dirty="0"/>
              <a:t>Cards Received by an Average Player</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81600" y="888292"/>
            <a:ext cx="6629400" cy="5081417"/>
          </a:xfrm>
        </p:spPr>
      </p:pic>
    </p:spTree>
    <p:extLst>
      <p:ext uri="{BB962C8B-B14F-4D97-AF65-F5344CB8AC3E}">
        <p14:creationId xmlns:p14="http://schemas.microsoft.com/office/powerpoint/2010/main" val="3025129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32513" t="11344" r="34974" b="12017"/>
          <a:stretch/>
        </p:blipFill>
        <p:spPr>
          <a:xfrm>
            <a:off x="119737" y="199456"/>
            <a:ext cx="1232234" cy="13716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241" y="2132269"/>
            <a:ext cx="5486400" cy="3908121"/>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462594232"/>
              </p:ext>
            </p:extLst>
          </p:nvPr>
        </p:nvGraphicFramePr>
        <p:xfrm>
          <a:off x="6927183" y="188190"/>
          <a:ext cx="4940134" cy="6481620"/>
        </p:xfrm>
        <a:graphic>
          <a:graphicData uri="http://schemas.openxmlformats.org/drawingml/2006/table">
            <a:tbl>
              <a:tblPr firstRow="1" firstCol="1" bandRow="1">
                <a:tableStyleId>{9D7B26C5-4107-4FEC-AEDC-1716B250A1EF}</a:tableStyleId>
              </a:tblPr>
              <a:tblGrid>
                <a:gridCol w="1779384"/>
                <a:gridCol w="1065290"/>
                <a:gridCol w="2095460"/>
              </a:tblGrid>
              <a:tr h="240060">
                <a:tc>
                  <a:txBody>
                    <a:bodyPr/>
                    <a:lstStyle/>
                    <a:p>
                      <a:pPr marL="0" marR="0" algn="ctr">
                        <a:lnSpc>
                          <a:spcPct val="115000"/>
                        </a:lnSpc>
                        <a:spcBef>
                          <a:spcPts val="0"/>
                        </a:spcBef>
                        <a:spcAft>
                          <a:spcPts val="0"/>
                        </a:spcAft>
                      </a:pPr>
                      <a:r>
                        <a:rPr lang="en-US" sz="1200" dirty="0" smtClean="0">
                          <a:effectLst/>
                          <a:latin typeface="+mn-lt"/>
                          <a:ea typeface="Calibri"/>
                          <a:cs typeface="Arial"/>
                        </a:rPr>
                        <a:t>Player</a:t>
                      </a:r>
                      <a:endParaRPr lang="en-US" sz="1200" dirty="0">
                        <a:effectLst/>
                        <a:latin typeface="+mn-lt"/>
                        <a:ea typeface="Calibri"/>
                        <a:cs typeface="Arial"/>
                      </a:endParaRPr>
                    </a:p>
                  </a:txBody>
                  <a:tcPr marL="67203" marR="67203" marT="0" marB="0" anchor="ctr"/>
                </a:tc>
                <a:tc>
                  <a:txBody>
                    <a:bodyPr/>
                    <a:lstStyle/>
                    <a:p>
                      <a:pPr marL="0" marR="0" algn="ctr">
                        <a:lnSpc>
                          <a:spcPct val="115000"/>
                        </a:lnSpc>
                        <a:spcBef>
                          <a:spcPts val="0"/>
                        </a:spcBef>
                        <a:spcAft>
                          <a:spcPts val="0"/>
                        </a:spcAft>
                      </a:pPr>
                      <a:r>
                        <a:rPr lang="en-US" sz="1200" dirty="0" smtClean="0">
                          <a:effectLst/>
                          <a:latin typeface="+mn-lt"/>
                          <a:ea typeface="Calibri"/>
                          <a:cs typeface="Arial"/>
                        </a:rPr>
                        <a:t>Yellow Cards</a:t>
                      </a:r>
                      <a:endParaRPr lang="en-US" sz="1200" dirty="0">
                        <a:effectLst/>
                        <a:latin typeface="+mn-lt"/>
                        <a:ea typeface="Calibri"/>
                        <a:cs typeface="Arial"/>
                      </a:endParaRPr>
                    </a:p>
                  </a:txBody>
                  <a:tcPr marL="67203" marR="67203" marT="0" marB="0" anchor="ctr"/>
                </a:tc>
                <a:tc>
                  <a:txBody>
                    <a:bodyPr/>
                    <a:lstStyle/>
                    <a:p>
                      <a:pPr marL="0" marR="0" algn="ctr">
                        <a:lnSpc>
                          <a:spcPct val="115000"/>
                        </a:lnSpc>
                        <a:spcBef>
                          <a:spcPts val="0"/>
                        </a:spcBef>
                        <a:spcAft>
                          <a:spcPts val="0"/>
                        </a:spcAft>
                      </a:pPr>
                      <a:r>
                        <a:rPr lang="en-US" sz="1200" dirty="0" smtClean="0">
                          <a:effectLst/>
                          <a:latin typeface="+mn-lt"/>
                          <a:ea typeface="Calibri"/>
                          <a:cs typeface="Arial"/>
                        </a:rPr>
                        <a:t>Team </a:t>
                      </a:r>
                      <a:r>
                        <a:rPr lang="en-US" sz="1200" i="1" dirty="0" smtClean="0">
                          <a:effectLst/>
                          <a:latin typeface="+mn-lt"/>
                          <a:ea typeface="Calibri"/>
                          <a:cs typeface="Arial"/>
                        </a:rPr>
                        <a:t>I</a:t>
                      </a:r>
                      <a:r>
                        <a:rPr lang="en-US" sz="1200" i="0" dirty="0" smtClean="0">
                          <a:effectLst/>
                          <a:latin typeface="+mn-lt"/>
                          <a:ea typeface="Calibri"/>
                          <a:cs typeface="Arial"/>
                        </a:rPr>
                        <a:t>’s Aggregate Behavior</a:t>
                      </a:r>
                      <a:endParaRPr lang="en-US" sz="1200" dirty="0">
                        <a:effectLst/>
                        <a:latin typeface="+mn-lt"/>
                        <a:ea typeface="Calibri"/>
                        <a:cs typeface="Arial"/>
                      </a:endParaRPr>
                    </a:p>
                  </a:txBody>
                  <a:tcPr marL="67203" marR="67203" marT="0" marB="0" anchor="ctr"/>
                </a:tc>
              </a:tr>
              <a:tr h="240060">
                <a:tc>
                  <a:txBody>
                    <a:bodyPr/>
                    <a:lstStyle/>
                    <a:p>
                      <a:pPr marL="0" marR="0" algn="ctr">
                        <a:lnSpc>
                          <a:spcPct val="115000"/>
                        </a:lnSpc>
                        <a:spcBef>
                          <a:spcPts val="0"/>
                        </a:spcBef>
                        <a:spcAft>
                          <a:spcPts val="0"/>
                        </a:spcAft>
                      </a:pPr>
                      <a:r>
                        <a:rPr lang="en-US" sz="1200" b="1" kern="1200">
                          <a:solidFill>
                            <a:srgbClr val="000000"/>
                          </a:solidFill>
                          <a:effectLst/>
                          <a:highlight>
                            <a:srgbClr val="00FFFF"/>
                          </a:highlight>
                          <a:latin typeface="Corbel"/>
                          <a:ea typeface="Times New Roman"/>
                          <a:cs typeface="Times New Roman"/>
                        </a:rPr>
                        <a:t>Aldo Duscher</a:t>
                      </a:r>
                      <a:endParaRPr lang="en-US" sz="1100">
                        <a:effectLst/>
                        <a:latin typeface="Calibri"/>
                        <a:ea typeface="Calibri"/>
                        <a:cs typeface="Arial"/>
                      </a:endParaRPr>
                    </a:p>
                  </a:txBody>
                  <a:tcPr marL="68580" marR="68580" marT="9525" marB="0" anchor="ctr">
                    <a:solidFill>
                      <a:schemeClr val="tx1">
                        <a:alpha val="20000"/>
                      </a:schemeClr>
                    </a:solidFill>
                  </a:tcPr>
                </a:tc>
                <a:tc>
                  <a:txBody>
                    <a:bodyPr/>
                    <a:lstStyle/>
                    <a:p>
                      <a:pPr marL="0" marR="0" algn="ctr">
                        <a:lnSpc>
                          <a:spcPct val="115000"/>
                        </a:lnSpc>
                        <a:spcBef>
                          <a:spcPts val="0"/>
                        </a:spcBef>
                        <a:spcAft>
                          <a:spcPts val="0"/>
                        </a:spcAft>
                      </a:pPr>
                      <a:r>
                        <a:rPr lang="en-US" sz="1200" kern="1200">
                          <a:solidFill>
                            <a:srgbClr val="000000"/>
                          </a:solidFill>
                          <a:effectLst/>
                          <a:highlight>
                            <a:srgbClr val="00FFFF"/>
                          </a:highlight>
                          <a:latin typeface="Corbel"/>
                          <a:ea typeface="Times New Roman"/>
                          <a:cs typeface="Times New Roman"/>
                        </a:rPr>
                        <a:t>16</a:t>
                      </a:r>
                      <a:endParaRPr lang="en-US" sz="1100">
                        <a:effectLst/>
                        <a:latin typeface="Calibri"/>
                        <a:ea typeface="Calibri"/>
                        <a:cs typeface="Arial"/>
                      </a:endParaRPr>
                    </a:p>
                  </a:txBody>
                  <a:tcPr marL="68580" marR="68580" marT="9525" marB="0" anchor="ctr">
                    <a:solidFill>
                      <a:schemeClr val="tx1">
                        <a:alpha val="20000"/>
                      </a:schemeClr>
                    </a:solidFill>
                  </a:tcPr>
                </a:tc>
                <a:tc>
                  <a:txBody>
                    <a:bodyPr/>
                    <a:lstStyle/>
                    <a:p>
                      <a:pPr marL="0" marR="0" algn="ctr">
                        <a:lnSpc>
                          <a:spcPct val="115000"/>
                        </a:lnSpc>
                        <a:spcBef>
                          <a:spcPts val="0"/>
                        </a:spcBef>
                        <a:spcAft>
                          <a:spcPts val="0"/>
                        </a:spcAft>
                      </a:pPr>
                      <a:r>
                        <a:rPr lang="en-US" sz="1200" kern="1200">
                          <a:solidFill>
                            <a:srgbClr val="000000"/>
                          </a:solidFill>
                          <a:effectLst/>
                          <a:highlight>
                            <a:srgbClr val="00FFFF"/>
                          </a:highlight>
                          <a:latin typeface="Corbel"/>
                          <a:ea typeface="Times New Roman"/>
                          <a:cs typeface="Times New Roman"/>
                        </a:rPr>
                        <a:t>5.249</a:t>
                      </a:r>
                      <a:endParaRPr lang="en-US" sz="1100">
                        <a:effectLst/>
                        <a:latin typeface="Calibri"/>
                        <a:ea typeface="Calibri"/>
                        <a:cs typeface="Arial"/>
                      </a:endParaRPr>
                    </a:p>
                  </a:txBody>
                  <a:tcPr marL="68580" marR="68580" marT="9525" marB="0">
                    <a:solidFill>
                      <a:schemeClr val="tx1">
                        <a:alpha val="20000"/>
                      </a:schemeClr>
                    </a:solidFill>
                  </a:tcPr>
                </a:tc>
              </a:tr>
              <a:tr h="240060">
                <a:tc>
                  <a:txBody>
                    <a:bodyPr/>
                    <a:lstStyle/>
                    <a:p>
                      <a:pPr marL="0" marR="0" algn="ctr">
                        <a:lnSpc>
                          <a:spcPct val="115000"/>
                        </a:lnSpc>
                        <a:spcBef>
                          <a:spcPts val="0"/>
                        </a:spcBef>
                        <a:spcAft>
                          <a:spcPts val="0"/>
                        </a:spcAft>
                      </a:pPr>
                      <a:r>
                        <a:rPr lang="en-US" sz="1200" b="1" kern="1200">
                          <a:solidFill>
                            <a:srgbClr val="000000"/>
                          </a:solidFill>
                          <a:effectLst/>
                          <a:latin typeface="Corbel"/>
                          <a:ea typeface="Times New Roman"/>
                          <a:cs typeface="Arial"/>
                        </a:rPr>
                        <a:t>Pedro Alvarez Munitis</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12</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Times New Roman"/>
                        </a:rPr>
                        <a:t>5.587</a:t>
                      </a:r>
                      <a:endParaRPr lang="en-US" sz="1100">
                        <a:effectLst/>
                        <a:latin typeface="Calibri"/>
                        <a:ea typeface="Calibri"/>
                        <a:cs typeface="Arial"/>
                      </a:endParaRPr>
                    </a:p>
                  </a:txBody>
                  <a:tcPr marL="68580" marR="68580" marT="9525" marB="0"/>
                </a:tc>
              </a:tr>
              <a:tr h="240060">
                <a:tc>
                  <a:txBody>
                    <a:bodyPr/>
                    <a:lstStyle/>
                    <a:p>
                      <a:pPr marL="0" marR="0" algn="ctr">
                        <a:lnSpc>
                          <a:spcPct val="115000"/>
                        </a:lnSpc>
                        <a:spcBef>
                          <a:spcPts val="0"/>
                        </a:spcBef>
                        <a:spcAft>
                          <a:spcPts val="0"/>
                        </a:spcAft>
                      </a:pPr>
                      <a:r>
                        <a:rPr lang="fr-FR" sz="1200" b="1" kern="1200">
                          <a:solidFill>
                            <a:srgbClr val="000000"/>
                          </a:solidFill>
                          <a:effectLst/>
                          <a:latin typeface="Corbel"/>
                          <a:ea typeface="Times New Roman"/>
                          <a:cs typeface="Arial"/>
                        </a:rPr>
                        <a:t>Juan Capdevila</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10</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Times New Roman"/>
                        </a:rPr>
                        <a:t>5.742</a:t>
                      </a:r>
                      <a:endParaRPr lang="en-US" sz="1100">
                        <a:effectLst/>
                        <a:latin typeface="Calibri"/>
                        <a:ea typeface="Calibri"/>
                        <a:cs typeface="Arial"/>
                      </a:endParaRPr>
                    </a:p>
                  </a:txBody>
                  <a:tcPr marL="68580" marR="68580" marT="9525" marB="0"/>
                </a:tc>
              </a:tr>
              <a:tr h="240060">
                <a:tc>
                  <a:txBody>
                    <a:bodyPr/>
                    <a:lstStyle/>
                    <a:p>
                      <a:pPr marL="0" marR="0" algn="ctr">
                        <a:lnSpc>
                          <a:spcPct val="115000"/>
                        </a:lnSpc>
                        <a:spcBef>
                          <a:spcPts val="0"/>
                        </a:spcBef>
                        <a:spcAft>
                          <a:spcPts val="0"/>
                        </a:spcAft>
                      </a:pPr>
                      <a:r>
                        <a:rPr lang="en-US" sz="1200" b="1" kern="1200">
                          <a:solidFill>
                            <a:srgbClr val="000000"/>
                          </a:solidFill>
                          <a:effectLst/>
                          <a:latin typeface="Corbel"/>
                          <a:ea typeface="Times New Roman"/>
                          <a:cs typeface="Arial"/>
                        </a:rPr>
                        <a:t>Jorge Andrade</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9</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Times New Roman"/>
                        </a:rPr>
                        <a:t>4.523</a:t>
                      </a:r>
                      <a:endParaRPr lang="en-US" sz="1100">
                        <a:effectLst/>
                        <a:latin typeface="Calibri"/>
                        <a:ea typeface="Calibri"/>
                        <a:cs typeface="Arial"/>
                      </a:endParaRPr>
                    </a:p>
                  </a:txBody>
                  <a:tcPr marL="68580" marR="68580" marT="9525" marB="0"/>
                </a:tc>
              </a:tr>
              <a:tr h="240060">
                <a:tc>
                  <a:txBody>
                    <a:bodyPr/>
                    <a:lstStyle/>
                    <a:p>
                      <a:pPr marL="0" marR="0" algn="ctr">
                        <a:lnSpc>
                          <a:spcPct val="115000"/>
                        </a:lnSpc>
                        <a:spcBef>
                          <a:spcPts val="0"/>
                        </a:spcBef>
                        <a:spcAft>
                          <a:spcPts val="0"/>
                        </a:spcAft>
                      </a:pPr>
                      <a:r>
                        <a:rPr lang="en-US" sz="1200" b="1" kern="1200">
                          <a:solidFill>
                            <a:srgbClr val="000000"/>
                          </a:solidFill>
                          <a:effectLst/>
                          <a:latin typeface="Corbel"/>
                          <a:ea typeface="Times New Roman"/>
                          <a:cs typeface="Arial"/>
                        </a:rPr>
                        <a:t>Delgado Manuel Juanma</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8</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Times New Roman"/>
                        </a:rPr>
                        <a:t>5.105</a:t>
                      </a:r>
                      <a:endParaRPr lang="en-US" sz="1100">
                        <a:effectLst/>
                        <a:latin typeface="Calibri"/>
                        <a:ea typeface="Calibri"/>
                        <a:cs typeface="Arial"/>
                      </a:endParaRPr>
                    </a:p>
                  </a:txBody>
                  <a:tcPr marL="68580" marR="68580" marT="9525" marB="0"/>
                </a:tc>
              </a:tr>
              <a:tr h="240060">
                <a:tc>
                  <a:txBody>
                    <a:bodyPr/>
                    <a:lstStyle/>
                    <a:p>
                      <a:pPr marL="0" marR="0" algn="ctr">
                        <a:lnSpc>
                          <a:spcPct val="115000"/>
                        </a:lnSpc>
                        <a:spcBef>
                          <a:spcPts val="0"/>
                        </a:spcBef>
                        <a:spcAft>
                          <a:spcPts val="0"/>
                        </a:spcAft>
                      </a:pPr>
                      <a:r>
                        <a:rPr lang="en-US" sz="1200" b="1" kern="1200">
                          <a:solidFill>
                            <a:srgbClr val="000000"/>
                          </a:solidFill>
                          <a:effectLst/>
                          <a:latin typeface="Corbel"/>
                          <a:ea typeface="Times New Roman"/>
                          <a:cs typeface="Arial"/>
                        </a:rPr>
                        <a:t>Julian De Guzmán</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8</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Times New Roman"/>
                        </a:rPr>
                        <a:t>5.00655</a:t>
                      </a:r>
                      <a:endParaRPr lang="en-US" sz="1100">
                        <a:effectLst/>
                        <a:latin typeface="Calibri"/>
                        <a:ea typeface="Calibri"/>
                        <a:cs typeface="Arial"/>
                      </a:endParaRPr>
                    </a:p>
                  </a:txBody>
                  <a:tcPr marL="68580" marR="68580" marT="9525" marB="0"/>
                </a:tc>
              </a:tr>
              <a:tr h="240060">
                <a:tc>
                  <a:txBody>
                    <a:bodyPr/>
                    <a:lstStyle/>
                    <a:p>
                      <a:pPr marL="0" marR="0" algn="ctr">
                        <a:lnSpc>
                          <a:spcPct val="115000"/>
                        </a:lnSpc>
                        <a:spcBef>
                          <a:spcPts val="0"/>
                        </a:spcBef>
                        <a:spcAft>
                          <a:spcPts val="0"/>
                        </a:spcAft>
                      </a:pPr>
                      <a:r>
                        <a:rPr lang="en-US" sz="1200" b="1" kern="1200">
                          <a:solidFill>
                            <a:srgbClr val="000000"/>
                          </a:solidFill>
                          <a:effectLst/>
                          <a:latin typeface="Corbel"/>
                          <a:ea typeface="Times New Roman"/>
                          <a:cs typeface="Arial"/>
                        </a:rPr>
                        <a:t>Manuel Pablo</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dirty="0">
                          <a:solidFill>
                            <a:srgbClr val="000000"/>
                          </a:solidFill>
                          <a:effectLst/>
                          <a:latin typeface="Corbel"/>
                          <a:ea typeface="Times New Roman"/>
                          <a:cs typeface="Arial"/>
                        </a:rPr>
                        <a:t>7</a:t>
                      </a:r>
                      <a:endParaRPr lang="en-US" sz="1100" dirty="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Times New Roman"/>
                        </a:rPr>
                        <a:t>5.879</a:t>
                      </a:r>
                      <a:endParaRPr lang="en-US" sz="1100">
                        <a:effectLst/>
                        <a:latin typeface="Calibri"/>
                        <a:ea typeface="Calibri"/>
                        <a:cs typeface="Arial"/>
                      </a:endParaRPr>
                    </a:p>
                  </a:txBody>
                  <a:tcPr marL="68580" marR="68580" marT="9525" marB="0"/>
                </a:tc>
              </a:tr>
              <a:tr h="240060">
                <a:tc>
                  <a:txBody>
                    <a:bodyPr/>
                    <a:lstStyle/>
                    <a:p>
                      <a:pPr marL="0" marR="0" algn="ctr">
                        <a:lnSpc>
                          <a:spcPct val="115000"/>
                        </a:lnSpc>
                        <a:spcBef>
                          <a:spcPts val="0"/>
                        </a:spcBef>
                        <a:spcAft>
                          <a:spcPts val="0"/>
                        </a:spcAft>
                      </a:pPr>
                      <a:r>
                        <a:rPr lang="fr-FR" sz="1200" b="1" kern="1200">
                          <a:solidFill>
                            <a:srgbClr val="000000"/>
                          </a:solidFill>
                          <a:effectLst/>
                          <a:latin typeface="Corbel"/>
                          <a:ea typeface="Times New Roman"/>
                          <a:cs typeface="Arial"/>
                        </a:rPr>
                        <a:t>Sergio</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7</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Times New Roman"/>
                        </a:rPr>
                        <a:t>5.958</a:t>
                      </a:r>
                      <a:endParaRPr lang="en-US" sz="1100">
                        <a:effectLst/>
                        <a:latin typeface="Calibri"/>
                        <a:ea typeface="Calibri"/>
                        <a:cs typeface="Arial"/>
                      </a:endParaRPr>
                    </a:p>
                  </a:txBody>
                  <a:tcPr marL="68580" marR="68580" marT="9525" marB="0"/>
                </a:tc>
              </a:tr>
              <a:tr h="240060">
                <a:tc>
                  <a:txBody>
                    <a:bodyPr/>
                    <a:lstStyle/>
                    <a:p>
                      <a:pPr marL="0" marR="0" algn="ctr">
                        <a:lnSpc>
                          <a:spcPct val="115000"/>
                        </a:lnSpc>
                        <a:spcBef>
                          <a:spcPts val="0"/>
                        </a:spcBef>
                        <a:spcAft>
                          <a:spcPts val="0"/>
                        </a:spcAft>
                      </a:pPr>
                      <a:r>
                        <a:rPr lang="en-US" sz="1200" b="1" kern="1200">
                          <a:solidFill>
                            <a:srgbClr val="000000"/>
                          </a:solidFill>
                          <a:effectLst/>
                          <a:latin typeface="Corbel"/>
                          <a:ea typeface="Times New Roman"/>
                          <a:cs typeface="Arial"/>
                        </a:rPr>
                        <a:t>Diego Tristán</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6</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Times New Roman"/>
                        </a:rPr>
                        <a:t>6.0433</a:t>
                      </a:r>
                      <a:endParaRPr lang="en-US" sz="1100">
                        <a:effectLst/>
                        <a:latin typeface="Calibri"/>
                        <a:ea typeface="Calibri"/>
                        <a:cs typeface="Arial"/>
                      </a:endParaRPr>
                    </a:p>
                  </a:txBody>
                  <a:tcPr marL="68580" marR="68580" marT="9525" marB="0"/>
                </a:tc>
              </a:tr>
              <a:tr h="240060">
                <a:tc>
                  <a:txBody>
                    <a:bodyPr/>
                    <a:lstStyle/>
                    <a:p>
                      <a:pPr marL="0" marR="0" algn="ctr">
                        <a:lnSpc>
                          <a:spcPct val="115000"/>
                        </a:lnSpc>
                        <a:spcBef>
                          <a:spcPts val="0"/>
                        </a:spcBef>
                        <a:spcAft>
                          <a:spcPts val="0"/>
                        </a:spcAft>
                      </a:pPr>
                      <a:r>
                        <a:rPr lang="fr-FR" sz="1200" b="1" kern="1200">
                          <a:solidFill>
                            <a:srgbClr val="000000"/>
                          </a:solidFill>
                          <a:effectLst/>
                          <a:latin typeface="Corbel"/>
                          <a:ea typeface="Times New Roman"/>
                          <a:cs typeface="Arial"/>
                        </a:rPr>
                        <a:t>Fabricio Coloccini</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6</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Times New Roman"/>
                        </a:rPr>
                        <a:t>5.507</a:t>
                      </a:r>
                      <a:endParaRPr lang="en-US" sz="1100">
                        <a:effectLst/>
                        <a:latin typeface="Calibri"/>
                        <a:ea typeface="Calibri"/>
                        <a:cs typeface="Arial"/>
                      </a:endParaRPr>
                    </a:p>
                  </a:txBody>
                  <a:tcPr marL="68580" marR="68580" marT="9525" marB="0"/>
                </a:tc>
              </a:tr>
              <a:tr h="240060">
                <a:tc>
                  <a:txBody>
                    <a:bodyPr/>
                    <a:lstStyle/>
                    <a:p>
                      <a:pPr marL="0" marR="0" algn="ctr">
                        <a:lnSpc>
                          <a:spcPct val="115000"/>
                        </a:lnSpc>
                        <a:spcBef>
                          <a:spcPts val="0"/>
                        </a:spcBef>
                        <a:spcAft>
                          <a:spcPts val="0"/>
                        </a:spcAft>
                      </a:pPr>
                      <a:r>
                        <a:rPr lang="en-US" sz="1200" b="1" kern="1200">
                          <a:solidFill>
                            <a:srgbClr val="000000"/>
                          </a:solidFill>
                          <a:effectLst/>
                          <a:latin typeface="Corbel"/>
                          <a:ea typeface="Times New Roman"/>
                          <a:cs typeface="Arial"/>
                        </a:rPr>
                        <a:t>Sanchez Victor</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5</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Times New Roman"/>
                        </a:rPr>
                        <a:t>5.0800</a:t>
                      </a:r>
                      <a:endParaRPr lang="en-US" sz="1100">
                        <a:effectLst/>
                        <a:latin typeface="Calibri"/>
                        <a:ea typeface="Calibri"/>
                        <a:cs typeface="Arial"/>
                      </a:endParaRPr>
                    </a:p>
                  </a:txBody>
                  <a:tcPr marL="68580" marR="68580" marT="9525" marB="0"/>
                </a:tc>
              </a:tr>
              <a:tr h="240060">
                <a:tc>
                  <a:txBody>
                    <a:bodyPr/>
                    <a:lstStyle/>
                    <a:p>
                      <a:pPr marL="0" marR="0" algn="ctr">
                        <a:lnSpc>
                          <a:spcPct val="115000"/>
                        </a:lnSpc>
                        <a:spcBef>
                          <a:spcPts val="0"/>
                        </a:spcBef>
                        <a:spcAft>
                          <a:spcPts val="0"/>
                        </a:spcAft>
                      </a:pPr>
                      <a:r>
                        <a:rPr lang="en-US" sz="1200" b="1" kern="1200">
                          <a:solidFill>
                            <a:srgbClr val="000000"/>
                          </a:solidFill>
                          <a:effectLst/>
                          <a:latin typeface="Corbel"/>
                          <a:ea typeface="Times New Roman"/>
                          <a:cs typeface="Arial"/>
                        </a:rPr>
                        <a:t>Berenguel Hector</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3</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Times New Roman"/>
                        </a:rPr>
                        <a:t>4.552</a:t>
                      </a:r>
                      <a:endParaRPr lang="en-US" sz="1100">
                        <a:effectLst/>
                        <a:latin typeface="Calibri"/>
                        <a:ea typeface="Calibri"/>
                        <a:cs typeface="Arial"/>
                      </a:endParaRPr>
                    </a:p>
                  </a:txBody>
                  <a:tcPr marL="68580" marR="68580" marT="9525" marB="0"/>
                </a:tc>
              </a:tr>
              <a:tr h="240060">
                <a:tc>
                  <a:txBody>
                    <a:bodyPr/>
                    <a:lstStyle/>
                    <a:p>
                      <a:pPr marL="0" marR="0" algn="ctr">
                        <a:lnSpc>
                          <a:spcPct val="115000"/>
                        </a:lnSpc>
                        <a:spcBef>
                          <a:spcPts val="0"/>
                        </a:spcBef>
                        <a:spcAft>
                          <a:spcPts val="0"/>
                        </a:spcAft>
                      </a:pPr>
                      <a:r>
                        <a:rPr lang="en-US" sz="1200" b="1" kern="1200">
                          <a:solidFill>
                            <a:srgbClr val="000000"/>
                          </a:solidFill>
                          <a:effectLst/>
                          <a:latin typeface="Corbel"/>
                          <a:ea typeface="Times New Roman"/>
                          <a:cs typeface="Arial"/>
                        </a:rPr>
                        <a:t>César</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3</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Times New Roman"/>
                        </a:rPr>
                        <a:t>3.613</a:t>
                      </a:r>
                      <a:endParaRPr lang="en-US" sz="1100">
                        <a:effectLst/>
                        <a:latin typeface="Calibri"/>
                        <a:ea typeface="Calibri"/>
                        <a:cs typeface="Arial"/>
                      </a:endParaRPr>
                    </a:p>
                  </a:txBody>
                  <a:tcPr marL="68580" marR="68580" marT="9525" marB="0"/>
                </a:tc>
              </a:tr>
              <a:tr h="240060">
                <a:tc>
                  <a:txBody>
                    <a:bodyPr/>
                    <a:lstStyle/>
                    <a:p>
                      <a:pPr marL="0" marR="0" algn="ctr">
                        <a:lnSpc>
                          <a:spcPct val="115000"/>
                        </a:lnSpc>
                        <a:spcBef>
                          <a:spcPts val="0"/>
                        </a:spcBef>
                        <a:spcAft>
                          <a:spcPts val="0"/>
                        </a:spcAft>
                      </a:pPr>
                      <a:r>
                        <a:rPr lang="en-US" sz="1200" b="1" kern="1200">
                          <a:solidFill>
                            <a:srgbClr val="000000"/>
                          </a:solidFill>
                          <a:effectLst/>
                          <a:latin typeface="Corbel"/>
                          <a:ea typeface="Times New Roman"/>
                          <a:cs typeface="Arial"/>
                        </a:rPr>
                        <a:t>Jose Francisco Molina</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3</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Times New Roman"/>
                        </a:rPr>
                        <a:t>6.259</a:t>
                      </a:r>
                      <a:endParaRPr lang="en-US" sz="1100">
                        <a:effectLst/>
                        <a:latin typeface="Calibri"/>
                        <a:ea typeface="Calibri"/>
                        <a:cs typeface="Arial"/>
                      </a:endParaRPr>
                    </a:p>
                  </a:txBody>
                  <a:tcPr marL="68580" marR="68580" marT="9525" marB="0"/>
                </a:tc>
              </a:tr>
              <a:tr h="240060">
                <a:tc>
                  <a:txBody>
                    <a:bodyPr/>
                    <a:lstStyle/>
                    <a:p>
                      <a:pPr marL="0" marR="0" algn="ctr">
                        <a:lnSpc>
                          <a:spcPct val="115000"/>
                        </a:lnSpc>
                        <a:spcBef>
                          <a:spcPts val="0"/>
                        </a:spcBef>
                        <a:spcAft>
                          <a:spcPts val="0"/>
                        </a:spcAft>
                      </a:pPr>
                      <a:r>
                        <a:rPr lang="en-US" sz="1200" b="1" kern="1200">
                          <a:solidFill>
                            <a:srgbClr val="000000"/>
                          </a:solidFill>
                          <a:effectLst/>
                          <a:latin typeface="Corbel"/>
                          <a:ea typeface="Times New Roman"/>
                          <a:cs typeface="Arial"/>
                        </a:rPr>
                        <a:t>Lionel Scaloni</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3</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Times New Roman"/>
                        </a:rPr>
                        <a:t>4.552</a:t>
                      </a:r>
                      <a:endParaRPr lang="en-US" sz="1100">
                        <a:effectLst/>
                        <a:latin typeface="Calibri"/>
                        <a:ea typeface="Calibri"/>
                        <a:cs typeface="Arial"/>
                      </a:endParaRPr>
                    </a:p>
                  </a:txBody>
                  <a:tcPr marL="68580" marR="68580" marT="9525" marB="0"/>
                </a:tc>
              </a:tr>
              <a:tr h="240060">
                <a:tc>
                  <a:txBody>
                    <a:bodyPr/>
                    <a:lstStyle/>
                    <a:p>
                      <a:pPr marL="0" marR="0" algn="ctr">
                        <a:lnSpc>
                          <a:spcPct val="115000"/>
                        </a:lnSpc>
                        <a:spcBef>
                          <a:spcPts val="0"/>
                        </a:spcBef>
                        <a:spcAft>
                          <a:spcPts val="0"/>
                        </a:spcAft>
                      </a:pPr>
                      <a:r>
                        <a:rPr lang="en-US" sz="1200" b="1" kern="1200">
                          <a:solidFill>
                            <a:srgbClr val="000000"/>
                          </a:solidFill>
                          <a:effectLst/>
                          <a:latin typeface="Corbel"/>
                          <a:ea typeface="Times New Roman"/>
                          <a:cs typeface="Arial"/>
                        </a:rPr>
                        <a:t>Enrique Romero</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2</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Times New Roman"/>
                        </a:rPr>
                        <a:t>5.148</a:t>
                      </a:r>
                      <a:endParaRPr lang="en-US" sz="1100">
                        <a:effectLst/>
                        <a:latin typeface="Calibri"/>
                        <a:ea typeface="Calibri"/>
                        <a:cs typeface="Arial"/>
                      </a:endParaRPr>
                    </a:p>
                  </a:txBody>
                  <a:tcPr marL="68580" marR="68580" marT="9525" marB="0"/>
                </a:tc>
              </a:tr>
              <a:tr h="240060">
                <a:tc>
                  <a:txBody>
                    <a:bodyPr/>
                    <a:lstStyle/>
                    <a:p>
                      <a:pPr marL="0" marR="0" algn="ctr">
                        <a:lnSpc>
                          <a:spcPct val="115000"/>
                        </a:lnSpc>
                        <a:spcBef>
                          <a:spcPts val="0"/>
                        </a:spcBef>
                        <a:spcAft>
                          <a:spcPts val="0"/>
                        </a:spcAft>
                      </a:pPr>
                      <a:r>
                        <a:rPr lang="fr-FR" sz="1200" b="1" kern="1200">
                          <a:solidFill>
                            <a:srgbClr val="000000"/>
                          </a:solidFill>
                          <a:effectLst/>
                          <a:latin typeface="Corbel"/>
                          <a:ea typeface="Times New Roman"/>
                          <a:cs typeface="Arial"/>
                        </a:rPr>
                        <a:t>Iglesias Iago</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2</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Times New Roman"/>
                        </a:rPr>
                        <a:t>4.103</a:t>
                      </a:r>
                      <a:endParaRPr lang="en-US" sz="1100">
                        <a:effectLst/>
                        <a:latin typeface="Calibri"/>
                        <a:ea typeface="Calibri"/>
                        <a:cs typeface="Arial"/>
                      </a:endParaRPr>
                    </a:p>
                  </a:txBody>
                  <a:tcPr marL="68580" marR="68580" marT="9525" marB="0"/>
                </a:tc>
              </a:tr>
              <a:tr h="240060">
                <a:tc>
                  <a:txBody>
                    <a:bodyPr/>
                    <a:lstStyle/>
                    <a:p>
                      <a:pPr marL="0" marR="0" algn="ctr">
                        <a:lnSpc>
                          <a:spcPct val="115000"/>
                        </a:lnSpc>
                        <a:spcBef>
                          <a:spcPts val="0"/>
                        </a:spcBef>
                        <a:spcAft>
                          <a:spcPts val="0"/>
                        </a:spcAft>
                      </a:pPr>
                      <a:r>
                        <a:rPr lang="fr-FR" sz="1200" b="1" kern="1200">
                          <a:solidFill>
                            <a:srgbClr val="000000"/>
                          </a:solidFill>
                          <a:effectLst/>
                          <a:latin typeface="Corbel"/>
                          <a:ea typeface="Times New Roman"/>
                          <a:cs typeface="Arial"/>
                        </a:rPr>
                        <a:t>Javier Arizmendi</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2</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Times New Roman"/>
                        </a:rPr>
                        <a:t>4.861</a:t>
                      </a:r>
                      <a:endParaRPr lang="en-US" sz="1100">
                        <a:effectLst/>
                        <a:latin typeface="Calibri"/>
                        <a:ea typeface="Calibri"/>
                        <a:cs typeface="Arial"/>
                      </a:endParaRPr>
                    </a:p>
                  </a:txBody>
                  <a:tcPr marL="68580" marR="68580" marT="9525" marB="0"/>
                </a:tc>
              </a:tr>
              <a:tr h="240060">
                <a:tc>
                  <a:txBody>
                    <a:bodyPr/>
                    <a:lstStyle/>
                    <a:p>
                      <a:pPr marL="0" marR="0" algn="ctr">
                        <a:lnSpc>
                          <a:spcPct val="115000"/>
                        </a:lnSpc>
                        <a:spcBef>
                          <a:spcPts val="0"/>
                        </a:spcBef>
                        <a:spcAft>
                          <a:spcPts val="0"/>
                        </a:spcAft>
                      </a:pPr>
                      <a:r>
                        <a:rPr lang="en-US" sz="1200" b="1" kern="1200">
                          <a:solidFill>
                            <a:srgbClr val="000000"/>
                          </a:solidFill>
                          <a:effectLst/>
                          <a:latin typeface="Corbel"/>
                          <a:ea typeface="Times New Roman"/>
                          <a:cs typeface="Arial"/>
                        </a:rPr>
                        <a:t>Rubén</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2</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Times New Roman"/>
                        </a:rPr>
                        <a:t>5.576</a:t>
                      </a:r>
                      <a:endParaRPr lang="en-US" sz="1100">
                        <a:effectLst/>
                        <a:latin typeface="Calibri"/>
                        <a:ea typeface="Calibri"/>
                        <a:cs typeface="Arial"/>
                      </a:endParaRPr>
                    </a:p>
                  </a:txBody>
                  <a:tcPr marL="68580" marR="68580" marT="9525" marB="0"/>
                </a:tc>
              </a:tr>
              <a:tr h="240060">
                <a:tc>
                  <a:txBody>
                    <a:bodyPr/>
                    <a:lstStyle/>
                    <a:p>
                      <a:pPr marL="0" marR="0" algn="ctr">
                        <a:lnSpc>
                          <a:spcPct val="115000"/>
                        </a:lnSpc>
                        <a:spcBef>
                          <a:spcPts val="0"/>
                        </a:spcBef>
                        <a:spcAft>
                          <a:spcPts val="0"/>
                        </a:spcAft>
                      </a:pPr>
                      <a:r>
                        <a:rPr lang="fr-FR" sz="1200" b="1" kern="1200">
                          <a:solidFill>
                            <a:srgbClr val="000000"/>
                          </a:solidFill>
                          <a:effectLst/>
                          <a:latin typeface="Corbel"/>
                          <a:ea typeface="Times New Roman"/>
                          <a:cs typeface="Arial"/>
                        </a:rPr>
                        <a:t>Francisco Jiménez Tejada</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1</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Times New Roman"/>
                        </a:rPr>
                        <a:t>4.310</a:t>
                      </a:r>
                      <a:endParaRPr lang="en-US" sz="1100">
                        <a:effectLst/>
                        <a:latin typeface="Calibri"/>
                        <a:ea typeface="Calibri"/>
                        <a:cs typeface="Arial"/>
                      </a:endParaRPr>
                    </a:p>
                  </a:txBody>
                  <a:tcPr marL="68580" marR="68580" marT="9525" marB="0"/>
                </a:tc>
              </a:tr>
              <a:tr h="240060">
                <a:tc>
                  <a:txBody>
                    <a:bodyPr/>
                    <a:lstStyle/>
                    <a:p>
                      <a:pPr marL="0" marR="0" algn="ctr">
                        <a:lnSpc>
                          <a:spcPct val="115000"/>
                        </a:lnSpc>
                        <a:spcBef>
                          <a:spcPts val="0"/>
                        </a:spcBef>
                        <a:spcAft>
                          <a:spcPts val="0"/>
                        </a:spcAft>
                      </a:pPr>
                      <a:r>
                        <a:rPr lang="fr-FR" sz="1200" b="1" kern="1200">
                          <a:solidFill>
                            <a:srgbClr val="000000"/>
                          </a:solidFill>
                          <a:effectLst/>
                          <a:latin typeface="Corbel"/>
                          <a:ea typeface="Times New Roman"/>
                          <a:cs typeface="Arial"/>
                        </a:rPr>
                        <a:t>Iván Carril</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1</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Times New Roman"/>
                        </a:rPr>
                        <a:t>4.0636</a:t>
                      </a:r>
                      <a:endParaRPr lang="en-US" sz="1100">
                        <a:effectLst/>
                        <a:latin typeface="Calibri"/>
                        <a:ea typeface="Calibri"/>
                        <a:cs typeface="Arial"/>
                      </a:endParaRPr>
                    </a:p>
                  </a:txBody>
                  <a:tcPr marL="68580" marR="68580" marT="9525" marB="0"/>
                </a:tc>
              </a:tr>
              <a:tr h="240060">
                <a:tc>
                  <a:txBody>
                    <a:bodyPr/>
                    <a:lstStyle/>
                    <a:p>
                      <a:pPr marL="0" marR="0" algn="ctr">
                        <a:lnSpc>
                          <a:spcPct val="115000"/>
                        </a:lnSpc>
                        <a:spcBef>
                          <a:spcPts val="0"/>
                        </a:spcBef>
                        <a:spcAft>
                          <a:spcPts val="0"/>
                        </a:spcAft>
                      </a:pPr>
                      <a:r>
                        <a:rPr lang="fr-FR" sz="1200" b="1" kern="1200">
                          <a:solidFill>
                            <a:srgbClr val="000000"/>
                          </a:solidFill>
                          <a:effectLst/>
                          <a:latin typeface="Corbel"/>
                          <a:ea typeface="Times New Roman"/>
                          <a:cs typeface="Arial"/>
                        </a:rPr>
                        <a:t>Jeronimo Cabrera Momo</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1</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Times New Roman"/>
                        </a:rPr>
                        <a:t>3.301</a:t>
                      </a:r>
                      <a:endParaRPr lang="en-US" sz="1100">
                        <a:effectLst/>
                        <a:latin typeface="Calibri"/>
                        <a:ea typeface="Calibri"/>
                        <a:cs typeface="Arial"/>
                      </a:endParaRPr>
                    </a:p>
                  </a:txBody>
                  <a:tcPr marL="68580" marR="68580" marT="9525" marB="0"/>
                </a:tc>
              </a:tr>
              <a:tr h="240060">
                <a:tc>
                  <a:txBody>
                    <a:bodyPr/>
                    <a:lstStyle/>
                    <a:p>
                      <a:pPr marL="0" marR="0" algn="ctr">
                        <a:lnSpc>
                          <a:spcPct val="115000"/>
                        </a:lnSpc>
                        <a:spcBef>
                          <a:spcPts val="0"/>
                        </a:spcBef>
                        <a:spcAft>
                          <a:spcPts val="0"/>
                        </a:spcAft>
                      </a:pPr>
                      <a:r>
                        <a:rPr lang="en-US" sz="1200" b="1" kern="1200">
                          <a:solidFill>
                            <a:srgbClr val="000000"/>
                          </a:solidFill>
                          <a:effectLst/>
                          <a:latin typeface="Corbel"/>
                          <a:ea typeface="Times New Roman"/>
                          <a:cs typeface="Arial"/>
                        </a:rPr>
                        <a:t>Sebastián Taborda</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1</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Times New Roman"/>
                        </a:rPr>
                        <a:t>3.970</a:t>
                      </a:r>
                      <a:endParaRPr lang="en-US" sz="1100">
                        <a:effectLst/>
                        <a:latin typeface="Calibri"/>
                        <a:ea typeface="Calibri"/>
                        <a:cs typeface="Arial"/>
                      </a:endParaRPr>
                    </a:p>
                  </a:txBody>
                  <a:tcPr marL="68580" marR="68580" marT="9525" marB="0"/>
                </a:tc>
              </a:tr>
              <a:tr h="240060">
                <a:tc>
                  <a:txBody>
                    <a:bodyPr/>
                    <a:lstStyle/>
                    <a:p>
                      <a:pPr marL="0" marR="0" algn="ctr">
                        <a:lnSpc>
                          <a:spcPct val="115000"/>
                        </a:lnSpc>
                        <a:spcBef>
                          <a:spcPts val="0"/>
                        </a:spcBef>
                        <a:spcAft>
                          <a:spcPts val="0"/>
                        </a:spcAft>
                      </a:pPr>
                      <a:r>
                        <a:rPr lang="en-US" sz="1200" b="1" kern="1200">
                          <a:solidFill>
                            <a:srgbClr val="000000"/>
                          </a:solidFill>
                          <a:effectLst/>
                          <a:latin typeface="Corbel"/>
                          <a:ea typeface="Times New Roman"/>
                          <a:cs typeface="Arial"/>
                        </a:rPr>
                        <a:t>Juan Carlos Valerón</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0</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Times New Roman"/>
                        </a:rPr>
                        <a:t>5.277</a:t>
                      </a:r>
                      <a:endParaRPr lang="en-US" sz="1100">
                        <a:effectLst/>
                        <a:latin typeface="Calibri"/>
                        <a:ea typeface="Calibri"/>
                        <a:cs typeface="Arial"/>
                      </a:endParaRPr>
                    </a:p>
                  </a:txBody>
                  <a:tcPr marL="68580" marR="68580" marT="9525" marB="0"/>
                </a:tc>
              </a:tr>
              <a:tr h="240060">
                <a:tc>
                  <a:txBody>
                    <a:bodyPr/>
                    <a:lstStyle/>
                    <a:p>
                      <a:pPr marL="0" marR="0" algn="ctr">
                        <a:lnSpc>
                          <a:spcPct val="115000"/>
                        </a:lnSpc>
                        <a:spcBef>
                          <a:spcPts val="0"/>
                        </a:spcBef>
                        <a:spcAft>
                          <a:spcPts val="0"/>
                        </a:spcAft>
                      </a:pPr>
                      <a:r>
                        <a:rPr lang="en-US" sz="1200" b="1" kern="1200">
                          <a:solidFill>
                            <a:srgbClr val="000000"/>
                          </a:solidFill>
                          <a:effectLst/>
                          <a:latin typeface="Corbel"/>
                          <a:ea typeface="Times New Roman"/>
                          <a:cs typeface="Arial"/>
                        </a:rPr>
                        <a:t>Pablo Amo</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0</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Times New Roman"/>
                        </a:rPr>
                        <a:t>2.849</a:t>
                      </a:r>
                      <a:endParaRPr lang="en-US" sz="1100">
                        <a:effectLst/>
                        <a:latin typeface="Calibri"/>
                        <a:ea typeface="Calibri"/>
                        <a:cs typeface="Arial"/>
                      </a:endParaRPr>
                    </a:p>
                  </a:txBody>
                  <a:tcPr marL="68580" marR="68580" marT="9525" marB="0"/>
                </a:tc>
              </a:tr>
              <a:tr h="240060">
                <a:tc>
                  <a:txBody>
                    <a:bodyPr/>
                    <a:lstStyle/>
                    <a:p>
                      <a:pPr marL="0" marR="0" algn="ctr">
                        <a:lnSpc>
                          <a:spcPct val="115000"/>
                        </a:lnSpc>
                        <a:spcBef>
                          <a:spcPts val="0"/>
                        </a:spcBef>
                        <a:spcAft>
                          <a:spcPts val="0"/>
                        </a:spcAft>
                      </a:pPr>
                      <a:r>
                        <a:rPr lang="en-US" sz="1200" b="1" kern="1200">
                          <a:solidFill>
                            <a:srgbClr val="000000"/>
                          </a:solidFill>
                          <a:effectLst/>
                          <a:latin typeface="Corbel"/>
                          <a:ea typeface="Times New Roman"/>
                          <a:cs typeface="Arial"/>
                        </a:rPr>
                        <a:t>Senel</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a:solidFill>
                            <a:srgbClr val="000000"/>
                          </a:solidFill>
                          <a:effectLst/>
                          <a:latin typeface="Corbel"/>
                          <a:ea typeface="Times New Roman"/>
                          <a:cs typeface="Arial"/>
                        </a:rPr>
                        <a:t>0</a:t>
                      </a:r>
                      <a:endParaRPr lang="en-US" sz="1100">
                        <a:effectLst/>
                        <a:latin typeface="Calibri"/>
                        <a:ea typeface="Calibri"/>
                        <a:cs typeface="Arial"/>
                      </a:endParaRPr>
                    </a:p>
                  </a:txBody>
                  <a:tcPr marL="67310" marR="67310" marT="9525" marB="0" anchor="ctr"/>
                </a:tc>
                <a:tc>
                  <a:txBody>
                    <a:bodyPr/>
                    <a:lstStyle/>
                    <a:p>
                      <a:pPr marL="0" marR="0" algn="ctr">
                        <a:lnSpc>
                          <a:spcPct val="115000"/>
                        </a:lnSpc>
                        <a:spcBef>
                          <a:spcPts val="0"/>
                        </a:spcBef>
                        <a:spcAft>
                          <a:spcPts val="0"/>
                        </a:spcAft>
                      </a:pPr>
                      <a:r>
                        <a:rPr lang="en-US" sz="1200" kern="1200" dirty="0">
                          <a:solidFill>
                            <a:srgbClr val="000000"/>
                          </a:solidFill>
                          <a:effectLst/>
                          <a:latin typeface="Corbel"/>
                          <a:ea typeface="Times New Roman"/>
                          <a:cs typeface="Times New Roman"/>
                        </a:rPr>
                        <a:t>3.230</a:t>
                      </a:r>
                      <a:endParaRPr lang="en-US" sz="1100" dirty="0">
                        <a:effectLst/>
                        <a:latin typeface="Calibri"/>
                        <a:ea typeface="Calibri"/>
                        <a:cs typeface="Arial"/>
                      </a:endParaRPr>
                    </a:p>
                  </a:txBody>
                  <a:tcPr marL="68580" marR="68580" marT="9525" marB="0"/>
                </a:tc>
              </a:tr>
            </a:tbl>
          </a:graphicData>
        </a:graphic>
      </p:graphicFrame>
      <p:sp>
        <p:nvSpPr>
          <p:cNvPr id="10" name="TextBox 9"/>
          <p:cNvSpPr txBox="1"/>
          <p:nvPr/>
        </p:nvSpPr>
        <p:spPr>
          <a:xfrm>
            <a:off x="1351971" y="232228"/>
            <a:ext cx="7326092" cy="1338828"/>
          </a:xfrm>
          <a:prstGeom prst="rect">
            <a:avLst/>
          </a:prstGeom>
          <a:noFill/>
        </p:spPr>
        <p:txBody>
          <a:bodyPr wrap="square" rtlCol="0">
            <a:spAutoFit/>
          </a:bodyPr>
          <a:lstStyle/>
          <a:p>
            <a:r>
              <a:rPr lang="en-US" sz="2700" i="1" dirty="0" smtClean="0">
                <a:latin typeface="+mj-lt"/>
              </a:rPr>
              <a:t>DEPORTIVO LA CORUÑA</a:t>
            </a:r>
          </a:p>
          <a:p>
            <a:r>
              <a:rPr lang="en-US" sz="2700" i="1" dirty="0" smtClean="0">
                <a:latin typeface="+mj-lt"/>
              </a:rPr>
              <a:t>SPANISH PRIMERA DIVISION</a:t>
            </a:r>
          </a:p>
          <a:p>
            <a:r>
              <a:rPr lang="en-US" sz="2700" i="1" dirty="0" smtClean="0">
                <a:latin typeface="+mj-lt"/>
              </a:rPr>
              <a:t>2005-2006</a:t>
            </a:r>
            <a:endParaRPr lang="en-US" sz="2700" i="1" dirty="0">
              <a:latin typeface="+mj-lt"/>
            </a:endParaRPr>
          </a:p>
        </p:txBody>
      </p:sp>
    </p:spTree>
    <p:extLst>
      <p:ext uri="{BB962C8B-B14F-4D97-AF65-F5344CB8AC3E}">
        <p14:creationId xmlns:p14="http://schemas.microsoft.com/office/powerpoint/2010/main" val="30504891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Effect of </a:t>
            </a:r>
            <a:r>
              <a:rPr lang="en-US" dirty="0" err="1" smtClean="0"/>
              <a:t>Deportivo</a:t>
            </a:r>
            <a:r>
              <a:rPr lang="en-US" dirty="0" smtClean="0"/>
              <a:t> La </a:t>
            </a:r>
            <a:r>
              <a:rPr lang="en-US" dirty="0" err="1" smtClean="0"/>
              <a:t>Coruña’s</a:t>
            </a:r>
            <a:r>
              <a:rPr lang="en-US" dirty="0" smtClean="0"/>
              <a:t> Aggregate Behavior on Yellow Cards Received by Each of Its Players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82425" y="888291"/>
            <a:ext cx="6629400" cy="5081418"/>
          </a:xfrm>
        </p:spPr>
      </p:pic>
    </p:spTree>
    <p:extLst>
      <p:ext uri="{BB962C8B-B14F-4D97-AF65-F5344CB8AC3E}">
        <p14:creationId xmlns:p14="http://schemas.microsoft.com/office/powerpoint/2010/main" val="24656304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5181600" y="569066"/>
            <a:ext cx="6248398" cy="2601646"/>
          </a:xfrm>
        </p:spPr>
        <p:txBody>
          <a:bodyPr/>
          <a:lstStyle/>
          <a:p>
            <a:r>
              <a:rPr lang="en-US" dirty="0" smtClean="0"/>
              <a:t>Violent culture does not spread among individuals.</a:t>
            </a:r>
          </a:p>
          <a:p>
            <a:r>
              <a:rPr lang="en-US" dirty="0" smtClean="0"/>
              <a:t>Violent behavior spreads from groups to individuals.</a:t>
            </a:r>
          </a:p>
          <a:p>
            <a:pPr marL="569913" lvl="1" indent="-344488"/>
            <a:r>
              <a:rPr lang="en-US" dirty="0" smtClean="0"/>
              <a:t>Why not person-to-person? Incorrect empirical strategy?</a:t>
            </a:r>
          </a:p>
          <a:p>
            <a:endParaRPr lang="en-US" dirty="0"/>
          </a:p>
          <a:p>
            <a:r>
              <a:rPr lang="en-US" dirty="0" smtClean="0"/>
              <a:t>Real world implication: European refugee crisis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7963" y="2854407"/>
            <a:ext cx="5486400" cy="3171825"/>
          </a:xfrm>
          <a:prstGeom prst="rect">
            <a:avLst/>
          </a:prstGeom>
        </p:spPr>
      </p:pic>
    </p:spTree>
    <p:extLst>
      <p:ext uri="{BB962C8B-B14F-4D97-AF65-F5344CB8AC3E}">
        <p14:creationId xmlns:p14="http://schemas.microsoft.com/office/powerpoint/2010/main" val="32267014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1999" y="357802"/>
            <a:ext cx="10365179" cy="5568167"/>
          </a:xfrm>
        </p:spPr>
        <p:txBody>
          <a:bodyPr>
            <a:normAutofit fontScale="90000"/>
          </a:bodyPr>
          <a:lstStyle/>
          <a:p>
            <a:pPr algn="l"/>
            <a:r>
              <a:rPr lang="en-US" i="0" dirty="0" smtClean="0"/>
              <a:t>Q: Why does this matter?</a:t>
            </a:r>
            <a:br>
              <a:rPr lang="en-US" i="0" dirty="0" smtClean="0"/>
            </a:br>
            <a:r>
              <a:rPr lang="en-US" i="0" dirty="0"/>
              <a:t/>
            </a:r>
            <a:br>
              <a:rPr lang="en-US" i="0" dirty="0"/>
            </a:br>
            <a:r>
              <a:rPr lang="en-US" i="0" dirty="0" smtClean="0"/>
              <a:t>A: Membership in institutions alters states’ behavior—positively</a:t>
            </a:r>
            <a:r>
              <a:rPr lang="en-US" i="0" baseline="30000" dirty="0" smtClean="0"/>
              <a:t>1</a:t>
            </a:r>
            <a:r>
              <a:rPr lang="en-US" i="0" dirty="0" smtClean="0"/>
              <a:t> and negatively</a:t>
            </a:r>
            <a:r>
              <a:rPr lang="en-US" i="0" baseline="30000" dirty="0" smtClean="0"/>
              <a:t>2</a:t>
            </a:r>
            <a:r>
              <a:rPr lang="en-US" i="0" dirty="0"/>
              <a:t>—through </a:t>
            </a:r>
            <a:r>
              <a:rPr lang="en-US" i="0" dirty="0" smtClean="0"/>
              <a:t>the diffusion of norms of behavior. </a:t>
            </a:r>
            <a:br>
              <a:rPr lang="en-US" i="0" dirty="0" smtClean="0"/>
            </a:br>
            <a:r>
              <a:rPr lang="en-US" i="0" dirty="0"/>
              <a:t/>
            </a:r>
            <a:br>
              <a:rPr lang="en-US" i="0" dirty="0"/>
            </a:br>
            <a:r>
              <a:rPr lang="en-US" dirty="0" smtClean="0"/>
              <a:t>What happens to individual political actors?  </a:t>
            </a:r>
            <a:endParaRPr lang="en-US" dirty="0"/>
          </a:p>
        </p:txBody>
      </p:sp>
      <p:sp>
        <p:nvSpPr>
          <p:cNvPr id="11" name="Title 4"/>
          <p:cNvSpPr txBox="1">
            <a:spLocks/>
          </p:cNvSpPr>
          <p:nvPr/>
        </p:nvSpPr>
        <p:spPr>
          <a:xfrm>
            <a:off x="523" y="6223393"/>
            <a:ext cx="10365179" cy="633235"/>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r>
              <a:rPr lang="en-US" sz="1800" i="0" baseline="30000" dirty="0"/>
              <a:t>1</a:t>
            </a:r>
            <a:r>
              <a:rPr lang="en-US" sz="1800" i="0" dirty="0"/>
              <a:t> (Mansfield and </a:t>
            </a:r>
            <a:r>
              <a:rPr lang="en-US" sz="1800" i="0" dirty="0" err="1"/>
              <a:t>Pevehouse</a:t>
            </a:r>
            <a:r>
              <a:rPr lang="en-US" sz="1800" i="0" dirty="0"/>
              <a:t> 2008</a:t>
            </a:r>
            <a:r>
              <a:rPr lang="en-US" sz="1800" i="0" dirty="0" smtClean="0"/>
              <a:t>)</a:t>
            </a:r>
          </a:p>
          <a:p>
            <a:pPr algn="l"/>
            <a:r>
              <a:rPr lang="en-US" sz="1800" i="0" baseline="30000" dirty="0"/>
              <a:t>2</a:t>
            </a:r>
            <a:r>
              <a:rPr lang="en-US" sz="1800" i="0" dirty="0"/>
              <a:t> (</a:t>
            </a:r>
            <a:r>
              <a:rPr lang="en-US" sz="1800" i="0" dirty="0" err="1" smtClean="0"/>
              <a:t>Hafner</a:t>
            </a:r>
            <a:r>
              <a:rPr lang="en-US" sz="1800" i="0" dirty="0" smtClean="0"/>
              <a:t>-Burton </a:t>
            </a:r>
            <a:r>
              <a:rPr lang="en-US" sz="1800" i="0" dirty="0"/>
              <a:t>and Montgomery 2008)</a:t>
            </a:r>
          </a:p>
        </p:txBody>
      </p:sp>
    </p:spTree>
    <p:extLst>
      <p:ext uri="{BB962C8B-B14F-4D97-AF65-F5344CB8AC3E}">
        <p14:creationId xmlns:p14="http://schemas.microsoft.com/office/powerpoint/2010/main" val="36199425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and Theory</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86281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834281330"/>
              </p:ext>
            </p:extLst>
          </p:nvPr>
        </p:nvGraphicFramePr>
        <p:xfrm>
          <a:off x="121723" y="121723"/>
          <a:ext cx="11948555" cy="66145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866938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201252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10814068"/>
              </p:ext>
            </p:extLst>
          </p:nvPr>
        </p:nvGraphicFramePr>
        <p:xfrm>
          <a:off x="415625" y="648744"/>
          <a:ext cx="5545777" cy="55605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Content Placeholder 3"/>
          <p:cNvGraphicFramePr>
            <a:graphicFrameLocks/>
          </p:cNvGraphicFramePr>
          <p:nvPr>
            <p:extLst>
              <p:ext uri="{D42A27DB-BD31-4B8C-83A1-F6EECF244321}">
                <p14:modId xmlns:p14="http://schemas.microsoft.com/office/powerpoint/2010/main" val="531825009"/>
              </p:ext>
            </p:extLst>
          </p:nvPr>
        </p:nvGraphicFramePr>
        <p:xfrm>
          <a:off x="5870350" y="1031450"/>
          <a:ext cx="6248400" cy="565626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2" name="TextBox 11"/>
          <p:cNvSpPr txBox="1"/>
          <p:nvPr/>
        </p:nvSpPr>
        <p:spPr>
          <a:xfrm>
            <a:off x="6697664" y="1223154"/>
            <a:ext cx="2220686" cy="402336"/>
          </a:xfrm>
          <a:prstGeom prst="rect">
            <a:avLst/>
          </a:prstGeom>
          <a:noFill/>
        </p:spPr>
        <p:txBody>
          <a:bodyPr wrap="square" rtlCol="0">
            <a:spAutoFit/>
          </a:bodyPr>
          <a:lstStyle/>
          <a:p>
            <a:pPr lvl="0" algn="ctr"/>
            <a:r>
              <a:rPr lang="en-US" sz="2000" dirty="0"/>
              <a:t>Team </a:t>
            </a:r>
            <a:r>
              <a:rPr lang="en-US" sz="2000" i="1" dirty="0"/>
              <a:t>I</a:t>
            </a:r>
            <a:endParaRPr lang="en-US" sz="2000" dirty="0"/>
          </a:p>
          <a:p>
            <a:pPr algn="ctr"/>
            <a:endParaRPr lang="en-US" sz="2000" dirty="0"/>
          </a:p>
        </p:txBody>
      </p:sp>
      <p:sp>
        <p:nvSpPr>
          <p:cNvPr id="13" name="TextBox 12"/>
          <p:cNvSpPr txBox="1"/>
          <p:nvPr/>
        </p:nvSpPr>
        <p:spPr>
          <a:xfrm rot="16200000">
            <a:off x="5434964" y="4869189"/>
            <a:ext cx="2220686" cy="400110"/>
          </a:xfrm>
          <a:prstGeom prst="rect">
            <a:avLst/>
          </a:prstGeom>
          <a:noFill/>
        </p:spPr>
        <p:txBody>
          <a:bodyPr wrap="square" rtlCol="0">
            <a:spAutoFit/>
          </a:bodyPr>
          <a:lstStyle/>
          <a:p>
            <a:pPr lvl="0" algn="ctr"/>
            <a:r>
              <a:rPr lang="en-US" sz="2000" dirty="0" smtClean="0"/>
              <a:t>Violent Behavior</a:t>
            </a:r>
            <a:endParaRPr lang="en-US" sz="2000" dirty="0"/>
          </a:p>
        </p:txBody>
      </p:sp>
      <p:sp>
        <p:nvSpPr>
          <p:cNvPr id="14" name="TextBox 13"/>
          <p:cNvSpPr txBox="1"/>
          <p:nvPr/>
        </p:nvSpPr>
        <p:spPr>
          <a:xfrm>
            <a:off x="9078614" y="1229104"/>
            <a:ext cx="2220686" cy="400110"/>
          </a:xfrm>
          <a:prstGeom prst="rect">
            <a:avLst/>
          </a:prstGeom>
          <a:noFill/>
        </p:spPr>
        <p:txBody>
          <a:bodyPr wrap="square" rtlCol="0">
            <a:spAutoFit/>
          </a:bodyPr>
          <a:lstStyle/>
          <a:p>
            <a:pPr lvl="0" algn="ctr"/>
            <a:r>
              <a:rPr lang="en-US" sz="2000" dirty="0" smtClean="0"/>
              <a:t>Player </a:t>
            </a:r>
            <a:r>
              <a:rPr lang="en-US" sz="2000" i="1" dirty="0" smtClean="0"/>
              <a:t>j</a:t>
            </a:r>
            <a:endParaRPr lang="en-US" sz="2000" dirty="0"/>
          </a:p>
        </p:txBody>
      </p:sp>
      <p:sp>
        <p:nvSpPr>
          <p:cNvPr id="15" name="TextBox 14"/>
          <p:cNvSpPr txBox="1"/>
          <p:nvPr/>
        </p:nvSpPr>
        <p:spPr>
          <a:xfrm rot="16200000">
            <a:off x="5432989" y="2504089"/>
            <a:ext cx="2220686" cy="400110"/>
          </a:xfrm>
          <a:prstGeom prst="rect">
            <a:avLst/>
          </a:prstGeom>
          <a:noFill/>
        </p:spPr>
        <p:txBody>
          <a:bodyPr wrap="square" rtlCol="0">
            <a:spAutoFit/>
          </a:bodyPr>
          <a:lstStyle/>
          <a:p>
            <a:pPr lvl="0" algn="ctr"/>
            <a:r>
              <a:rPr lang="en-US" sz="2000" dirty="0" smtClean="0"/>
              <a:t>Civil War Exposure</a:t>
            </a:r>
            <a:endParaRPr lang="en-US" sz="2000" dirty="0"/>
          </a:p>
        </p:txBody>
      </p:sp>
      <p:sp>
        <p:nvSpPr>
          <p:cNvPr id="16" name="Curved Down Arrow 15"/>
          <p:cNvSpPr/>
          <p:nvPr/>
        </p:nvSpPr>
        <p:spPr>
          <a:xfrm flipH="1">
            <a:off x="7600189" y="154381"/>
            <a:ext cx="2707574" cy="1050973"/>
          </a:xfrm>
          <a:prstGeom prst="curvedDownArrow">
            <a:avLst>
              <a:gd name="adj1" fmla="val 25000"/>
              <a:gd name="adj2" fmla="val 56834"/>
              <a:gd name="adj3" fmla="val 1822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7" name="TextBox 16"/>
          <p:cNvSpPr txBox="1"/>
          <p:nvPr/>
        </p:nvSpPr>
        <p:spPr>
          <a:xfrm>
            <a:off x="10260263" y="-443"/>
            <a:ext cx="1092530" cy="1092607"/>
          </a:xfrm>
          <a:prstGeom prst="rect">
            <a:avLst/>
          </a:prstGeom>
          <a:noFill/>
        </p:spPr>
        <p:txBody>
          <a:bodyPr wrap="square" rtlCol="0">
            <a:spAutoFit/>
          </a:bodyPr>
          <a:lstStyle/>
          <a:p>
            <a:pPr algn="ctr"/>
            <a:r>
              <a:rPr lang="en-US" sz="6500" b="1" dirty="0" smtClean="0"/>
              <a:t>H</a:t>
            </a:r>
            <a:r>
              <a:rPr lang="en-US" sz="6500" b="1" baseline="-25000" dirty="0" smtClean="0"/>
              <a:t>5</a:t>
            </a:r>
            <a:endParaRPr lang="en-US" sz="6500" b="1" baseline="-25000" dirty="0"/>
          </a:p>
        </p:txBody>
      </p:sp>
    </p:spTree>
    <p:extLst>
      <p:ext uri="{BB962C8B-B14F-4D97-AF65-F5344CB8AC3E}">
        <p14:creationId xmlns:p14="http://schemas.microsoft.com/office/powerpoint/2010/main" val="1532776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8774" y="2571722"/>
            <a:ext cx="9365553" cy="3286153"/>
          </a:xfrm>
        </p:spPr>
        <p:txBody>
          <a:bodyPr/>
          <a:lstStyle/>
          <a:p>
            <a:r>
              <a:rPr lang="en-US" dirty="0" smtClean="0"/>
              <a:t>Data, Variables, and Methodology</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97734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98594" y="312740"/>
            <a:ext cx="11194812" cy="4389890"/>
          </a:xfrm>
        </p:spPr>
        <p:txBody>
          <a:bodyPr>
            <a:normAutofit/>
          </a:bodyPr>
          <a:lstStyle/>
          <a:p>
            <a:r>
              <a:rPr lang="en-US" dirty="0"/>
              <a:t>“Civil War Exposure and Violence” (Miguel </a:t>
            </a:r>
            <a:r>
              <a:rPr lang="en-US" i="1" dirty="0"/>
              <a:t>et al. </a:t>
            </a:r>
            <a:r>
              <a:rPr lang="en-US" dirty="0"/>
              <a:t>2011)</a:t>
            </a:r>
          </a:p>
          <a:p>
            <a:pPr marL="576263" lvl="1" indent="-347663"/>
            <a:r>
              <a:rPr lang="en-US" dirty="0" smtClean="0"/>
              <a:t>Five national leagues: England, France, Germany, Italy, and Spain</a:t>
            </a:r>
          </a:p>
          <a:p>
            <a:pPr marL="576263" lvl="1" indent="-347663"/>
            <a:r>
              <a:rPr lang="en-US" dirty="0" smtClean="0"/>
              <a:t>One supra-national league: Champions League</a:t>
            </a:r>
          </a:p>
          <a:p>
            <a:pPr marL="576263" lvl="1" indent="-347663"/>
            <a:r>
              <a:rPr lang="en-US" dirty="0" smtClean="0"/>
              <a:t>Two seasons: 2004-05, 2005-06</a:t>
            </a:r>
          </a:p>
          <a:p>
            <a:pPr marL="576263" lvl="1" indent="-347663"/>
            <a:r>
              <a:rPr lang="en-US" dirty="0" smtClean="0"/>
              <a:t>Compiled from </a:t>
            </a:r>
            <a:r>
              <a:rPr lang="en-US" dirty="0"/>
              <a:t>ESPN </a:t>
            </a:r>
            <a:r>
              <a:rPr lang="en-US" i="1" dirty="0" err="1" smtClean="0"/>
              <a:t>Soccernet</a:t>
            </a:r>
            <a:r>
              <a:rPr lang="en-US" dirty="0" smtClean="0"/>
              <a:t>, UCDP/PRIO </a:t>
            </a:r>
            <a:r>
              <a:rPr lang="en-US" dirty="0"/>
              <a:t>Armed Conflict </a:t>
            </a:r>
            <a:r>
              <a:rPr lang="en-US" dirty="0" smtClean="0"/>
              <a:t>Data, </a:t>
            </a:r>
            <a:r>
              <a:rPr lang="en-US" dirty="0"/>
              <a:t>Worldwide Governance </a:t>
            </a:r>
            <a:r>
              <a:rPr lang="en-US" dirty="0" smtClean="0"/>
              <a:t>Indicators (World Bank), </a:t>
            </a:r>
            <a:r>
              <a:rPr lang="en-US" i="1" dirty="0" smtClean="0"/>
              <a:t>Football </a:t>
            </a:r>
            <a:r>
              <a:rPr lang="en-US" i="1" dirty="0"/>
              <a:t>Manager, 2005 </a:t>
            </a:r>
            <a:r>
              <a:rPr lang="en-US" dirty="0"/>
              <a:t>and </a:t>
            </a:r>
            <a:r>
              <a:rPr lang="en-US" i="1" dirty="0"/>
              <a:t>World Soccer Manager, </a:t>
            </a:r>
            <a:r>
              <a:rPr lang="en-US" i="1" dirty="0" smtClean="0"/>
              <a:t>2006</a:t>
            </a:r>
          </a:p>
          <a:p>
            <a:pPr marL="287338" indent="-233363"/>
            <a:r>
              <a:rPr lang="en-US" dirty="0" smtClean="0"/>
              <a:t>Modifications</a:t>
            </a:r>
          </a:p>
          <a:p>
            <a:pPr marL="573088" lvl="1" indent="-341313"/>
            <a:r>
              <a:rPr lang="en-US" dirty="0"/>
              <a:t>Dyads composed of players </a:t>
            </a:r>
            <a:r>
              <a:rPr lang="en-US" i="1" dirty="0" err="1"/>
              <a:t>i</a:t>
            </a:r>
            <a:r>
              <a:rPr lang="en-US" dirty="0"/>
              <a:t> and </a:t>
            </a:r>
            <a:r>
              <a:rPr lang="en-US" i="1" dirty="0"/>
              <a:t>j</a:t>
            </a:r>
          </a:p>
          <a:p>
            <a:pPr marL="573088" lvl="1" indent="-341313"/>
            <a:r>
              <a:rPr lang="en-US" dirty="0" smtClean="0"/>
              <a:t>Spatial effect variables representing the aggregate influence of team </a:t>
            </a:r>
            <a:r>
              <a:rPr lang="en-US" i="1" dirty="0" smtClean="0"/>
              <a:t>I</a:t>
            </a:r>
            <a:r>
              <a:rPr lang="en-US" dirty="0" smtClean="0"/>
              <a:t>’s civil war exposure and behavior</a:t>
            </a:r>
          </a:p>
          <a:p>
            <a:pPr marL="573088" lvl="1" indent="-341313"/>
            <a:r>
              <a:rPr lang="en-US" dirty="0"/>
              <a:t>Team </a:t>
            </a:r>
            <a:r>
              <a:rPr lang="en-US" i="1" dirty="0"/>
              <a:t>I</a:t>
            </a:r>
            <a:r>
              <a:rPr lang="en-US" dirty="0"/>
              <a:t> control variables: mean metrics among players on the team  </a:t>
            </a:r>
          </a:p>
          <a:p>
            <a:pPr marL="573088" lvl="1" indent="-341313"/>
            <a:endParaRPr lang="en-US" dirty="0"/>
          </a:p>
        </p:txBody>
      </p:sp>
      <p:sp>
        <p:nvSpPr>
          <p:cNvPr id="2" name="AutoShape 2" descr="File:Bundesliga logo.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descr="https://s-media-cache-ak0.pinimg.com/736x/4e/e8/e9/4ee8e9139110201b6e17ac878d1250fd.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8862" y="4865703"/>
            <a:ext cx="1932882" cy="1600200"/>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22976" r="21366"/>
          <a:stretch/>
        </p:blipFill>
        <p:spPr>
          <a:xfrm>
            <a:off x="2178727" y="4865703"/>
            <a:ext cx="1187532" cy="16002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450" y="4865703"/>
            <a:ext cx="1593674" cy="1600200"/>
          </a:xfrm>
          <a:prstGeom prst="rect">
            <a:avLst/>
          </a:prstGeom>
        </p:spPr>
      </p:pic>
      <p:pic>
        <p:nvPicPr>
          <p:cNvPr id="13" name="Picture 12"/>
          <p:cNvPicPr>
            <a:picLocks noChangeAspect="1"/>
          </p:cNvPicPr>
          <p:nvPr/>
        </p:nvPicPr>
        <p:blipFill rotWithShape="1">
          <a:blip r:embed="rId6">
            <a:extLst>
              <a:ext uri="{28A0092B-C50C-407E-A947-70E740481C1C}">
                <a14:useLocalDpi xmlns:a14="http://schemas.microsoft.com/office/drawing/2010/main" val="0"/>
              </a:ext>
            </a:extLst>
          </a:blip>
          <a:srcRect l="37649" t="17456" r="37590" b="17727"/>
          <a:stretch/>
        </p:blipFill>
        <p:spPr>
          <a:xfrm>
            <a:off x="5944347" y="4865703"/>
            <a:ext cx="1294565" cy="1600200"/>
          </a:xfrm>
          <a:prstGeom prst="rect">
            <a:avLst/>
          </a:prstGeom>
        </p:spPr>
      </p:pic>
      <p:pic>
        <p:nvPicPr>
          <p:cNvPr id="14" name="Picture 13"/>
          <p:cNvPicPr>
            <a:picLocks noChangeAspect="1"/>
          </p:cNvPicPr>
          <p:nvPr/>
        </p:nvPicPr>
        <p:blipFill rotWithShape="1">
          <a:blip r:embed="rId7">
            <a:extLst>
              <a:ext uri="{28A0092B-C50C-407E-A947-70E740481C1C}">
                <a14:useLocalDpi xmlns:a14="http://schemas.microsoft.com/office/drawing/2010/main" val="0"/>
              </a:ext>
            </a:extLst>
          </a:blip>
          <a:srcRect l="31587" t="40191" r="32913" b="40374"/>
          <a:stretch/>
        </p:blipFill>
        <p:spPr>
          <a:xfrm>
            <a:off x="7561515" y="5351107"/>
            <a:ext cx="2434548" cy="629393"/>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18665" y="4865703"/>
            <a:ext cx="1600200" cy="1600200"/>
          </a:xfrm>
          <a:prstGeom prst="rect">
            <a:avLst/>
          </a:prstGeom>
        </p:spPr>
      </p:pic>
    </p:spTree>
    <p:extLst>
      <p:ext uri="{BB962C8B-B14F-4D97-AF65-F5344CB8AC3E}">
        <p14:creationId xmlns:p14="http://schemas.microsoft.com/office/powerpoint/2010/main" val="2956253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majorFont>
      <a:minorFont>
        <a:latin typeface="Corbel" panose="020B0503020204020204"/>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Headlines</Template>
  <TotalTime>15091</TotalTime>
  <Words>3851</Words>
  <Application>Microsoft Office PowerPoint</Application>
  <PresentationFormat>Custom</PresentationFormat>
  <Paragraphs>624</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Headlines</vt:lpstr>
      <vt:lpstr>Bad Apples: The Peer Effects of violence</vt:lpstr>
      <vt:lpstr>Q: Does violence spread within groups of diverse individuals in a common institutional setting?  </vt:lpstr>
      <vt:lpstr>Q: Why does this matter?  A: Membership in institutions alters states’ behavior—positively1 and negatively2—through the diffusion of norms of behavior.   What happens to individual political actors?  </vt:lpstr>
      <vt:lpstr>Literature and Theory</vt:lpstr>
      <vt:lpstr>PowerPoint Presentation</vt:lpstr>
      <vt:lpstr>Hypotheses</vt:lpstr>
      <vt:lpstr>PowerPoint Presentation</vt:lpstr>
      <vt:lpstr>Data, Variables, and Methodology</vt:lpstr>
      <vt:lpstr>PowerPoint Presentation</vt:lpstr>
      <vt:lpstr>Spatial Effect Variables</vt:lpstr>
      <vt:lpstr>PowerPoint Presentation</vt:lpstr>
      <vt:lpstr>Methodology</vt:lpstr>
      <vt:lpstr>Results</vt:lpstr>
      <vt:lpstr>PowerPoint Presentation</vt:lpstr>
      <vt:lpstr>PowerPoint Presentation</vt:lpstr>
      <vt:lpstr>PowerPoint Presentation</vt:lpstr>
      <vt:lpstr>PowerPoint Presentation</vt:lpstr>
      <vt:lpstr>The Predicted Effect of Team I’s Aggregate Behavior on Yellow Cards Received by an Average Player</vt:lpstr>
      <vt:lpstr>The Predicted Effect of Team I’s Aggregate Behavior on Red Cards Received by an Average Player</vt:lpstr>
      <vt:lpstr>The Predicted Effect of Team I’s Aggregate Behavior on Total Cards Received by an Average Player</vt:lpstr>
      <vt:lpstr>PowerPoint Presentation</vt:lpstr>
      <vt:lpstr>The Effect of Deportivo La Coruña’s Aggregate Behavior on Yellow Cards Received by Each of Its Players</vt:lpstr>
      <vt:lpstr>Conclusions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Bad Apples: The Peer Effects of violent culture</dc:title>
  <dc:creator>Sarcastic Sidra</dc:creator>
  <cp:lastModifiedBy>Sarcastic Sidra</cp:lastModifiedBy>
  <cp:revision>251</cp:revision>
  <dcterms:created xsi:type="dcterms:W3CDTF">2015-12-01T00:50:16Z</dcterms:created>
  <dcterms:modified xsi:type="dcterms:W3CDTF">2016-04-01T05:03:03Z</dcterms:modified>
</cp:coreProperties>
</file>