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 SemiBold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regular.fntdata"/><Relationship Id="rId22" Type="http://schemas.openxmlformats.org/officeDocument/2006/relationships/font" Target="fonts/MontserratSemiBold-italic.fntdata"/><Relationship Id="rId21" Type="http://schemas.openxmlformats.org/officeDocument/2006/relationships/font" Target="fonts/MontserratSemiBold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Montserrat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751c4b0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751c4b0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50230a8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50230a8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751c4b0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751c4b0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751c4b0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751c4b0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731307ba2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731307ba2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731307ba2_0_7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2731307ba2_0_7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731307ba2_0_1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731307ba2_0_1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731307ba2_0_1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2731307ba2_0_1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731307ba2_0_1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2731307ba2_0_1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731307ba2_0_1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2731307ba2_0_1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731307ba2_0_1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2731307ba2_0_1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750230a8d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750230a8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750230a8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750230a8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 Medium">
  <p:cSld name="Content + Image Mediu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6088792" y="0"/>
            <a:ext cx="3051900" cy="5143500"/>
          </a:xfrm>
          <a:prstGeom prst="rect">
            <a:avLst/>
          </a:prstGeom>
          <a:gradFill>
            <a:gsLst>
              <a:gs pos="0">
                <a:srgbClr val="CA2B01"/>
              </a:gs>
              <a:gs pos="100000">
                <a:srgbClr val="E67A5E"/>
              </a:gs>
            </a:gsLst>
            <a:lin ang="0" scaled="0"/>
          </a:gradFill>
          <a:ln>
            <a:noFill/>
          </a:ln>
        </p:spPr>
      </p:sp>
      <p:sp>
        <p:nvSpPr>
          <p:cNvPr id="52" name="Google Shape;52;p13"/>
          <p:cNvSpPr/>
          <p:nvPr/>
        </p:nvSpPr>
        <p:spPr>
          <a:xfrm>
            <a:off x="371475" y="1163444"/>
            <a:ext cx="985800" cy="41100"/>
          </a:xfrm>
          <a:prstGeom prst="rect">
            <a:avLst/>
          </a:prstGeom>
          <a:gradFill>
            <a:gsLst>
              <a:gs pos="0">
                <a:srgbClr val="CA2B01"/>
              </a:gs>
              <a:gs pos="10000">
                <a:srgbClr val="CA2B01"/>
              </a:gs>
              <a:gs pos="100000">
                <a:srgbClr val="E67A5E"/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71474" y="423656"/>
            <a:ext cx="553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B01"/>
              </a:buClr>
              <a:buSzPts val="2400"/>
              <a:buFont typeface="Montserra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70642" y="1340514"/>
            <a:ext cx="55326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6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370642" y="1635610"/>
            <a:ext cx="5532600" cy="29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2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7" name="Google Shape;7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5" name="Google Shape;85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4" name="Google Shape;94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1" name="Google Shape;101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2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8" name="Google Shape;108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2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5" name="Google Shape;115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6" name="Google Shape;126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24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latin typeface="Montserrat SemiBold"/>
                <a:ea typeface="Montserrat SemiBold"/>
                <a:cs typeface="Montserrat SemiBold"/>
                <a:sym typeface="Montserrat SemiBold"/>
              </a:rPr>
              <a:t>Telegraf Plugin for Cloud                 Service Billing Monitoring</a:t>
            </a:r>
            <a:endParaRPr sz="4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729625" y="3172900"/>
            <a:ext cx="76881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47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Presented by : Syeda Sidra Quadri</a:t>
            </a:r>
            <a:endParaRPr sz="1847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 </a:t>
            </a:r>
            <a:r>
              <a:rPr lang="en-GB" sz="19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Under the guidance : Mr.Dheeraj and</a:t>
            </a: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                                            Ms. Sneha Potdar</a:t>
            </a:r>
            <a:endParaRPr sz="19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0" y="0"/>
            <a:ext cx="4311600" cy="6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Data stored in InfluxDB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75" y="635100"/>
            <a:ext cx="7882027" cy="435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0" y="0"/>
            <a:ext cx="4365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Grafana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00" y="616550"/>
            <a:ext cx="7902374" cy="41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0" y="111225"/>
            <a:ext cx="3841200" cy="94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00" y="549650"/>
            <a:ext cx="7934477" cy="424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/>
        </p:nvSpPr>
        <p:spPr>
          <a:xfrm>
            <a:off x="2825175" y="1832850"/>
            <a:ext cx="4245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>
                <a:solidFill>
                  <a:schemeClr val="dk2"/>
                </a:solidFill>
              </a:rPr>
              <a:t>THANK YOU</a:t>
            </a:r>
            <a:endParaRPr sz="5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71474" y="423656"/>
            <a:ext cx="553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B01"/>
              </a:buClr>
              <a:buSzPts val="2400"/>
              <a:buFont typeface="Montserrat SemiBold"/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365700" y="1554825"/>
            <a:ext cx="84798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 for the project.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Implementation phases.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outcome.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steps.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71474" y="423656"/>
            <a:ext cx="553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B01"/>
              </a:buClr>
              <a:buSzPts val="2400"/>
              <a:buFont typeface="Montserrat SemiBold"/>
              <a:buNone/>
            </a:pPr>
            <a:r>
              <a:rPr lang="en-GB" sz="2900"/>
              <a:t>Tools Used For The Project: </a:t>
            </a:r>
            <a:endParaRPr sz="2900"/>
          </a:p>
        </p:txBody>
      </p:sp>
      <p:sp>
        <p:nvSpPr>
          <p:cNvPr id="150" name="Google Shape;150;p28"/>
          <p:cNvSpPr txBox="1"/>
          <p:nvPr/>
        </p:nvSpPr>
        <p:spPr>
          <a:xfrm>
            <a:off x="515425" y="1328025"/>
            <a:ext cx="8479800" cy="30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9143" y="3450200"/>
            <a:ext cx="915426" cy="93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650" y="3450200"/>
            <a:ext cx="1539825" cy="82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4675" y="1378000"/>
            <a:ext cx="1256125" cy="9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793425" y="1437150"/>
            <a:ext cx="20637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flexible and powerful open-source agent used for collecting, processing, and sending metrics to a variety of outputs.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3734125" y="2453050"/>
            <a:ext cx="18501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time-series database that stores high-volume data,  over time. It is optimized for fast reading and 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writing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data.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6610625" y="1608275"/>
            <a:ext cx="21387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widely-used open-source tool for creating dashboards and visualizations from time-series data.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7325125" y="2902175"/>
            <a:ext cx="290700" cy="309900"/>
          </a:xfrm>
          <a:prstGeom prst="upArrow">
            <a:avLst>
              <a:gd fmla="val 50000" name="adj1"/>
              <a:gd fmla="val 54317" name="adj2"/>
            </a:avLst>
          </a:prstGeom>
          <a:gradFill>
            <a:gsLst>
              <a:gs pos="0">
                <a:srgbClr val="CA2B01"/>
              </a:gs>
              <a:gs pos="30000">
                <a:srgbClr val="CA2B01"/>
              </a:gs>
              <a:gs pos="100000">
                <a:srgbClr val="E67A5E"/>
              </a:gs>
            </a:gsLst>
            <a:lin ang="1800004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 rot="10800000">
            <a:off x="4281288" y="2143150"/>
            <a:ext cx="290700" cy="309900"/>
          </a:xfrm>
          <a:prstGeom prst="upArrow">
            <a:avLst>
              <a:gd fmla="val 50000" name="adj1"/>
              <a:gd fmla="val 54317" name="adj2"/>
            </a:avLst>
          </a:prstGeom>
          <a:gradFill>
            <a:gsLst>
              <a:gs pos="0">
                <a:srgbClr val="CA2B01"/>
              </a:gs>
              <a:gs pos="30000">
                <a:srgbClr val="CA2B01"/>
              </a:gs>
              <a:gs pos="100000">
                <a:srgbClr val="E67A5E"/>
              </a:gs>
            </a:gsLst>
            <a:lin ang="1800004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1427800" y="2902175"/>
            <a:ext cx="290700" cy="309900"/>
          </a:xfrm>
          <a:prstGeom prst="upArrow">
            <a:avLst>
              <a:gd fmla="val 50000" name="adj1"/>
              <a:gd fmla="val 54317" name="adj2"/>
            </a:avLst>
          </a:prstGeom>
          <a:gradFill>
            <a:gsLst>
              <a:gs pos="0">
                <a:srgbClr val="CA2B01"/>
              </a:gs>
              <a:gs pos="30000">
                <a:srgbClr val="CA2B01"/>
              </a:gs>
              <a:gs pos="100000">
                <a:srgbClr val="E67A5E"/>
              </a:gs>
            </a:gsLst>
            <a:lin ang="1800004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1124950" y="4474100"/>
            <a:ext cx="15504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C00000"/>
                </a:solidFill>
              </a:rPr>
              <a:t>Telegraf</a:t>
            </a:r>
            <a:endParaRPr b="1" sz="11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4294967295" type="title"/>
          </p:nvPr>
        </p:nvSpPr>
        <p:spPr>
          <a:xfrm>
            <a:off x="237375" y="213851"/>
            <a:ext cx="548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B01"/>
              </a:buClr>
              <a:buSzPts val="2400"/>
              <a:buFont typeface="Montserrat SemiBold"/>
              <a:buNone/>
            </a:pPr>
            <a:r>
              <a:rPr lang="en-GB" sz="2600"/>
              <a:t> Project Overview: </a:t>
            </a:r>
            <a:endParaRPr sz="2600"/>
          </a:p>
        </p:txBody>
      </p:sp>
      <p:sp>
        <p:nvSpPr>
          <p:cNvPr id="166" name="Google Shape;166;p29"/>
          <p:cNvSpPr txBox="1"/>
          <p:nvPr/>
        </p:nvSpPr>
        <p:spPr>
          <a:xfrm>
            <a:off x="440575" y="3426150"/>
            <a:ext cx="83409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Telegraf plugin to monitor cloud service billing metrics, track costs, and optimize resource usage.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Outcome:</a:t>
            </a:r>
            <a:br>
              <a:rPr b="1"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 a plugin that integrates with cloud services and stores billing data in InfluxDB, and visualize it for better decision-making in cloud cost management.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75" y="899876"/>
            <a:ext cx="79438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71474" y="423656"/>
            <a:ext cx="553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B01"/>
              </a:buClr>
              <a:buSzPts val="2400"/>
              <a:buFont typeface="Montserrat SemiBold"/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Project Implementation Phases: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171700" y="1390200"/>
            <a:ext cx="8479800" cy="360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382825" y="2816625"/>
            <a:ext cx="9799500" cy="331500"/>
          </a:xfrm>
          <a:prstGeom prst="mathMinus">
            <a:avLst>
              <a:gd fmla="val 23520" name="adj1"/>
            </a:avLst>
          </a:prstGeom>
          <a:solidFill>
            <a:srgbClr val="B45F06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 flipH="1">
            <a:off x="1441600" y="2856825"/>
            <a:ext cx="256500" cy="2511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 flipH="1">
            <a:off x="3139700" y="2856825"/>
            <a:ext cx="256500" cy="2511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/>
          <p:nvPr/>
        </p:nvSpPr>
        <p:spPr>
          <a:xfrm flipH="1">
            <a:off x="4891275" y="2856825"/>
            <a:ext cx="256500" cy="2511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 flipH="1">
            <a:off x="6785650" y="2856825"/>
            <a:ext cx="256500" cy="251100"/>
          </a:xfrm>
          <a:prstGeom prst="ellipse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1092850" y="2303350"/>
            <a:ext cx="7089600" cy="40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6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Phase1              Phase2             Phase3                     Phase4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494025" y="3372675"/>
            <a:ext cx="1803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 Plugin Development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2473250" y="3255200"/>
            <a:ext cx="1803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Data Processing &amp; Storage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4276550" y="3255200"/>
            <a:ext cx="18033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Visualization Setup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6379150" y="3255200"/>
            <a:ext cx="1803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Testing &amp; Refinement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71474" y="423656"/>
            <a:ext cx="553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B01"/>
              </a:buClr>
              <a:buSzPts val="2400"/>
              <a:buFont typeface="Montserrat SemiBold"/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Learning Outcomes: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371475" y="1426500"/>
            <a:ext cx="50472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Skills:</a:t>
            </a:r>
            <a:b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Gained hands-on experience with plugin development, and working with cloud service data.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Time-Series Databases:</a:t>
            </a:r>
            <a:b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Experience with InfluxDB for storing and querying time-series data effectively.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Tools:</a:t>
            </a:r>
            <a:b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skills in using Grafana to create interactive dashboards for data visualization.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Billing Insights:</a:t>
            </a:r>
            <a:b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how cloud providers structure billing and how to track and manage those costs.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300" y="0"/>
            <a:ext cx="35787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71474" y="284656"/>
            <a:ext cx="5531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A2B01"/>
              </a:buClr>
              <a:buSzPts val="2400"/>
              <a:buFont typeface="Montserrat SemiBold"/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Conclusion &amp; Next Steps: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371475" y="1223325"/>
            <a:ext cx="5261100" cy="3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Telegraf plugin provides an efficient solution for monitoring cloud billing metrics, enabling organizations to reduce costs and optimize resources. By leveraging InfluxDB and Grafana, the project offers real-time insights into cloud usage.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 the Plugin: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Continue improving the Telegraf plugin for accuracy and more metrics.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 the working version to supervisors or stakeholders for feedback and suggestions.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Learning: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Explore additional integrations or advanced features like cost prediction or forecasting.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4975" y="0"/>
            <a:ext cx="32066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51300" y="0"/>
            <a:ext cx="43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Snapshot of the code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00" y="650800"/>
            <a:ext cx="8458450" cy="41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0" y="0"/>
            <a:ext cx="42795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latin typeface="Times New Roman"/>
                <a:ea typeface="Times New Roman"/>
                <a:cs typeface="Times New Roman"/>
                <a:sym typeface="Times New Roman"/>
              </a:rPr>
              <a:t>Output of the code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25" y="635175"/>
            <a:ext cx="8458426" cy="424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