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6"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6" autoAdjust="0"/>
    <p:restoredTop sz="94660"/>
  </p:normalViewPr>
  <p:slideViewPr>
    <p:cSldViewPr snapToGrid="0">
      <p:cViewPr varScale="1">
        <p:scale>
          <a:sx n="67" d="100"/>
          <a:sy n="67" d="100"/>
        </p:scale>
        <p:origin x="5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26BBA-7C64-407A-988B-970B053699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D2E963-A317-4DF0-9E6E-02FF4139BD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1214D9-122B-49C1-83B0-52637884787D}"/>
              </a:ext>
            </a:extLst>
          </p:cNvPr>
          <p:cNvSpPr>
            <a:spLocks noGrp="1"/>
          </p:cNvSpPr>
          <p:nvPr>
            <p:ph type="dt" sz="half" idx="10"/>
          </p:nvPr>
        </p:nvSpPr>
        <p:spPr/>
        <p:txBody>
          <a:bodyPr/>
          <a:lstStyle/>
          <a:p>
            <a:fld id="{0EE23CB1-22E2-47C2-A792-5B2AF3655AE0}" type="datetimeFigureOut">
              <a:rPr lang="en-IN" smtClean="0"/>
              <a:t>23-04-2021</a:t>
            </a:fld>
            <a:endParaRPr lang="en-IN"/>
          </a:p>
        </p:txBody>
      </p:sp>
      <p:sp>
        <p:nvSpPr>
          <p:cNvPr id="5" name="Footer Placeholder 4">
            <a:extLst>
              <a:ext uri="{FF2B5EF4-FFF2-40B4-BE49-F238E27FC236}">
                <a16:creationId xmlns:a16="http://schemas.microsoft.com/office/drawing/2014/main" id="{3F512A35-B78E-4232-8C6A-3B20A2DB01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8E8B2C-CCA5-481E-805F-9A86FAA53AB9}"/>
              </a:ext>
            </a:extLst>
          </p:cNvPr>
          <p:cNvSpPr>
            <a:spLocks noGrp="1"/>
          </p:cNvSpPr>
          <p:nvPr>
            <p:ph type="sldNum" sz="quarter" idx="12"/>
          </p:nvPr>
        </p:nvSpPr>
        <p:spPr/>
        <p:txBody>
          <a:bodyPr/>
          <a:lstStyle/>
          <a:p>
            <a:fld id="{5EAF997D-A209-41CE-A9FB-10DFB7341C72}" type="slidenum">
              <a:rPr lang="en-IN" smtClean="0"/>
              <a:t>‹#›</a:t>
            </a:fld>
            <a:endParaRPr lang="en-IN"/>
          </a:p>
        </p:txBody>
      </p:sp>
    </p:spTree>
    <p:extLst>
      <p:ext uri="{BB962C8B-B14F-4D97-AF65-F5344CB8AC3E}">
        <p14:creationId xmlns:p14="http://schemas.microsoft.com/office/powerpoint/2010/main" val="2474859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88C2E-C53A-4091-B85E-19B0189572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5EA0AB-7FEE-4111-A438-B6002B3154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6F89F0-D6B4-4D72-B50C-AA745D98E9C2}"/>
              </a:ext>
            </a:extLst>
          </p:cNvPr>
          <p:cNvSpPr>
            <a:spLocks noGrp="1"/>
          </p:cNvSpPr>
          <p:nvPr>
            <p:ph type="dt" sz="half" idx="10"/>
          </p:nvPr>
        </p:nvSpPr>
        <p:spPr/>
        <p:txBody>
          <a:bodyPr/>
          <a:lstStyle/>
          <a:p>
            <a:fld id="{0EE23CB1-22E2-47C2-A792-5B2AF3655AE0}" type="datetimeFigureOut">
              <a:rPr lang="en-IN" smtClean="0"/>
              <a:t>23-04-2021</a:t>
            </a:fld>
            <a:endParaRPr lang="en-IN"/>
          </a:p>
        </p:txBody>
      </p:sp>
      <p:sp>
        <p:nvSpPr>
          <p:cNvPr id="5" name="Footer Placeholder 4">
            <a:extLst>
              <a:ext uri="{FF2B5EF4-FFF2-40B4-BE49-F238E27FC236}">
                <a16:creationId xmlns:a16="http://schemas.microsoft.com/office/drawing/2014/main" id="{890877C4-BFA6-43F2-B143-7741E81C62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56D700-FB57-423C-B584-A26E5B804034}"/>
              </a:ext>
            </a:extLst>
          </p:cNvPr>
          <p:cNvSpPr>
            <a:spLocks noGrp="1"/>
          </p:cNvSpPr>
          <p:nvPr>
            <p:ph type="sldNum" sz="quarter" idx="12"/>
          </p:nvPr>
        </p:nvSpPr>
        <p:spPr/>
        <p:txBody>
          <a:bodyPr/>
          <a:lstStyle/>
          <a:p>
            <a:fld id="{5EAF997D-A209-41CE-A9FB-10DFB7341C72}" type="slidenum">
              <a:rPr lang="en-IN" smtClean="0"/>
              <a:t>‹#›</a:t>
            </a:fld>
            <a:endParaRPr lang="en-IN"/>
          </a:p>
        </p:txBody>
      </p:sp>
    </p:spTree>
    <p:extLst>
      <p:ext uri="{BB962C8B-B14F-4D97-AF65-F5344CB8AC3E}">
        <p14:creationId xmlns:p14="http://schemas.microsoft.com/office/powerpoint/2010/main" val="3514783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425784-D242-415A-B87E-63D2890266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850766-B04D-4250-8E82-4B7F60335E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370796-1398-47C3-B785-DE1F47190925}"/>
              </a:ext>
            </a:extLst>
          </p:cNvPr>
          <p:cNvSpPr>
            <a:spLocks noGrp="1"/>
          </p:cNvSpPr>
          <p:nvPr>
            <p:ph type="dt" sz="half" idx="10"/>
          </p:nvPr>
        </p:nvSpPr>
        <p:spPr/>
        <p:txBody>
          <a:bodyPr/>
          <a:lstStyle/>
          <a:p>
            <a:fld id="{0EE23CB1-22E2-47C2-A792-5B2AF3655AE0}" type="datetimeFigureOut">
              <a:rPr lang="en-IN" smtClean="0"/>
              <a:t>23-04-2021</a:t>
            </a:fld>
            <a:endParaRPr lang="en-IN"/>
          </a:p>
        </p:txBody>
      </p:sp>
      <p:sp>
        <p:nvSpPr>
          <p:cNvPr id="5" name="Footer Placeholder 4">
            <a:extLst>
              <a:ext uri="{FF2B5EF4-FFF2-40B4-BE49-F238E27FC236}">
                <a16:creationId xmlns:a16="http://schemas.microsoft.com/office/drawing/2014/main" id="{800FD2EE-441C-45FF-95A3-D2637EE653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8224F4-FD62-48BD-8273-05AC9F66E9C7}"/>
              </a:ext>
            </a:extLst>
          </p:cNvPr>
          <p:cNvSpPr>
            <a:spLocks noGrp="1"/>
          </p:cNvSpPr>
          <p:nvPr>
            <p:ph type="sldNum" sz="quarter" idx="12"/>
          </p:nvPr>
        </p:nvSpPr>
        <p:spPr/>
        <p:txBody>
          <a:bodyPr/>
          <a:lstStyle/>
          <a:p>
            <a:fld id="{5EAF997D-A209-41CE-A9FB-10DFB7341C72}" type="slidenum">
              <a:rPr lang="en-IN" smtClean="0"/>
              <a:t>‹#›</a:t>
            </a:fld>
            <a:endParaRPr lang="en-IN"/>
          </a:p>
        </p:txBody>
      </p:sp>
    </p:spTree>
    <p:extLst>
      <p:ext uri="{BB962C8B-B14F-4D97-AF65-F5344CB8AC3E}">
        <p14:creationId xmlns:p14="http://schemas.microsoft.com/office/powerpoint/2010/main" val="2449915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F6B4B-0C26-447A-B956-E5233A694C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ADFAA7-9B48-4E38-9C5C-866ACB6393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82E804-F57D-464B-9727-C9D546049995}"/>
              </a:ext>
            </a:extLst>
          </p:cNvPr>
          <p:cNvSpPr>
            <a:spLocks noGrp="1"/>
          </p:cNvSpPr>
          <p:nvPr>
            <p:ph type="dt" sz="half" idx="10"/>
          </p:nvPr>
        </p:nvSpPr>
        <p:spPr/>
        <p:txBody>
          <a:bodyPr/>
          <a:lstStyle/>
          <a:p>
            <a:fld id="{0EE23CB1-22E2-47C2-A792-5B2AF3655AE0}" type="datetimeFigureOut">
              <a:rPr lang="en-IN" smtClean="0"/>
              <a:t>23-04-2021</a:t>
            </a:fld>
            <a:endParaRPr lang="en-IN"/>
          </a:p>
        </p:txBody>
      </p:sp>
      <p:sp>
        <p:nvSpPr>
          <p:cNvPr id="5" name="Footer Placeholder 4">
            <a:extLst>
              <a:ext uri="{FF2B5EF4-FFF2-40B4-BE49-F238E27FC236}">
                <a16:creationId xmlns:a16="http://schemas.microsoft.com/office/drawing/2014/main" id="{D4AC6725-7999-4613-AC9B-491956AFC3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BF777A-FAF0-436B-8316-5F60E3948FFC}"/>
              </a:ext>
            </a:extLst>
          </p:cNvPr>
          <p:cNvSpPr>
            <a:spLocks noGrp="1"/>
          </p:cNvSpPr>
          <p:nvPr>
            <p:ph type="sldNum" sz="quarter" idx="12"/>
          </p:nvPr>
        </p:nvSpPr>
        <p:spPr/>
        <p:txBody>
          <a:bodyPr/>
          <a:lstStyle/>
          <a:p>
            <a:fld id="{5EAF997D-A209-41CE-A9FB-10DFB7341C72}" type="slidenum">
              <a:rPr lang="en-IN" smtClean="0"/>
              <a:t>‹#›</a:t>
            </a:fld>
            <a:endParaRPr lang="en-IN"/>
          </a:p>
        </p:txBody>
      </p:sp>
    </p:spTree>
    <p:extLst>
      <p:ext uri="{BB962C8B-B14F-4D97-AF65-F5344CB8AC3E}">
        <p14:creationId xmlns:p14="http://schemas.microsoft.com/office/powerpoint/2010/main" val="2644814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A338B-D3AD-4EEF-82AA-712EE99423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D1D05D2-682F-4D54-AE9E-0519F86D0D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7A17B3-B804-4ADD-A7B5-CE20D41820F6}"/>
              </a:ext>
            </a:extLst>
          </p:cNvPr>
          <p:cNvSpPr>
            <a:spLocks noGrp="1"/>
          </p:cNvSpPr>
          <p:nvPr>
            <p:ph type="dt" sz="half" idx="10"/>
          </p:nvPr>
        </p:nvSpPr>
        <p:spPr/>
        <p:txBody>
          <a:bodyPr/>
          <a:lstStyle/>
          <a:p>
            <a:fld id="{0EE23CB1-22E2-47C2-A792-5B2AF3655AE0}" type="datetimeFigureOut">
              <a:rPr lang="en-IN" smtClean="0"/>
              <a:t>23-04-2021</a:t>
            </a:fld>
            <a:endParaRPr lang="en-IN"/>
          </a:p>
        </p:txBody>
      </p:sp>
      <p:sp>
        <p:nvSpPr>
          <p:cNvPr id="5" name="Footer Placeholder 4">
            <a:extLst>
              <a:ext uri="{FF2B5EF4-FFF2-40B4-BE49-F238E27FC236}">
                <a16:creationId xmlns:a16="http://schemas.microsoft.com/office/drawing/2014/main" id="{937B1C1A-0D91-41D0-ADF6-53E0CFAADA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0A380B-6772-4589-A7DC-46BEEF5BACEB}"/>
              </a:ext>
            </a:extLst>
          </p:cNvPr>
          <p:cNvSpPr>
            <a:spLocks noGrp="1"/>
          </p:cNvSpPr>
          <p:nvPr>
            <p:ph type="sldNum" sz="quarter" idx="12"/>
          </p:nvPr>
        </p:nvSpPr>
        <p:spPr/>
        <p:txBody>
          <a:bodyPr/>
          <a:lstStyle/>
          <a:p>
            <a:fld id="{5EAF997D-A209-41CE-A9FB-10DFB7341C72}" type="slidenum">
              <a:rPr lang="en-IN" smtClean="0"/>
              <a:t>‹#›</a:t>
            </a:fld>
            <a:endParaRPr lang="en-IN"/>
          </a:p>
        </p:txBody>
      </p:sp>
    </p:spTree>
    <p:extLst>
      <p:ext uri="{BB962C8B-B14F-4D97-AF65-F5344CB8AC3E}">
        <p14:creationId xmlns:p14="http://schemas.microsoft.com/office/powerpoint/2010/main" val="1602097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16166-B946-4AA1-8B7A-F185542CC3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96E3D9-41F5-4C04-9DF7-D84B31DD1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F807597-841F-47F9-8FC6-2946E4DDDA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52C7450-D780-41DE-AC63-3861631C92BA}"/>
              </a:ext>
            </a:extLst>
          </p:cNvPr>
          <p:cNvSpPr>
            <a:spLocks noGrp="1"/>
          </p:cNvSpPr>
          <p:nvPr>
            <p:ph type="dt" sz="half" idx="10"/>
          </p:nvPr>
        </p:nvSpPr>
        <p:spPr/>
        <p:txBody>
          <a:bodyPr/>
          <a:lstStyle/>
          <a:p>
            <a:fld id="{0EE23CB1-22E2-47C2-A792-5B2AF3655AE0}" type="datetimeFigureOut">
              <a:rPr lang="en-IN" smtClean="0"/>
              <a:t>23-04-2021</a:t>
            </a:fld>
            <a:endParaRPr lang="en-IN"/>
          </a:p>
        </p:txBody>
      </p:sp>
      <p:sp>
        <p:nvSpPr>
          <p:cNvPr id="6" name="Footer Placeholder 5">
            <a:extLst>
              <a:ext uri="{FF2B5EF4-FFF2-40B4-BE49-F238E27FC236}">
                <a16:creationId xmlns:a16="http://schemas.microsoft.com/office/drawing/2014/main" id="{7971EFF8-2AE6-4DF4-B8A7-B4C16DFED5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846054-2524-46E3-90F1-F4226D684DBC}"/>
              </a:ext>
            </a:extLst>
          </p:cNvPr>
          <p:cNvSpPr>
            <a:spLocks noGrp="1"/>
          </p:cNvSpPr>
          <p:nvPr>
            <p:ph type="sldNum" sz="quarter" idx="12"/>
          </p:nvPr>
        </p:nvSpPr>
        <p:spPr/>
        <p:txBody>
          <a:bodyPr/>
          <a:lstStyle/>
          <a:p>
            <a:fld id="{5EAF997D-A209-41CE-A9FB-10DFB7341C72}" type="slidenum">
              <a:rPr lang="en-IN" smtClean="0"/>
              <a:t>‹#›</a:t>
            </a:fld>
            <a:endParaRPr lang="en-IN"/>
          </a:p>
        </p:txBody>
      </p:sp>
    </p:spTree>
    <p:extLst>
      <p:ext uri="{BB962C8B-B14F-4D97-AF65-F5344CB8AC3E}">
        <p14:creationId xmlns:p14="http://schemas.microsoft.com/office/powerpoint/2010/main" val="50000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E4978-2712-4931-8A29-07258C2DAC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D890C0-B145-4E28-82C7-6BA106C759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B2F031-235D-481B-AFEC-EE21BD4CD7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E91E7A-B12F-4BAD-8605-0CBA816C99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5B41ED-960E-412B-83AE-4D0C03B7BA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9F437F-6EBC-464E-94E8-51382BCC20F1}"/>
              </a:ext>
            </a:extLst>
          </p:cNvPr>
          <p:cNvSpPr>
            <a:spLocks noGrp="1"/>
          </p:cNvSpPr>
          <p:nvPr>
            <p:ph type="dt" sz="half" idx="10"/>
          </p:nvPr>
        </p:nvSpPr>
        <p:spPr/>
        <p:txBody>
          <a:bodyPr/>
          <a:lstStyle/>
          <a:p>
            <a:fld id="{0EE23CB1-22E2-47C2-A792-5B2AF3655AE0}" type="datetimeFigureOut">
              <a:rPr lang="en-IN" smtClean="0"/>
              <a:t>23-04-2021</a:t>
            </a:fld>
            <a:endParaRPr lang="en-IN"/>
          </a:p>
        </p:txBody>
      </p:sp>
      <p:sp>
        <p:nvSpPr>
          <p:cNvPr id="8" name="Footer Placeholder 7">
            <a:extLst>
              <a:ext uri="{FF2B5EF4-FFF2-40B4-BE49-F238E27FC236}">
                <a16:creationId xmlns:a16="http://schemas.microsoft.com/office/drawing/2014/main" id="{9F610F51-662D-40BA-B318-7B61CAA1E66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25A954-A2E3-4358-9397-B7F62C365C65}"/>
              </a:ext>
            </a:extLst>
          </p:cNvPr>
          <p:cNvSpPr>
            <a:spLocks noGrp="1"/>
          </p:cNvSpPr>
          <p:nvPr>
            <p:ph type="sldNum" sz="quarter" idx="12"/>
          </p:nvPr>
        </p:nvSpPr>
        <p:spPr/>
        <p:txBody>
          <a:bodyPr/>
          <a:lstStyle/>
          <a:p>
            <a:fld id="{5EAF997D-A209-41CE-A9FB-10DFB7341C72}" type="slidenum">
              <a:rPr lang="en-IN" smtClean="0"/>
              <a:t>‹#›</a:t>
            </a:fld>
            <a:endParaRPr lang="en-IN"/>
          </a:p>
        </p:txBody>
      </p:sp>
    </p:spTree>
    <p:extLst>
      <p:ext uri="{BB962C8B-B14F-4D97-AF65-F5344CB8AC3E}">
        <p14:creationId xmlns:p14="http://schemas.microsoft.com/office/powerpoint/2010/main" val="1144895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4AA8C-DC3E-4122-B59D-FD5CA0A7B1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EAAF6D7-2F7B-4EA5-8D77-D24116087D19}"/>
              </a:ext>
            </a:extLst>
          </p:cNvPr>
          <p:cNvSpPr>
            <a:spLocks noGrp="1"/>
          </p:cNvSpPr>
          <p:nvPr>
            <p:ph type="dt" sz="half" idx="10"/>
          </p:nvPr>
        </p:nvSpPr>
        <p:spPr/>
        <p:txBody>
          <a:bodyPr/>
          <a:lstStyle/>
          <a:p>
            <a:fld id="{0EE23CB1-22E2-47C2-A792-5B2AF3655AE0}" type="datetimeFigureOut">
              <a:rPr lang="en-IN" smtClean="0"/>
              <a:t>23-04-2021</a:t>
            </a:fld>
            <a:endParaRPr lang="en-IN"/>
          </a:p>
        </p:txBody>
      </p:sp>
      <p:sp>
        <p:nvSpPr>
          <p:cNvPr id="4" name="Footer Placeholder 3">
            <a:extLst>
              <a:ext uri="{FF2B5EF4-FFF2-40B4-BE49-F238E27FC236}">
                <a16:creationId xmlns:a16="http://schemas.microsoft.com/office/drawing/2014/main" id="{D07527B2-5069-4127-9938-7B2B86D371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EEC7F0E-6D61-41E6-B469-DC3909770FB1}"/>
              </a:ext>
            </a:extLst>
          </p:cNvPr>
          <p:cNvSpPr>
            <a:spLocks noGrp="1"/>
          </p:cNvSpPr>
          <p:nvPr>
            <p:ph type="sldNum" sz="quarter" idx="12"/>
          </p:nvPr>
        </p:nvSpPr>
        <p:spPr/>
        <p:txBody>
          <a:bodyPr/>
          <a:lstStyle/>
          <a:p>
            <a:fld id="{5EAF997D-A209-41CE-A9FB-10DFB7341C72}" type="slidenum">
              <a:rPr lang="en-IN" smtClean="0"/>
              <a:t>‹#›</a:t>
            </a:fld>
            <a:endParaRPr lang="en-IN"/>
          </a:p>
        </p:txBody>
      </p:sp>
    </p:spTree>
    <p:extLst>
      <p:ext uri="{BB962C8B-B14F-4D97-AF65-F5344CB8AC3E}">
        <p14:creationId xmlns:p14="http://schemas.microsoft.com/office/powerpoint/2010/main" val="295434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9CD52F-FD4F-471E-8F2A-D36B232FB11A}"/>
              </a:ext>
            </a:extLst>
          </p:cNvPr>
          <p:cNvSpPr>
            <a:spLocks noGrp="1"/>
          </p:cNvSpPr>
          <p:nvPr>
            <p:ph type="dt" sz="half" idx="10"/>
          </p:nvPr>
        </p:nvSpPr>
        <p:spPr/>
        <p:txBody>
          <a:bodyPr/>
          <a:lstStyle/>
          <a:p>
            <a:fld id="{0EE23CB1-22E2-47C2-A792-5B2AF3655AE0}" type="datetimeFigureOut">
              <a:rPr lang="en-IN" smtClean="0"/>
              <a:t>23-04-2021</a:t>
            </a:fld>
            <a:endParaRPr lang="en-IN"/>
          </a:p>
        </p:txBody>
      </p:sp>
      <p:sp>
        <p:nvSpPr>
          <p:cNvPr id="3" name="Footer Placeholder 2">
            <a:extLst>
              <a:ext uri="{FF2B5EF4-FFF2-40B4-BE49-F238E27FC236}">
                <a16:creationId xmlns:a16="http://schemas.microsoft.com/office/drawing/2014/main" id="{51916E94-A4C4-492A-914E-5C632256C2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1A4E242-1C0F-41E3-AEC3-0B98478D04AD}"/>
              </a:ext>
            </a:extLst>
          </p:cNvPr>
          <p:cNvSpPr>
            <a:spLocks noGrp="1"/>
          </p:cNvSpPr>
          <p:nvPr>
            <p:ph type="sldNum" sz="quarter" idx="12"/>
          </p:nvPr>
        </p:nvSpPr>
        <p:spPr/>
        <p:txBody>
          <a:bodyPr/>
          <a:lstStyle/>
          <a:p>
            <a:fld id="{5EAF997D-A209-41CE-A9FB-10DFB7341C72}" type="slidenum">
              <a:rPr lang="en-IN" smtClean="0"/>
              <a:t>‹#›</a:t>
            </a:fld>
            <a:endParaRPr lang="en-IN"/>
          </a:p>
        </p:txBody>
      </p:sp>
    </p:spTree>
    <p:extLst>
      <p:ext uri="{BB962C8B-B14F-4D97-AF65-F5344CB8AC3E}">
        <p14:creationId xmlns:p14="http://schemas.microsoft.com/office/powerpoint/2010/main" val="621354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C7C7E-8FDA-4484-9B7F-C2F3E9C238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2CE4E9-47C0-44BB-8626-71BB5499C6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0FDF3B-A86B-4CB4-B2B6-3D89E97084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D60CB7-D340-430E-9C04-339953E5931D}"/>
              </a:ext>
            </a:extLst>
          </p:cNvPr>
          <p:cNvSpPr>
            <a:spLocks noGrp="1"/>
          </p:cNvSpPr>
          <p:nvPr>
            <p:ph type="dt" sz="half" idx="10"/>
          </p:nvPr>
        </p:nvSpPr>
        <p:spPr/>
        <p:txBody>
          <a:bodyPr/>
          <a:lstStyle/>
          <a:p>
            <a:fld id="{0EE23CB1-22E2-47C2-A792-5B2AF3655AE0}" type="datetimeFigureOut">
              <a:rPr lang="en-IN" smtClean="0"/>
              <a:t>23-04-2021</a:t>
            </a:fld>
            <a:endParaRPr lang="en-IN"/>
          </a:p>
        </p:txBody>
      </p:sp>
      <p:sp>
        <p:nvSpPr>
          <p:cNvPr id="6" name="Footer Placeholder 5">
            <a:extLst>
              <a:ext uri="{FF2B5EF4-FFF2-40B4-BE49-F238E27FC236}">
                <a16:creationId xmlns:a16="http://schemas.microsoft.com/office/drawing/2014/main" id="{9732D2F1-1536-4A6C-8409-DB4DAB14AB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533422-62B3-48A5-8F23-C2E2C8D52061}"/>
              </a:ext>
            </a:extLst>
          </p:cNvPr>
          <p:cNvSpPr>
            <a:spLocks noGrp="1"/>
          </p:cNvSpPr>
          <p:nvPr>
            <p:ph type="sldNum" sz="quarter" idx="12"/>
          </p:nvPr>
        </p:nvSpPr>
        <p:spPr/>
        <p:txBody>
          <a:bodyPr/>
          <a:lstStyle/>
          <a:p>
            <a:fld id="{5EAF997D-A209-41CE-A9FB-10DFB7341C72}" type="slidenum">
              <a:rPr lang="en-IN" smtClean="0"/>
              <a:t>‹#›</a:t>
            </a:fld>
            <a:endParaRPr lang="en-IN"/>
          </a:p>
        </p:txBody>
      </p:sp>
    </p:spTree>
    <p:extLst>
      <p:ext uri="{BB962C8B-B14F-4D97-AF65-F5344CB8AC3E}">
        <p14:creationId xmlns:p14="http://schemas.microsoft.com/office/powerpoint/2010/main" val="1981863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FCBC1-1870-4E88-ADB5-E477DAC945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9A4BAB-174A-453B-9F11-C1974A4FE6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AEBDAC-1957-4543-B051-63C0AFE25C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5F2BCB-88E6-4430-9782-145C5C81FACF}"/>
              </a:ext>
            </a:extLst>
          </p:cNvPr>
          <p:cNvSpPr>
            <a:spLocks noGrp="1"/>
          </p:cNvSpPr>
          <p:nvPr>
            <p:ph type="dt" sz="half" idx="10"/>
          </p:nvPr>
        </p:nvSpPr>
        <p:spPr/>
        <p:txBody>
          <a:bodyPr/>
          <a:lstStyle/>
          <a:p>
            <a:fld id="{0EE23CB1-22E2-47C2-A792-5B2AF3655AE0}" type="datetimeFigureOut">
              <a:rPr lang="en-IN" smtClean="0"/>
              <a:t>23-04-2021</a:t>
            </a:fld>
            <a:endParaRPr lang="en-IN"/>
          </a:p>
        </p:txBody>
      </p:sp>
      <p:sp>
        <p:nvSpPr>
          <p:cNvPr id="6" name="Footer Placeholder 5">
            <a:extLst>
              <a:ext uri="{FF2B5EF4-FFF2-40B4-BE49-F238E27FC236}">
                <a16:creationId xmlns:a16="http://schemas.microsoft.com/office/drawing/2014/main" id="{C30CC981-5E84-4376-AAC9-B4EED963FD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5D5CFF-FD0A-486F-B052-544AFDA2765B}"/>
              </a:ext>
            </a:extLst>
          </p:cNvPr>
          <p:cNvSpPr>
            <a:spLocks noGrp="1"/>
          </p:cNvSpPr>
          <p:nvPr>
            <p:ph type="sldNum" sz="quarter" idx="12"/>
          </p:nvPr>
        </p:nvSpPr>
        <p:spPr/>
        <p:txBody>
          <a:bodyPr/>
          <a:lstStyle/>
          <a:p>
            <a:fld id="{5EAF997D-A209-41CE-A9FB-10DFB7341C72}" type="slidenum">
              <a:rPr lang="en-IN" smtClean="0"/>
              <a:t>‹#›</a:t>
            </a:fld>
            <a:endParaRPr lang="en-IN"/>
          </a:p>
        </p:txBody>
      </p:sp>
    </p:spTree>
    <p:extLst>
      <p:ext uri="{BB962C8B-B14F-4D97-AF65-F5344CB8AC3E}">
        <p14:creationId xmlns:p14="http://schemas.microsoft.com/office/powerpoint/2010/main" val="2651079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AD1D08-1802-489B-BBD1-5D1AF68DD2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BF8C42-BDA5-4C08-8B85-FF79309BA1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44565F-B0B9-4E75-AD80-51437972AF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E23CB1-22E2-47C2-A792-5B2AF3655AE0}" type="datetimeFigureOut">
              <a:rPr lang="en-IN" smtClean="0"/>
              <a:t>23-04-2021</a:t>
            </a:fld>
            <a:endParaRPr lang="en-IN"/>
          </a:p>
        </p:txBody>
      </p:sp>
      <p:sp>
        <p:nvSpPr>
          <p:cNvPr id="5" name="Footer Placeholder 4">
            <a:extLst>
              <a:ext uri="{FF2B5EF4-FFF2-40B4-BE49-F238E27FC236}">
                <a16:creationId xmlns:a16="http://schemas.microsoft.com/office/drawing/2014/main" id="{2DB3493B-1554-42A5-ADB2-03C1046254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797E480-5E24-4762-AFA7-CB5E202D02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F997D-A209-41CE-A9FB-10DFB7341C72}" type="slidenum">
              <a:rPr lang="en-IN" smtClean="0"/>
              <a:t>‹#›</a:t>
            </a:fld>
            <a:endParaRPr lang="en-IN"/>
          </a:p>
        </p:txBody>
      </p:sp>
    </p:spTree>
    <p:extLst>
      <p:ext uri="{BB962C8B-B14F-4D97-AF65-F5344CB8AC3E}">
        <p14:creationId xmlns:p14="http://schemas.microsoft.com/office/powerpoint/2010/main" val="73221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8D42BD-306A-4FE4-ACFB-04A7C9546EB0}"/>
              </a:ext>
            </a:extLst>
          </p:cNvPr>
          <p:cNvSpPr>
            <a:spLocks noGrp="1"/>
          </p:cNvSpPr>
          <p:nvPr>
            <p:ph type="title"/>
          </p:nvPr>
        </p:nvSpPr>
        <p:spPr>
          <a:xfrm>
            <a:off x="1019175" y="2212975"/>
            <a:ext cx="10515600" cy="1325563"/>
          </a:xfrm>
        </p:spPr>
        <p:txBody>
          <a:bodyPr/>
          <a:lstStyle/>
          <a:p>
            <a:pPr algn="ctr"/>
            <a:r>
              <a:rPr lang="en-IN" b="1" dirty="0">
                <a:solidFill>
                  <a:srgbClr val="C00000"/>
                </a:solidFill>
              </a:rPr>
              <a:t>LIFE PROCESSES - NUTRITION</a:t>
            </a:r>
          </a:p>
        </p:txBody>
      </p:sp>
    </p:spTree>
    <p:extLst>
      <p:ext uri="{BB962C8B-B14F-4D97-AF65-F5344CB8AC3E}">
        <p14:creationId xmlns:p14="http://schemas.microsoft.com/office/powerpoint/2010/main" val="2996981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B4CE3-04DA-44A8-883B-069971B26D37}"/>
              </a:ext>
            </a:extLst>
          </p:cNvPr>
          <p:cNvSpPr>
            <a:spLocks noGrp="1"/>
          </p:cNvSpPr>
          <p:nvPr>
            <p:ph type="title"/>
          </p:nvPr>
        </p:nvSpPr>
        <p:spPr/>
        <p:txBody>
          <a:bodyPr>
            <a:normAutofit fontScale="90000"/>
          </a:bodyPr>
          <a:lstStyle/>
          <a:p>
            <a:r>
              <a:rPr lang="en-US" b="1" dirty="0">
                <a:solidFill>
                  <a:schemeClr val="accent4">
                    <a:lumMod val="75000"/>
                  </a:schemeClr>
                </a:solidFill>
              </a:rPr>
              <a:t>DARK REACTION (LIGHT INDEPENDENT REACTION)</a:t>
            </a:r>
            <a:br>
              <a:rPr lang="en-US" b="1" dirty="0">
                <a:solidFill>
                  <a:schemeClr val="accent4">
                    <a:lumMod val="75000"/>
                  </a:schemeClr>
                </a:solidFill>
              </a:rPr>
            </a:br>
            <a:endParaRPr lang="en-IN" b="1" dirty="0">
              <a:solidFill>
                <a:schemeClr val="accent4">
                  <a:lumMod val="75000"/>
                </a:schemeClr>
              </a:solidFill>
            </a:endParaRPr>
          </a:p>
        </p:txBody>
      </p:sp>
      <p:sp>
        <p:nvSpPr>
          <p:cNvPr id="3" name="Content Placeholder 2">
            <a:extLst>
              <a:ext uri="{FF2B5EF4-FFF2-40B4-BE49-F238E27FC236}">
                <a16:creationId xmlns:a16="http://schemas.microsoft.com/office/drawing/2014/main" id="{E6529DC0-7231-4071-A6B4-2957499167DD}"/>
              </a:ext>
            </a:extLst>
          </p:cNvPr>
          <p:cNvSpPr>
            <a:spLocks noGrp="1"/>
          </p:cNvSpPr>
          <p:nvPr>
            <p:ph idx="1"/>
          </p:nvPr>
        </p:nvSpPr>
        <p:spPr>
          <a:xfrm>
            <a:off x="838200" y="1825625"/>
            <a:ext cx="10515600" cy="3536950"/>
          </a:xfrm>
          <a:solidFill>
            <a:schemeClr val="accent4">
              <a:lumMod val="20000"/>
              <a:lumOff val="80000"/>
            </a:schemeClr>
          </a:solidFill>
        </p:spPr>
        <p:txBody>
          <a:bodyPr/>
          <a:lstStyle/>
          <a:p>
            <a:r>
              <a:rPr lang="en-US" dirty="0"/>
              <a:t>Occurs in the </a:t>
            </a:r>
            <a:r>
              <a:rPr lang="en-US" b="1" dirty="0"/>
              <a:t>stroma region </a:t>
            </a:r>
            <a:r>
              <a:rPr lang="en-US" dirty="0"/>
              <a:t>of the chloroplast.</a:t>
            </a:r>
          </a:p>
          <a:p>
            <a:pPr marL="0" indent="0">
              <a:buNone/>
            </a:pPr>
            <a:endParaRPr lang="en-US" dirty="0"/>
          </a:p>
          <a:p>
            <a:r>
              <a:rPr lang="en-US" b="1" dirty="0"/>
              <a:t>ATP and NADPH </a:t>
            </a:r>
            <a:r>
              <a:rPr lang="en-US" dirty="0"/>
              <a:t>synthesized in the light reaction is used up in the dark phase for the </a:t>
            </a:r>
            <a:r>
              <a:rPr lang="en-US" b="1" dirty="0"/>
              <a:t>reduction of carbon dioxide to glucose.</a:t>
            </a:r>
          </a:p>
          <a:p>
            <a:endParaRPr lang="en-US" b="1" dirty="0"/>
          </a:p>
          <a:p>
            <a:r>
              <a:rPr lang="en-US" dirty="0"/>
              <a:t>The biochemical pathway in the dark phase is known as the </a:t>
            </a:r>
            <a:r>
              <a:rPr lang="en-US" b="1" dirty="0"/>
              <a:t>Calvin cycle.</a:t>
            </a:r>
            <a:endParaRPr lang="en-IN" b="1" dirty="0"/>
          </a:p>
        </p:txBody>
      </p:sp>
    </p:spTree>
    <p:extLst>
      <p:ext uri="{BB962C8B-B14F-4D97-AF65-F5344CB8AC3E}">
        <p14:creationId xmlns:p14="http://schemas.microsoft.com/office/powerpoint/2010/main" val="681317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2393D-7FBB-497C-B1A1-67B4DA4B0B5C}"/>
              </a:ext>
            </a:extLst>
          </p:cNvPr>
          <p:cNvSpPr>
            <a:spLocks noGrp="1"/>
          </p:cNvSpPr>
          <p:nvPr>
            <p:ph type="title"/>
          </p:nvPr>
        </p:nvSpPr>
        <p:spPr/>
        <p:txBody>
          <a:bodyPr>
            <a:normAutofit/>
          </a:bodyPr>
          <a:lstStyle/>
          <a:p>
            <a:r>
              <a:rPr lang="en-US" b="1" dirty="0">
                <a:solidFill>
                  <a:schemeClr val="accent6">
                    <a:lumMod val="75000"/>
                  </a:schemeClr>
                </a:solidFill>
              </a:rPr>
              <a:t>PHOTOSYNTHESIS OVERVIEW (3 MAJOR STEPS)</a:t>
            </a:r>
            <a:br>
              <a:rPr lang="en-US" b="1" dirty="0">
                <a:solidFill>
                  <a:schemeClr val="accent6">
                    <a:lumMod val="75000"/>
                  </a:schemeClr>
                </a:solidFill>
              </a:rPr>
            </a:br>
            <a:endParaRPr lang="en-IN" b="1" dirty="0">
              <a:solidFill>
                <a:schemeClr val="accent6">
                  <a:lumMod val="75000"/>
                </a:schemeClr>
              </a:solidFill>
            </a:endParaRPr>
          </a:p>
        </p:txBody>
      </p:sp>
      <p:sp>
        <p:nvSpPr>
          <p:cNvPr id="3" name="Content Placeholder 2">
            <a:extLst>
              <a:ext uri="{FF2B5EF4-FFF2-40B4-BE49-F238E27FC236}">
                <a16:creationId xmlns:a16="http://schemas.microsoft.com/office/drawing/2014/main" id="{AAC77B36-E3D7-4D06-8105-7C947C531FEA}"/>
              </a:ext>
            </a:extLst>
          </p:cNvPr>
          <p:cNvSpPr>
            <a:spLocks noGrp="1"/>
          </p:cNvSpPr>
          <p:nvPr>
            <p:ph idx="1"/>
          </p:nvPr>
        </p:nvSpPr>
        <p:spPr>
          <a:xfrm>
            <a:off x="838200" y="1825625"/>
            <a:ext cx="10515600" cy="3641725"/>
          </a:xfrm>
          <a:solidFill>
            <a:schemeClr val="accent6">
              <a:lumMod val="40000"/>
              <a:lumOff val="60000"/>
            </a:schemeClr>
          </a:solidFill>
        </p:spPr>
        <p:txBody>
          <a:bodyPr/>
          <a:lstStyle/>
          <a:p>
            <a:r>
              <a:rPr lang="en-US" dirty="0"/>
              <a:t>Absorption of solar energy by chlorophyll.</a:t>
            </a:r>
          </a:p>
          <a:p>
            <a:endParaRPr lang="en-US" dirty="0"/>
          </a:p>
          <a:p>
            <a:r>
              <a:rPr lang="en-US" dirty="0"/>
              <a:t>Conversion of light energy into chemical energy and splitting up of water into oxygen and hydrogen.</a:t>
            </a:r>
          </a:p>
          <a:p>
            <a:endParaRPr lang="en-US" dirty="0"/>
          </a:p>
          <a:p>
            <a:r>
              <a:rPr lang="en-US" dirty="0"/>
              <a:t>Reduction of carbon dioxide to carbohydrate by utilizing chemical energy.</a:t>
            </a:r>
            <a:endParaRPr lang="en-IN" dirty="0"/>
          </a:p>
        </p:txBody>
      </p:sp>
    </p:spTree>
    <p:extLst>
      <p:ext uri="{BB962C8B-B14F-4D97-AF65-F5344CB8AC3E}">
        <p14:creationId xmlns:p14="http://schemas.microsoft.com/office/powerpoint/2010/main" val="1510043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626CE-A2AE-402C-97C9-D67CEBA3B638}"/>
              </a:ext>
            </a:extLst>
          </p:cNvPr>
          <p:cNvSpPr>
            <a:spLocks noGrp="1"/>
          </p:cNvSpPr>
          <p:nvPr>
            <p:ph type="title"/>
          </p:nvPr>
        </p:nvSpPr>
        <p:spPr/>
        <p:txBody>
          <a:bodyPr/>
          <a:lstStyle/>
          <a:p>
            <a:r>
              <a:rPr lang="en-US" b="1" dirty="0">
                <a:solidFill>
                  <a:schemeClr val="accent4">
                    <a:lumMod val="75000"/>
                  </a:schemeClr>
                </a:solidFill>
              </a:rPr>
              <a:t>SITE OF PHOTOSYNTHESIS: CHLOROPLAST</a:t>
            </a:r>
            <a:endParaRPr lang="en-IN" b="1" dirty="0">
              <a:solidFill>
                <a:schemeClr val="accent4">
                  <a:lumMod val="75000"/>
                </a:schemeClr>
              </a:solidFill>
            </a:endParaRPr>
          </a:p>
        </p:txBody>
      </p:sp>
      <p:sp>
        <p:nvSpPr>
          <p:cNvPr id="3" name="Content Placeholder 2">
            <a:extLst>
              <a:ext uri="{FF2B5EF4-FFF2-40B4-BE49-F238E27FC236}">
                <a16:creationId xmlns:a16="http://schemas.microsoft.com/office/drawing/2014/main" id="{E41E83FB-8C65-4A8F-8A5C-42D4BC9F6F31}"/>
              </a:ext>
            </a:extLst>
          </p:cNvPr>
          <p:cNvSpPr>
            <a:spLocks noGrp="1"/>
          </p:cNvSpPr>
          <p:nvPr>
            <p:ph idx="1"/>
          </p:nvPr>
        </p:nvSpPr>
        <p:spPr>
          <a:xfrm>
            <a:off x="838200" y="1825625"/>
            <a:ext cx="3990975" cy="3908425"/>
          </a:xfrm>
          <a:solidFill>
            <a:schemeClr val="accent4">
              <a:lumMod val="20000"/>
              <a:lumOff val="80000"/>
            </a:schemeClr>
          </a:solidFill>
          <a:ln>
            <a:solidFill>
              <a:schemeClr val="accent6">
                <a:lumMod val="75000"/>
              </a:schemeClr>
            </a:solidFill>
          </a:ln>
        </p:spPr>
        <p:txBody>
          <a:bodyPr/>
          <a:lstStyle/>
          <a:p>
            <a:r>
              <a:rPr lang="en-US" dirty="0"/>
              <a:t>Chloroplasts are the site of photosynthesis as they contain chlorophyll pigment.</a:t>
            </a:r>
          </a:p>
          <a:p>
            <a:endParaRPr lang="en-US" dirty="0"/>
          </a:p>
          <a:p>
            <a:r>
              <a:rPr lang="en-US" dirty="0"/>
              <a:t>Chloroplasts occur mostly in the </a:t>
            </a:r>
            <a:r>
              <a:rPr lang="en-US" b="1" dirty="0"/>
              <a:t>mesophyll cells</a:t>
            </a:r>
            <a:r>
              <a:rPr lang="en-US" dirty="0"/>
              <a:t> of the leaves and young stems.</a:t>
            </a:r>
            <a:endParaRPr lang="en-IN" dirty="0"/>
          </a:p>
        </p:txBody>
      </p:sp>
      <p:pic>
        <p:nvPicPr>
          <p:cNvPr id="6" name="Picture 5">
            <a:extLst>
              <a:ext uri="{FF2B5EF4-FFF2-40B4-BE49-F238E27FC236}">
                <a16:creationId xmlns:a16="http://schemas.microsoft.com/office/drawing/2014/main" id="{BFD7EF4A-A4CD-4B30-8965-EC657439CB24}"/>
              </a:ext>
            </a:extLst>
          </p:cNvPr>
          <p:cNvPicPr>
            <a:picLocks noChangeAspect="1"/>
          </p:cNvPicPr>
          <p:nvPr/>
        </p:nvPicPr>
        <p:blipFill>
          <a:blip r:embed="rId2"/>
          <a:stretch>
            <a:fillRect/>
          </a:stretch>
        </p:blipFill>
        <p:spPr>
          <a:xfrm>
            <a:off x="5695949" y="1825625"/>
            <a:ext cx="5880199" cy="4181475"/>
          </a:xfrm>
          <a:prstGeom prst="rect">
            <a:avLst/>
          </a:prstGeom>
        </p:spPr>
      </p:pic>
    </p:spTree>
    <p:extLst>
      <p:ext uri="{BB962C8B-B14F-4D97-AF65-F5344CB8AC3E}">
        <p14:creationId xmlns:p14="http://schemas.microsoft.com/office/powerpoint/2010/main" val="224600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F4585-D5F8-40BB-B16C-8C45893BD36F}"/>
              </a:ext>
            </a:extLst>
          </p:cNvPr>
          <p:cNvSpPr>
            <a:spLocks noGrp="1"/>
          </p:cNvSpPr>
          <p:nvPr>
            <p:ph type="title"/>
          </p:nvPr>
        </p:nvSpPr>
        <p:spPr>
          <a:xfrm>
            <a:off x="838200" y="365125"/>
            <a:ext cx="10515600" cy="758825"/>
          </a:xfrm>
        </p:spPr>
        <p:txBody>
          <a:bodyPr>
            <a:normAutofit/>
          </a:bodyPr>
          <a:lstStyle/>
          <a:p>
            <a:pPr algn="ctr"/>
            <a:r>
              <a:rPr lang="en-US" sz="3200" b="1" dirty="0">
                <a:solidFill>
                  <a:srgbClr val="00B0F0"/>
                </a:solidFill>
              </a:rPr>
              <a:t>STRUCTURE OF CHLOROPLAST</a:t>
            </a:r>
            <a:endParaRPr lang="en-IN" sz="3200" b="1" dirty="0">
              <a:solidFill>
                <a:srgbClr val="00B0F0"/>
              </a:solidFill>
            </a:endParaRPr>
          </a:p>
        </p:txBody>
      </p:sp>
      <p:pic>
        <p:nvPicPr>
          <p:cNvPr id="4098" name="Picture 2" descr="chloroplast | Definition, Function, Structure, Location, &amp; Diagram |  Britannica">
            <a:extLst>
              <a:ext uri="{FF2B5EF4-FFF2-40B4-BE49-F238E27FC236}">
                <a16:creationId xmlns:a16="http://schemas.microsoft.com/office/drawing/2014/main" id="{0A0A2243-4F84-40A9-85BC-8791856DF13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5677"/>
          <a:stretch/>
        </p:blipFill>
        <p:spPr bwMode="auto">
          <a:xfrm>
            <a:off x="3153375" y="1505902"/>
            <a:ext cx="6152550" cy="4694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119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1EAA4-045D-4DF3-AD9A-6CE44F3ECE99}"/>
              </a:ext>
            </a:extLst>
          </p:cNvPr>
          <p:cNvSpPr>
            <a:spLocks noGrp="1"/>
          </p:cNvSpPr>
          <p:nvPr>
            <p:ph type="title"/>
          </p:nvPr>
        </p:nvSpPr>
        <p:spPr/>
        <p:txBody>
          <a:bodyPr/>
          <a:lstStyle/>
          <a:p>
            <a:r>
              <a:rPr lang="en-IN" dirty="0">
                <a:solidFill>
                  <a:schemeClr val="accent2">
                    <a:lumMod val="75000"/>
                  </a:schemeClr>
                </a:solidFill>
                <a:latin typeface="Algerian" panose="04020705040A02060702" pitchFamily="82" charset="0"/>
              </a:rPr>
              <a:t>HOW DO DESERT PLANTS TAKE UP CARBON DIOXIDE?</a:t>
            </a:r>
          </a:p>
        </p:txBody>
      </p:sp>
      <p:sp>
        <p:nvSpPr>
          <p:cNvPr id="3" name="Content Placeholder 2">
            <a:extLst>
              <a:ext uri="{FF2B5EF4-FFF2-40B4-BE49-F238E27FC236}">
                <a16:creationId xmlns:a16="http://schemas.microsoft.com/office/drawing/2014/main" id="{26554F05-0CB1-41BB-B268-28E1FE3E5BB9}"/>
              </a:ext>
            </a:extLst>
          </p:cNvPr>
          <p:cNvSpPr>
            <a:spLocks noGrp="1"/>
          </p:cNvSpPr>
          <p:nvPr>
            <p:ph idx="1"/>
          </p:nvPr>
        </p:nvSpPr>
        <p:spPr/>
        <p:txBody>
          <a:bodyPr>
            <a:normAutofit fontScale="92500" lnSpcReduction="20000"/>
          </a:bodyPr>
          <a:lstStyle/>
          <a:p>
            <a:r>
              <a:rPr lang="en-IN" sz="2000" dirty="0"/>
              <a:t>Certain desert plants photosynthesizes during the day but take up carbon dioxide at night.</a:t>
            </a:r>
          </a:p>
          <a:p>
            <a:endParaRPr lang="en-IN" sz="2000" dirty="0"/>
          </a:p>
          <a:p>
            <a:r>
              <a:rPr lang="en-IN" sz="2000" dirty="0"/>
              <a:t>At night the carbon dioxide is converted into an intermediate form (malic acid) and stored in the plant cell.</a:t>
            </a:r>
          </a:p>
          <a:p>
            <a:endParaRPr lang="en-IN" sz="2000" dirty="0"/>
          </a:p>
          <a:p>
            <a:r>
              <a:rPr lang="en-IN" sz="2000" dirty="0"/>
              <a:t>During the day this intermediate form gets reconverted into carbon dioxide and photosynthesis takes place.</a:t>
            </a:r>
          </a:p>
          <a:p>
            <a:endParaRPr lang="en-IN" sz="2000" dirty="0"/>
          </a:p>
          <a:p>
            <a:r>
              <a:rPr lang="en-IN" sz="2000" dirty="0"/>
              <a:t>In these plants stomata remains shut during the day to reduce transpiration.</a:t>
            </a:r>
          </a:p>
          <a:p>
            <a:endParaRPr lang="en-IN" sz="2000" dirty="0"/>
          </a:p>
          <a:p>
            <a:r>
              <a:rPr lang="en-IN" sz="2000" dirty="0"/>
              <a:t>This pathway was first of all discovered in the plant family Crassulaceae.</a:t>
            </a:r>
          </a:p>
          <a:p>
            <a:endParaRPr lang="en-IN" sz="2000" dirty="0"/>
          </a:p>
          <a:p>
            <a:r>
              <a:rPr lang="en-IN" sz="2000" dirty="0"/>
              <a:t>E.g.- Pineapple, orchids, cacti etc.</a:t>
            </a:r>
          </a:p>
        </p:txBody>
      </p:sp>
    </p:spTree>
    <p:extLst>
      <p:ext uri="{BB962C8B-B14F-4D97-AF65-F5344CB8AC3E}">
        <p14:creationId xmlns:p14="http://schemas.microsoft.com/office/powerpoint/2010/main" val="681352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7922A-1F41-4456-A507-1BCC2ED2E68C}"/>
              </a:ext>
            </a:extLst>
          </p:cNvPr>
          <p:cNvSpPr>
            <a:spLocks noGrp="1"/>
          </p:cNvSpPr>
          <p:nvPr>
            <p:ph type="title"/>
          </p:nvPr>
        </p:nvSpPr>
        <p:spPr>
          <a:xfrm>
            <a:off x="838200" y="365126"/>
            <a:ext cx="10515600" cy="711200"/>
          </a:xfrm>
        </p:spPr>
        <p:txBody>
          <a:bodyPr/>
          <a:lstStyle/>
          <a:p>
            <a:r>
              <a:rPr lang="en-US" b="1" dirty="0">
                <a:solidFill>
                  <a:schemeClr val="accent2"/>
                </a:solidFill>
              </a:rPr>
              <a:t>OPENING AND CLOSING OF STOMATA</a:t>
            </a:r>
            <a:endParaRPr lang="en-IN" b="1" dirty="0">
              <a:solidFill>
                <a:schemeClr val="accent2"/>
              </a:solidFill>
            </a:endParaRPr>
          </a:p>
        </p:txBody>
      </p:sp>
      <p:pic>
        <p:nvPicPr>
          <p:cNvPr id="5122" name="Picture 2" descr="Biology Notes for A level: #116 Homeostasis in plants">
            <a:extLst>
              <a:ext uri="{FF2B5EF4-FFF2-40B4-BE49-F238E27FC236}">
                <a16:creationId xmlns:a16="http://schemas.microsoft.com/office/drawing/2014/main" id="{DE9119D8-71C9-4D13-AFA7-862BDF79807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31412"/>
          <a:stretch/>
        </p:blipFill>
        <p:spPr bwMode="auto">
          <a:xfrm>
            <a:off x="698516" y="1854200"/>
            <a:ext cx="4830637" cy="27654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B1B8D4D-5B64-40D5-AADF-85736DD2E099}"/>
              </a:ext>
            </a:extLst>
          </p:cNvPr>
          <p:cNvSpPr txBox="1"/>
          <p:nvPr/>
        </p:nvSpPr>
        <p:spPr>
          <a:xfrm>
            <a:off x="5529153" y="1443841"/>
            <a:ext cx="6343650" cy="4801314"/>
          </a:xfrm>
          <a:prstGeom prst="rect">
            <a:avLst/>
          </a:prstGeom>
          <a:solidFill>
            <a:schemeClr val="accent6">
              <a:lumMod val="20000"/>
              <a:lumOff val="80000"/>
            </a:schemeClr>
          </a:solidFill>
        </p:spPr>
        <p:txBody>
          <a:bodyPr wrap="square" rtlCol="0">
            <a:spAutoFit/>
          </a:bodyPr>
          <a:lstStyle/>
          <a:p>
            <a:pPr marL="285750" indent="-285750">
              <a:buFont typeface="Arial" panose="020B0604020202020204" pitchFamily="34" charset="0"/>
              <a:buChar char="•"/>
            </a:pPr>
            <a:r>
              <a:rPr lang="en-US" dirty="0"/>
              <a:t>Stomata are minute pores found in the epidermis of leaves, stems etc.</a:t>
            </a:r>
          </a:p>
          <a:p>
            <a:pPr marL="285750" indent="-285750">
              <a:buFont typeface="Arial" panose="020B0604020202020204" pitchFamily="34" charset="0"/>
              <a:buChar char="•"/>
            </a:pPr>
            <a:r>
              <a:rPr lang="en-US" dirty="0"/>
              <a:t>There are 2 kidney shaped guard cells which bound the minute elliptical pore in stoma.</a:t>
            </a:r>
          </a:p>
          <a:p>
            <a:pPr marL="285750" indent="-285750">
              <a:buFont typeface="Arial" panose="020B0604020202020204" pitchFamily="34" charset="0"/>
              <a:buChar char="•"/>
            </a:pPr>
            <a:r>
              <a:rPr lang="en-US" dirty="0"/>
              <a:t>Guard cells are modified epidermal cells.</a:t>
            </a:r>
          </a:p>
          <a:p>
            <a:pPr marL="285750" indent="-285750">
              <a:buFont typeface="Arial" panose="020B0604020202020204" pitchFamily="34" charset="0"/>
              <a:buChar char="•"/>
            </a:pPr>
            <a:r>
              <a:rPr lang="en-US" dirty="0"/>
              <a:t>The wall of guard cell facing the pore is thick while the outer wall is thin, elastic and semi-permeable.</a:t>
            </a:r>
          </a:p>
          <a:p>
            <a:pPr marL="285750" indent="-285750">
              <a:buFont typeface="Arial" panose="020B0604020202020204" pitchFamily="34" charset="0"/>
              <a:buChar char="•"/>
            </a:pPr>
            <a:r>
              <a:rPr lang="en-US" dirty="0"/>
              <a:t>The guard cells are filled with chloroplast.</a:t>
            </a:r>
          </a:p>
          <a:p>
            <a:pPr marL="285750" indent="-285750">
              <a:buFont typeface="Arial" panose="020B0604020202020204" pitchFamily="34" charset="0"/>
              <a:buChar char="•"/>
            </a:pPr>
            <a:r>
              <a:rPr lang="en-US" dirty="0"/>
              <a:t>The opening and closing of stomata depends on the turgidity of the guard cells.</a:t>
            </a:r>
          </a:p>
          <a:p>
            <a:pPr marL="285750" indent="-285750">
              <a:buFont typeface="Arial" panose="020B0604020202020204" pitchFamily="34" charset="0"/>
              <a:buChar char="•"/>
            </a:pPr>
            <a:r>
              <a:rPr lang="en-US" dirty="0"/>
              <a:t>Due to endosmosis, an increase in turgor pressure of guard cells take place which results in stretching and bulging out of the outer thin walls. This results in pulling of the inner thick walls and thereby opening the stomatal pore.</a:t>
            </a:r>
          </a:p>
          <a:p>
            <a:pPr marL="285750" indent="-285750">
              <a:buFont typeface="Arial" panose="020B0604020202020204" pitchFamily="34" charset="0"/>
              <a:buChar char="•"/>
            </a:pPr>
            <a:r>
              <a:rPr lang="en-US" dirty="0"/>
              <a:t>When the turgor pressure decreases due to exosmosis, the thinner walls sag resulting in thicker walls moving closer and finally closing the stoma.</a:t>
            </a:r>
            <a:endParaRPr lang="en-IN" dirty="0"/>
          </a:p>
        </p:txBody>
      </p:sp>
    </p:spTree>
    <p:extLst>
      <p:ext uri="{BB962C8B-B14F-4D97-AF65-F5344CB8AC3E}">
        <p14:creationId xmlns:p14="http://schemas.microsoft.com/office/powerpoint/2010/main" val="2121859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2F156-B6FD-4F15-855B-74FCF69BF571}"/>
              </a:ext>
            </a:extLst>
          </p:cNvPr>
          <p:cNvSpPr>
            <a:spLocks noGrp="1"/>
          </p:cNvSpPr>
          <p:nvPr>
            <p:ph type="title"/>
          </p:nvPr>
        </p:nvSpPr>
        <p:spPr/>
        <p:txBody>
          <a:bodyPr/>
          <a:lstStyle/>
          <a:p>
            <a:r>
              <a:rPr lang="en-US" b="1" dirty="0">
                <a:solidFill>
                  <a:schemeClr val="accent2"/>
                </a:solidFill>
              </a:rPr>
              <a:t>HOW DO PLANTS OBTAIN WATER FOR PHOTOSYNTHESIS?</a:t>
            </a:r>
            <a:endParaRPr lang="en-IN" b="1" dirty="0">
              <a:solidFill>
                <a:schemeClr val="accent2"/>
              </a:solidFill>
            </a:endParaRPr>
          </a:p>
        </p:txBody>
      </p:sp>
      <p:sp>
        <p:nvSpPr>
          <p:cNvPr id="3" name="Content Placeholder 2">
            <a:extLst>
              <a:ext uri="{FF2B5EF4-FFF2-40B4-BE49-F238E27FC236}">
                <a16:creationId xmlns:a16="http://schemas.microsoft.com/office/drawing/2014/main" id="{D35EF983-1604-48D6-99D6-D6663819B406}"/>
              </a:ext>
            </a:extLst>
          </p:cNvPr>
          <p:cNvSpPr>
            <a:spLocks noGrp="1"/>
          </p:cNvSpPr>
          <p:nvPr>
            <p:ph idx="1"/>
          </p:nvPr>
        </p:nvSpPr>
        <p:spPr>
          <a:solidFill>
            <a:schemeClr val="accent2">
              <a:lumMod val="20000"/>
              <a:lumOff val="80000"/>
            </a:schemeClr>
          </a:solidFill>
        </p:spPr>
        <p:txBody>
          <a:bodyPr>
            <a:normAutofit fontScale="92500" lnSpcReduction="10000"/>
          </a:bodyPr>
          <a:lstStyle/>
          <a:p>
            <a:pPr marL="0" indent="0" algn="just">
              <a:buNone/>
            </a:pPr>
            <a:endParaRPr lang="en-US" sz="2000" b="0" i="0" dirty="0">
              <a:solidFill>
                <a:srgbClr val="474747"/>
              </a:solidFill>
              <a:effectLst/>
            </a:endParaRPr>
          </a:p>
          <a:p>
            <a:pPr algn="just">
              <a:buFont typeface="Arial" panose="020B0604020202020204" pitchFamily="34" charset="0"/>
              <a:buChar char="•"/>
            </a:pPr>
            <a:r>
              <a:rPr lang="en-US" sz="2000" b="0" i="0" dirty="0">
                <a:solidFill>
                  <a:srgbClr val="000000"/>
                </a:solidFill>
                <a:effectLst/>
              </a:rPr>
              <a:t>The water necessitates by the plants for photosynthesis is absorbed by the root of the plants from the soil through the process of osmosis.</a:t>
            </a:r>
          </a:p>
          <a:p>
            <a:pPr algn="just">
              <a:buFont typeface="Arial" panose="020B0604020202020204" pitchFamily="34" charset="0"/>
              <a:buChar char="•"/>
            </a:pPr>
            <a:endParaRPr lang="en-US" sz="2000" b="0" i="0" dirty="0">
              <a:solidFill>
                <a:srgbClr val="000000"/>
              </a:solidFill>
              <a:effectLst/>
            </a:endParaRPr>
          </a:p>
          <a:p>
            <a:pPr algn="just">
              <a:buFont typeface="Arial" panose="020B0604020202020204" pitchFamily="34" charset="0"/>
              <a:buChar char="•"/>
            </a:pPr>
            <a:r>
              <a:rPr lang="en-US" sz="2000" b="0" i="0" dirty="0">
                <a:solidFill>
                  <a:srgbClr val="000000"/>
                </a:solidFill>
                <a:effectLst/>
              </a:rPr>
              <a:t>The water absorbed by the roots of the plants is conveyed upward through the xylem vessels to the leaves where it reaches the photosynthetic cells.</a:t>
            </a:r>
          </a:p>
          <a:p>
            <a:pPr algn="just">
              <a:buFont typeface="Arial" panose="020B0604020202020204" pitchFamily="34" charset="0"/>
              <a:buChar char="•"/>
            </a:pPr>
            <a:endParaRPr lang="en-US" sz="2000" b="0" i="0" dirty="0">
              <a:solidFill>
                <a:srgbClr val="000000"/>
              </a:solidFill>
              <a:effectLst/>
            </a:endParaRPr>
          </a:p>
          <a:p>
            <a:pPr algn="just"/>
            <a:r>
              <a:rPr lang="en-US" sz="2000" b="0" i="0" dirty="0">
                <a:solidFill>
                  <a:srgbClr val="000000"/>
                </a:solidFill>
                <a:effectLst/>
              </a:rPr>
              <a:t>The plants also need other raw materials such as nitrogen, phosphorus, iron, and magnesium, etc., for building their body.</a:t>
            </a:r>
          </a:p>
          <a:p>
            <a:pPr algn="just"/>
            <a:endParaRPr lang="en-US" sz="2000" b="0" i="0" dirty="0">
              <a:solidFill>
                <a:srgbClr val="000000"/>
              </a:solidFill>
              <a:effectLst/>
            </a:endParaRPr>
          </a:p>
          <a:p>
            <a:pPr algn="just"/>
            <a:r>
              <a:rPr lang="en-US" sz="2000" b="0" i="0" dirty="0">
                <a:solidFill>
                  <a:srgbClr val="000000"/>
                </a:solidFill>
                <a:effectLst/>
              </a:rPr>
              <a:t>The plants take these materials from the soil.</a:t>
            </a:r>
          </a:p>
          <a:p>
            <a:pPr algn="just"/>
            <a:endParaRPr lang="en-US" sz="2000" b="0" i="0" dirty="0">
              <a:solidFill>
                <a:srgbClr val="000000"/>
              </a:solidFill>
              <a:effectLst/>
            </a:endParaRPr>
          </a:p>
          <a:p>
            <a:pPr algn="just"/>
            <a:r>
              <a:rPr lang="en-US" sz="2000" b="0" i="0" dirty="0">
                <a:solidFill>
                  <a:srgbClr val="000000"/>
                </a:solidFill>
                <a:effectLst/>
              </a:rPr>
              <a:t>Nitrogen is an essential element used by the plants to make proteins and another compound.</a:t>
            </a:r>
          </a:p>
          <a:p>
            <a:endParaRPr lang="en-IN" sz="2000" dirty="0"/>
          </a:p>
        </p:txBody>
      </p:sp>
    </p:spTree>
    <p:extLst>
      <p:ext uri="{BB962C8B-B14F-4D97-AF65-F5344CB8AC3E}">
        <p14:creationId xmlns:p14="http://schemas.microsoft.com/office/powerpoint/2010/main" val="2245050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C86B6-D1FF-4D77-8CD2-80D91E53753B}"/>
              </a:ext>
            </a:extLst>
          </p:cNvPr>
          <p:cNvSpPr>
            <a:spLocks noGrp="1"/>
          </p:cNvSpPr>
          <p:nvPr>
            <p:ph type="title"/>
          </p:nvPr>
        </p:nvSpPr>
        <p:spPr/>
        <p:txBody>
          <a:bodyPr/>
          <a:lstStyle/>
          <a:p>
            <a:r>
              <a:rPr lang="en-US" dirty="0"/>
              <a:t>ACTIVITY 6.1 (STARCH TEST)</a:t>
            </a:r>
            <a:endParaRPr lang="en-IN" dirty="0"/>
          </a:p>
        </p:txBody>
      </p:sp>
      <p:sp>
        <p:nvSpPr>
          <p:cNvPr id="3" name="Content Placeholder 2">
            <a:extLst>
              <a:ext uri="{FF2B5EF4-FFF2-40B4-BE49-F238E27FC236}">
                <a16:creationId xmlns:a16="http://schemas.microsoft.com/office/drawing/2014/main" id="{5C81C2E6-558F-4B89-AA15-1822151FCAD0}"/>
              </a:ext>
            </a:extLst>
          </p:cNvPr>
          <p:cNvSpPr>
            <a:spLocks noGrp="1"/>
          </p:cNvSpPr>
          <p:nvPr>
            <p:ph idx="1"/>
          </p:nvPr>
        </p:nvSpPr>
        <p:spPr>
          <a:xfrm>
            <a:off x="838200" y="1825625"/>
            <a:ext cx="7562850" cy="4351338"/>
          </a:xfrm>
        </p:spPr>
        <p:txBody>
          <a:bodyPr>
            <a:normAutofit fontScale="92500"/>
          </a:bodyPr>
          <a:lstStyle/>
          <a:p>
            <a:pPr algn="just">
              <a:buFont typeface="Wingdings" panose="05000000000000000000" pitchFamily="2" charset="2"/>
              <a:buChar char="q"/>
            </a:pPr>
            <a:r>
              <a:rPr lang="en-US" sz="1800" b="0" i="0" dirty="0">
                <a:solidFill>
                  <a:srgbClr val="666666"/>
                </a:solidFill>
                <a:effectLst/>
              </a:rPr>
              <a:t>Take a potted plant with variegated leaves – for example, money plant or crotons.</a:t>
            </a:r>
          </a:p>
          <a:p>
            <a:pPr algn="just">
              <a:buFont typeface="Wingdings" panose="05000000000000000000" pitchFamily="2" charset="2"/>
              <a:buChar char="q"/>
            </a:pPr>
            <a:r>
              <a:rPr lang="en-US" sz="1800" b="0" i="0" dirty="0">
                <a:solidFill>
                  <a:srgbClr val="666666"/>
                </a:solidFill>
                <a:effectLst/>
              </a:rPr>
              <a:t>Keep the plant in a dark room for three days so that all the starch gets used up.</a:t>
            </a:r>
          </a:p>
          <a:p>
            <a:pPr algn="just">
              <a:buFont typeface="Wingdings" panose="05000000000000000000" pitchFamily="2" charset="2"/>
              <a:buChar char="q"/>
            </a:pPr>
            <a:r>
              <a:rPr lang="en-US" sz="1800" b="0" i="0" dirty="0">
                <a:solidFill>
                  <a:srgbClr val="666666"/>
                </a:solidFill>
                <a:effectLst/>
              </a:rPr>
              <a:t>Now keep the plant in sunlight for about six hours.</a:t>
            </a:r>
          </a:p>
          <a:p>
            <a:pPr algn="just">
              <a:buFont typeface="Wingdings" panose="05000000000000000000" pitchFamily="2" charset="2"/>
              <a:buChar char="q"/>
            </a:pPr>
            <a:r>
              <a:rPr lang="en-US" sz="1800" b="0" i="0" dirty="0">
                <a:solidFill>
                  <a:srgbClr val="666666"/>
                </a:solidFill>
                <a:effectLst/>
              </a:rPr>
              <a:t>Pluck a leaf from the plant. Mark the green areas in it and trace them on a sheet of paper.</a:t>
            </a:r>
          </a:p>
          <a:p>
            <a:pPr algn="just">
              <a:buFont typeface="Wingdings" panose="05000000000000000000" pitchFamily="2" charset="2"/>
              <a:buChar char="q"/>
            </a:pPr>
            <a:r>
              <a:rPr lang="en-US" sz="1800" b="0" i="0" dirty="0">
                <a:solidFill>
                  <a:srgbClr val="666666"/>
                </a:solidFill>
                <a:effectLst/>
              </a:rPr>
              <a:t>Dip the leaf in boiling water for a few minutes.</a:t>
            </a:r>
          </a:p>
          <a:p>
            <a:pPr algn="just">
              <a:buFont typeface="Wingdings" panose="05000000000000000000" pitchFamily="2" charset="2"/>
              <a:buChar char="q"/>
            </a:pPr>
            <a:r>
              <a:rPr lang="en-US" sz="1800" b="0" i="0" dirty="0">
                <a:solidFill>
                  <a:srgbClr val="666666"/>
                </a:solidFill>
                <a:effectLst/>
              </a:rPr>
              <a:t>After this, immerse it in a test tube containing alcohol.</a:t>
            </a:r>
          </a:p>
          <a:p>
            <a:pPr algn="just">
              <a:buFont typeface="Wingdings" panose="05000000000000000000" pitchFamily="2" charset="2"/>
              <a:buChar char="q"/>
            </a:pPr>
            <a:r>
              <a:rPr lang="en-US" sz="1800" b="0" i="0" dirty="0">
                <a:solidFill>
                  <a:srgbClr val="666666"/>
                </a:solidFill>
                <a:effectLst/>
              </a:rPr>
              <a:t>Carefully place the above test tube in a water-bath and heat till the alcohol begins to boil.</a:t>
            </a:r>
          </a:p>
          <a:p>
            <a:pPr algn="just">
              <a:buFont typeface="Wingdings" panose="05000000000000000000" pitchFamily="2" charset="2"/>
              <a:buChar char="q"/>
            </a:pPr>
            <a:r>
              <a:rPr lang="en-US" sz="1800" b="0" i="0" dirty="0">
                <a:solidFill>
                  <a:srgbClr val="666666"/>
                </a:solidFill>
                <a:effectLst/>
              </a:rPr>
              <a:t>Now dip the leaf in a dilute solution of iodine for a few minutes.</a:t>
            </a:r>
          </a:p>
          <a:p>
            <a:pPr algn="just">
              <a:buFont typeface="Wingdings" panose="05000000000000000000" pitchFamily="2" charset="2"/>
              <a:buChar char="q"/>
            </a:pPr>
            <a:r>
              <a:rPr lang="en-US" sz="1800" b="0" i="0" dirty="0">
                <a:solidFill>
                  <a:srgbClr val="666666"/>
                </a:solidFill>
                <a:effectLst/>
              </a:rPr>
              <a:t>Take out the leaf and rinse off the iodine solution.</a:t>
            </a:r>
          </a:p>
          <a:p>
            <a:pPr algn="just">
              <a:buFont typeface="Wingdings" panose="05000000000000000000" pitchFamily="2" charset="2"/>
              <a:buChar char="q"/>
            </a:pPr>
            <a:r>
              <a:rPr lang="en-US" sz="1800" b="0" i="0" dirty="0">
                <a:solidFill>
                  <a:srgbClr val="666666"/>
                </a:solidFill>
                <a:effectLst/>
              </a:rPr>
              <a:t>Observe the colour of the leaf and compare this with the tracing of the leaf done in the beginning .</a:t>
            </a:r>
          </a:p>
          <a:p>
            <a:pPr algn="just">
              <a:buFont typeface="Wingdings" panose="05000000000000000000" pitchFamily="2" charset="2"/>
              <a:buChar char="q"/>
            </a:pPr>
            <a:endParaRPr lang="en-US" sz="1800" b="0" i="0" dirty="0">
              <a:solidFill>
                <a:srgbClr val="666666"/>
              </a:solidFill>
              <a:effectLst/>
            </a:endParaRPr>
          </a:p>
          <a:p>
            <a:pPr>
              <a:buFont typeface="Wingdings" panose="05000000000000000000" pitchFamily="2" charset="2"/>
              <a:buChar char="q"/>
            </a:pPr>
            <a:endParaRPr lang="en-IN" sz="1800" dirty="0"/>
          </a:p>
        </p:txBody>
      </p:sp>
      <p:pic>
        <p:nvPicPr>
          <p:cNvPr id="6146" name="Picture 2">
            <a:extLst>
              <a:ext uri="{FF2B5EF4-FFF2-40B4-BE49-F238E27FC236}">
                <a16:creationId xmlns:a16="http://schemas.microsoft.com/office/drawing/2014/main" id="{63620C01-BCEE-4C79-8CA7-B4A097F84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9175" y="1195387"/>
            <a:ext cx="3105150" cy="446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275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75DFE0-337A-408B-86F6-7147678C1D5A}"/>
              </a:ext>
            </a:extLst>
          </p:cNvPr>
          <p:cNvSpPr txBox="1"/>
          <p:nvPr/>
        </p:nvSpPr>
        <p:spPr>
          <a:xfrm>
            <a:off x="800100" y="466724"/>
            <a:ext cx="4581525" cy="2031325"/>
          </a:xfrm>
          <a:prstGeom prst="rect">
            <a:avLst/>
          </a:prstGeom>
          <a:solidFill>
            <a:schemeClr val="accent5">
              <a:lumMod val="40000"/>
              <a:lumOff val="60000"/>
            </a:schemeClr>
          </a:solidFill>
          <a:ln>
            <a:solidFill>
              <a:schemeClr val="accent5">
                <a:lumMod val="20000"/>
                <a:lumOff val="80000"/>
              </a:schemeClr>
            </a:solidFill>
          </a:ln>
        </p:spPr>
        <p:txBody>
          <a:bodyPr wrap="square" rtlCol="0">
            <a:spAutoFit/>
          </a:bodyPr>
          <a:lstStyle/>
          <a:p>
            <a:r>
              <a:rPr lang="en-US" b="1" dirty="0"/>
              <a:t>WHY DO WE DIP THE LEAF IN BOILING WATER BEFORE BOILING IT IN ALCOHOL?</a:t>
            </a:r>
          </a:p>
          <a:p>
            <a:endParaRPr lang="en-US" b="1" dirty="0"/>
          </a:p>
          <a:p>
            <a:pPr marL="285750" indent="-285750">
              <a:buFont typeface="Arial" panose="020B0604020202020204" pitchFamily="34" charset="0"/>
              <a:buChar char="•"/>
            </a:pPr>
            <a:r>
              <a:rPr lang="en-US" dirty="0"/>
              <a:t>To stop any further chemical reaction in the cells of the leaf.</a:t>
            </a:r>
          </a:p>
          <a:p>
            <a:pPr marL="285750" indent="-285750">
              <a:buFont typeface="Arial" panose="020B0604020202020204" pitchFamily="34" charset="0"/>
              <a:buChar char="•"/>
            </a:pPr>
            <a:r>
              <a:rPr lang="en-US" dirty="0"/>
              <a:t>To disrupt the cell membrane and soften the cuticle and cell wall.</a:t>
            </a:r>
            <a:endParaRPr lang="en-IN" dirty="0"/>
          </a:p>
        </p:txBody>
      </p:sp>
      <p:sp>
        <p:nvSpPr>
          <p:cNvPr id="5" name="TextBox 4">
            <a:extLst>
              <a:ext uri="{FF2B5EF4-FFF2-40B4-BE49-F238E27FC236}">
                <a16:creationId xmlns:a16="http://schemas.microsoft.com/office/drawing/2014/main" id="{9753E2AC-5EB6-4E5C-BD9C-613FB214DE76}"/>
              </a:ext>
            </a:extLst>
          </p:cNvPr>
          <p:cNvSpPr txBox="1"/>
          <p:nvPr/>
        </p:nvSpPr>
        <p:spPr>
          <a:xfrm>
            <a:off x="800100" y="3162300"/>
            <a:ext cx="4581524" cy="1477328"/>
          </a:xfrm>
          <a:prstGeom prst="rect">
            <a:avLst/>
          </a:prstGeom>
          <a:solidFill>
            <a:schemeClr val="accent4">
              <a:lumMod val="20000"/>
              <a:lumOff val="80000"/>
            </a:schemeClr>
          </a:solidFill>
        </p:spPr>
        <p:txBody>
          <a:bodyPr wrap="square" rtlCol="0">
            <a:spAutoFit/>
          </a:bodyPr>
          <a:lstStyle/>
          <a:p>
            <a:r>
              <a:rPr lang="en-US" b="1" dirty="0"/>
              <a:t>WHAT IS THE PURPOSE OF USING ALCOHOL IN THE ABOVE EXPERIMENT?</a:t>
            </a:r>
          </a:p>
          <a:p>
            <a:endParaRPr lang="en-US" dirty="0"/>
          </a:p>
          <a:p>
            <a:pPr marL="285750" indent="-285750">
              <a:buFont typeface="Arial" panose="020B0604020202020204" pitchFamily="34" charset="0"/>
              <a:buChar char="•"/>
            </a:pPr>
            <a:r>
              <a:rPr lang="en-US" dirty="0"/>
              <a:t>Acts as a bleaching agent (dissolves chlorophyll)</a:t>
            </a:r>
            <a:endParaRPr lang="en-IN" dirty="0"/>
          </a:p>
        </p:txBody>
      </p:sp>
      <p:sp>
        <p:nvSpPr>
          <p:cNvPr id="6" name="TextBox 5">
            <a:extLst>
              <a:ext uri="{FF2B5EF4-FFF2-40B4-BE49-F238E27FC236}">
                <a16:creationId xmlns:a16="http://schemas.microsoft.com/office/drawing/2014/main" id="{70369701-A081-4C9B-B9FE-C21758A70167}"/>
              </a:ext>
            </a:extLst>
          </p:cNvPr>
          <p:cNvSpPr txBox="1"/>
          <p:nvPr/>
        </p:nvSpPr>
        <p:spPr>
          <a:xfrm>
            <a:off x="6343650" y="466724"/>
            <a:ext cx="3981450" cy="3693319"/>
          </a:xfrm>
          <a:prstGeom prst="rect">
            <a:avLst/>
          </a:prstGeom>
          <a:solidFill>
            <a:schemeClr val="accent6">
              <a:lumMod val="20000"/>
              <a:lumOff val="80000"/>
            </a:schemeClr>
          </a:solidFill>
        </p:spPr>
        <p:txBody>
          <a:bodyPr wrap="square" rtlCol="0">
            <a:spAutoFit/>
          </a:bodyPr>
          <a:lstStyle/>
          <a:p>
            <a:r>
              <a:rPr lang="en-US" b="1" dirty="0"/>
              <a:t>WHAT WILL BE THE FINAL OBSERVATION OF THE EXPERIMENT AFTER RINSING WITH IODINE SOLUTION?</a:t>
            </a:r>
          </a:p>
          <a:p>
            <a:endParaRPr lang="en-US" dirty="0"/>
          </a:p>
          <a:p>
            <a:pPr marL="285750" indent="-285750">
              <a:buFont typeface="Arial" panose="020B0604020202020204" pitchFamily="34" charset="0"/>
              <a:buChar char="•"/>
            </a:pPr>
            <a:r>
              <a:rPr lang="en-US" dirty="0"/>
              <a:t>The areas of the leaf which were initially green before treatment with alcohol, turned blue-black thereby showing presence of starch.</a:t>
            </a:r>
          </a:p>
          <a:p>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IN" dirty="0"/>
          </a:p>
        </p:txBody>
      </p:sp>
      <p:sp>
        <p:nvSpPr>
          <p:cNvPr id="7" name="TextBox 6">
            <a:extLst>
              <a:ext uri="{FF2B5EF4-FFF2-40B4-BE49-F238E27FC236}">
                <a16:creationId xmlns:a16="http://schemas.microsoft.com/office/drawing/2014/main" id="{42FE4D72-A644-4FCF-AB98-8484D3685D27}"/>
              </a:ext>
            </a:extLst>
          </p:cNvPr>
          <p:cNvSpPr txBox="1"/>
          <p:nvPr/>
        </p:nvSpPr>
        <p:spPr>
          <a:xfrm>
            <a:off x="3676650" y="5171897"/>
            <a:ext cx="4657725" cy="1200329"/>
          </a:xfrm>
          <a:prstGeom prst="rect">
            <a:avLst/>
          </a:prstGeom>
          <a:solidFill>
            <a:schemeClr val="accent2">
              <a:lumMod val="60000"/>
              <a:lumOff val="40000"/>
            </a:schemeClr>
          </a:solidFill>
          <a:ln>
            <a:solidFill>
              <a:schemeClr val="accent2">
                <a:lumMod val="20000"/>
                <a:lumOff val="80000"/>
              </a:schemeClr>
            </a:solidFill>
          </a:ln>
        </p:spPr>
        <p:txBody>
          <a:bodyPr wrap="square" rtlCol="0">
            <a:spAutoFit/>
          </a:bodyPr>
          <a:lstStyle/>
          <a:p>
            <a:r>
              <a:rPr lang="en-US" b="1" dirty="0"/>
              <a:t>WHAT CAN WE CONCLUDE FROM THE EXPERIMENT?</a:t>
            </a:r>
          </a:p>
          <a:p>
            <a:endParaRPr lang="en-US" dirty="0"/>
          </a:p>
          <a:p>
            <a:pPr marL="285750" indent="-285750">
              <a:buFont typeface="Arial" panose="020B0604020202020204" pitchFamily="34" charset="0"/>
              <a:buChar char="•"/>
            </a:pPr>
            <a:r>
              <a:rPr lang="en-US" dirty="0"/>
              <a:t>Chlorophyll is necessary for photosynthesis.</a:t>
            </a:r>
            <a:endParaRPr lang="en-IN" dirty="0"/>
          </a:p>
        </p:txBody>
      </p:sp>
    </p:spTree>
    <p:extLst>
      <p:ext uri="{BB962C8B-B14F-4D97-AF65-F5344CB8AC3E}">
        <p14:creationId xmlns:p14="http://schemas.microsoft.com/office/powerpoint/2010/main" val="504009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A93F38-C102-4C62-A981-BE840EA8F509}"/>
              </a:ext>
            </a:extLst>
          </p:cNvPr>
          <p:cNvSpPr>
            <a:spLocks noGrp="1"/>
          </p:cNvSpPr>
          <p:nvPr>
            <p:ph type="title"/>
          </p:nvPr>
        </p:nvSpPr>
        <p:spPr/>
        <p:txBody>
          <a:bodyPr/>
          <a:lstStyle/>
          <a:p>
            <a:r>
              <a:rPr lang="en-US" dirty="0"/>
              <a:t>ACTIVITY 6.2</a:t>
            </a:r>
            <a:endParaRPr lang="en-IN" dirty="0"/>
          </a:p>
        </p:txBody>
      </p:sp>
      <p:sp>
        <p:nvSpPr>
          <p:cNvPr id="5" name="Content Placeholder 4">
            <a:extLst>
              <a:ext uri="{FF2B5EF4-FFF2-40B4-BE49-F238E27FC236}">
                <a16:creationId xmlns:a16="http://schemas.microsoft.com/office/drawing/2014/main" id="{4B0B5186-D386-43D7-90CC-847F78E5D744}"/>
              </a:ext>
            </a:extLst>
          </p:cNvPr>
          <p:cNvSpPr>
            <a:spLocks noGrp="1"/>
          </p:cNvSpPr>
          <p:nvPr>
            <p:ph idx="1"/>
          </p:nvPr>
        </p:nvSpPr>
        <p:spPr>
          <a:xfrm>
            <a:off x="838200" y="1825625"/>
            <a:ext cx="6324600" cy="4351338"/>
          </a:xfrm>
        </p:spPr>
        <p:txBody>
          <a:bodyPr>
            <a:noAutofit/>
          </a:bodyPr>
          <a:lstStyle/>
          <a:p>
            <a:pPr algn="just">
              <a:buFont typeface="Wingdings" panose="05000000000000000000" pitchFamily="2" charset="2"/>
              <a:buChar char="q"/>
            </a:pPr>
            <a:r>
              <a:rPr lang="en-US" sz="1800" b="0" i="0" dirty="0">
                <a:solidFill>
                  <a:srgbClr val="666666"/>
                </a:solidFill>
                <a:effectLst/>
              </a:rPr>
              <a:t>Take two healthy potted plants which are nearly the same size.</a:t>
            </a:r>
          </a:p>
          <a:p>
            <a:pPr algn="just">
              <a:buFont typeface="Wingdings" panose="05000000000000000000" pitchFamily="2" charset="2"/>
              <a:buChar char="q"/>
            </a:pPr>
            <a:r>
              <a:rPr lang="en-US" sz="1800" b="0" i="0" dirty="0">
                <a:solidFill>
                  <a:srgbClr val="666666"/>
                </a:solidFill>
                <a:effectLst/>
              </a:rPr>
              <a:t>Keep them in a dark room for three days.</a:t>
            </a:r>
          </a:p>
          <a:p>
            <a:pPr algn="just">
              <a:buFont typeface="Wingdings" panose="05000000000000000000" pitchFamily="2" charset="2"/>
              <a:buChar char="q"/>
            </a:pPr>
            <a:r>
              <a:rPr lang="en-US" sz="1800" b="0" i="0" dirty="0">
                <a:solidFill>
                  <a:srgbClr val="666666"/>
                </a:solidFill>
                <a:effectLst/>
              </a:rPr>
              <a:t>Now place each plant on separate glass plates. Place a watch-glass containing potassium hydroxide by the side of one of the plants. The potassium hydroxide is used to absorb carbon dioxide.</a:t>
            </a:r>
          </a:p>
          <a:p>
            <a:pPr algn="just">
              <a:buFont typeface="Wingdings" panose="05000000000000000000" pitchFamily="2" charset="2"/>
              <a:buChar char="q"/>
            </a:pPr>
            <a:r>
              <a:rPr lang="en-US" sz="1800" b="0" i="0" dirty="0">
                <a:solidFill>
                  <a:srgbClr val="666666"/>
                </a:solidFill>
                <a:effectLst/>
              </a:rPr>
              <a:t>Cover both plants with separate bell-jars.</a:t>
            </a:r>
          </a:p>
          <a:p>
            <a:pPr algn="just">
              <a:buFont typeface="Wingdings" panose="05000000000000000000" pitchFamily="2" charset="2"/>
              <a:buChar char="q"/>
            </a:pPr>
            <a:r>
              <a:rPr lang="en-US" sz="1800" b="0" i="0" dirty="0">
                <a:solidFill>
                  <a:srgbClr val="666666"/>
                </a:solidFill>
                <a:effectLst/>
              </a:rPr>
              <a:t>Use Vaseline to seal the bottom of the jars to the glass plates so that the set-up is air-tight.</a:t>
            </a:r>
          </a:p>
          <a:p>
            <a:pPr algn="just">
              <a:buFont typeface="Wingdings" panose="05000000000000000000" pitchFamily="2" charset="2"/>
              <a:buChar char="q"/>
            </a:pPr>
            <a:r>
              <a:rPr lang="en-US" sz="1800" b="0" i="0" dirty="0">
                <a:solidFill>
                  <a:srgbClr val="666666"/>
                </a:solidFill>
                <a:effectLst/>
              </a:rPr>
              <a:t>Keep the plants in sunlight for about two hours.</a:t>
            </a:r>
          </a:p>
          <a:p>
            <a:pPr algn="just">
              <a:buFont typeface="Wingdings" panose="05000000000000000000" pitchFamily="2" charset="2"/>
              <a:buChar char="q"/>
            </a:pPr>
            <a:r>
              <a:rPr lang="en-US" sz="1800" b="0" i="0" dirty="0">
                <a:solidFill>
                  <a:srgbClr val="666666"/>
                </a:solidFill>
                <a:effectLst/>
              </a:rPr>
              <a:t>Pluck a leaf from each plant and check for the presence of starch as in the above activity. </a:t>
            </a:r>
          </a:p>
          <a:p>
            <a:pPr marL="0" indent="0">
              <a:buNone/>
            </a:pPr>
            <a:br>
              <a:rPr lang="en-US" sz="1800" dirty="0"/>
            </a:br>
            <a:endParaRPr lang="en-IN" sz="1800" dirty="0"/>
          </a:p>
        </p:txBody>
      </p:sp>
      <p:pic>
        <p:nvPicPr>
          <p:cNvPr id="7170" name="Picture 2">
            <a:extLst>
              <a:ext uri="{FF2B5EF4-FFF2-40B4-BE49-F238E27FC236}">
                <a16:creationId xmlns:a16="http://schemas.microsoft.com/office/drawing/2014/main" id="{CA5EAC59-AA52-42A8-ABDC-8AC95CF862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0450" y="1690688"/>
            <a:ext cx="4781550"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515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CB249-3506-4B26-BBE0-A95CE549B53E}"/>
              </a:ext>
            </a:extLst>
          </p:cNvPr>
          <p:cNvSpPr>
            <a:spLocks noGrp="1"/>
          </p:cNvSpPr>
          <p:nvPr>
            <p:ph type="title"/>
          </p:nvPr>
        </p:nvSpPr>
        <p:spPr/>
        <p:txBody>
          <a:bodyPr/>
          <a:lstStyle/>
          <a:p>
            <a:r>
              <a:rPr lang="en-IN" b="1" dirty="0">
                <a:solidFill>
                  <a:srgbClr val="C00000"/>
                </a:solidFill>
              </a:rPr>
              <a:t>LIFE PROCESSES</a:t>
            </a:r>
          </a:p>
        </p:txBody>
      </p:sp>
      <p:pic>
        <p:nvPicPr>
          <p:cNvPr id="4" name="Picture 2" descr="Life processes - Types Of Life processes in Plants and Animals">
            <a:extLst>
              <a:ext uri="{FF2B5EF4-FFF2-40B4-BE49-F238E27FC236}">
                <a16:creationId xmlns:a16="http://schemas.microsoft.com/office/drawing/2014/main" id="{EC93CCAD-07C4-40D9-B711-09F77F5FD3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767"/>
          <a:stretch/>
        </p:blipFill>
        <p:spPr bwMode="auto">
          <a:xfrm>
            <a:off x="6201946" y="2124075"/>
            <a:ext cx="5769807" cy="44196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9E1680A-A02F-42F6-9F99-6764E061DF07}"/>
              </a:ext>
            </a:extLst>
          </p:cNvPr>
          <p:cNvSpPr txBox="1"/>
          <p:nvPr/>
        </p:nvSpPr>
        <p:spPr>
          <a:xfrm>
            <a:off x="838200" y="2200274"/>
            <a:ext cx="4686300" cy="1200329"/>
          </a:xfrm>
          <a:prstGeom prst="rect">
            <a:avLst/>
          </a:prstGeom>
          <a:solidFill>
            <a:schemeClr val="accent2">
              <a:lumMod val="40000"/>
              <a:lumOff val="60000"/>
            </a:schemeClr>
          </a:solidFill>
          <a:ln>
            <a:solidFill>
              <a:srgbClr val="92D050"/>
            </a:solidFill>
          </a:ln>
        </p:spPr>
        <p:txBody>
          <a:bodyPr wrap="square" rtlCol="0">
            <a:spAutoFit/>
          </a:bodyPr>
          <a:lstStyle/>
          <a:p>
            <a:r>
              <a:rPr lang="en-IN" dirty="0"/>
              <a:t>All the processes which together perform the maintenance job of the body and are essential for sustaining life are called </a:t>
            </a:r>
            <a:r>
              <a:rPr lang="en-IN" b="1" dirty="0"/>
              <a:t>LIFE PROCESSES</a:t>
            </a:r>
            <a:r>
              <a:rPr lang="en-IN" dirty="0"/>
              <a:t>.</a:t>
            </a:r>
          </a:p>
          <a:p>
            <a:endParaRPr lang="en-IN" dirty="0"/>
          </a:p>
        </p:txBody>
      </p:sp>
      <p:sp>
        <p:nvSpPr>
          <p:cNvPr id="8" name="TextBox 7">
            <a:extLst>
              <a:ext uri="{FF2B5EF4-FFF2-40B4-BE49-F238E27FC236}">
                <a16:creationId xmlns:a16="http://schemas.microsoft.com/office/drawing/2014/main" id="{2E5B3F44-7771-4691-A54A-55E43627B920}"/>
              </a:ext>
            </a:extLst>
          </p:cNvPr>
          <p:cNvSpPr txBox="1"/>
          <p:nvPr/>
        </p:nvSpPr>
        <p:spPr>
          <a:xfrm>
            <a:off x="838201" y="4400548"/>
            <a:ext cx="4686300" cy="923330"/>
          </a:xfrm>
          <a:prstGeom prst="rect">
            <a:avLst/>
          </a:prstGeom>
          <a:solidFill>
            <a:schemeClr val="accent6">
              <a:lumMod val="20000"/>
              <a:lumOff val="80000"/>
            </a:schemeClr>
          </a:solidFill>
          <a:ln>
            <a:solidFill>
              <a:srgbClr val="7030A0"/>
            </a:solidFill>
          </a:ln>
        </p:spPr>
        <p:txBody>
          <a:bodyPr wrap="square" rtlCol="0">
            <a:spAutoFit/>
          </a:bodyPr>
          <a:lstStyle/>
          <a:p>
            <a:r>
              <a:rPr lang="en-IN" b="1" dirty="0"/>
              <a:t>METABOLISM</a:t>
            </a:r>
            <a:r>
              <a:rPr lang="en-IN" dirty="0"/>
              <a:t> – Sum total of the various biochemical reactions occurring in living organisms.</a:t>
            </a:r>
          </a:p>
        </p:txBody>
      </p:sp>
    </p:spTree>
    <p:extLst>
      <p:ext uri="{BB962C8B-B14F-4D97-AF65-F5344CB8AC3E}">
        <p14:creationId xmlns:p14="http://schemas.microsoft.com/office/powerpoint/2010/main" val="929440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853ED4-AC21-437F-A8B8-12714DBF0ACA}"/>
              </a:ext>
            </a:extLst>
          </p:cNvPr>
          <p:cNvSpPr txBox="1"/>
          <p:nvPr/>
        </p:nvSpPr>
        <p:spPr>
          <a:xfrm>
            <a:off x="838200" y="685800"/>
            <a:ext cx="5972175" cy="2862322"/>
          </a:xfrm>
          <a:prstGeom prst="rect">
            <a:avLst/>
          </a:prstGeom>
          <a:solidFill>
            <a:schemeClr val="accent4">
              <a:lumMod val="20000"/>
              <a:lumOff val="80000"/>
            </a:schemeClr>
          </a:solidFill>
        </p:spPr>
        <p:txBody>
          <a:bodyPr wrap="square" rtlCol="0">
            <a:spAutoFit/>
          </a:bodyPr>
          <a:lstStyle/>
          <a:p>
            <a:r>
              <a:rPr lang="en-US" b="1" i="0" dirty="0">
                <a:solidFill>
                  <a:srgbClr val="FF0000"/>
                </a:solidFill>
                <a:effectLst/>
              </a:rPr>
              <a:t>DO BOTH THE LEAVES SHOW THE PRESENCE OF THE SAME AMOUNT OF STARCH?</a:t>
            </a:r>
          </a:p>
          <a:p>
            <a:endParaRPr lang="en-US" b="1" i="0" dirty="0">
              <a:solidFill>
                <a:srgbClr val="FF0000"/>
              </a:solidFill>
              <a:effectLst/>
            </a:endParaRPr>
          </a:p>
          <a:p>
            <a:pPr marL="285750" indent="-285750">
              <a:buFont typeface="Arial" panose="020B0604020202020204" pitchFamily="34" charset="0"/>
              <a:buChar char="•"/>
            </a:pPr>
            <a:r>
              <a:rPr lang="en-US" b="0" i="0" dirty="0">
                <a:solidFill>
                  <a:srgbClr val="666666"/>
                </a:solidFill>
                <a:effectLst/>
              </a:rPr>
              <a:t>No, both the leaves do not show the presence of the same amount of starch, because in photosynthesis starch is produced using sun light, chlorophyll and CO</a:t>
            </a:r>
            <a:r>
              <a:rPr lang="en-US" b="0" i="0" baseline="-25000" dirty="0">
                <a:solidFill>
                  <a:srgbClr val="666666"/>
                </a:solidFill>
                <a:effectLst/>
              </a:rPr>
              <a:t>2</a:t>
            </a:r>
            <a:r>
              <a:rPr lang="en-US" b="0" i="0" dirty="0">
                <a:solidFill>
                  <a:srgbClr val="666666"/>
                </a:solidFill>
                <a:effectLst/>
              </a:rPr>
              <a:t>. In first set up availability of CO</a:t>
            </a:r>
            <a:r>
              <a:rPr lang="en-US" b="0" i="0" baseline="-25000" dirty="0">
                <a:solidFill>
                  <a:srgbClr val="666666"/>
                </a:solidFill>
                <a:effectLst/>
              </a:rPr>
              <a:t>2</a:t>
            </a:r>
            <a:r>
              <a:rPr lang="en-US" b="0" i="0" dirty="0">
                <a:solidFill>
                  <a:srgbClr val="666666"/>
                </a:solidFill>
                <a:effectLst/>
              </a:rPr>
              <a:t> will be less for making starch by the plant leaves, as potassium hydroxide (KOH ) absorb the CO</a:t>
            </a:r>
            <a:r>
              <a:rPr lang="en-US" b="0" i="0" baseline="-25000" dirty="0">
                <a:solidFill>
                  <a:srgbClr val="666666"/>
                </a:solidFill>
                <a:effectLst/>
              </a:rPr>
              <a:t>2</a:t>
            </a:r>
            <a:r>
              <a:rPr lang="en-US" b="0" i="0" dirty="0">
                <a:solidFill>
                  <a:srgbClr val="666666"/>
                </a:solidFill>
                <a:effectLst/>
              </a:rPr>
              <a:t>. In second plant setup, the leaves will have more amount of starch.</a:t>
            </a:r>
            <a:endParaRPr lang="en-IN" dirty="0"/>
          </a:p>
        </p:txBody>
      </p:sp>
      <p:sp>
        <p:nvSpPr>
          <p:cNvPr id="5" name="TextBox 4">
            <a:extLst>
              <a:ext uri="{FF2B5EF4-FFF2-40B4-BE49-F238E27FC236}">
                <a16:creationId xmlns:a16="http://schemas.microsoft.com/office/drawing/2014/main" id="{32854AB9-A20F-4927-BA08-E409D2355D7F}"/>
              </a:ext>
            </a:extLst>
          </p:cNvPr>
          <p:cNvSpPr txBox="1"/>
          <p:nvPr/>
        </p:nvSpPr>
        <p:spPr>
          <a:xfrm>
            <a:off x="6172200" y="4219574"/>
            <a:ext cx="5076825" cy="1477328"/>
          </a:xfrm>
          <a:prstGeom prst="rect">
            <a:avLst/>
          </a:prstGeom>
          <a:solidFill>
            <a:schemeClr val="accent6">
              <a:lumMod val="20000"/>
              <a:lumOff val="80000"/>
            </a:schemeClr>
          </a:solidFill>
        </p:spPr>
        <p:txBody>
          <a:bodyPr wrap="square" rtlCol="0">
            <a:spAutoFit/>
          </a:bodyPr>
          <a:lstStyle/>
          <a:p>
            <a:r>
              <a:rPr lang="en-US" b="1" i="0" dirty="0">
                <a:solidFill>
                  <a:srgbClr val="FF0000"/>
                </a:solidFill>
                <a:effectLst/>
              </a:rPr>
              <a:t>WHAT CAN YOU CONCLUDE FROM THIS ACTIVITY?</a:t>
            </a:r>
          </a:p>
          <a:p>
            <a:endParaRPr lang="en-US" b="1" dirty="0">
              <a:solidFill>
                <a:srgbClr val="FF0000"/>
              </a:solidFill>
            </a:endParaRPr>
          </a:p>
          <a:p>
            <a:pPr marL="285750" indent="-285750">
              <a:buFont typeface="Arial" panose="020B0604020202020204" pitchFamily="34" charset="0"/>
              <a:buChar char="•"/>
            </a:pPr>
            <a:r>
              <a:rPr lang="en-US" b="0" i="0" dirty="0">
                <a:solidFill>
                  <a:srgbClr val="666666"/>
                </a:solidFill>
                <a:effectLst/>
              </a:rPr>
              <a:t>From this activity, we can conclude that amount of Carbon Dioxide (CO</a:t>
            </a:r>
            <a:r>
              <a:rPr lang="en-US" b="0" i="0" baseline="-25000" dirty="0">
                <a:solidFill>
                  <a:srgbClr val="666666"/>
                </a:solidFill>
                <a:effectLst/>
              </a:rPr>
              <a:t>2</a:t>
            </a:r>
            <a:r>
              <a:rPr lang="en-US" b="0" i="0" dirty="0">
                <a:solidFill>
                  <a:srgbClr val="666666"/>
                </a:solidFill>
                <a:effectLst/>
              </a:rPr>
              <a:t>) , essentially affects the process and outcome of photosynthesis.</a:t>
            </a:r>
            <a:endParaRPr lang="en-IN" dirty="0"/>
          </a:p>
        </p:txBody>
      </p:sp>
    </p:spTree>
    <p:extLst>
      <p:ext uri="{BB962C8B-B14F-4D97-AF65-F5344CB8AC3E}">
        <p14:creationId xmlns:p14="http://schemas.microsoft.com/office/powerpoint/2010/main" val="2875265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E2529F-C713-40F9-9DCD-4C420E88BC00}"/>
              </a:ext>
            </a:extLst>
          </p:cNvPr>
          <p:cNvSpPr>
            <a:spLocks noGrp="1"/>
          </p:cNvSpPr>
          <p:nvPr>
            <p:ph idx="1"/>
          </p:nvPr>
        </p:nvSpPr>
        <p:spPr>
          <a:xfrm>
            <a:off x="838200" y="542925"/>
            <a:ext cx="10515600" cy="5634038"/>
          </a:xfrm>
        </p:spPr>
        <p:txBody>
          <a:bodyPr/>
          <a:lstStyle/>
          <a:p>
            <a:r>
              <a:rPr lang="en-IN" dirty="0"/>
              <a:t>In unicellular organisms, specific organs for taking in food, gaseous exchange, expelling out of waste products and internal transport are not present because the entire surface of the organisms is in contact with the environment and these processes occur by diffusion.</a:t>
            </a:r>
          </a:p>
          <a:p>
            <a:endParaRPr lang="en-IN" dirty="0"/>
          </a:p>
        </p:txBody>
      </p:sp>
      <p:pic>
        <p:nvPicPr>
          <p:cNvPr id="3074" name="Picture 2" descr="Living Cells Diffusion and Osmosis Mr G Davidson. - ppt download">
            <a:extLst>
              <a:ext uri="{FF2B5EF4-FFF2-40B4-BE49-F238E27FC236}">
                <a16:creationId xmlns:a16="http://schemas.microsoft.com/office/drawing/2014/main" id="{DE8D8A65-716C-48E2-8BCE-9AA6D170CD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584"/>
          <a:stretch/>
        </p:blipFill>
        <p:spPr bwMode="auto">
          <a:xfrm>
            <a:off x="3076575" y="2683668"/>
            <a:ext cx="5591175" cy="3707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3166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8E773D-7841-4E41-8EAF-E158CB47DA23}"/>
              </a:ext>
            </a:extLst>
          </p:cNvPr>
          <p:cNvSpPr>
            <a:spLocks noGrp="1"/>
          </p:cNvSpPr>
          <p:nvPr>
            <p:ph idx="1"/>
          </p:nvPr>
        </p:nvSpPr>
        <p:spPr>
          <a:xfrm>
            <a:off x="838200" y="581025"/>
            <a:ext cx="10515600" cy="5595938"/>
          </a:xfrm>
        </p:spPr>
        <p:txBody>
          <a:bodyPr/>
          <a:lstStyle/>
          <a:p>
            <a:r>
              <a:rPr lang="en-IN" dirty="0"/>
              <a:t>In complex multicellular organisms, all the body cells are not exposed to external environment. Therefore, simple diffusion will not meet the requirements of all the cells. In these organisms, specialised organs/organ systems carry out various life processes.</a:t>
            </a:r>
          </a:p>
          <a:p>
            <a:pPr marL="0" indent="0">
              <a:buNone/>
            </a:pPr>
            <a:endParaRPr lang="en-IN" dirty="0"/>
          </a:p>
        </p:txBody>
      </p:sp>
      <p:pic>
        <p:nvPicPr>
          <p:cNvPr id="2050" name="Picture 2" descr="Multicellular Life — Definition &amp; Overview - Expii">
            <a:extLst>
              <a:ext uri="{FF2B5EF4-FFF2-40B4-BE49-F238E27FC236}">
                <a16:creationId xmlns:a16="http://schemas.microsoft.com/office/drawing/2014/main" id="{D17090FB-4ECF-4FFA-B75D-4FA0E06617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688008"/>
            <a:ext cx="4919662" cy="3722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622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EAA7-1F65-436B-93B5-E0B7BC65F5B7}"/>
              </a:ext>
            </a:extLst>
          </p:cNvPr>
          <p:cNvSpPr>
            <a:spLocks noGrp="1"/>
          </p:cNvSpPr>
          <p:nvPr>
            <p:ph type="title"/>
          </p:nvPr>
        </p:nvSpPr>
        <p:spPr/>
        <p:txBody>
          <a:bodyPr/>
          <a:lstStyle/>
          <a:p>
            <a:r>
              <a:rPr lang="en-IN" dirty="0"/>
              <a:t>NUTRITION</a:t>
            </a:r>
          </a:p>
        </p:txBody>
      </p:sp>
      <p:sp>
        <p:nvSpPr>
          <p:cNvPr id="3" name="Content Placeholder 2">
            <a:extLst>
              <a:ext uri="{FF2B5EF4-FFF2-40B4-BE49-F238E27FC236}">
                <a16:creationId xmlns:a16="http://schemas.microsoft.com/office/drawing/2014/main" id="{FF88C24B-9168-4923-8A06-2499D7BFBC20}"/>
              </a:ext>
            </a:extLst>
          </p:cNvPr>
          <p:cNvSpPr>
            <a:spLocks noGrp="1"/>
          </p:cNvSpPr>
          <p:nvPr>
            <p:ph idx="1"/>
          </p:nvPr>
        </p:nvSpPr>
        <p:spPr/>
        <p:txBody>
          <a:bodyPr/>
          <a:lstStyle/>
          <a:p>
            <a:r>
              <a:rPr lang="en-IN" dirty="0"/>
              <a:t>Process by which living organisms procure nutrients or synthesize them and change them into simple absorbable form by a series of biochemical processes.</a:t>
            </a:r>
          </a:p>
          <a:p>
            <a:endParaRPr lang="en-IN" dirty="0"/>
          </a:p>
          <a:p>
            <a:endParaRPr lang="en-IN" dirty="0"/>
          </a:p>
        </p:txBody>
      </p:sp>
      <p:pic>
        <p:nvPicPr>
          <p:cNvPr id="1026" name="Picture 2" descr="Nutrition and mode of nutrition - Online Biology Notes">
            <a:extLst>
              <a:ext uri="{FF2B5EF4-FFF2-40B4-BE49-F238E27FC236}">
                <a16:creationId xmlns:a16="http://schemas.microsoft.com/office/drawing/2014/main" id="{5DC1A49D-ACC1-4137-8C2D-49C9A09F40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3274298"/>
            <a:ext cx="5410200" cy="3037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192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hotosynthesis Unit 2- Lesson 5. Autotrophs and Heterotrophs  There are  two types of organisms: autotrophs and heterotrophs.  How do they differ?   - ppt download">
            <a:extLst>
              <a:ext uri="{FF2B5EF4-FFF2-40B4-BE49-F238E27FC236}">
                <a16:creationId xmlns:a16="http://schemas.microsoft.com/office/drawing/2014/main" id="{EDADBFE1-0CDC-4664-9682-0853B9D525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317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IB Biology Photosynthesis 2015">
            <a:extLst>
              <a:ext uri="{FF2B5EF4-FFF2-40B4-BE49-F238E27FC236}">
                <a16:creationId xmlns:a16="http://schemas.microsoft.com/office/drawing/2014/main" id="{E8B8FCBF-2518-4CA7-B934-EAB1CC1E3E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697"/>
          <a:stretch/>
        </p:blipFill>
        <p:spPr bwMode="auto">
          <a:xfrm>
            <a:off x="2569884" y="3000375"/>
            <a:ext cx="6950578" cy="352901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hotosynthesis | BioNinja">
            <a:extLst>
              <a:ext uri="{FF2B5EF4-FFF2-40B4-BE49-F238E27FC236}">
                <a16:creationId xmlns:a16="http://schemas.microsoft.com/office/drawing/2014/main" id="{157D745A-26BD-44C3-8334-2ACCF02250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399" y="1138238"/>
            <a:ext cx="8737549" cy="14525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8FC0897-CF22-4882-B5F2-A1A2D3F85277}"/>
              </a:ext>
            </a:extLst>
          </p:cNvPr>
          <p:cNvSpPr txBox="1"/>
          <p:nvPr/>
        </p:nvSpPr>
        <p:spPr>
          <a:xfrm>
            <a:off x="3810000" y="400049"/>
            <a:ext cx="3838575" cy="584775"/>
          </a:xfrm>
          <a:prstGeom prst="rect">
            <a:avLst/>
          </a:prstGeom>
          <a:solidFill>
            <a:schemeClr val="accent6">
              <a:lumMod val="20000"/>
              <a:lumOff val="80000"/>
            </a:schemeClr>
          </a:solidFill>
        </p:spPr>
        <p:txBody>
          <a:bodyPr wrap="square" rtlCol="0">
            <a:spAutoFit/>
          </a:bodyPr>
          <a:lstStyle/>
          <a:p>
            <a:pPr algn="ctr"/>
            <a:r>
              <a:rPr lang="en-US" sz="3200" b="1" dirty="0">
                <a:solidFill>
                  <a:schemeClr val="accent6">
                    <a:lumMod val="75000"/>
                  </a:schemeClr>
                </a:solidFill>
              </a:rPr>
              <a:t>PHOTOSYNTHESIS</a:t>
            </a:r>
            <a:endParaRPr lang="en-IN" sz="3200" b="1" dirty="0">
              <a:solidFill>
                <a:schemeClr val="accent6">
                  <a:lumMod val="75000"/>
                </a:schemeClr>
              </a:solidFill>
            </a:endParaRPr>
          </a:p>
        </p:txBody>
      </p:sp>
    </p:spTree>
    <p:extLst>
      <p:ext uri="{BB962C8B-B14F-4D97-AF65-F5344CB8AC3E}">
        <p14:creationId xmlns:p14="http://schemas.microsoft.com/office/powerpoint/2010/main" val="1739945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ifference Between Light Reaction And Dark Reaction">
            <a:extLst>
              <a:ext uri="{FF2B5EF4-FFF2-40B4-BE49-F238E27FC236}">
                <a16:creationId xmlns:a16="http://schemas.microsoft.com/office/drawing/2014/main" id="{4B69E7F0-13E8-4921-B236-F96547E3A4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302"/>
          <a:stretch/>
        </p:blipFill>
        <p:spPr bwMode="auto">
          <a:xfrm>
            <a:off x="2047336" y="1600199"/>
            <a:ext cx="8097327" cy="47720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2EFBD31-026F-408A-AE9E-07DDE73F4C45}"/>
              </a:ext>
            </a:extLst>
          </p:cNvPr>
          <p:cNvSpPr txBox="1"/>
          <p:nvPr/>
        </p:nvSpPr>
        <p:spPr>
          <a:xfrm>
            <a:off x="3600450" y="552449"/>
            <a:ext cx="4335781" cy="523220"/>
          </a:xfrm>
          <a:prstGeom prst="rect">
            <a:avLst/>
          </a:prstGeom>
          <a:solidFill>
            <a:schemeClr val="accent2">
              <a:lumMod val="40000"/>
              <a:lumOff val="60000"/>
            </a:schemeClr>
          </a:solidFill>
        </p:spPr>
        <p:txBody>
          <a:bodyPr wrap="square" rtlCol="0">
            <a:spAutoFit/>
          </a:bodyPr>
          <a:lstStyle/>
          <a:p>
            <a:pPr algn="ctr"/>
            <a:r>
              <a:rPr lang="en-US" sz="2800" b="1" dirty="0"/>
              <a:t>LIGHT &amp; DARK REACTION</a:t>
            </a:r>
            <a:endParaRPr lang="en-IN" sz="2800" b="1" dirty="0"/>
          </a:p>
        </p:txBody>
      </p:sp>
    </p:spTree>
    <p:extLst>
      <p:ext uri="{BB962C8B-B14F-4D97-AF65-F5344CB8AC3E}">
        <p14:creationId xmlns:p14="http://schemas.microsoft.com/office/powerpoint/2010/main" val="888412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50988-0B16-423D-87A7-13F3BD1D218D}"/>
              </a:ext>
            </a:extLst>
          </p:cNvPr>
          <p:cNvSpPr>
            <a:spLocks noGrp="1"/>
          </p:cNvSpPr>
          <p:nvPr>
            <p:ph type="title"/>
          </p:nvPr>
        </p:nvSpPr>
        <p:spPr/>
        <p:txBody>
          <a:bodyPr/>
          <a:lstStyle/>
          <a:p>
            <a:r>
              <a:rPr lang="en-US" b="1" dirty="0">
                <a:solidFill>
                  <a:srgbClr val="C00000"/>
                </a:solidFill>
              </a:rPr>
              <a:t>LIGHT REACTION </a:t>
            </a:r>
            <a:endParaRPr lang="en-IN" b="1" dirty="0">
              <a:solidFill>
                <a:srgbClr val="C00000"/>
              </a:solidFill>
            </a:endParaRPr>
          </a:p>
        </p:txBody>
      </p:sp>
      <p:sp>
        <p:nvSpPr>
          <p:cNvPr id="3" name="Content Placeholder 2">
            <a:extLst>
              <a:ext uri="{FF2B5EF4-FFF2-40B4-BE49-F238E27FC236}">
                <a16:creationId xmlns:a16="http://schemas.microsoft.com/office/drawing/2014/main" id="{7D12AA47-5F73-42B2-8B02-0F33F23F3A15}"/>
              </a:ext>
            </a:extLst>
          </p:cNvPr>
          <p:cNvSpPr>
            <a:spLocks noGrp="1"/>
          </p:cNvSpPr>
          <p:nvPr>
            <p:ph idx="1"/>
          </p:nvPr>
        </p:nvSpPr>
        <p:spPr>
          <a:solidFill>
            <a:schemeClr val="accent1">
              <a:lumMod val="20000"/>
              <a:lumOff val="80000"/>
            </a:schemeClr>
          </a:solidFill>
        </p:spPr>
        <p:txBody>
          <a:bodyPr/>
          <a:lstStyle/>
          <a:p>
            <a:r>
              <a:rPr lang="en-US" dirty="0"/>
              <a:t>Occurs in the </a:t>
            </a:r>
            <a:r>
              <a:rPr lang="en-US" b="1" dirty="0"/>
              <a:t>grana region </a:t>
            </a:r>
            <a:r>
              <a:rPr lang="en-US" dirty="0"/>
              <a:t>of the chloroplast.</a:t>
            </a:r>
          </a:p>
          <a:p>
            <a:r>
              <a:rPr lang="en-US" dirty="0"/>
              <a:t>Chlorophyll present in the chloroplast absorbs visible light and after absorption creates such condition which breaks up water molecule into protons, electrons and molecular oxygen. This is called </a:t>
            </a:r>
            <a:r>
              <a:rPr lang="en-US" b="1" dirty="0"/>
              <a:t>photolysis.</a:t>
            </a:r>
          </a:p>
          <a:p>
            <a:endParaRPr lang="en-IN" dirty="0"/>
          </a:p>
          <a:p>
            <a:endParaRPr lang="en-IN" dirty="0"/>
          </a:p>
          <a:p>
            <a:r>
              <a:rPr lang="en-IN" dirty="0"/>
              <a:t>The electrons and protons released by photolysis are used for the synthesis of </a:t>
            </a:r>
            <a:r>
              <a:rPr lang="en-IN" b="1" dirty="0"/>
              <a:t>ATP</a:t>
            </a:r>
            <a:r>
              <a:rPr lang="en-IN" dirty="0"/>
              <a:t> and </a:t>
            </a:r>
            <a:r>
              <a:rPr lang="en-IN" b="1" dirty="0"/>
              <a:t>NADPH</a:t>
            </a:r>
            <a:r>
              <a:rPr lang="en-IN" dirty="0"/>
              <a:t>.</a:t>
            </a:r>
          </a:p>
        </p:txBody>
      </p:sp>
      <p:pic>
        <p:nvPicPr>
          <p:cNvPr id="1026" name="Picture 2" descr="Define the photolysis of water.">
            <a:extLst>
              <a:ext uri="{FF2B5EF4-FFF2-40B4-BE49-F238E27FC236}">
                <a16:creationId xmlns:a16="http://schemas.microsoft.com/office/drawing/2014/main" id="{461730DB-F499-4E11-B48D-4DA1EC6DA97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9737"/>
          <a:stretch/>
        </p:blipFill>
        <p:spPr bwMode="auto">
          <a:xfrm>
            <a:off x="2457450" y="4105274"/>
            <a:ext cx="5261520" cy="714375"/>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622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TotalTime>
  <Words>1226</Words>
  <Application>Microsoft Office PowerPoint</Application>
  <PresentationFormat>Widescreen</PresentationFormat>
  <Paragraphs>106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Algerian</vt:lpstr>
      <vt:lpstr>Arial</vt:lpstr>
      <vt:lpstr>Calibri</vt:lpstr>
      <vt:lpstr>Calibri Light</vt:lpstr>
      <vt:lpstr>Wingdings</vt:lpstr>
      <vt:lpstr>Office Theme</vt:lpstr>
      <vt:lpstr>LIFE PROCESSES - NUTRITION</vt:lpstr>
      <vt:lpstr>LIFE PROCESSES</vt:lpstr>
      <vt:lpstr>PowerPoint Presentation</vt:lpstr>
      <vt:lpstr>PowerPoint Presentation</vt:lpstr>
      <vt:lpstr>NUTRITION</vt:lpstr>
      <vt:lpstr>PowerPoint Presentation</vt:lpstr>
      <vt:lpstr>PowerPoint Presentation</vt:lpstr>
      <vt:lpstr>PowerPoint Presentation</vt:lpstr>
      <vt:lpstr>LIGHT REACTION </vt:lpstr>
      <vt:lpstr>DARK REACTION (LIGHT INDEPENDENT REACTION) </vt:lpstr>
      <vt:lpstr>PHOTOSYNTHESIS OVERVIEW (3 MAJOR STEPS) </vt:lpstr>
      <vt:lpstr>SITE OF PHOTOSYNTHESIS: CHLOROPLAST</vt:lpstr>
      <vt:lpstr>STRUCTURE OF CHLOROPLAST</vt:lpstr>
      <vt:lpstr>HOW DO DESERT PLANTS TAKE UP CARBON DIOXIDE?</vt:lpstr>
      <vt:lpstr>OPENING AND CLOSING OF STOMATA</vt:lpstr>
      <vt:lpstr>HOW DO PLANTS OBTAIN WATER FOR PHOTOSYNTHESIS?</vt:lpstr>
      <vt:lpstr>ACTIVITY 6.1 (STARCH TEST)</vt:lpstr>
      <vt:lpstr>PowerPoint Presentation</vt:lpstr>
      <vt:lpstr>ACTIVITY 6.2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PROCESSES – NUTRITION IN PLANTS</dc:title>
  <dc:creator>Ashutosh Modak</dc:creator>
  <cp:lastModifiedBy>Ashutosh Modak</cp:lastModifiedBy>
  <cp:revision>47</cp:revision>
  <dcterms:created xsi:type="dcterms:W3CDTF">2021-04-17T17:06:09Z</dcterms:created>
  <dcterms:modified xsi:type="dcterms:W3CDTF">2021-04-23T05:31:59Z</dcterms:modified>
</cp:coreProperties>
</file>