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666633"/>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ACB4-F136-4A04-BCF6-97E4B0516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FF0881-77BE-472C-A852-63DF96A9B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2E72D-7867-48D1-BC42-19EF95C083A4}"/>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B456CC49-F62F-47D3-8894-44C97C8C67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8031D-5179-494F-BDE1-5D8494EA997E}"/>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99057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7072-CE89-40B0-98E6-9E9F799B3E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62DF3-456C-4E4B-A845-27B8F94D3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03F1C-797E-4502-86EB-8EE2F5128379}"/>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B2B661E4-1414-4382-9DDF-FC828B5E8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600AE-AC2B-4D60-B172-5627731CAD27}"/>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319171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8758B-01C5-4763-B9BB-C79867FC73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DAD753-1CCD-4F52-AC11-7393FEA9E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6A91A-C27F-4AE6-8268-B143B21797C7}"/>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6AAF55DC-5BD7-4567-985D-1208C8123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CBA61-E24D-4C31-8F94-90EC072EA615}"/>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213586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07FC-7509-4C82-8BBF-F45A5987A7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7DED1A-F174-476F-9AF3-8F3B79F1D4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A649D-92CE-4148-A4F6-CC7A65A8C40A}"/>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5ACF5071-A3D3-4C02-A778-71C663AB8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C7232-1DD1-4A3A-95AD-66D50F1F40BA}"/>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73062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7AFE-254A-4BB5-93E3-15003CFF7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E56991-4E3D-49E0-A25F-80F2D3096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4444F-ABD2-45B1-87F6-68CFBB4E3B44}"/>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75C33873-3DF7-4C38-BC49-93A2562B5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86000-5123-48CE-B981-151126023B0D}"/>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25416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4C5-271C-44DE-AF7C-53A82F491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4AFD6-A477-4CF4-9A34-A91B6299F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A90A7F-AEC5-4CA2-BD74-A898C91CE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2332FD-8D75-433B-A47D-15F27DA5B865}"/>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6" name="Footer Placeholder 5">
            <a:extLst>
              <a:ext uri="{FF2B5EF4-FFF2-40B4-BE49-F238E27FC236}">
                <a16:creationId xmlns:a16="http://schemas.microsoft.com/office/drawing/2014/main" id="{F3A98DEF-863A-4BA7-9CD8-188E757BF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AE3A3-F11F-470F-AE61-1A2145E52933}"/>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425412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9E22-F18E-4D42-B8B6-8DD25FA911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32818-4F69-476B-804A-7DF9E273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060ED-9C10-4CCD-BEC4-148393E5D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47CD3B-1811-4CA1-AB9F-6FD8A4AEB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092D1-61C0-42C6-BEE3-0DA0845C3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2D508B-E4B1-40AA-8995-67ABACC4375E}"/>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8" name="Footer Placeholder 7">
            <a:extLst>
              <a:ext uri="{FF2B5EF4-FFF2-40B4-BE49-F238E27FC236}">
                <a16:creationId xmlns:a16="http://schemas.microsoft.com/office/drawing/2014/main" id="{92F9F1ED-548E-4932-8068-BD3B6A8ABC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D2F714-F97A-486A-99AE-7AC6D1B4631D}"/>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132032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3004-376C-477A-B88D-44F75FDF25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916DD6-6311-4815-932A-2C9B0A377ABE}"/>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4" name="Footer Placeholder 3">
            <a:extLst>
              <a:ext uri="{FF2B5EF4-FFF2-40B4-BE49-F238E27FC236}">
                <a16:creationId xmlns:a16="http://schemas.microsoft.com/office/drawing/2014/main" id="{D912A407-3684-46E9-9F08-588CF1374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00B8D5-20FA-4555-9CC1-07000AFC9A76}"/>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145711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8D8CA-DB53-431A-9498-9F085FBEFCE0}"/>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3" name="Footer Placeholder 2">
            <a:extLst>
              <a:ext uri="{FF2B5EF4-FFF2-40B4-BE49-F238E27FC236}">
                <a16:creationId xmlns:a16="http://schemas.microsoft.com/office/drawing/2014/main" id="{8DD8174C-7ACB-4031-B2F7-D871D065E9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9341A4-F430-48BC-8894-71B3A450B0E3}"/>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300202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751C-EF29-4622-9622-3F7127BFF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EEF1F6-7DBD-4AC1-ACD3-9CEC2979A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68E83-5850-4E94-BB11-08DA1A3DB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6AE6E-C5F4-4B42-AA3F-FCF178126602}"/>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6" name="Footer Placeholder 5">
            <a:extLst>
              <a:ext uri="{FF2B5EF4-FFF2-40B4-BE49-F238E27FC236}">
                <a16:creationId xmlns:a16="http://schemas.microsoft.com/office/drawing/2014/main" id="{CBDD4E52-A32C-46C4-BFAF-D2359D143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EE3E4-7E1E-47E8-AEE4-E466C2078779}"/>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2003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0FAE-7D99-4339-B0C7-F0CE95671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163A4E-19D7-4025-BEC1-DDB5542CE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E0D853-978C-4462-9AF5-29D8538F3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48005-8DC4-488D-B499-BB94B4CC0E68}"/>
              </a:ext>
            </a:extLst>
          </p:cNvPr>
          <p:cNvSpPr>
            <a:spLocks noGrp="1"/>
          </p:cNvSpPr>
          <p:nvPr>
            <p:ph type="dt" sz="half" idx="10"/>
          </p:nvPr>
        </p:nvSpPr>
        <p:spPr/>
        <p:txBody>
          <a:bodyPr/>
          <a:lstStyle/>
          <a:p>
            <a:fld id="{D945EC37-CFB7-400D-8F0D-D51B7AA49F54}" type="datetimeFigureOut">
              <a:rPr lang="en-IN" smtClean="0"/>
              <a:t>02-05-2021</a:t>
            </a:fld>
            <a:endParaRPr lang="en-IN"/>
          </a:p>
        </p:txBody>
      </p:sp>
      <p:sp>
        <p:nvSpPr>
          <p:cNvPr id="6" name="Footer Placeholder 5">
            <a:extLst>
              <a:ext uri="{FF2B5EF4-FFF2-40B4-BE49-F238E27FC236}">
                <a16:creationId xmlns:a16="http://schemas.microsoft.com/office/drawing/2014/main" id="{8E2A2B28-B4CF-4A69-8D00-66978E612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4301F-F104-4C0F-8A40-3A6FE0879EBD}"/>
              </a:ext>
            </a:extLst>
          </p:cNvPr>
          <p:cNvSpPr>
            <a:spLocks noGrp="1"/>
          </p:cNvSpPr>
          <p:nvPr>
            <p:ph type="sldNum" sz="quarter" idx="12"/>
          </p:nvPr>
        </p:nvSpPr>
        <p:spPr/>
        <p:txBody>
          <a:bodyPr/>
          <a:lstStyle/>
          <a:p>
            <a:fld id="{2B089D19-5254-46D3-AB0C-D0D9ABA40109}" type="slidenum">
              <a:rPr lang="en-IN" smtClean="0"/>
              <a:t>‹#›</a:t>
            </a:fld>
            <a:endParaRPr lang="en-IN"/>
          </a:p>
        </p:txBody>
      </p:sp>
    </p:spTree>
    <p:extLst>
      <p:ext uri="{BB962C8B-B14F-4D97-AF65-F5344CB8AC3E}">
        <p14:creationId xmlns:p14="http://schemas.microsoft.com/office/powerpoint/2010/main" val="317583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1CA9F-D0AA-4D08-9737-485FABEF0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69D2B-B873-4E58-80B3-22DE3D6E8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A2539-5E61-447F-8EBE-DE025524F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5EC37-CFB7-400D-8F0D-D51B7AA49F54}" type="datetimeFigureOut">
              <a:rPr lang="en-IN" smtClean="0"/>
              <a:t>02-05-2021</a:t>
            </a:fld>
            <a:endParaRPr lang="en-IN"/>
          </a:p>
        </p:txBody>
      </p:sp>
      <p:sp>
        <p:nvSpPr>
          <p:cNvPr id="5" name="Footer Placeholder 4">
            <a:extLst>
              <a:ext uri="{FF2B5EF4-FFF2-40B4-BE49-F238E27FC236}">
                <a16:creationId xmlns:a16="http://schemas.microsoft.com/office/drawing/2014/main" id="{47530388-7080-4560-9D46-A7BE7896B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0C162E-4ECD-4EF5-BC36-0E1343477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89D19-5254-46D3-AB0C-D0D9ABA40109}" type="slidenum">
              <a:rPr lang="en-IN" smtClean="0"/>
              <a:t>‹#›</a:t>
            </a:fld>
            <a:endParaRPr lang="en-IN"/>
          </a:p>
        </p:txBody>
      </p:sp>
    </p:spTree>
    <p:extLst>
      <p:ext uri="{BB962C8B-B14F-4D97-AF65-F5344CB8AC3E}">
        <p14:creationId xmlns:p14="http://schemas.microsoft.com/office/powerpoint/2010/main" val="472190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34F1EF-906D-4ED3-A201-AFBC68ED3FD0}"/>
              </a:ext>
            </a:extLst>
          </p:cNvPr>
          <p:cNvSpPr>
            <a:spLocks noGrp="1"/>
          </p:cNvSpPr>
          <p:nvPr>
            <p:ph type="title"/>
          </p:nvPr>
        </p:nvSpPr>
        <p:spPr>
          <a:xfrm>
            <a:off x="838200" y="2565400"/>
            <a:ext cx="10515600" cy="1325563"/>
          </a:xfrm>
        </p:spPr>
        <p:txBody>
          <a:bodyPr>
            <a:normAutofit fontScale="90000"/>
          </a:bodyPr>
          <a:lstStyle/>
          <a:p>
            <a:pPr algn="ctr"/>
            <a:r>
              <a:rPr lang="en-IN" sz="6000" dirty="0">
                <a:highlight>
                  <a:srgbClr val="00FFFF"/>
                </a:highlight>
                <a:latin typeface="Algerian" panose="04020705040A02060702" pitchFamily="82" charset="0"/>
              </a:rPr>
              <a:t>LIFE PROCESSES - RESPIRATION</a:t>
            </a:r>
          </a:p>
        </p:txBody>
      </p:sp>
    </p:spTree>
    <p:extLst>
      <p:ext uri="{BB962C8B-B14F-4D97-AF65-F5344CB8AC3E}">
        <p14:creationId xmlns:p14="http://schemas.microsoft.com/office/powerpoint/2010/main" val="269334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D11F-3326-4799-BAA1-D363C0F2D1C2}"/>
              </a:ext>
            </a:extLst>
          </p:cNvPr>
          <p:cNvSpPr>
            <a:spLocks noGrp="1"/>
          </p:cNvSpPr>
          <p:nvPr>
            <p:ph type="title"/>
          </p:nvPr>
        </p:nvSpPr>
        <p:spPr>
          <a:xfrm>
            <a:off x="942975" y="477520"/>
            <a:ext cx="10515600" cy="1325563"/>
          </a:xfrm>
        </p:spPr>
        <p:txBody>
          <a:bodyPr/>
          <a:lstStyle/>
          <a:p>
            <a:pPr algn="ctr"/>
            <a:r>
              <a:rPr lang="en-IN" dirty="0">
                <a:solidFill>
                  <a:srgbClr val="00B0F0"/>
                </a:solidFill>
                <a:latin typeface="Algerian" panose="04020705040A02060702" pitchFamily="82" charset="0"/>
              </a:rPr>
              <a:t>DIFFERENCES</a:t>
            </a:r>
          </a:p>
        </p:txBody>
      </p:sp>
      <p:graphicFrame>
        <p:nvGraphicFramePr>
          <p:cNvPr id="4" name="Table 4">
            <a:extLst>
              <a:ext uri="{FF2B5EF4-FFF2-40B4-BE49-F238E27FC236}">
                <a16:creationId xmlns:a16="http://schemas.microsoft.com/office/drawing/2014/main" id="{5B0AD768-81D0-4F2F-90F5-BF05D4193702}"/>
              </a:ext>
            </a:extLst>
          </p:cNvPr>
          <p:cNvGraphicFramePr>
            <a:graphicFrameLocks noGrp="1"/>
          </p:cNvGraphicFramePr>
          <p:nvPr>
            <p:ph idx="1"/>
            <p:extLst>
              <p:ext uri="{D42A27DB-BD31-4B8C-83A1-F6EECF244321}">
                <p14:modId xmlns:p14="http://schemas.microsoft.com/office/powerpoint/2010/main" val="1761788254"/>
              </p:ext>
            </p:extLst>
          </p:nvPr>
        </p:nvGraphicFramePr>
        <p:xfrm>
          <a:off x="942975" y="1803083"/>
          <a:ext cx="10515600" cy="4693920"/>
        </p:xfrm>
        <a:graphic>
          <a:graphicData uri="http://schemas.openxmlformats.org/drawingml/2006/table">
            <a:tbl>
              <a:tblPr firstRow="1" bandRow="1">
                <a:tableStyleId>{21E4AEA4-8DFA-4A89-87EB-49C32662AFE0}</a:tableStyleId>
              </a:tblPr>
              <a:tblGrid>
                <a:gridCol w="5153025">
                  <a:extLst>
                    <a:ext uri="{9D8B030D-6E8A-4147-A177-3AD203B41FA5}">
                      <a16:colId xmlns:a16="http://schemas.microsoft.com/office/drawing/2014/main" val="273789745"/>
                    </a:ext>
                  </a:extLst>
                </a:gridCol>
                <a:gridCol w="5362575">
                  <a:extLst>
                    <a:ext uri="{9D8B030D-6E8A-4147-A177-3AD203B41FA5}">
                      <a16:colId xmlns:a16="http://schemas.microsoft.com/office/drawing/2014/main" val="3153169404"/>
                    </a:ext>
                  </a:extLst>
                </a:gridCol>
              </a:tblGrid>
              <a:tr h="421640">
                <a:tc>
                  <a:txBody>
                    <a:bodyPr/>
                    <a:lstStyle/>
                    <a:p>
                      <a:pPr algn="ctr"/>
                      <a:r>
                        <a:rPr lang="en-IN" sz="3200" b="1" dirty="0">
                          <a:latin typeface="Bahnschrift SemiBold Condensed" panose="020B0502040204020203" pitchFamily="34" charset="0"/>
                        </a:rPr>
                        <a:t>AEROBIC RESPIRATION</a:t>
                      </a:r>
                    </a:p>
                  </a:txBody>
                  <a:tcPr/>
                </a:tc>
                <a:tc>
                  <a:txBody>
                    <a:bodyPr/>
                    <a:lstStyle/>
                    <a:p>
                      <a:pPr algn="ctr"/>
                      <a:r>
                        <a:rPr lang="en-IN" sz="3200" b="1" dirty="0">
                          <a:latin typeface="Bahnschrift SemiBold Condensed" panose="020B0502040204020203" pitchFamily="34" charset="0"/>
                        </a:rPr>
                        <a:t>ANAEROBIC RESPIRATION</a:t>
                      </a:r>
                    </a:p>
                  </a:txBody>
                  <a:tcPr/>
                </a:tc>
                <a:extLst>
                  <a:ext uri="{0D108BD9-81ED-4DB2-BD59-A6C34878D82A}">
                    <a16:rowId xmlns:a16="http://schemas.microsoft.com/office/drawing/2014/main" val="737564421"/>
                  </a:ext>
                </a:extLst>
              </a:tr>
              <a:tr h="370840">
                <a:tc>
                  <a:txBody>
                    <a:bodyPr/>
                    <a:lstStyle/>
                    <a:p>
                      <a:pPr marL="342900" indent="-342900" algn="l">
                        <a:buFont typeface="Arial" panose="020B0604020202020204" pitchFamily="34" charset="0"/>
                        <a:buChar char="•"/>
                      </a:pPr>
                      <a:r>
                        <a:rPr lang="en-IN" sz="2400" b="1" dirty="0">
                          <a:latin typeface="Bahnschrift SemiBold Condensed" panose="020B0502040204020203" pitchFamily="34" charset="0"/>
                        </a:rPr>
                        <a:t> Occurs in the presence of oxygen.</a:t>
                      </a:r>
                    </a:p>
                  </a:txBody>
                  <a:tcPr/>
                </a:tc>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Occurs in the absence of oxygen</a:t>
                      </a:r>
                    </a:p>
                  </a:txBody>
                  <a:tcPr/>
                </a:tc>
                <a:extLst>
                  <a:ext uri="{0D108BD9-81ED-4DB2-BD59-A6C34878D82A}">
                    <a16:rowId xmlns:a16="http://schemas.microsoft.com/office/drawing/2014/main" val="2448140027"/>
                  </a:ext>
                </a:extLst>
              </a:tr>
              <a:tr h="370840">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Large amount of energy is released – each glucose molecule produces 38 molecules of ATP.</a:t>
                      </a:r>
                    </a:p>
                  </a:txBody>
                  <a:tcPr/>
                </a:tc>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Small amount of energy is released – each glucose molecule produces 2 molecules of ATP.</a:t>
                      </a:r>
                    </a:p>
                  </a:txBody>
                  <a:tcPr/>
                </a:tc>
                <a:extLst>
                  <a:ext uri="{0D108BD9-81ED-4DB2-BD59-A6C34878D82A}">
                    <a16:rowId xmlns:a16="http://schemas.microsoft.com/office/drawing/2014/main" val="2643841872"/>
                  </a:ext>
                </a:extLst>
              </a:tr>
              <a:tr h="370840">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 Begins in the cytoplasm and continues in the mitochondria.</a:t>
                      </a:r>
                    </a:p>
                  </a:txBody>
                  <a:tcPr/>
                </a:tc>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Occurs only in the cytoplasm.</a:t>
                      </a:r>
                    </a:p>
                  </a:txBody>
                  <a:tcPr/>
                </a:tc>
                <a:extLst>
                  <a:ext uri="{0D108BD9-81ED-4DB2-BD59-A6C34878D82A}">
                    <a16:rowId xmlns:a16="http://schemas.microsoft.com/office/drawing/2014/main" val="2017932378"/>
                  </a:ext>
                </a:extLst>
              </a:tr>
              <a:tr h="370840">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 Carbon dioxide and water are the end products.</a:t>
                      </a:r>
                    </a:p>
                  </a:txBody>
                  <a:tcPr/>
                </a:tc>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End products are either lactic acid or ethanol and carbon dioxide.</a:t>
                      </a:r>
                    </a:p>
                  </a:txBody>
                  <a:tcPr/>
                </a:tc>
                <a:extLst>
                  <a:ext uri="{0D108BD9-81ED-4DB2-BD59-A6C34878D82A}">
                    <a16:rowId xmlns:a16="http://schemas.microsoft.com/office/drawing/2014/main" val="1566898009"/>
                  </a:ext>
                </a:extLst>
              </a:tr>
              <a:tr h="370840">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 Occurs in most plants and animals.</a:t>
                      </a:r>
                    </a:p>
                  </a:txBody>
                  <a:tcPr/>
                </a:tc>
                <a:tc>
                  <a:txBody>
                    <a:bodyPr/>
                    <a:lstStyle/>
                    <a:p>
                      <a:pPr marL="342900" indent="-342900">
                        <a:buFont typeface="Arial" panose="020B0604020202020204" pitchFamily="34" charset="0"/>
                        <a:buChar char="•"/>
                      </a:pPr>
                      <a:r>
                        <a:rPr lang="en-IN" sz="2400" b="1" dirty="0">
                          <a:latin typeface="Bahnschrift SemiBold Condensed" panose="020B0502040204020203" pitchFamily="34" charset="0"/>
                        </a:rPr>
                        <a:t>Occurs in yeast, some bacteria, human muscles etc.</a:t>
                      </a:r>
                    </a:p>
                  </a:txBody>
                  <a:tcPr/>
                </a:tc>
                <a:extLst>
                  <a:ext uri="{0D108BD9-81ED-4DB2-BD59-A6C34878D82A}">
                    <a16:rowId xmlns:a16="http://schemas.microsoft.com/office/drawing/2014/main" val="4123877788"/>
                  </a:ext>
                </a:extLst>
              </a:tr>
            </a:tbl>
          </a:graphicData>
        </a:graphic>
      </p:graphicFrame>
    </p:spTree>
    <p:extLst>
      <p:ext uri="{BB962C8B-B14F-4D97-AF65-F5344CB8AC3E}">
        <p14:creationId xmlns:p14="http://schemas.microsoft.com/office/powerpoint/2010/main" val="172519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DA78-FF29-432E-A6E1-801EADBB3084}"/>
              </a:ext>
            </a:extLst>
          </p:cNvPr>
          <p:cNvSpPr>
            <a:spLocks noGrp="1"/>
          </p:cNvSpPr>
          <p:nvPr>
            <p:ph type="title"/>
          </p:nvPr>
        </p:nvSpPr>
        <p:spPr/>
        <p:txBody>
          <a:bodyPr>
            <a:normAutofit/>
          </a:bodyPr>
          <a:lstStyle/>
          <a:p>
            <a:r>
              <a:rPr lang="en-IN" sz="4000" dirty="0">
                <a:solidFill>
                  <a:schemeClr val="accent5">
                    <a:lumMod val="50000"/>
                  </a:schemeClr>
                </a:solidFill>
                <a:latin typeface="Algerian" panose="04020705040A02060702" pitchFamily="82" charset="0"/>
              </a:rPr>
              <a:t>BREAKDOWN OF GLUCOSE BY VARIOUS PATHWAYS</a:t>
            </a:r>
          </a:p>
        </p:txBody>
      </p:sp>
      <p:pic>
        <p:nvPicPr>
          <p:cNvPr id="5122" name="Picture 2" descr="Draw a flow chart to show the breakdown of glucose by various ...">
            <a:extLst>
              <a:ext uri="{FF2B5EF4-FFF2-40B4-BE49-F238E27FC236}">
                <a16:creationId xmlns:a16="http://schemas.microsoft.com/office/drawing/2014/main" id="{849ED136-C648-41FD-B49C-AD3CA4BD3F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6875" y="2047875"/>
            <a:ext cx="8303927"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16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87E9-ECF4-4313-8439-098845B61644}"/>
              </a:ext>
            </a:extLst>
          </p:cNvPr>
          <p:cNvSpPr>
            <a:spLocks noGrp="1"/>
          </p:cNvSpPr>
          <p:nvPr>
            <p:ph type="title"/>
          </p:nvPr>
        </p:nvSpPr>
        <p:spPr/>
        <p:txBody>
          <a:bodyPr/>
          <a:lstStyle/>
          <a:p>
            <a:r>
              <a:rPr lang="en-IN" dirty="0">
                <a:solidFill>
                  <a:schemeClr val="accent4">
                    <a:lumMod val="75000"/>
                  </a:schemeClr>
                </a:solidFill>
                <a:latin typeface="Algerian" panose="04020705040A02060702" pitchFamily="82" charset="0"/>
              </a:rPr>
              <a:t>ADENOSINE TRIPHOSPHATE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AF104C-2868-4F0D-81EC-2C109B00B5C6}"/>
                  </a:ext>
                </a:extLst>
              </p:cNvPr>
              <p:cNvSpPr>
                <a:spLocks noGrp="1"/>
              </p:cNvSpPr>
              <p:nvPr>
                <p:ph idx="1"/>
              </p:nvPr>
            </p:nvSpPr>
            <p:spPr>
              <a:xfrm>
                <a:off x="838200" y="1825624"/>
                <a:ext cx="10515600" cy="4899025"/>
              </a:xfrm>
            </p:spPr>
            <p:txBody>
              <a:bodyPr>
                <a:normAutofit/>
              </a:bodyPr>
              <a:lstStyle/>
              <a:p>
                <a:pPr>
                  <a:buFont typeface="Wingdings" panose="05000000000000000000" pitchFamily="2" charset="2"/>
                  <a:buChar char="Ø"/>
                </a:pPr>
                <a:r>
                  <a:rPr lang="en-IN" sz="1800" dirty="0"/>
                  <a:t>Energy currency of the cell.</a:t>
                </a:r>
              </a:p>
              <a:p>
                <a:pPr>
                  <a:buFont typeface="Wingdings" panose="05000000000000000000" pitchFamily="2" charset="2"/>
                  <a:buChar char="Ø"/>
                </a:pPr>
                <a:r>
                  <a:rPr lang="en-IN" sz="1800" dirty="0"/>
                  <a:t>Energy released during the process of respiration is used to build-up an ATP molecule from ADP (adenosine diphosphate) and Pi (inorganic phosphate)</a:t>
                </a:r>
              </a:p>
              <a:p>
                <a:pPr marL="0" indent="0">
                  <a:buNone/>
                </a:pPr>
                <a:r>
                  <a:rPr lang="en-IN" sz="1800" b="1" i="1" dirty="0"/>
                  <a:t>       ADP + Pi </a:t>
                </a:r>
                <a14:m>
                  <m:oMath xmlns:m="http://schemas.openxmlformats.org/officeDocument/2006/math">
                    <m:groupChr>
                      <m:groupChrPr>
                        <m:chr m:val="→"/>
                        <m:vertJc m:val="bot"/>
                        <m:ctrlPr>
                          <a:rPr lang="en-IN" sz="1800" b="1" i="1" smtClean="0">
                            <a:latin typeface="Cambria Math" panose="02040503050406030204" pitchFamily="18" charset="0"/>
                          </a:rPr>
                        </m:ctrlPr>
                      </m:groupChrPr>
                      <m:e>
                        <m:r>
                          <m:rPr>
                            <m:brk m:alnAt="2"/>
                          </m:rPr>
                          <a:rPr lang="en-IN" sz="1800" b="1" i="1" smtClean="0">
                            <a:latin typeface="Cambria Math" panose="02040503050406030204" pitchFamily="18" charset="0"/>
                          </a:rPr>
                          <m:t>𝒆</m:t>
                        </m:r>
                        <m:r>
                          <a:rPr lang="en-IN" sz="1800" b="1" i="1" smtClean="0">
                            <a:latin typeface="Cambria Math" panose="02040503050406030204" pitchFamily="18" charset="0"/>
                          </a:rPr>
                          <m:t>𝒏𝒆𝒓𝒈𝒚</m:t>
                        </m:r>
                      </m:e>
                    </m:groupChr>
                    <m:r>
                      <a:rPr lang="en-IN" sz="1800" b="1" i="1" smtClean="0">
                        <a:latin typeface="Cambria Math" panose="02040503050406030204" pitchFamily="18" charset="0"/>
                      </a:rPr>
                      <m:t> </m:t>
                    </m:r>
                    <m:r>
                      <a:rPr lang="en-IN" sz="1800" b="1" i="1" smtClean="0">
                        <a:latin typeface="Cambria Math" panose="02040503050406030204" pitchFamily="18" charset="0"/>
                      </a:rPr>
                      <m:t>𝑨𝑫𝑷</m:t>
                    </m:r>
                    <m:r>
                      <a:rPr lang="en-IN" sz="1800" b="1" i="1" smtClean="0">
                        <a:latin typeface="Cambria Math" panose="02040503050406030204" pitchFamily="18" charset="0"/>
                        <a:ea typeface="Cambria Math" panose="02040503050406030204" pitchFamily="18" charset="0"/>
                      </a:rPr>
                      <m:t>~</m:t>
                    </m:r>
                    <m:r>
                      <a:rPr lang="en-IN" sz="1800" b="1" i="1" smtClean="0">
                        <a:latin typeface="Cambria Math" panose="02040503050406030204" pitchFamily="18" charset="0"/>
                        <a:ea typeface="Cambria Math" panose="02040503050406030204" pitchFamily="18" charset="0"/>
                      </a:rPr>
                      <m:t>𝑷𝒊</m:t>
                    </m:r>
                    <m:r>
                      <a:rPr lang="en-IN" sz="1800" b="1" i="1" smtClean="0">
                        <a:latin typeface="Cambria Math" panose="02040503050406030204" pitchFamily="18" charset="0"/>
                        <a:ea typeface="Cambria Math" panose="02040503050406030204" pitchFamily="18" charset="0"/>
                      </a:rPr>
                      <m:t>=</m:t>
                    </m:r>
                    <m:r>
                      <a:rPr lang="en-IN" sz="1800" b="1" i="1" smtClean="0">
                        <a:latin typeface="Cambria Math" panose="02040503050406030204" pitchFamily="18" charset="0"/>
                        <a:ea typeface="Cambria Math" panose="02040503050406030204" pitchFamily="18" charset="0"/>
                      </a:rPr>
                      <m:t>𝑨𝑻𝑷</m:t>
                    </m:r>
                  </m:oMath>
                </a14:m>
                <a:endParaRPr lang="en-IN" sz="1800" b="1" i="1" dirty="0"/>
              </a:p>
              <a:p>
                <a:pPr>
                  <a:buFont typeface="Wingdings" panose="05000000000000000000" pitchFamily="2" charset="2"/>
                  <a:buChar char="Ø"/>
                </a:pPr>
                <a:r>
                  <a:rPr lang="en-IN" sz="1800" dirty="0"/>
                  <a:t>An energy equivalent to 30.5 KJ/mol is released when the terminal phosphate linkage of ATP is broken using water.</a:t>
                </a:r>
              </a:p>
              <a:p>
                <a:pPr>
                  <a:buFont typeface="Wingdings" panose="05000000000000000000" pitchFamily="2" charset="2"/>
                  <a:buChar char="Ø"/>
                </a:pPr>
                <a:r>
                  <a:rPr lang="en-IN" sz="1800" dirty="0"/>
                  <a:t>The energy thus produced is used as fuel to drive all cellular activities like muscle contraction, conduction of nerve impulse etc.</a:t>
                </a:r>
              </a:p>
              <a:p>
                <a:pPr>
                  <a:buFont typeface="Wingdings" panose="05000000000000000000" pitchFamily="2" charset="2"/>
                  <a:buChar char="Ø"/>
                </a:pPr>
                <a:endParaRPr lang="en-IN" sz="1800" dirty="0"/>
              </a:p>
            </p:txBody>
          </p:sp>
        </mc:Choice>
        <mc:Fallback xmlns="">
          <p:sp>
            <p:nvSpPr>
              <p:cNvPr id="3" name="Content Placeholder 2">
                <a:extLst>
                  <a:ext uri="{FF2B5EF4-FFF2-40B4-BE49-F238E27FC236}">
                    <a16:creationId xmlns:a16="http://schemas.microsoft.com/office/drawing/2014/main" id="{E2AF104C-2868-4F0D-81EC-2C109B00B5C6}"/>
                  </a:ext>
                </a:extLst>
              </p:cNvPr>
              <p:cNvSpPr>
                <a:spLocks noGrp="1" noRot="1" noChangeAspect="1" noMove="1" noResize="1" noEditPoints="1" noAdjustHandles="1" noChangeArrowheads="1" noChangeShapeType="1" noTextEdit="1"/>
              </p:cNvSpPr>
              <p:nvPr>
                <p:ph idx="1"/>
              </p:nvPr>
            </p:nvSpPr>
            <p:spPr>
              <a:xfrm>
                <a:off x="838200" y="1825624"/>
                <a:ext cx="10515600" cy="4899025"/>
              </a:xfrm>
              <a:blipFill>
                <a:blip r:embed="rId2"/>
                <a:stretch>
                  <a:fillRect l="-406" t="-1119" r="-116"/>
                </a:stretch>
              </a:blipFill>
            </p:spPr>
            <p:txBody>
              <a:bodyPr/>
              <a:lstStyle/>
              <a:p>
                <a:r>
                  <a:rPr lang="en-IN">
                    <a:noFill/>
                  </a:rPr>
                  <a:t> </a:t>
                </a:r>
              </a:p>
            </p:txBody>
          </p:sp>
        </mc:Fallback>
      </mc:AlternateContent>
      <p:pic>
        <p:nvPicPr>
          <p:cNvPr id="6146" name="Picture 2" descr="Unlocking ATP energy — Science Learning Hub">
            <a:extLst>
              <a:ext uri="{FF2B5EF4-FFF2-40B4-BE49-F238E27FC236}">
                <a16:creationId xmlns:a16="http://schemas.microsoft.com/office/drawing/2014/main" id="{7DAAD905-611F-4BEC-89B4-51AD6D4132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674"/>
          <a:stretch/>
        </p:blipFill>
        <p:spPr bwMode="auto">
          <a:xfrm>
            <a:off x="2009775" y="4557713"/>
            <a:ext cx="7067550" cy="203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3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A279-9D21-4098-9007-37B713D2C9DA}"/>
              </a:ext>
            </a:extLst>
          </p:cNvPr>
          <p:cNvSpPr>
            <a:spLocks noGrp="1"/>
          </p:cNvSpPr>
          <p:nvPr>
            <p:ph type="title"/>
          </p:nvPr>
        </p:nvSpPr>
        <p:spPr/>
        <p:txBody>
          <a:bodyPr/>
          <a:lstStyle/>
          <a:p>
            <a:pPr algn="ctr"/>
            <a:r>
              <a:rPr lang="en-IN" dirty="0">
                <a:latin typeface="Algerian" panose="04020705040A02060702" pitchFamily="82" charset="0"/>
              </a:rPr>
              <a:t>HUMAN RESPIRATORY SYSTEM</a:t>
            </a:r>
          </a:p>
        </p:txBody>
      </p:sp>
      <p:pic>
        <p:nvPicPr>
          <p:cNvPr id="7170" name="Picture 2" descr="The trachea, also referred to as our windpipe, is what filters the ...">
            <a:extLst>
              <a:ext uri="{FF2B5EF4-FFF2-40B4-BE49-F238E27FC236}">
                <a16:creationId xmlns:a16="http://schemas.microsoft.com/office/drawing/2014/main" id="{F8E96EC1-5E8C-4C26-AFFA-7FF7F4DCF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8372" y="1825625"/>
            <a:ext cx="48952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5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1CDE-2CBA-4516-BAA9-F6E059A11413}"/>
              </a:ext>
            </a:extLst>
          </p:cNvPr>
          <p:cNvSpPr>
            <a:spLocks noGrp="1"/>
          </p:cNvSpPr>
          <p:nvPr>
            <p:ph type="title"/>
          </p:nvPr>
        </p:nvSpPr>
        <p:spPr/>
        <p:txBody>
          <a:bodyPr>
            <a:normAutofit/>
          </a:bodyPr>
          <a:lstStyle/>
          <a:p>
            <a:r>
              <a:rPr lang="en-IN" sz="4000" dirty="0">
                <a:solidFill>
                  <a:srgbClr val="CC3399"/>
                </a:solidFill>
                <a:latin typeface="Algerian" panose="04020705040A02060702" pitchFamily="82" charset="0"/>
              </a:rPr>
              <a:t>PARTS AND FUNCTIONS OF RESPIRATORY SYSTEM</a:t>
            </a:r>
          </a:p>
        </p:txBody>
      </p:sp>
      <p:sp>
        <p:nvSpPr>
          <p:cNvPr id="3" name="Content Placeholder 2">
            <a:extLst>
              <a:ext uri="{FF2B5EF4-FFF2-40B4-BE49-F238E27FC236}">
                <a16:creationId xmlns:a16="http://schemas.microsoft.com/office/drawing/2014/main" id="{2904A4E9-628A-4476-8B5A-8D55E0866B9C}"/>
              </a:ext>
            </a:extLst>
          </p:cNvPr>
          <p:cNvSpPr>
            <a:spLocks noGrp="1"/>
          </p:cNvSpPr>
          <p:nvPr>
            <p:ph idx="1"/>
          </p:nvPr>
        </p:nvSpPr>
        <p:spPr/>
        <p:txBody>
          <a:bodyPr>
            <a:normAutofit/>
          </a:bodyPr>
          <a:lstStyle/>
          <a:p>
            <a:pPr>
              <a:buFont typeface="Wingdings" panose="05000000000000000000" pitchFamily="2" charset="2"/>
              <a:buChar char="Ø"/>
            </a:pPr>
            <a:r>
              <a:rPr lang="en-IN" sz="2000" b="1" dirty="0"/>
              <a:t>NOSTRILS </a:t>
            </a:r>
            <a:r>
              <a:rPr lang="en-IN" sz="2000" dirty="0"/>
              <a:t>– air is taken into the body through nostrils. It is lined by hair and mucus which helps to filter the air entering through it.</a:t>
            </a:r>
          </a:p>
          <a:p>
            <a:pPr>
              <a:buFont typeface="Wingdings" panose="05000000000000000000" pitchFamily="2" charset="2"/>
              <a:buChar char="Ø"/>
            </a:pPr>
            <a:endParaRPr lang="en-IN" sz="2000" b="1" dirty="0"/>
          </a:p>
          <a:p>
            <a:pPr>
              <a:buFont typeface="Wingdings" panose="05000000000000000000" pitchFamily="2" charset="2"/>
              <a:buChar char="Ø"/>
            </a:pPr>
            <a:r>
              <a:rPr lang="en-IN" sz="2000" b="1" dirty="0"/>
              <a:t>NASAL PASSAGE </a:t>
            </a:r>
            <a:r>
              <a:rPr lang="en-IN" sz="2000" dirty="0"/>
              <a:t>– air entering the nostrils leads to nasal passage. It is mainly responsible for conditioning the air.</a:t>
            </a:r>
          </a:p>
          <a:p>
            <a:pPr>
              <a:buFont typeface="Wingdings" panose="05000000000000000000" pitchFamily="2" charset="2"/>
              <a:buChar char="Ø"/>
            </a:pPr>
            <a:endParaRPr lang="en-IN" sz="2000" dirty="0"/>
          </a:p>
        </p:txBody>
      </p:sp>
      <p:pic>
        <p:nvPicPr>
          <p:cNvPr id="8194" name="Picture 2" descr="Nose structure | Nose diagram, Nose structure, Nasal cavity">
            <a:extLst>
              <a:ext uri="{FF2B5EF4-FFF2-40B4-BE49-F238E27FC236}">
                <a16:creationId xmlns:a16="http://schemas.microsoft.com/office/drawing/2014/main" id="{A302A52B-43ED-400A-AD5F-03DC8CE62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3756025"/>
            <a:ext cx="4105275" cy="273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73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D012D-C235-4694-9EE3-F7A671E07215}"/>
              </a:ext>
            </a:extLst>
          </p:cNvPr>
          <p:cNvSpPr>
            <a:spLocks noGrp="1"/>
          </p:cNvSpPr>
          <p:nvPr>
            <p:ph idx="1"/>
          </p:nvPr>
        </p:nvSpPr>
        <p:spPr>
          <a:xfrm>
            <a:off x="838200" y="644525"/>
            <a:ext cx="10515600" cy="4351338"/>
          </a:xfrm>
        </p:spPr>
        <p:txBody>
          <a:bodyPr>
            <a:normAutofit/>
          </a:bodyPr>
          <a:lstStyle/>
          <a:p>
            <a:pPr>
              <a:buFont typeface="Wingdings" panose="05000000000000000000" pitchFamily="2" charset="2"/>
              <a:buChar char="Ø"/>
            </a:pPr>
            <a:r>
              <a:rPr lang="en-IN" sz="2000" b="1" dirty="0"/>
              <a:t>PHARYNX</a:t>
            </a:r>
            <a:r>
              <a:rPr lang="en-IN" sz="2000" dirty="0"/>
              <a:t> – nasal chamber opens into the pharynx. It passes air to the larynx.</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LARYNX</a:t>
            </a:r>
            <a:r>
              <a:rPr lang="en-IN" sz="2000" dirty="0"/>
              <a:t> – it is located in the neck region in front of trachea. It produces sound.</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TRACHEA</a:t>
            </a:r>
            <a:r>
              <a:rPr lang="en-IN" sz="2000" dirty="0"/>
              <a:t> -  the air passes from pharynx and goes into the trachea. Incomplete rings of cartilage keep trachea open allowing the passage of air to the lungs and also prevent it from collapsing when there is no air in it. </a:t>
            </a:r>
          </a:p>
          <a:p>
            <a:pPr>
              <a:buFont typeface="Wingdings" panose="05000000000000000000" pitchFamily="2" charset="2"/>
              <a:buChar char="Ø"/>
            </a:pPr>
            <a:endParaRPr lang="en-IN" sz="2000" dirty="0"/>
          </a:p>
        </p:txBody>
      </p:sp>
      <p:pic>
        <p:nvPicPr>
          <p:cNvPr id="9218" name="Picture 2" descr="Trachea (Windpipe) Definition, Anatomy, Function, Diagram">
            <a:extLst>
              <a:ext uri="{FF2B5EF4-FFF2-40B4-BE49-F238E27FC236}">
                <a16:creationId xmlns:a16="http://schemas.microsoft.com/office/drawing/2014/main" id="{A02C2A52-D1D4-4FDA-8778-D971ABBF6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3212306"/>
            <a:ext cx="4276725" cy="3207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91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A5868-54DD-47CE-A1DE-202EE43E36D5}"/>
              </a:ext>
            </a:extLst>
          </p:cNvPr>
          <p:cNvSpPr>
            <a:spLocks noGrp="1"/>
          </p:cNvSpPr>
          <p:nvPr>
            <p:ph idx="1"/>
          </p:nvPr>
        </p:nvSpPr>
        <p:spPr>
          <a:xfrm>
            <a:off x="762000" y="387349"/>
            <a:ext cx="10515600" cy="5984875"/>
          </a:xfrm>
        </p:spPr>
        <p:txBody>
          <a:bodyPr>
            <a:normAutofit/>
          </a:bodyPr>
          <a:lstStyle/>
          <a:p>
            <a:pPr>
              <a:buFont typeface="Wingdings" panose="05000000000000000000" pitchFamily="2" charset="2"/>
              <a:buChar char="Ø"/>
            </a:pPr>
            <a:r>
              <a:rPr lang="en-IN" sz="2000" b="1" dirty="0"/>
              <a:t>BRONCHI</a:t>
            </a:r>
            <a:r>
              <a:rPr lang="en-IN" sz="2000" dirty="0"/>
              <a:t> – trachea divides into two smaller tubes called bronchi after entering the thoracic cavity, which further extends into lungs.</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BRONCHIOLES</a:t>
            </a:r>
            <a:r>
              <a:rPr lang="en-IN" sz="2000" dirty="0"/>
              <a:t> – bronchi are sub-divided into smaller tubes called bronchioles. Each bronchiole finally terminates into many alveoli.</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ALVEOLI </a:t>
            </a:r>
            <a:r>
              <a:rPr lang="en-IN" sz="2000" dirty="0"/>
              <a:t>– these are balloon-like structures located inside the lungs. A large number of alveoli increases the surface area for the exchange of gases. They have thin walls, moist surface and are richly supplied with blood capillaries. These features makes them ideal for exchange of gases.</a:t>
            </a:r>
          </a:p>
          <a:p>
            <a:pPr>
              <a:buFont typeface="Wingdings" panose="05000000000000000000" pitchFamily="2" charset="2"/>
              <a:buChar char="Ø"/>
            </a:pPr>
            <a:endParaRPr lang="en-IN" sz="2000" dirty="0"/>
          </a:p>
          <a:p>
            <a:pPr marL="0" indent="0">
              <a:buNone/>
            </a:pPr>
            <a:r>
              <a:rPr lang="en-IN" sz="2000" dirty="0"/>
              <a:t>                                                                                   </a:t>
            </a:r>
          </a:p>
        </p:txBody>
      </p:sp>
      <p:pic>
        <p:nvPicPr>
          <p:cNvPr id="4" name="Picture 3">
            <a:extLst>
              <a:ext uri="{FF2B5EF4-FFF2-40B4-BE49-F238E27FC236}">
                <a16:creationId xmlns:a16="http://schemas.microsoft.com/office/drawing/2014/main" id="{89926AAA-895C-41E2-91C2-B73EA7ACB04B}"/>
              </a:ext>
            </a:extLst>
          </p:cNvPr>
          <p:cNvPicPr>
            <a:picLocks noChangeAspect="1"/>
          </p:cNvPicPr>
          <p:nvPr/>
        </p:nvPicPr>
        <p:blipFill>
          <a:blip r:embed="rId2"/>
          <a:stretch>
            <a:fillRect/>
          </a:stretch>
        </p:blipFill>
        <p:spPr>
          <a:xfrm>
            <a:off x="1382268" y="3848270"/>
            <a:ext cx="3656457" cy="2743029"/>
          </a:xfrm>
          <a:prstGeom prst="rect">
            <a:avLst/>
          </a:prstGeom>
        </p:spPr>
      </p:pic>
      <p:pic>
        <p:nvPicPr>
          <p:cNvPr id="10242" name="Picture 2" descr="What are structure and function of alveoli? | Socratic">
            <a:extLst>
              <a:ext uri="{FF2B5EF4-FFF2-40B4-BE49-F238E27FC236}">
                <a16:creationId xmlns:a16="http://schemas.microsoft.com/office/drawing/2014/main" id="{5E4ACA31-0FA8-493C-A804-9C189AA7C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373379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4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CFD75-FBED-4472-9E4B-00C368E6F825}"/>
              </a:ext>
            </a:extLst>
          </p:cNvPr>
          <p:cNvSpPr>
            <a:spLocks noGrp="1"/>
          </p:cNvSpPr>
          <p:nvPr>
            <p:ph idx="1"/>
          </p:nvPr>
        </p:nvSpPr>
        <p:spPr>
          <a:xfrm>
            <a:off x="838200" y="492125"/>
            <a:ext cx="10515600" cy="5918200"/>
          </a:xfrm>
        </p:spPr>
        <p:txBody>
          <a:bodyPr>
            <a:normAutofit/>
          </a:bodyPr>
          <a:lstStyle/>
          <a:p>
            <a:pPr>
              <a:buFont typeface="Wingdings" panose="05000000000000000000" pitchFamily="2" charset="2"/>
              <a:buChar char="Ø"/>
            </a:pPr>
            <a:r>
              <a:rPr lang="en-IN" sz="2000" b="1" dirty="0"/>
              <a:t>RIBS </a:t>
            </a:r>
            <a:r>
              <a:rPr lang="en-IN" sz="2000" dirty="0"/>
              <a:t>– these  are 12 pairs of bones that form a cage in thoracic region. It protects the lungs and heart. Movement of intercoastal muscles attached to ribs helps in breathing.</a:t>
            </a:r>
          </a:p>
          <a:p>
            <a:pPr>
              <a:buFont typeface="Wingdings" panose="05000000000000000000" pitchFamily="2" charset="2"/>
              <a:buChar char="Ø"/>
            </a:pPr>
            <a:r>
              <a:rPr lang="en-IN" sz="2000" b="1" dirty="0"/>
              <a:t>LUNGS </a:t>
            </a:r>
            <a:r>
              <a:rPr lang="en-IN" sz="2000" dirty="0"/>
              <a:t>– these are the primary organs for respiration, which are located on the two sides of heart. They transport oxygen from the atmosphere into blood and release carbon dioxide from blood to atmosphere. They are enclosed by protective membranes called pleura.</a:t>
            </a:r>
          </a:p>
          <a:p>
            <a:pPr>
              <a:buFont typeface="Wingdings" panose="05000000000000000000" pitchFamily="2" charset="2"/>
              <a:buChar char="Ø"/>
            </a:pPr>
            <a:r>
              <a:rPr lang="en-IN" sz="2000" b="1" dirty="0"/>
              <a:t>DIAPHRAGM</a:t>
            </a:r>
            <a:r>
              <a:rPr lang="en-IN" sz="2000" dirty="0"/>
              <a:t> – it is a muscular partition between thorax and abdomen and forms the base of the chest cavity. During inhalation, it flattens and increases the chest cavity so that air is sucked into lungs, while it relaxes during exhalation.</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p:txBody>
      </p:sp>
      <p:pic>
        <p:nvPicPr>
          <p:cNvPr id="11266" name="Picture 2" descr="Thoracic cavity/chest wall Diagram | Quizlet">
            <a:extLst>
              <a:ext uri="{FF2B5EF4-FFF2-40B4-BE49-F238E27FC236}">
                <a16:creationId xmlns:a16="http://schemas.microsoft.com/office/drawing/2014/main" id="{9F3FC241-02C0-4666-88AF-B13FADD71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1" y="3114481"/>
            <a:ext cx="4248150" cy="344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8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45BE-BE26-4599-AA7D-4C1EEDEF2F1C}"/>
              </a:ext>
            </a:extLst>
          </p:cNvPr>
          <p:cNvSpPr>
            <a:spLocks noGrp="1"/>
          </p:cNvSpPr>
          <p:nvPr>
            <p:ph type="title"/>
          </p:nvPr>
        </p:nvSpPr>
        <p:spPr/>
        <p:txBody>
          <a:bodyPr>
            <a:normAutofit/>
          </a:bodyPr>
          <a:lstStyle/>
          <a:p>
            <a:pPr algn="ctr"/>
            <a:r>
              <a:rPr lang="en-IN" sz="4000" dirty="0">
                <a:solidFill>
                  <a:srgbClr val="00B050"/>
                </a:solidFill>
                <a:latin typeface="Algerian" panose="04020705040A02060702" pitchFamily="82" charset="0"/>
              </a:rPr>
              <a:t>MECHANISM OF GASEOUS EXCHANGE</a:t>
            </a:r>
          </a:p>
        </p:txBody>
      </p:sp>
      <p:sp>
        <p:nvSpPr>
          <p:cNvPr id="3" name="Content Placeholder 2">
            <a:extLst>
              <a:ext uri="{FF2B5EF4-FFF2-40B4-BE49-F238E27FC236}">
                <a16:creationId xmlns:a16="http://schemas.microsoft.com/office/drawing/2014/main" id="{74917C6C-A81C-4485-A58A-7B86A4987847}"/>
              </a:ext>
            </a:extLst>
          </p:cNvPr>
          <p:cNvSpPr>
            <a:spLocks noGrp="1"/>
          </p:cNvSpPr>
          <p:nvPr>
            <p:ph idx="1"/>
          </p:nvPr>
        </p:nvSpPr>
        <p:spPr/>
        <p:txBody>
          <a:bodyPr/>
          <a:lstStyle/>
          <a:p>
            <a:endParaRPr lang="en-IN" dirty="0"/>
          </a:p>
          <a:p>
            <a:pPr marL="0" indent="0">
              <a:buNone/>
            </a:pPr>
            <a:endParaRPr lang="en-IN" dirty="0"/>
          </a:p>
        </p:txBody>
      </p:sp>
      <p:pic>
        <p:nvPicPr>
          <p:cNvPr id="12290" name="Picture 2" descr="chapter 19 respiratory system">
            <a:extLst>
              <a:ext uri="{FF2B5EF4-FFF2-40B4-BE49-F238E27FC236}">
                <a16:creationId xmlns:a16="http://schemas.microsoft.com/office/drawing/2014/main" id="{F2772C28-388B-4420-89EF-261522A0A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690688"/>
            <a:ext cx="4781550" cy="35899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909F2E-4872-4BF6-910B-53BD0889C804}"/>
              </a:ext>
            </a:extLst>
          </p:cNvPr>
          <p:cNvSpPr txBox="1"/>
          <p:nvPr/>
        </p:nvSpPr>
        <p:spPr>
          <a:xfrm flipH="1">
            <a:off x="6904672" y="1825625"/>
            <a:ext cx="3640456" cy="3693319"/>
          </a:xfrm>
          <a:prstGeom prst="rect">
            <a:avLst/>
          </a:prstGeom>
          <a:noFill/>
        </p:spPr>
        <p:txBody>
          <a:bodyPr wrap="square" rtlCol="0">
            <a:spAutoFit/>
          </a:bodyPr>
          <a:lstStyle/>
          <a:p>
            <a:pPr algn="ctr"/>
            <a:r>
              <a:rPr lang="en-IN" b="1" dirty="0"/>
              <a:t>INHALATION</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Diaphragm contracts/flattens.</a:t>
            </a:r>
          </a:p>
          <a:p>
            <a:pPr marL="285750" indent="-285750">
              <a:buFont typeface="Wingdings" panose="05000000000000000000" pitchFamily="2" charset="2"/>
              <a:buChar char="Ø"/>
            </a:pPr>
            <a:r>
              <a:rPr lang="en-IN" b="1" dirty="0"/>
              <a:t>External intercoastal muscles contract, internal intercoastal muscles relax</a:t>
            </a:r>
          </a:p>
          <a:p>
            <a:pPr marL="285750" indent="-285750">
              <a:buFont typeface="Wingdings" panose="05000000000000000000" pitchFamily="2" charset="2"/>
              <a:buChar char="Ø"/>
            </a:pPr>
            <a:r>
              <a:rPr lang="en-IN" b="1" dirty="0"/>
              <a:t>Ribs and sternum (breastbone) move upward and outward.</a:t>
            </a:r>
          </a:p>
          <a:p>
            <a:pPr marL="285750" indent="-285750">
              <a:buFont typeface="Wingdings" panose="05000000000000000000" pitchFamily="2" charset="2"/>
              <a:buChar char="Ø"/>
            </a:pPr>
            <a:r>
              <a:rPr lang="en-IN" b="1" dirty="0"/>
              <a:t>Volume of thoracic cavity increases.</a:t>
            </a:r>
          </a:p>
          <a:p>
            <a:pPr marL="285750" indent="-285750">
              <a:buFont typeface="Wingdings" panose="05000000000000000000" pitchFamily="2" charset="2"/>
              <a:buChar char="Ø"/>
            </a:pPr>
            <a:r>
              <a:rPr lang="en-IN" b="1" dirty="0"/>
              <a:t>Air pressure in the thoracic cavity decreases and outside air is drawn inside the lungs.</a:t>
            </a:r>
          </a:p>
        </p:txBody>
      </p:sp>
    </p:spTree>
    <p:extLst>
      <p:ext uri="{BB962C8B-B14F-4D97-AF65-F5344CB8AC3E}">
        <p14:creationId xmlns:p14="http://schemas.microsoft.com/office/powerpoint/2010/main" val="313249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ow to Breathe to Improve Posture - Bodypropspilates">
            <a:extLst>
              <a:ext uri="{FF2B5EF4-FFF2-40B4-BE49-F238E27FC236}">
                <a16:creationId xmlns:a16="http://schemas.microsoft.com/office/drawing/2014/main" id="{40D05EA4-F4C2-4925-858E-2BDA37C913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692"/>
          <a:stretch/>
        </p:blipFill>
        <p:spPr bwMode="auto">
          <a:xfrm>
            <a:off x="1685924" y="703262"/>
            <a:ext cx="3114675"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C8F7EA-3431-4A95-976F-71BEB7C2E09C}"/>
              </a:ext>
            </a:extLst>
          </p:cNvPr>
          <p:cNvSpPr txBox="1"/>
          <p:nvPr/>
        </p:nvSpPr>
        <p:spPr>
          <a:xfrm>
            <a:off x="6838951" y="1409700"/>
            <a:ext cx="3667125" cy="4247317"/>
          </a:xfrm>
          <a:prstGeom prst="rect">
            <a:avLst/>
          </a:prstGeom>
          <a:noFill/>
        </p:spPr>
        <p:txBody>
          <a:bodyPr wrap="square" rtlCol="0">
            <a:spAutoFit/>
          </a:bodyPr>
          <a:lstStyle/>
          <a:p>
            <a:pPr algn="ctr"/>
            <a:r>
              <a:rPr lang="en-IN" b="1" dirty="0"/>
              <a:t>EXHALATION</a:t>
            </a:r>
          </a:p>
          <a:p>
            <a:endParaRPr lang="en-IN" dirty="0"/>
          </a:p>
          <a:p>
            <a:pPr marL="285750" indent="-285750">
              <a:buFont typeface="Wingdings" panose="05000000000000000000" pitchFamily="2" charset="2"/>
              <a:buChar char="Ø"/>
            </a:pPr>
            <a:r>
              <a:rPr lang="en-IN" b="1" dirty="0"/>
              <a:t>Diaphragm relaxes.</a:t>
            </a:r>
          </a:p>
          <a:p>
            <a:pPr marL="285750" indent="-285750">
              <a:buFont typeface="Wingdings" panose="05000000000000000000" pitchFamily="2" charset="2"/>
              <a:buChar char="Ø"/>
            </a:pPr>
            <a:r>
              <a:rPr lang="en-IN" b="1" dirty="0"/>
              <a:t>External intercoastal muscles relax, internal intercoastal muscles contract.</a:t>
            </a:r>
          </a:p>
          <a:p>
            <a:pPr marL="285750" indent="-285750">
              <a:buFont typeface="Wingdings" panose="05000000000000000000" pitchFamily="2" charset="2"/>
              <a:buChar char="Ø"/>
            </a:pPr>
            <a:r>
              <a:rPr lang="en-IN" b="1" dirty="0"/>
              <a:t>Ribs and sternum (breastbone) move downward and inward.</a:t>
            </a:r>
          </a:p>
          <a:p>
            <a:pPr marL="285750" indent="-285750">
              <a:buFont typeface="Wingdings" panose="05000000000000000000" pitchFamily="2" charset="2"/>
              <a:buChar char="Ø"/>
            </a:pPr>
            <a:r>
              <a:rPr lang="en-IN" b="1" dirty="0"/>
              <a:t>Volume of thoracic cavity decreases.</a:t>
            </a:r>
          </a:p>
          <a:p>
            <a:pPr marL="285750" indent="-285750">
              <a:buFont typeface="Wingdings" panose="05000000000000000000" pitchFamily="2" charset="2"/>
              <a:buChar char="Ø"/>
            </a:pPr>
            <a:r>
              <a:rPr lang="en-IN" b="1" dirty="0"/>
              <a:t>Air pressure inside the thoracic cavity increases and inside air is forced out of the lungs.</a:t>
            </a:r>
          </a:p>
          <a:p>
            <a:endParaRPr lang="en-IN" dirty="0"/>
          </a:p>
          <a:p>
            <a:endParaRPr lang="en-IN" dirty="0"/>
          </a:p>
        </p:txBody>
      </p:sp>
    </p:spTree>
    <p:extLst>
      <p:ext uri="{BB962C8B-B14F-4D97-AF65-F5344CB8AC3E}">
        <p14:creationId xmlns:p14="http://schemas.microsoft.com/office/powerpoint/2010/main" val="226121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0F373C-4AC8-4F52-9CA2-081A83C33768}"/>
              </a:ext>
            </a:extLst>
          </p:cNvPr>
          <p:cNvSpPr>
            <a:spLocks noGrp="1"/>
          </p:cNvSpPr>
          <p:nvPr>
            <p:ph type="title"/>
          </p:nvPr>
        </p:nvSpPr>
        <p:spPr/>
        <p:txBody>
          <a:bodyPr/>
          <a:lstStyle/>
          <a:p>
            <a:r>
              <a:rPr lang="en-IN" dirty="0">
                <a:solidFill>
                  <a:schemeClr val="accent2">
                    <a:lumMod val="75000"/>
                  </a:schemeClr>
                </a:solidFill>
                <a:latin typeface="Algerian" panose="04020705040A02060702" pitchFamily="82" charset="0"/>
              </a:rPr>
              <a:t>RESPIRATION - INTRODUCTION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EDEFF6E-253A-427F-AABE-537FB9BF9C5E}"/>
                  </a:ext>
                </a:extLst>
              </p:cNvPr>
              <p:cNvSpPr>
                <a:spLocks noGrp="1"/>
              </p:cNvSpPr>
              <p:nvPr>
                <p:ph idx="1"/>
              </p:nvPr>
            </p:nvSpPr>
            <p:spPr/>
            <p:txBody>
              <a:bodyPr>
                <a:normAutofit/>
              </a:bodyPr>
              <a:lstStyle/>
              <a:p>
                <a:r>
                  <a:rPr lang="en-US" sz="1800" dirty="0">
                    <a:solidFill>
                      <a:schemeClr val="accent1">
                        <a:lumMod val="75000"/>
                      </a:schemeClr>
                    </a:solidFill>
                  </a:rPr>
                  <a:t>The process of releasing energy from food is called </a:t>
                </a:r>
                <a:r>
                  <a:rPr lang="en-US" sz="1800" b="1" dirty="0">
                    <a:solidFill>
                      <a:schemeClr val="accent1">
                        <a:lumMod val="75000"/>
                      </a:schemeClr>
                    </a:solidFill>
                  </a:rPr>
                  <a:t>respiration</a:t>
                </a:r>
                <a:r>
                  <a:rPr lang="en-US" sz="1800" dirty="0">
                    <a:solidFill>
                      <a:schemeClr val="accent1">
                        <a:lumMod val="75000"/>
                      </a:schemeClr>
                    </a:solidFill>
                  </a:rPr>
                  <a:t>. The process of respiration involves taking in oxygen (of air) into the cells, using it for releasing energy by burning food, and then eliminating the waste products (carbon dioxide and water) from the body.</a:t>
                </a:r>
              </a:p>
              <a:p>
                <a:endParaRPr lang="en-US" sz="1800" dirty="0">
                  <a:solidFill>
                    <a:schemeClr val="accent1">
                      <a:lumMod val="75000"/>
                    </a:schemeClr>
                  </a:solidFill>
                </a:endParaRPr>
              </a:p>
              <a:p>
                <a14:m>
                  <m:oMath xmlns:m="http://schemas.openxmlformats.org/officeDocument/2006/math">
                    <m:r>
                      <a:rPr lang="en-IN" sz="1800" b="1" i="1" smtClean="0">
                        <a:solidFill>
                          <a:schemeClr val="accent1">
                            <a:lumMod val="75000"/>
                          </a:schemeClr>
                        </a:solidFill>
                        <a:latin typeface="Cambria Math" panose="02040503050406030204" pitchFamily="18" charset="0"/>
                      </a:rPr>
                      <m:t>𝑭𝑶𝑶𝑫</m:t>
                    </m:r>
                    <m:r>
                      <a:rPr lang="en-IN" sz="1800" b="1" i="1" smtClean="0">
                        <a:solidFill>
                          <a:schemeClr val="accent1">
                            <a:lumMod val="75000"/>
                          </a:schemeClr>
                        </a:solidFill>
                        <a:latin typeface="Cambria Math" panose="02040503050406030204" pitchFamily="18" charset="0"/>
                      </a:rPr>
                      <m:t>+</m:t>
                    </m:r>
                    <m:r>
                      <a:rPr lang="en-IN" sz="1800" b="1" i="1" smtClean="0">
                        <a:solidFill>
                          <a:schemeClr val="accent1">
                            <a:lumMod val="75000"/>
                          </a:schemeClr>
                        </a:solidFill>
                        <a:latin typeface="Cambria Math" panose="02040503050406030204" pitchFamily="18" charset="0"/>
                      </a:rPr>
                      <m:t>𝑶𝑿𝒀𝑮𝑬𝑵</m:t>
                    </m:r>
                    <m:r>
                      <a:rPr lang="en-IN" sz="1800" b="1" i="1" smtClean="0">
                        <a:solidFill>
                          <a:schemeClr val="accent1">
                            <a:lumMod val="75000"/>
                          </a:schemeClr>
                        </a:solidFill>
                        <a:latin typeface="Cambria Math" panose="02040503050406030204" pitchFamily="18" charset="0"/>
                      </a:rPr>
                      <m:t>                       </m:t>
                    </m:r>
                    <m:r>
                      <a:rPr lang="en-IN" sz="1800" b="1" i="1" smtClean="0">
                        <a:solidFill>
                          <a:schemeClr val="accent1">
                            <a:lumMod val="75000"/>
                          </a:schemeClr>
                        </a:solidFill>
                        <a:latin typeface="Cambria Math" panose="02040503050406030204" pitchFamily="18" charset="0"/>
                      </a:rPr>
                      <m:t>𝑪𝑨𝑹𝑩𝑶𝑵</m:t>
                    </m:r>
                    <m:r>
                      <a:rPr lang="en-IN" sz="1800" b="1" i="1" smtClean="0">
                        <a:solidFill>
                          <a:schemeClr val="accent1">
                            <a:lumMod val="75000"/>
                          </a:schemeClr>
                        </a:solidFill>
                        <a:latin typeface="Cambria Math" panose="02040503050406030204" pitchFamily="18" charset="0"/>
                      </a:rPr>
                      <m:t> </m:t>
                    </m:r>
                    <m:r>
                      <a:rPr lang="en-IN" sz="1800" b="1" i="1" smtClean="0">
                        <a:solidFill>
                          <a:schemeClr val="accent1">
                            <a:lumMod val="75000"/>
                          </a:schemeClr>
                        </a:solidFill>
                        <a:latin typeface="Cambria Math" panose="02040503050406030204" pitchFamily="18" charset="0"/>
                      </a:rPr>
                      <m:t>𝑫𝑰𝑶𝑿𝑰𝑫𝑬</m:t>
                    </m:r>
                    <m:r>
                      <a:rPr lang="en-IN" sz="1800" b="1" i="1" smtClean="0">
                        <a:solidFill>
                          <a:schemeClr val="accent1">
                            <a:lumMod val="75000"/>
                          </a:schemeClr>
                        </a:solidFill>
                        <a:latin typeface="Cambria Math" panose="02040503050406030204" pitchFamily="18" charset="0"/>
                      </a:rPr>
                      <m:t>+</m:t>
                    </m:r>
                    <m:r>
                      <a:rPr lang="en-IN" sz="1800" b="1" i="1" smtClean="0">
                        <a:solidFill>
                          <a:schemeClr val="accent1">
                            <a:lumMod val="75000"/>
                          </a:schemeClr>
                        </a:solidFill>
                        <a:latin typeface="Cambria Math" panose="02040503050406030204" pitchFamily="18" charset="0"/>
                      </a:rPr>
                      <m:t>𝑾𝑨𝑻𝑬𝑹</m:t>
                    </m:r>
                    <m:r>
                      <a:rPr lang="en-IN" sz="1800" b="1" i="1" smtClean="0">
                        <a:solidFill>
                          <a:schemeClr val="accent1">
                            <a:lumMod val="75000"/>
                          </a:schemeClr>
                        </a:solidFill>
                        <a:latin typeface="Cambria Math" panose="02040503050406030204" pitchFamily="18" charset="0"/>
                      </a:rPr>
                      <m:t>+</m:t>
                    </m:r>
                    <m:r>
                      <a:rPr lang="en-IN" sz="1800" b="1" i="1" smtClean="0">
                        <a:solidFill>
                          <a:schemeClr val="accent1">
                            <a:lumMod val="75000"/>
                          </a:schemeClr>
                        </a:solidFill>
                        <a:latin typeface="Cambria Math" panose="02040503050406030204" pitchFamily="18" charset="0"/>
                      </a:rPr>
                      <m:t>𝑬𝑵𝑬𝑹𝑮𝒀</m:t>
                    </m:r>
                  </m:oMath>
                </a14:m>
                <a:endParaRPr lang="en-US" sz="1800" b="1" dirty="0">
                  <a:solidFill>
                    <a:schemeClr val="accent1">
                      <a:lumMod val="75000"/>
                    </a:schemeClr>
                  </a:solidFill>
                </a:endParaRPr>
              </a:p>
              <a:p>
                <a:endParaRPr lang="en-US" sz="1800" dirty="0">
                  <a:solidFill>
                    <a:schemeClr val="accent1">
                      <a:lumMod val="75000"/>
                    </a:schemeClr>
                  </a:solidFill>
                </a:endParaRPr>
              </a:p>
              <a:p>
                <a:r>
                  <a:rPr lang="en-US" sz="1800" dirty="0">
                    <a:solidFill>
                      <a:schemeClr val="accent1">
                        <a:lumMod val="75000"/>
                      </a:schemeClr>
                    </a:solidFill>
                  </a:rPr>
                  <a:t>The process of respiration takes place inside the cells of the body. So, it is also known as </a:t>
                </a:r>
                <a:r>
                  <a:rPr lang="en-US" sz="1800" b="1" dirty="0">
                    <a:solidFill>
                      <a:schemeClr val="accent1">
                        <a:lumMod val="75000"/>
                      </a:schemeClr>
                    </a:solidFill>
                  </a:rPr>
                  <a:t>cellular respiration</a:t>
                </a:r>
                <a:r>
                  <a:rPr lang="en-US" sz="1800" dirty="0">
                    <a:solidFill>
                      <a:schemeClr val="accent1">
                        <a:lumMod val="75000"/>
                      </a:schemeClr>
                    </a:solidFill>
                  </a:rPr>
                  <a:t>.</a:t>
                </a:r>
              </a:p>
              <a:p>
                <a:endParaRPr lang="en-US" sz="1800" dirty="0">
                  <a:solidFill>
                    <a:schemeClr val="accent1">
                      <a:lumMod val="75000"/>
                    </a:schemeClr>
                  </a:solidFill>
                </a:endParaRPr>
              </a:p>
              <a:p>
                <a:r>
                  <a:rPr lang="en-US" sz="1800" dirty="0">
                    <a:solidFill>
                      <a:schemeClr val="accent1">
                        <a:lumMod val="75000"/>
                      </a:schemeClr>
                    </a:solidFill>
                  </a:rPr>
                  <a:t>The organic substances (food) undergoing oxidative breakdown (breakdown in the presence of oxygen)  during respiration are called </a:t>
                </a:r>
                <a:r>
                  <a:rPr lang="en-US" sz="1800" b="1" dirty="0">
                    <a:solidFill>
                      <a:schemeClr val="accent1">
                        <a:lumMod val="75000"/>
                      </a:schemeClr>
                    </a:solidFill>
                  </a:rPr>
                  <a:t>respiratory substrates</a:t>
                </a:r>
                <a:r>
                  <a:rPr lang="en-US" sz="1800" dirty="0">
                    <a:solidFill>
                      <a:schemeClr val="accent1">
                        <a:lumMod val="75000"/>
                      </a:schemeClr>
                    </a:solidFill>
                  </a:rPr>
                  <a:t>, e.g. glucose. </a:t>
                </a:r>
              </a:p>
              <a:p>
                <a:endParaRPr lang="en-US" sz="1800" dirty="0">
                  <a:solidFill>
                    <a:schemeClr val="accent1">
                      <a:lumMod val="75000"/>
                    </a:schemeClr>
                  </a:solidFill>
                </a:endParaRPr>
              </a:p>
              <a:p>
                <a:r>
                  <a:rPr lang="en-US" sz="1800" dirty="0">
                    <a:solidFill>
                      <a:schemeClr val="accent1">
                        <a:lumMod val="75000"/>
                      </a:schemeClr>
                    </a:solidFill>
                  </a:rPr>
                  <a:t>Respiration is essential for life because it provides energy for carrying out all the life processes which are necessary to keep the organism alive.</a:t>
                </a:r>
              </a:p>
              <a:p>
                <a:endParaRPr lang="en-IN" sz="1800" dirty="0">
                  <a:solidFill>
                    <a:schemeClr val="accent1">
                      <a:lumMod val="75000"/>
                    </a:schemeClr>
                  </a:solidFill>
                </a:endParaRPr>
              </a:p>
            </p:txBody>
          </p:sp>
        </mc:Choice>
        <mc:Fallback>
          <p:sp>
            <p:nvSpPr>
              <p:cNvPr id="4" name="Content Placeholder 3">
                <a:extLst>
                  <a:ext uri="{FF2B5EF4-FFF2-40B4-BE49-F238E27FC236}">
                    <a16:creationId xmlns:a16="http://schemas.microsoft.com/office/drawing/2014/main" id="{FEDEFF6E-253A-427F-AABE-537FB9BF9C5E}"/>
                  </a:ext>
                </a:extLst>
              </p:cNvPr>
              <p:cNvSpPr>
                <a:spLocks noGrp="1" noRot="1" noChangeAspect="1" noMove="1" noResize="1" noEditPoints="1" noAdjustHandles="1" noChangeArrowheads="1" noChangeShapeType="1" noTextEdit="1"/>
              </p:cNvSpPr>
              <p:nvPr>
                <p:ph idx="1"/>
              </p:nvPr>
            </p:nvSpPr>
            <p:spPr>
              <a:blipFill>
                <a:blip r:embed="rId2"/>
                <a:stretch>
                  <a:fillRect l="-406" t="-1261" b="-1401"/>
                </a:stretch>
              </a:blipFill>
            </p:spPr>
            <p:txBody>
              <a:bodyPr/>
              <a:lstStyle/>
              <a:p>
                <a:r>
                  <a:rPr lang="en-IN">
                    <a:noFill/>
                  </a:rPr>
                  <a:t> </a:t>
                </a:r>
              </a:p>
            </p:txBody>
          </p:sp>
        </mc:Fallback>
      </mc:AlternateContent>
      <p:sp>
        <p:nvSpPr>
          <p:cNvPr id="2" name="Arrow: Right 1">
            <a:extLst>
              <a:ext uri="{FF2B5EF4-FFF2-40B4-BE49-F238E27FC236}">
                <a16:creationId xmlns:a16="http://schemas.microsoft.com/office/drawing/2014/main" id="{8F94F669-364B-4003-BA8A-3C66FFEDE52A}"/>
              </a:ext>
            </a:extLst>
          </p:cNvPr>
          <p:cNvSpPr/>
          <p:nvPr/>
        </p:nvSpPr>
        <p:spPr>
          <a:xfrm>
            <a:off x="3181350" y="3114675"/>
            <a:ext cx="86677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184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9424-7214-4704-9832-2E2B104C88AB}"/>
              </a:ext>
            </a:extLst>
          </p:cNvPr>
          <p:cNvSpPr>
            <a:spLocks noGrp="1"/>
          </p:cNvSpPr>
          <p:nvPr>
            <p:ph type="title"/>
          </p:nvPr>
        </p:nvSpPr>
        <p:spPr/>
        <p:txBody>
          <a:bodyPr/>
          <a:lstStyle/>
          <a:p>
            <a:r>
              <a:rPr lang="en-IN" dirty="0">
                <a:latin typeface="Algerian" panose="04020705040A02060702" pitchFamily="82" charset="0"/>
              </a:rPr>
              <a:t>RESIDUAL VOLUME OF AIR</a:t>
            </a:r>
          </a:p>
        </p:txBody>
      </p:sp>
      <p:sp>
        <p:nvSpPr>
          <p:cNvPr id="3" name="Content Placeholder 2">
            <a:extLst>
              <a:ext uri="{FF2B5EF4-FFF2-40B4-BE49-F238E27FC236}">
                <a16:creationId xmlns:a16="http://schemas.microsoft.com/office/drawing/2014/main" id="{5366CC36-8F30-4672-A0E7-9539E641C633}"/>
              </a:ext>
            </a:extLst>
          </p:cNvPr>
          <p:cNvSpPr>
            <a:spLocks noGrp="1"/>
          </p:cNvSpPr>
          <p:nvPr>
            <p:ph idx="1"/>
          </p:nvPr>
        </p:nvSpPr>
        <p:spPr/>
        <p:txBody>
          <a:bodyPr/>
          <a:lstStyle/>
          <a:p>
            <a:r>
              <a:rPr lang="en-IN" dirty="0"/>
              <a:t>Volume of air left in the lungs after forceful exhalation (1500 ml).</a:t>
            </a:r>
          </a:p>
          <a:p>
            <a:pPr marL="0" indent="0">
              <a:buNone/>
            </a:pPr>
            <a:endParaRPr lang="en-IN" dirty="0"/>
          </a:p>
          <a:p>
            <a:r>
              <a:rPr lang="en-IN" dirty="0"/>
              <a:t>Lungs always contain a residual volume of air so that there is sufficient time for oxygen to be absorbed and carbon dioxide to be released.</a:t>
            </a:r>
          </a:p>
        </p:txBody>
      </p:sp>
    </p:spTree>
    <p:extLst>
      <p:ext uri="{BB962C8B-B14F-4D97-AF65-F5344CB8AC3E}">
        <p14:creationId xmlns:p14="http://schemas.microsoft.com/office/powerpoint/2010/main" val="272860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1626-AADC-425E-AB1A-55518A7BB642}"/>
              </a:ext>
            </a:extLst>
          </p:cNvPr>
          <p:cNvSpPr>
            <a:spLocks noGrp="1"/>
          </p:cNvSpPr>
          <p:nvPr>
            <p:ph type="title"/>
          </p:nvPr>
        </p:nvSpPr>
        <p:spPr/>
        <p:txBody>
          <a:bodyPr/>
          <a:lstStyle/>
          <a:p>
            <a:pPr algn="ctr"/>
            <a:r>
              <a:rPr lang="en-IN" dirty="0">
                <a:latin typeface="Algerian" panose="04020705040A02060702" pitchFamily="82" charset="0"/>
              </a:rPr>
              <a:t>RESPIRATORY PIGMENT</a:t>
            </a:r>
          </a:p>
        </p:txBody>
      </p:sp>
      <p:sp>
        <p:nvSpPr>
          <p:cNvPr id="3" name="Content Placeholder 2">
            <a:extLst>
              <a:ext uri="{FF2B5EF4-FFF2-40B4-BE49-F238E27FC236}">
                <a16:creationId xmlns:a16="http://schemas.microsoft.com/office/drawing/2014/main" id="{94015A3C-5C23-489B-873B-F54E72D10C88}"/>
              </a:ext>
            </a:extLst>
          </p:cNvPr>
          <p:cNvSpPr>
            <a:spLocks noGrp="1"/>
          </p:cNvSpPr>
          <p:nvPr>
            <p:ph idx="1"/>
          </p:nvPr>
        </p:nvSpPr>
        <p:spPr>
          <a:xfrm>
            <a:off x="838200" y="1435100"/>
            <a:ext cx="10515600" cy="4351338"/>
          </a:xfrm>
        </p:spPr>
        <p:txBody>
          <a:bodyPr>
            <a:normAutofit/>
          </a:bodyPr>
          <a:lstStyle/>
          <a:p>
            <a:r>
              <a:rPr lang="en-IN" sz="1800" dirty="0"/>
              <a:t>Diffusion pressure alone cannot deliver oxygen to all body parts in large sized animals.</a:t>
            </a:r>
          </a:p>
          <a:p>
            <a:r>
              <a:rPr lang="en-IN" sz="1800" dirty="0"/>
              <a:t>Respiratory pigment takes up oxygen from the air in the lungs and carry it to the tissues.</a:t>
            </a:r>
          </a:p>
          <a:p>
            <a:r>
              <a:rPr lang="en-IN" sz="1800" b="1" dirty="0"/>
              <a:t>Haemoglobin</a:t>
            </a:r>
            <a:r>
              <a:rPr lang="en-IN" sz="1800" dirty="0"/>
              <a:t> is the respiratory pigment in human beings.</a:t>
            </a:r>
          </a:p>
          <a:p>
            <a:r>
              <a:rPr lang="en-IN" sz="1800" dirty="0"/>
              <a:t>It is present in the RBC and has a strong affinity for oxygen.</a:t>
            </a:r>
          </a:p>
          <a:p>
            <a:r>
              <a:rPr lang="en-IN" sz="1800" dirty="0"/>
              <a:t>It binds with oxygen to form </a:t>
            </a:r>
            <a:r>
              <a:rPr lang="en-IN" sz="1800" b="1" dirty="0"/>
              <a:t>oxyhaemoglobin </a:t>
            </a:r>
            <a:r>
              <a:rPr lang="en-IN" sz="1800" dirty="0"/>
              <a:t>and thus through blood oxygen is transported to all parts of the body.</a:t>
            </a:r>
          </a:p>
          <a:p>
            <a:r>
              <a:rPr lang="en-IN" sz="1800" dirty="0"/>
              <a:t>Carbon dioxide is transported mainly as bicarbonates dissolved in plasma and a small percentage (about 10%) of carbon dioxide binds with haemoglobin to form a complex called </a:t>
            </a:r>
            <a:r>
              <a:rPr lang="en-IN" sz="1800" b="1" dirty="0"/>
              <a:t>carbaminohaemoglobin</a:t>
            </a:r>
            <a:r>
              <a:rPr lang="en-IN" sz="1800" dirty="0"/>
              <a:t>.</a:t>
            </a:r>
          </a:p>
          <a:p>
            <a:endParaRPr lang="en-IN" sz="1800" dirty="0"/>
          </a:p>
        </p:txBody>
      </p:sp>
      <p:pic>
        <p:nvPicPr>
          <p:cNvPr id="14338" name="Picture 2" descr="Mrs Abrey Lesson 14 blood">
            <a:extLst>
              <a:ext uri="{FF2B5EF4-FFF2-40B4-BE49-F238E27FC236}">
                <a16:creationId xmlns:a16="http://schemas.microsoft.com/office/drawing/2014/main" id="{9AAA3E60-75BF-40EC-8A0C-E7CEA36E4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4341496"/>
            <a:ext cx="3638550" cy="216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0765B-DE7E-4A97-AE8B-7307FB1352ED}"/>
              </a:ext>
            </a:extLst>
          </p:cNvPr>
          <p:cNvSpPr>
            <a:spLocks noGrp="1"/>
          </p:cNvSpPr>
          <p:nvPr>
            <p:ph type="title"/>
          </p:nvPr>
        </p:nvSpPr>
        <p:spPr>
          <a:xfrm>
            <a:off x="838200" y="2260600"/>
            <a:ext cx="10515600" cy="1325563"/>
          </a:xfrm>
        </p:spPr>
        <p:txBody>
          <a:bodyPr>
            <a:normAutofit/>
          </a:bodyPr>
          <a:lstStyle/>
          <a:p>
            <a:pPr algn="ctr"/>
            <a:r>
              <a:rPr lang="en-IN" sz="6000" dirty="0">
                <a:solidFill>
                  <a:srgbClr val="00B050"/>
                </a:solidFill>
                <a:latin typeface="Algerian" panose="04020705040A02060702" pitchFamily="82" charset="0"/>
              </a:rPr>
              <a:t>END</a:t>
            </a:r>
          </a:p>
        </p:txBody>
      </p:sp>
    </p:spTree>
    <p:extLst>
      <p:ext uri="{BB962C8B-B14F-4D97-AF65-F5344CB8AC3E}">
        <p14:creationId xmlns:p14="http://schemas.microsoft.com/office/powerpoint/2010/main" val="17970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589E-8E69-4B9E-8133-CB37F77C3961}"/>
              </a:ext>
            </a:extLst>
          </p:cNvPr>
          <p:cNvSpPr>
            <a:spLocks noGrp="1"/>
          </p:cNvSpPr>
          <p:nvPr>
            <p:ph type="title"/>
          </p:nvPr>
        </p:nvSpPr>
        <p:spPr/>
        <p:txBody>
          <a:bodyPr/>
          <a:lstStyle/>
          <a:p>
            <a:r>
              <a:rPr lang="en-IN" dirty="0">
                <a:solidFill>
                  <a:srgbClr val="7030A0"/>
                </a:solidFill>
                <a:latin typeface="Algerian" panose="04020705040A02060702" pitchFamily="82" charset="0"/>
              </a:rPr>
              <a:t>TYPES OF RESPIRATION</a:t>
            </a:r>
          </a:p>
        </p:txBody>
      </p:sp>
      <p:sp>
        <p:nvSpPr>
          <p:cNvPr id="3" name="Content Placeholder 2">
            <a:extLst>
              <a:ext uri="{FF2B5EF4-FFF2-40B4-BE49-F238E27FC236}">
                <a16:creationId xmlns:a16="http://schemas.microsoft.com/office/drawing/2014/main" id="{BDFE0375-168E-4646-9BD1-0F478BFE45FF}"/>
              </a:ext>
            </a:extLst>
          </p:cNvPr>
          <p:cNvSpPr>
            <a:spLocks noGrp="1"/>
          </p:cNvSpPr>
          <p:nvPr>
            <p:ph idx="1"/>
          </p:nvPr>
        </p:nvSpPr>
        <p:spPr/>
        <p:txBody>
          <a:bodyPr/>
          <a:lstStyle/>
          <a:p>
            <a:pPr marL="0" indent="0">
              <a:buNone/>
            </a:pPr>
            <a:r>
              <a:rPr lang="en-US" dirty="0">
                <a:solidFill>
                  <a:srgbClr val="C00000"/>
                </a:solidFill>
                <a:latin typeface="Berlin Sans FB" panose="020E0602020502020306" pitchFamily="34" charset="0"/>
              </a:rPr>
              <a:t>In most of the cases, the organisms carry out respiration by using oxygen. However there are some organisms which carry out respiration without using oxygen. Based on this, we have two types of respiration:</a:t>
            </a:r>
          </a:p>
          <a:p>
            <a:endParaRPr lang="en-US" dirty="0">
              <a:solidFill>
                <a:srgbClr val="C00000"/>
              </a:solidFill>
              <a:latin typeface="Berlin Sans FB" panose="020E0602020502020306" pitchFamily="34" charset="0"/>
            </a:endParaRPr>
          </a:p>
          <a:p>
            <a:pPr marL="514350" indent="-514350">
              <a:buAutoNum type="arabicPeriod"/>
            </a:pPr>
            <a:r>
              <a:rPr lang="en-US" dirty="0">
                <a:solidFill>
                  <a:srgbClr val="C00000"/>
                </a:solidFill>
                <a:latin typeface="Berlin Sans FB" panose="020E0602020502020306" pitchFamily="34" charset="0"/>
              </a:rPr>
              <a:t>Aerobic respiration (in the presence of oxygen)</a:t>
            </a:r>
          </a:p>
          <a:p>
            <a:pPr marL="0" indent="0">
              <a:buNone/>
            </a:pPr>
            <a:endParaRPr lang="en-US" dirty="0">
              <a:solidFill>
                <a:srgbClr val="C00000"/>
              </a:solidFill>
              <a:latin typeface="Berlin Sans FB" panose="020E0602020502020306" pitchFamily="34" charset="0"/>
            </a:endParaRPr>
          </a:p>
          <a:p>
            <a:pPr marL="0" indent="0">
              <a:buNone/>
            </a:pPr>
            <a:r>
              <a:rPr lang="en-US" dirty="0">
                <a:solidFill>
                  <a:srgbClr val="C00000"/>
                </a:solidFill>
                <a:latin typeface="Berlin Sans FB" panose="020E0602020502020306" pitchFamily="34" charset="0"/>
              </a:rPr>
              <a:t>2.   Anaerobic respiration (in the absence of oxygen)</a:t>
            </a:r>
          </a:p>
          <a:p>
            <a:endParaRPr lang="en-IN"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404113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of Cellular Respiration- Aerobic &amp; Anaerobic Respiration">
            <a:extLst>
              <a:ext uri="{FF2B5EF4-FFF2-40B4-BE49-F238E27FC236}">
                <a16:creationId xmlns:a16="http://schemas.microsoft.com/office/drawing/2014/main" id="{2A3FC309-D850-4B46-9182-DD2ADAFB4D5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662"/>
          <a:stretch/>
        </p:blipFill>
        <p:spPr bwMode="auto">
          <a:xfrm>
            <a:off x="1238250" y="666750"/>
            <a:ext cx="95059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23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731E-3F23-4B68-A780-94E32EACACD1}"/>
              </a:ext>
            </a:extLst>
          </p:cNvPr>
          <p:cNvSpPr>
            <a:spLocks noGrp="1"/>
          </p:cNvSpPr>
          <p:nvPr>
            <p:ph type="title"/>
          </p:nvPr>
        </p:nvSpPr>
        <p:spPr/>
        <p:txBody>
          <a:bodyPr/>
          <a:lstStyle/>
          <a:p>
            <a:r>
              <a:rPr lang="en-IN" dirty="0">
                <a:solidFill>
                  <a:srgbClr val="00B050"/>
                </a:solidFill>
                <a:latin typeface="Algerian" panose="04020705040A02060702" pitchFamily="82" charset="0"/>
              </a:rPr>
              <a:t>AEROBIC RESPIRATION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760EE4-A6C5-44E0-B7AF-814343B31CAF}"/>
                  </a:ext>
                </a:extLst>
              </p:cNvPr>
              <p:cNvSpPr>
                <a:spLocks noGrp="1"/>
              </p:cNvSpPr>
              <p:nvPr>
                <p:ph idx="1"/>
              </p:nvPr>
            </p:nvSpPr>
            <p:spPr/>
            <p:txBody>
              <a:bodyPr>
                <a:normAutofit/>
              </a:bodyPr>
              <a:lstStyle/>
              <a:p>
                <a:r>
                  <a:rPr lang="en-IN" sz="2000" dirty="0">
                    <a:solidFill>
                      <a:schemeClr val="accent2">
                        <a:lumMod val="75000"/>
                      </a:schemeClr>
                    </a:solidFill>
                    <a:latin typeface="Arial Narrow" panose="020B0606020202030204" pitchFamily="34" charset="0"/>
                  </a:rPr>
                  <a:t>It is the process in which large amount of energy is released in the presence of oxygen from the breakdown of food substances. </a:t>
                </a:r>
              </a:p>
              <a:p>
                <a:endParaRPr lang="en-IN" sz="2000" dirty="0">
                  <a:solidFill>
                    <a:schemeClr val="accent2">
                      <a:lumMod val="75000"/>
                    </a:schemeClr>
                  </a:solidFill>
                  <a:latin typeface="Arial Narrow" panose="020B0606020202030204" pitchFamily="34" charset="0"/>
                </a:endParaRPr>
              </a:p>
              <a:p>
                <a:pPr marL="0" indent="0">
                  <a:buNone/>
                </a:pPr>
                <a14:m>
                  <m:oMathPara xmlns:m="http://schemas.openxmlformats.org/officeDocument/2006/math">
                    <m:oMathParaPr>
                      <m:jc m:val="centerGroup"/>
                    </m:oMathParaPr>
                    <m:oMath xmlns:m="http://schemas.openxmlformats.org/officeDocument/2006/math">
                      <m:r>
                        <a:rPr lang="en-IN" sz="1600" b="1" i="0" smtClean="0">
                          <a:solidFill>
                            <a:schemeClr val="accent2">
                              <a:lumMod val="75000"/>
                            </a:schemeClr>
                          </a:solidFill>
                          <a:latin typeface="Cambria Math" panose="02040503050406030204" pitchFamily="18" charset="0"/>
                        </a:rPr>
                        <m:t>𝐆𝐋𝐔𝐂𝐎𝐒𝐄</m:t>
                      </m:r>
                      <m:r>
                        <a:rPr lang="en-IN" sz="1600" b="1" i="0" smtClean="0">
                          <a:solidFill>
                            <a:schemeClr val="accent2">
                              <a:lumMod val="75000"/>
                            </a:schemeClr>
                          </a:solidFill>
                          <a:latin typeface="Cambria Math" panose="02040503050406030204" pitchFamily="18" charset="0"/>
                        </a:rPr>
                        <m:t> </m:t>
                      </m:r>
                      <m:groupChr>
                        <m:groupChrPr>
                          <m:chr m:val="→"/>
                          <m:vertJc m:val="bot"/>
                          <m:ctrlPr>
                            <a:rPr lang="en-IN" sz="1600" b="1" i="1" smtClean="0">
                              <a:solidFill>
                                <a:schemeClr val="accent2">
                                  <a:lumMod val="75000"/>
                                </a:schemeClr>
                              </a:solidFill>
                              <a:latin typeface="Cambria Math" panose="02040503050406030204" pitchFamily="18" charset="0"/>
                            </a:rPr>
                          </m:ctrlPr>
                        </m:groupChrPr>
                        <m:e>
                          <m:r>
                            <m:rPr>
                              <m:brk m:alnAt="2"/>
                            </m:rPr>
                            <a:rPr lang="en-IN" sz="1600" b="1" i="0" smtClean="0">
                              <a:solidFill>
                                <a:schemeClr val="accent2">
                                  <a:lumMod val="75000"/>
                                </a:schemeClr>
                              </a:solidFill>
                              <a:latin typeface="Cambria Math" panose="02040503050406030204" pitchFamily="18" charset="0"/>
                            </a:rPr>
                            <m:t>𝐢</m:t>
                          </m:r>
                          <m:r>
                            <a:rPr lang="en-IN" sz="1600" b="1" i="0" smtClean="0">
                              <a:solidFill>
                                <a:schemeClr val="accent2">
                                  <a:lumMod val="75000"/>
                                </a:schemeClr>
                              </a:solidFill>
                              <a:latin typeface="Cambria Math" panose="02040503050406030204" pitchFamily="18" charset="0"/>
                            </a:rPr>
                            <m:t>𝐧</m:t>
                          </m: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𝐜𝐲𝐭𝐨𝐩𝐥𝐚𝐬𝐦</m:t>
                          </m:r>
                        </m:e>
                      </m:groupCh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𝐏𝐘𝐑𝐔𝐕𝐀𝐓𝐄</m:t>
                      </m:r>
                      <m:r>
                        <a:rPr lang="en-IN" sz="1600" b="1" i="0" smtClean="0">
                          <a:solidFill>
                            <a:schemeClr val="accent2">
                              <a:lumMod val="75000"/>
                            </a:schemeClr>
                          </a:solidFill>
                          <a:latin typeface="Cambria Math" panose="02040503050406030204" pitchFamily="18" charset="0"/>
                        </a:rPr>
                        <m:t>+</m:t>
                      </m:r>
                      <m:r>
                        <a:rPr lang="en-IN" sz="1600" b="1" i="0" smtClean="0">
                          <a:solidFill>
                            <a:schemeClr val="accent2">
                              <a:lumMod val="75000"/>
                            </a:schemeClr>
                          </a:solidFill>
                          <a:latin typeface="Cambria Math" panose="02040503050406030204" pitchFamily="18" charset="0"/>
                        </a:rPr>
                        <m:t>𝐄𝐍𝐄𝐑𝐆𝐘</m:t>
                      </m:r>
                      <m:r>
                        <a:rPr lang="en-IN" sz="1600" b="1" i="0" smtClean="0">
                          <a:solidFill>
                            <a:schemeClr val="accent2">
                              <a:lumMod val="75000"/>
                            </a:schemeClr>
                          </a:solidFill>
                          <a:latin typeface="Cambria Math" panose="02040503050406030204" pitchFamily="18" charset="0"/>
                        </a:rPr>
                        <m:t> </m:t>
                      </m:r>
                      <m:groupChr>
                        <m:groupChrPr>
                          <m:chr m:val="→"/>
                          <m:vertJc m:val="bot"/>
                          <m:ctrlPr>
                            <a:rPr lang="en-IN" sz="1600" b="1" i="1" smtClean="0">
                              <a:solidFill>
                                <a:schemeClr val="accent2">
                                  <a:lumMod val="75000"/>
                                </a:schemeClr>
                              </a:solidFill>
                              <a:latin typeface="Cambria Math" panose="02040503050406030204" pitchFamily="18" charset="0"/>
                            </a:rPr>
                          </m:ctrlPr>
                        </m:groupChrPr>
                        <m:e>
                          <m:eqArr>
                            <m:eqArrPr>
                              <m:ctrlPr>
                                <a:rPr lang="en-IN" sz="1600" b="1" i="1" smtClean="0">
                                  <a:solidFill>
                                    <a:schemeClr val="accent2">
                                      <a:lumMod val="75000"/>
                                    </a:schemeClr>
                                  </a:solidFill>
                                  <a:latin typeface="Cambria Math" panose="02040503050406030204" pitchFamily="18" charset="0"/>
                                </a:rPr>
                              </m:ctrlPr>
                            </m:eqArrPr>
                            <m:e>
                              <m:r>
                                <m:rPr>
                                  <m:brk m:alnAt="2"/>
                                </m:rPr>
                                <a:rPr lang="en-IN" sz="1600" b="1" i="0" smtClean="0">
                                  <a:solidFill>
                                    <a:schemeClr val="accent2">
                                      <a:lumMod val="75000"/>
                                    </a:schemeClr>
                                  </a:solidFill>
                                  <a:latin typeface="Cambria Math" panose="02040503050406030204" pitchFamily="18" charset="0"/>
                                </a:rPr>
                                <m:t>𝐢</m:t>
                              </m:r>
                              <m:r>
                                <a:rPr lang="en-IN" sz="1600" b="1" i="0" smtClean="0">
                                  <a:solidFill>
                                    <a:schemeClr val="accent2">
                                      <a:lumMod val="75000"/>
                                    </a:schemeClr>
                                  </a:solidFill>
                                  <a:latin typeface="Cambria Math" panose="02040503050406030204" pitchFamily="18" charset="0"/>
                                </a:rPr>
                                <m:t>𝐧</m:t>
                              </m: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𝐦𝐢𝐭𝐨𝐜𝐡𝐨𝐧𝐝𝐫𝐢𝐚</m:t>
                              </m:r>
                            </m:e>
                            <m:e>
                              <m:r>
                                <a:rPr lang="en-IN" sz="1600" b="1" i="1" smtClean="0">
                                  <a:solidFill>
                                    <a:schemeClr val="accent2">
                                      <a:lumMod val="75000"/>
                                    </a:schemeClr>
                                  </a:solidFill>
                                  <a:latin typeface="Cambria Math" panose="02040503050406030204" pitchFamily="18" charset="0"/>
                                </a:rPr>
                                <m:t>(</m:t>
                              </m:r>
                              <m:r>
                                <a:rPr lang="en-IN" sz="1600" b="1" i="1" smtClean="0">
                                  <a:solidFill>
                                    <a:schemeClr val="accent2">
                                      <a:lumMod val="75000"/>
                                    </a:schemeClr>
                                  </a:solidFill>
                                  <a:latin typeface="Cambria Math" panose="02040503050406030204" pitchFamily="18" charset="0"/>
                                </a:rPr>
                                <m:t>𝑶𝑿𝒀𝑮𝑬𝑵</m:t>
                              </m:r>
                              <m:r>
                                <a:rPr lang="en-IN" sz="1600" b="1" i="1" smtClean="0">
                                  <a:solidFill>
                                    <a:schemeClr val="accent2">
                                      <a:lumMod val="75000"/>
                                    </a:schemeClr>
                                  </a:solidFill>
                                  <a:latin typeface="Cambria Math" panose="02040503050406030204" pitchFamily="18" charset="0"/>
                                </a:rPr>
                                <m:t>)</m:t>
                              </m:r>
                            </m:e>
                          </m:eqArr>
                        </m:e>
                      </m:groupCh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𝐂𝐀𝐑𝐁𝐎𝐍</m:t>
                      </m: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𝐃𝐈𝐎𝐗𝐈𝐃𝐄</m:t>
                      </m:r>
                      <m:r>
                        <a:rPr lang="en-IN" sz="1600" b="1" i="0" smtClean="0">
                          <a:solidFill>
                            <a:schemeClr val="accent2">
                              <a:lumMod val="75000"/>
                            </a:schemeClr>
                          </a:solidFill>
                          <a:latin typeface="Cambria Math" panose="02040503050406030204" pitchFamily="18" charset="0"/>
                        </a:rPr>
                        <m:t>+</m:t>
                      </m:r>
                      <m:r>
                        <a:rPr lang="en-IN" sz="1600" b="1" i="0" smtClean="0">
                          <a:solidFill>
                            <a:schemeClr val="accent2">
                              <a:lumMod val="75000"/>
                            </a:schemeClr>
                          </a:solidFill>
                          <a:latin typeface="Cambria Math" panose="02040503050406030204" pitchFamily="18" charset="0"/>
                        </a:rPr>
                        <m:t>𝐖𝐀𝐓𝐄𝐑</m:t>
                      </m:r>
                      <m:r>
                        <a:rPr lang="en-IN" sz="1600" b="1" i="0" smtClean="0">
                          <a:solidFill>
                            <a:schemeClr val="accent2">
                              <a:lumMod val="75000"/>
                            </a:schemeClr>
                          </a:solidFill>
                          <a:latin typeface="Cambria Math" panose="02040503050406030204" pitchFamily="18" charset="0"/>
                        </a:rPr>
                        <m:t>+</m:t>
                      </m:r>
                      <m:r>
                        <a:rPr lang="en-IN" sz="1600" b="1" i="0" smtClean="0">
                          <a:solidFill>
                            <a:schemeClr val="accent2">
                              <a:lumMod val="75000"/>
                            </a:schemeClr>
                          </a:solidFill>
                          <a:latin typeface="Cambria Math" panose="02040503050406030204" pitchFamily="18" charset="0"/>
                        </a:rPr>
                        <m:t>𝟑𝟖</m:t>
                      </m:r>
                      <m:r>
                        <a:rPr lang="en-IN" sz="1600" b="1" i="0" smtClean="0">
                          <a:solidFill>
                            <a:schemeClr val="accent2">
                              <a:lumMod val="75000"/>
                            </a:schemeClr>
                          </a:solidFill>
                          <a:latin typeface="Cambria Math" panose="02040503050406030204" pitchFamily="18" charset="0"/>
                        </a:rPr>
                        <m:t> </m:t>
                      </m:r>
                      <m:r>
                        <a:rPr lang="en-IN" sz="1600" b="1" i="0" smtClean="0">
                          <a:solidFill>
                            <a:schemeClr val="accent2">
                              <a:lumMod val="75000"/>
                            </a:schemeClr>
                          </a:solidFill>
                          <a:latin typeface="Cambria Math" panose="02040503050406030204" pitchFamily="18" charset="0"/>
                        </a:rPr>
                        <m:t>𝐀𝐓𝐏</m:t>
                      </m:r>
                    </m:oMath>
                  </m:oMathPara>
                </a14:m>
                <a:endParaRPr lang="en-IN" sz="1600" b="1" dirty="0">
                  <a:solidFill>
                    <a:schemeClr val="accent2">
                      <a:lumMod val="75000"/>
                    </a:schemeClr>
                  </a:solidFill>
                </a:endParaRPr>
              </a:p>
              <a:p>
                <a:pPr marL="0" indent="0">
                  <a:buNone/>
                </a:pPr>
                <a:r>
                  <a:rPr lang="en-IN" sz="1600" b="1" dirty="0">
                    <a:solidFill>
                      <a:schemeClr val="accent2">
                        <a:lumMod val="75000"/>
                      </a:schemeClr>
                    </a:solidFill>
                  </a:rPr>
                  <a:t>                      (6C)                                     (3C)</a:t>
                </a:r>
              </a:p>
              <a:p>
                <a:pPr marL="0" indent="0">
                  <a:buNone/>
                </a:pPr>
                <a:r>
                  <a:rPr lang="en-IN" sz="1600" b="1" dirty="0">
                    <a:solidFill>
                      <a:schemeClr val="accent2">
                        <a:lumMod val="75000"/>
                      </a:schemeClr>
                    </a:solidFill>
                  </a:rPr>
                  <a:t>                 [ 6C = 6 carbon molecule ; 3C = 3 carbon molecule]</a:t>
                </a:r>
              </a:p>
              <a:p>
                <a:pPr marL="0" indent="0">
                  <a:buNone/>
                </a:pPr>
                <a:endParaRPr lang="en-IN" sz="1600" b="1" dirty="0">
                  <a:solidFill>
                    <a:schemeClr val="accent2">
                      <a:lumMod val="75000"/>
                    </a:schemeClr>
                  </a:solidFill>
                </a:endParaRPr>
              </a:p>
              <a:p>
                <a:r>
                  <a:rPr lang="en-IN" sz="2000" dirty="0">
                    <a:solidFill>
                      <a:schemeClr val="accent2">
                        <a:lumMod val="75000"/>
                      </a:schemeClr>
                    </a:solidFill>
                    <a:latin typeface="Arial Narrow" panose="020B0606020202030204" pitchFamily="34" charset="0"/>
                  </a:rPr>
                  <a:t>This process starts in the cytoplasm and continues in the mitochondria of the cell.</a:t>
                </a:r>
              </a:p>
              <a:p>
                <a:r>
                  <a:rPr lang="en-IN" sz="2000" dirty="0">
                    <a:solidFill>
                      <a:schemeClr val="accent2">
                        <a:lumMod val="75000"/>
                      </a:schemeClr>
                    </a:solidFill>
                    <a:latin typeface="Arial Narrow" panose="020B0606020202030204" pitchFamily="34" charset="0"/>
                  </a:rPr>
                  <a:t>Water and carbon dioxide are produced as the waste products.</a:t>
                </a:r>
              </a:p>
              <a:p>
                <a:r>
                  <a:rPr lang="en-IN" sz="2000" dirty="0">
                    <a:solidFill>
                      <a:schemeClr val="accent2">
                        <a:lumMod val="75000"/>
                      </a:schemeClr>
                    </a:solidFill>
                    <a:latin typeface="Arial Narrow" panose="020B0606020202030204" pitchFamily="34" charset="0"/>
                  </a:rPr>
                  <a:t>The energy released during this process is used for all other life processes.</a:t>
                </a:r>
              </a:p>
              <a:p>
                <a:r>
                  <a:rPr lang="en-IN" sz="2000" dirty="0">
                    <a:solidFill>
                      <a:schemeClr val="accent2">
                        <a:lumMod val="75000"/>
                      </a:schemeClr>
                    </a:solidFill>
                    <a:latin typeface="Arial Narrow" panose="020B0606020202030204" pitchFamily="34" charset="0"/>
                  </a:rPr>
                  <a:t>The release of energy in aerobic process is much more than in anaerobic process.</a:t>
                </a:r>
              </a:p>
              <a:p>
                <a:pPr marL="0" indent="0">
                  <a:buNone/>
                </a:pPr>
                <a:endParaRPr lang="en-IN" sz="2000" dirty="0">
                  <a:solidFill>
                    <a:schemeClr val="accent2">
                      <a:lumMod val="75000"/>
                    </a:schemeClr>
                  </a:solidFill>
                </a:endParaRPr>
              </a:p>
            </p:txBody>
          </p:sp>
        </mc:Choice>
        <mc:Fallback xmlns="">
          <p:sp>
            <p:nvSpPr>
              <p:cNvPr id="3" name="Content Placeholder 2">
                <a:extLst>
                  <a:ext uri="{FF2B5EF4-FFF2-40B4-BE49-F238E27FC236}">
                    <a16:creationId xmlns:a16="http://schemas.microsoft.com/office/drawing/2014/main" id="{4B760EE4-A6C5-44E0-B7AF-814343B31CAF}"/>
                  </a:ext>
                </a:extLst>
              </p:cNvPr>
              <p:cNvSpPr>
                <a:spLocks noGrp="1" noRot="1" noChangeAspect="1" noMove="1" noResize="1" noEditPoints="1" noAdjustHandles="1" noChangeArrowheads="1" noChangeShapeType="1" noTextEdit="1"/>
              </p:cNvSpPr>
              <p:nvPr>
                <p:ph idx="1"/>
              </p:nvPr>
            </p:nvSpPr>
            <p:spPr>
              <a:blipFill>
                <a:blip r:embed="rId2"/>
                <a:stretch>
                  <a:fillRect l="-522" t="-1401" r="-1101"/>
                </a:stretch>
              </a:blipFill>
            </p:spPr>
            <p:txBody>
              <a:bodyPr/>
              <a:lstStyle/>
              <a:p>
                <a:r>
                  <a:rPr lang="en-IN">
                    <a:noFill/>
                  </a:rPr>
                  <a:t> </a:t>
                </a:r>
              </a:p>
            </p:txBody>
          </p:sp>
        </mc:Fallback>
      </mc:AlternateContent>
    </p:spTree>
    <p:extLst>
      <p:ext uri="{BB962C8B-B14F-4D97-AF65-F5344CB8AC3E}">
        <p14:creationId xmlns:p14="http://schemas.microsoft.com/office/powerpoint/2010/main" val="349255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A9B1-DB49-4940-88AA-E8FFB154349D}"/>
              </a:ext>
            </a:extLst>
          </p:cNvPr>
          <p:cNvSpPr>
            <a:spLocks noGrp="1"/>
          </p:cNvSpPr>
          <p:nvPr>
            <p:ph type="title"/>
          </p:nvPr>
        </p:nvSpPr>
        <p:spPr/>
        <p:txBody>
          <a:bodyPr/>
          <a:lstStyle/>
          <a:p>
            <a:r>
              <a:rPr lang="en-IN" dirty="0">
                <a:solidFill>
                  <a:srgbClr val="666633"/>
                </a:solidFill>
                <a:latin typeface="Algerian" panose="04020705040A02060702" pitchFamily="82" charset="0"/>
              </a:rPr>
              <a:t>ANAEROBIC RESPIRATION</a:t>
            </a:r>
          </a:p>
        </p:txBody>
      </p:sp>
      <p:sp>
        <p:nvSpPr>
          <p:cNvPr id="3" name="Content Placeholder 2">
            <a:extLst>
              <a:ext uri="{FF2B5EF4-FFF2-40B4-BE49-F238E27FC236}">
                <a16:creationId xmlns:a16="http://schemas.microsoft.com/office/drawing/2014/main" id="{813A99F8-38E6-4841-AF45-AD876212C967}"/>
              </a:ext>
            </a:extLst>
          </p:cNvPr>
          <p:cNvSpPr>
            <a:spLocks noGrp="1"/>
          </p:cNvSpPr>
          <p:nvPr>
            <p:ph idx="1"/>
          </p:nvPr>
        </p:nvSpPr>
        <p:spPr/>
        <p:txBody>
          <a:bodyPr>
            <a:normAutofit/>
          </a:bodyPr>
          <a:lstStyle/>
          <a:p>
            <a:r>
              <a:rPr lang="en-IN" sz="2000" dirty="0">
                <a:solidFill>
                  <a:schemeClr val="accent1"/>
                </a:solidFill>
              </a:rPr>
              <a:t>It is the respiratory process in which small amount of energy is released in the absence of oxygen from the breakdown of food substances. It takes place in </a:t>
            </a:r>
            <a:r>
              <a:rPr lang="en-IN" sz="2000" b="1" dirty="0">
                <a:solidFill>
                  <a:schemeClr val="accent1"/>
                </a:solidFill>
              </a:rPr>
              <a:t>yeast, some anaerobic bacteria and in human muscles</a:t>
            </a:r>
            <a:r>
              <a:rPr lang="en-IN" sz="2000" dirty="0">
                <a:solidFill>
                  <a:schemeClr val="accent1"/>
                </a:solidFill>
              </a:rPr>
              <a:t> (muscle cells become temporarily anaerobic, when there is lack of enough oxygen supply during active exercise).</a:t>
            </a:r>
          </a:p>
          <a:p>
            <a:endParaRPr lang="en-IN" sz="2000" dirty="0">
              <a:solidFill>
                <a:schemeClr val="accent1"/>
              </a:solidFill>
            </a:endParaRPr>
          </a:p>
          <a:p>
            <a:r>
              <a:rPr lang="en-IN" sz="2000" dirty="0">
                <a:solidFill>
                  <a:schemeClr val="accent1"/>
                </a:solidFill>
              </a:rPr>
              <a:t>Anaerobic respiration is termed as fermentation in microorganisms. On the basis of the products formed, it is categorised as:</a:t>
            </a:r>
          </a:p>
          <a:p>
            <a:endParaRPr lang="en-IN" sz="2000" dirty="0">
              <a:solidFill>
                <a:schemeClr val="accent1"/>
              </a:solidFill>
            </a:endParaRPr>
          </a:p>
          <a:p>
            <a:pPr marL="457200" indent="-457200">
              <a:buFont typeface="+mj-lt"/>
              <a:buAutoNum type="arabicPeriod"/>
            </a:pPr>
            <a:r>
              <a:rPr lang="en-IN" sz="2000" b="1" dirty="0">
                <a:solidFill>
                  <a:schemeClr val="accent1"/>
                </a:solidFill>
              </a:rPr>
              <a:t>Alcoholic fermentation </a:t>
            </a:r>
            <a:r>
              <a:rPr lang="en-IN" sz="2000" dirty="0">
                <a:solidFill>
                  <a:schemeClr val="accent1"/>
                </a:solidFill>
              </a:rPr>
              <a:t>(in yeast)</a:t>
            </a:r>
          </a:p>
          <a:p>
            <a:pPr marL="457200" indent="-457200">
              <a:buFont typeface="+mj-lt"/>
              <a:buAutoNum type="arabicPeriod"/>
            </a:pPr>
            <a:r>
              <a:rPr lang="en-IN" sz="2000" b="1" dirty="0">
                <a:solidFill>
                  <a:schemeClr val="accent1"/>
                </a:solidFill>
              </a:rPr>
              <a:t>Lactic acid fermentation </a:t>
            </a:r>
            <a:r>
              <a:rPr lang="en-IN" sz="2000" dirty="0">
                <a:solidFill>
                  <a:schemeClr val="accent1"/>
                </a:solidFill>
              </a:rPr>
              <a:t>(in some bacteria, in human muscles)</a:t>
            </a:r>
          </a:p>
          <a:p>
            <a:pPr marL="457200" indent="-457200">
              <a:buFont typeface="+mj-lt"/>
              <a:buAutoNum type="arabicPeriod"/>
            </a:pPr>
            <a:endParaRPr lang="en-IN" sz="2000" dirty="0">
              <a:solidFill>
                <a:schemeClr val="accent1"/>
              </a:solidFill>
            </a:endParaRPr>
          </a:p>
        </p:txBody>
      </p:sp>
    </p:spTree>
    <p:extLst>
      <p:ext uri="{BB962C8B-B14F-4D97-AF65-F5344CB8AC3E}">
        <p14:creationId xmlns:p14="http://schemas.microsoft.com/office/powerpoint/2010/main" val="29856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ell Processes and Energy - ppt video online download">
            <a:extLst>
              <a:ext uri="{FF2B5EF4-FFF2-40B4-BE49-F238E27FC236}">
                <a16:creationId xmlns:a16="http://schemas.microsoft.com/office/drawing/2014/main" id="{C4AC0595-971E-45DC-ABD7-C98AAE9B9DB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617"/>
          <a:stretch/>
        </p:blipFill>
        <p:spPr bwMode="auto">
          <a:xfrm>
            <a:off x="1543050" y="1092200"/>
            <a:ext cx="9525000" cy="51562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3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D70C-9B13-4628-BA65-89443AE9B2B0}"/>
              </a:ext>
            </a:extLst>
          </p:cNvPr>
          <p:cNvSpPr>
            <a:spLocks noGrp="1"/>
          </p:cNvSpPr>
          <p:nvPr>
            <p:ph type="title"/>
          </p:nvPr>
        </p:nvSpPr>
        <p:spPr/>
        <p:txBody>
          <a:bodyPr/>
          <a:lstStyle/>
          <a:p>
            <a:r>
              <a:rPr lang="en-IN" dirty="0">
                <a:latin typeface="Algerian" panose="04020705040A02060702" pitchFamily="82" charset="0"/>
              </a:rPr>
              <a:t>ALCOHOLIC FERMENTATION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CFA12F-3D16-44D7-ACF4-3A6ED8493B72}"/>
                  </a:ext>
                </a:extLst>
              </p:cNvPr>
              <p:cNvSpPr>
                <a:spLocks noGrp="1"/>
              </p:cNvSpPr>
              <p:nvPr>
                <p:ph idx="1"/>
              </p:nvPr>
            </p:nvSpPr>
            <p:spPr>
              <a:xfrm>
                <a:off x="380999" y="1494002"/>
                <a:ext cx="10481487" cy="5563495"/>
              </a:xfrm>
            </p:spPr>
            <p:txBody>
              <a:bodyPr>
                <a:normAutofit/>
              </a:bodyPr>
              <a:lstStyle/>
              <a:p>
                <a:r>
                  <a:rPr lang="en-IN" sz="2000" dirty="0"/>
                  <a:t>An incomplete breakdown of sugar into ethanol and carbon dioxide to release energy is called alcoholic fermentation. This process occurs mainly in yeast, which is used to produce beer, wine etc. by brewing. </a:t>
                </a:r>
              </a:p>
              <a:p>
                <a:endParaRPr lang="en-IN" sz="2000" dirty="0"/>
              </a:p>
              <a:p>
                <a:pPr marL="0" indent="0">
                  <a:buNone/>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𝒈𝒍𝒖𝒄𝒐𝒔𝒆</m:t>
                      </m:r>
                      <m:groupChr>
                        <m:groupChrPr>
                          <m:chr m:val="→"/>
                          <m:vertJc m:val="bot"/>
                          <m:ctrlPr>
                            <a:rPr lang="en-IN" sz="1800" b="1" i="1" smtClean="0">
                              <a:latin typeface="Cambria Math" panose="02040503050406030204" pitchFamily="18" charset="0"/>
                            </a:rPr>
                          </m:ctrlPr>
                        </m:groupChrPr>
                        <m:e>
                          <m:r>
                            <m:rPr>
                              <m:brk m:alnAt="2"/>
                            </m:rPr>
                            <a:rPr lang="en-IN" sz="1800" b="1" i="1" smtClean="0">
                              <a:latin typeface="Cambria Math" panose="02040503050406030204" pitchFamily="18" charset="0"/>
                            </a:rPr>
                            <m:t>𝒊</m:t>
                          </m:r>
                          <m:r>
                            <a:rPr lang="en-IN" sz="1800" b="1" i="1" smtClean="0">
                              <a:latin typeface="Cambria Math" panose="02040503050406030204" pitchFamily="18" charset="0"/>
                            </a:rPr>
                            <m:t>𝒏</m:t>
                          </m:r>
                          <m:r>
                            <a:rPr lang="en-IN" sz="1800" b="1" i="1" smtClean="0">
                              <a:latin typeface="Cambria Math" panose="02040503050406030204" pitchFamily="18" charset="0"/>
                            </a:rPr>
                            <m:t> </m:t>
                          </m:r>
                          <m:r>
                            <a:rPr lang="en-IN" sz="1800" b="1" i="1" smtClean="0">
                              <a:latin typeface="Cambria Math" panose="02040503050406030204" pitchFamily="18" charset="0"/>
                            </a:rPr>
                            <m:t>𝒄𝒚𝒕𝒐𝒑𝒍𝒂𝒔𝒎</m:t>
                          </m:r>
                        </m:e>
                      </m:groupChr>
                      <m:r>
                        <a:rPr lang="en-IN" sz="1800" b="1" i="1" smtClean="0">
                          <a:latin typeface="Cambria Math" panose="02040503050406030204" pitchFamily="18" charset="0"/>
                        </a:rPr>
                        <m:t>𝒑𝒚𝒓𝒖𝒗𝒂𝒕𝒆</m:t>
                      </m:r>
                      <m:r>
                        <a:rPr lang="en-IN" sz="1800" b="1" i="1" smtClean="0">
                          <a:latin typeface="Cambria Math" panose="02040503050406030204" pitchFamily="18" charset="0"/>
                        </a:rPr>
                        <m:t>+</m:t>
                      </m:r>
                      <m:r>
                        <a:rPr lang="en-IN" sz="1800" b="1" i="1" smtClean="0">
                          <a:latin typeface="Cambria Math" panose="02040503050406030204" pitchFamily="18" charset="0"/>
                        </a:rPr>
                        <m:t>𝒆𝒏𝒆𝒓𝒈𝒚</m:t>
                      </m:r>
                      <m:groupChr>
                        <m:groupChrPr>
                          <m:chr m:val="→"/>
                          <m:vertJc m:val="bot"/>
                          <m:ctrlPr>
                            <a:rPr lang="en-IN" sz="1800" b="1" i="1" smtClean="0">
                              <a:latin typeface="Cambria Math" panose="02040503050406030204" pitchFamily="18" charset="0"/>
                            </a:rPr>
                          </m:ctrlPr>
                        </m:groupChrPr>
                        <m:e>
                          <m:eqArr>
                            <m:eqArrPr>
                              <m:ctrlPr>
                                <a:rPr lang="en-IN" sz="1800" b="1" i="1" smtClean="0">
                                  <a:latin typeface="Cambria Math" panose="02040503050406030204" pitchFamily="18" charset="0"/>
                                </a:rPr>
                              </m:ctrlPr>
                            </m:eqArrPr>
                            <m:e>
                              <m:r>
                                <m:rPr>
                                  <m:brk m:alnAt="2"/>
                                </m:rPr>
                                <a:rPr lang="en-IN" sz="1800" b="1" i="1" smtClean="0">
                                  <a:latin typeface="Cambria Math" panose="02040503050406030204" pitchFamily="18" charset="0"/>
                                </a:rPr>
                                <m:t>𝒂</m:t>
                              </m:r>
                              <m:r>
                                <a:rPr lang="en-IN" sz="1800" b="1" i="1" smtClean="0">
                                  <a:latin typeface="Cambria Math" panose="02040503050406030204" pitchFamily="18" charset="0"/>
                                </a:rPr>
                                <m:t>𝒃𝒔𝒆𝒏𝒄𝒆</m:t>
                              </m:r>
                              <m:r>
                                <a:rPr lang="en-IN" sz="1800" b="1" i="1" smtClean="0">
                                  <a:latin typeface="Cambria Math" panose="02040503050406030204" pitchFamily="18" charset="0"/>
                                </a:rPr>
                                <m:t> </m:t>
                              </m:r>
                              <m:r>
                                <a:rPr lang="en-IN" sz="1800" b="1" i="1" smtClean="0">
                                  <a:latin typeface="Cambria Math" panose="02040503050406030204" pitchFamily="18" charset="0"/>
                                </a:rPr>
                                <m:t>𝒐𝒇</m:t>
                              </m:r>
                              <m:r>
                                <a:rPr lang="en-IN" sz="1800" b="1" i="1" smtClean="0">
                                  <a:latin typeface="Cambria Math" panose="02040503050406030204" pitchFamily="18" charset="0"/>
                                </a:rPr>
                                <m:t> </m:t>
                              </m:r>
                              <m:r>
                                <a:rPr lang="en-IN" sz="1800" b="1" i="1" smtClean="0">
                                  <a:latin typeface="Cambria Math" panose="02040503050406030204" pitchFamily="18" charset="0"/>
                                </a:rPr>
                                <m:t>𝒐𝒙𝒚𝒈𝒆𝒏</m:t>
                              </m:r>
                            </m:e>
                            <m:e>
                              <m:r>
                                <a:rPr lang="en-IN" sz="1800" b="1" i="1" smtClean="0">
                                  <a:latin typeface="Cambria Math" panose="02040503050406030204" pitchFamily="18" charset="0"/>
                                </a:rPr>
                                <m:t>(</m:t>
                              </m:r>
                              <m:r>
                                <a:rPr lang="en-IN" sz="1800" b="1" i="1" smtClean="0">
                                  <a:latin typeface="Cambria Math" panose="02040503050406030204" pitchFamily="18" charset="0"/>
                                </a:rPr>
                                <m:t>𝑰𝑵</m:t>
                              </m:r>
                              <m:r>
                                <a:rPr lang="en-IN" sz="1800" b="1" i="1" smtClean="0">
                                  <a:latin typeface="Cambria Math" panose="02040503050406030204" pitchFamily="18" charset="0"/>
                                </a:rPr>
                                <m:t> </m:t>
                              </m:r>
                              <m:r>
                                <a:rPr lang="en-IN" sz="1800" b="1" i="1" smtClean="0">
                                  <a:latin typeface="Cambria Math" panose="02040503050406030204" pitchFamily="18" charset="0"/>
                                </a:rPr>
                                <m:t>𝒀𝑬𝑨𝑺𝑻</m:t>
                              </m:r>
                              <m:r>
                                <a:rPr lang="en-IN" sz="1800" b="1" i="1" smtClean="0">
                                  <a:latin typeface="Cambria Math" panose="02040503050406030204" pitchFamily="18" charset="0"/>
                                </a:rPr>
                                <m:t>)</m:t>
                              </m:r>
                            </m:e>
                          </m:eqArr>
                        </m:e>
                      </m:groupChr>
                      <m:r>
                        <a:rPr lang="en-IN" sz="1800" b="1" i="1" smtClean="0">
                          <a:latin typeface="Cambria Math" panose="02040503050406030204" pitchFamily="18" charset="0"/>
                        </a:rPr>
                        <m:t> </m:t>
                      </m:r>
                      <m:r>
                        <a:rPr lang="en-IN" sz="1800" b="1" i="1" smtClean="0">
                          <a:latin typeface="Cambria Math" panose="02040503050406030204" pitchFamily="18" charset="0"/>
                        </a:rPr>
                        <m:t>𝟐</m:t>
                      </m:r>
                      <m:r>
                        <a:rPr lang="en-IN" sz="1800" b="1" i="1" smtClean="0">
                          <a:latin typeface="Cambria Math" panose="02040503050406030204" pitchFamily="18" charset="0"/>
                        </a:rPr>
                        <m:t> </m:t>
                      </m:r>
                      <m:r>
                        <a:rPr lang="en-IN" sz="1800" b="1" i="1" smtClean="0">
                          <a:latin typeface="Cambria Math" panose="02040503050406030204" pitchFamily="18" charset="0"/>
                        </a:rPr>
                        <m:t>𝒆𝒕𝒉𝒂𝒏𝒐𝒍</m:t>
                      </m:r>
                      <m:r>
                        <a:rPr lang="en-IN" sz="1800" b="1" i="1" smtClean="0">
                          <a:latin typeface="Cambria Math" panose="02040503050406030204" pitchFamily="18" charset="0"/>
                        </a:rPr>
                        <m:t>+</m:t>
                      </m:r>
                      <m:r>
                        <a:rPr lang="en-IN" sz="1800" b="1" i="1" smtClean="0">
                          <a:latin typeface="Cambria Math" panose="02040503050406030204" pitchFamily="18" charset="0"/>
                        </a:rPr>
                        <m:t>𝟐</m:t>
                      </m:r>
                      <m:r>
                        <a:rPr lang="en-IN" sz="1800" b="1" i="1" smtClean="0">
                          <a:latin typeface="Cambria Math" panose="02040503050406030204" pitchFamily="18" charset="0"/>
                        </a:rPr>
                        <m:t> </m:t>
                      </m:r>
                      <m:r>
                        <a:rPr lang="en-IN" sz="1800" b="1" i="1" smtClean="0">
                          <a:latin typeface="Cambria Math" panose="02040503050406030204" pitchFamily="18" charset="0"/>
                        </a:rPr>
                        <m:t>𝒄𝒂𝒓𝒃𝒐𝒏</m:t>
                      </m:r>
                      <m:r>
                        <a:rPr lang="en-IN" sz="1800" b="1" i="1" smtClean="0">
                          <a:latin typeface="Cambria Math" panose="02040503050406030204" pitchFamily="18" charset="0"/>
                        </a:rPr>
                        <m:t> </m:t>
                      </m:r>
                      <m:r>
                        <a:rPr lang="en-IN" sz="1800" b="1" i="1" smtClean="0">
                          <a:latin typeface="Cambria Math" panose="02040503050406030204" pitchFamily="18" charset="0"/>
                        </a:rPr>
                        <m:t>𝒅𝒊𝒐𝒙𝒊𝒅𝒆</m:t>
                      </m:r>
                      <m:r>
                        <a:rPr lang="en-IN" sz="1800" b="1" i="1" smtClean="0">
                          <a:latin typeface="Cambria Math" panose="02040503050406030204" pitchFamily="18" charset="0"/>
                        </a:rPr>
                        <m:t>+</m:t>
                      </m:r>
                      <m:r>
                        <a:rPr lang="en-IN" sz="1800" b="1" i="1" smtClean="0">
                          <a:latin typeface="Cambria Math" panose="02040503050406030204" pitchFamily="18" charset="0"/>
                        </a:rPr>
                        <m:t>𝟐</m:t>
                      </m:r>
                      <m:r>
                        <a:rPr lang="en-IN" sz="1800" b="1" i="1" smtClean="0">
                          <a:latin typeface="Cambria Math" panose="02040503050406030204" pitchFamily="18" charset="0"/>
                        </a:rPr>
                        <m:t> </m:t>
                      </m:r>
                      <m:r>
                        <a:rPr lang="en-IN" sz="1800" b="1" i="1" smtClean="0">
                          <a:latin typeface="Cambria Math" panose="02040503050406030204" pitchFamily="18" charset="0"/>
                        </a:rPr>
                        <m:t>𝑨𝑻𝑷</m:t>
                      </m:r>
                    </m:oMath>
                  </m:oMathPara>
                </a14:m>
                <a:endParaRPr lang="en-IN" sz="1800" b="1" dirty="0"/>
              </a:p>
              <a:p>
                <a:pPr marL="0" indent="0">
                  <a:buNone/>
                </a:pPr>
                <a:endParaRPr lang="en-IN" sz="1800" b="1" dirty="0"/>
              </a:p>
              <a:p>
                <a:pPr marL="0" indent="0">
                  <a:buNone/>
                </a:pPr>
                <a:endParaRPr lang="en-IN" sz="1800" b="1" dirty="0"/>
              </a:p>
              <a:p>
                <a:endParaRPr lang="en-IN" sz="2000" dirty="0"/>
              </a:p>
            </p:txBody>
          </p:sp>
        </mc:Choice>
        <mc:Fallback xmlns="">
          <p:sp>
            <p:nvSpPr>
              <p:cNvPr id="3" name="Content Placeholder 2">
                <a:extLst>
                  <a:ext uri="{FF2B5EF4-FFF2-40B4-BE49-F238E27FC236}">
                    <a16:creationId xmlns:a16="http://schemas.microsoft.com/office/drawing/2014/main" id="{CFCFA12F-3D16-44D7-ACF4-3A6ED8493B72}"/>
                  </a:ext>
                </a:extLst>
              </p:cNvPr>
              <p:cNvSpPr>
                <a:spLocks noGrp="1" noRot="1" noChangeAspect="1" noMove="1" noResize="1" noEditPoints="1" noAdjustHandles="1" noChangeArrowheads="1" noChangeShapeType="1" noTextEdit="1"/>
              </p:cNvSpPr>
              <p:nvPr>
                <p:ph idx="1"/>
              </p:nvPr>
            </p:nvSpPr>
            <p:spPr>
              <a:xfrm>
                <a:off x="380999" y="1494002"/>
                <a:ext cx="10481487" cy="5563495"/>
              </a:xfrm>
              <a:blipFill>
                <a:blip r:embed="rId2"/>
                <a:stretch>
                  <a:fillRect l="-465" t="-1095"/>
                </a:stretch>
              </a:blipFill>
            </p:spPr>
            <p:txBody>
              <a:bodyPr/>
              <a:lstStyle/>
              <a:p>
                <a:r>
                  <a:rPr lang="en-IN">
                    <a:noFill/>
                  </a:rPr>
                  <a:t> </a:t>
                </a:r>
              </a:p>
            </p:txBody>
          </p:sp>
        </mc:Fallback>
      </mc:AlternateContent>
      <p:pic>
        <p:nvPicPr>
          <p:cNvPr id="3078" name="Picture 6" descr="Fermented Grapes Images, Stock Photos &amp; Vectors | Shutterstock">
            <a:extLst>
              <a:ext uri="{FF2B5EF4-FFF2-40B4-BE49-F238E27FC236}">
                <a16:creationId xmlns:a16="http://schemas.microsoft.com/office/drawing/2014/main" id="{2941F346-4DB7-4D68-8572-51BBBC7B10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63"/>
          <a:stretch/>
        </p:blipFill>
        <p:spPr bwMode="auto">
          <a:xfrm>
            <a:off x="1204915" y="4010588"/>
            <a:ext cx="4742940" cy="2304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7A5E61-DEF9-4362-80BF-797057CEB253}"/>
              </a:ext>
            </a:extLst>
          </p:cNvPr>
          <p:cNvSpPr txBox="1"/>
          <p:nvPr/>
        </p:nvSpPr>
        <p:spPr>
          <a:xfrm>
            <a:off x="6315075" y="5715000"/>
            <a:ext cx="3133725" cy="523220"/>
          </a:xfrm>
          <a:prstGeom prst="rect">
            <a:avLst/>
          </a:prstGeom>
          <a:noFill/>
        </p:spPr>
        <p:txBody>
          <a:bodyPr wrap="square" rtlCol="0">
            <a:spAutoFit/>
          </a:bodyPr>
          <a:lstStyle/>
          <a:p>
            <a:r>
              <a:rPr lang="en-IN" sz="1400" b="1" dirty="0"/>
              <a:t>FERMENTATION OF GRAPES FOR WINE PRODUCTION</a:t>
            </a:r>
          </a:p>
        </p:txBody>
      </p:sp>
    </p:spTree>
    <p:extLst>
      <p:ext uri="{BB962C8B-B14F-4D97-AF65-F5344CB8AC3E}">
        <p14:creationId xmlns:p14="http://schemas.microsoft.com/office/powerpoint/2010/main" val="323228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7E21-B551-4DC0-A585-C011CAEC5020}"/>
              </a:ext>
            </a:extLst>
          </p:cNvPr>
          <p:cNvSpPr>
            <a:spLocks noGrp="1"/>
          </p:cNvSpPr>
          <p:nvPr>
            <p:ph type="title"/>
          </p:nvPr>
        </p:nvSpPr>
        <p:spPr/>
        <p:txBody>
          <a:bodyPr/>
          <a:lstStyle/>
          <a:p>
            <a:r>
              <a:rPr lang="en-IN" dirty="0">
                <a:solidFill>
                  <a:srgbClr val="FF0000"/>
                </a:solidFill>
                <a:latin typeface="Algerian" panose="04020705040A02060702" pitchFamily="82" charset="0"/>
              </a:rPr>
              <a:t>LACTIC ACID FERMENTATION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089C6C-D970-4AE2-B065-D46104A1FE36}"/>
                  </a:ext>
                </a:extLst>
              </p:cNvPr>
              <p:cNvSpPr>
                <a:spLocks noGrp="1"/>
              </p:cNvSpPr>
              <p:nvPr>
                <p:ph idx="1"/>
              </p:nvPr>
            </p:nvSpPr>
            <p:spPr/>
            <p:txBody>
              <a:bodyPr>
                <a:normAutofit/>
              </a:bodyPr>
              <a:lstStyle/>
              <a:p>
                <a:r>
                  <a:rPr lang="en-IN" sz="1800" dirty="0"/>
                  <a:t>It is the process of incomplete breakdown of sugar into lactic acid and energy, e.g. in yogurt, some bacteria cause milk to turn sour. These bacteria feed on sugar and break it into lactic acid.</a:t>
                </a:r>
              </a:p>
              <a:p>
                <a:r>
                  <a:rPr lang="en-IN" sz="1800" dirty="0"/>
                  <a:t>In human muscles, during vigorous physical exercise, glucose is metabolised to form lactic acid. The accumulation of lactic acid causes fatigue and muscle cramps after prolonged exercise.</a:t>
                </a:r>
              </a:p>
              <a:p>
                <a:endParaRPr lang="en-IN" sz="1800" dirty="0"/>
              </a:p>
              <a:p>
                <a:r>
                  <a:rPr lang="en-IN" sz="1800" b="1" dirty="0"/>
                  <a:t>G</a:t>
                </a:r>
                <a14:m>
                  <m:oMath xmlns:m="http://schemas.openxmlformats.org/officeDocument/2006/math">
                    <m:r>
                      <a:rPr lang="en-IN" sz="1800" b="1" i="1" smtClean="0">
                        <a:latin typeface="Cambria Math" panose="02040503050406030204" pitchFamily="18" charset="0"/>
                      </a:rPr>
                      <m:t>𝒍𝒖𝒄𝒐𝒔𝒆</m:t>
                    </m:r>
                    <m:groupChr>
                      <m:groupChrPr>
                        <m:chr m:val="→"/>
                        <m:vertJc m:val="bot"/>
                        <m:ctrlPr>
                          <a:rPr lang="en-IN" sz="1800" b="1" i="1" smtClean="0">
                            <a:latin typeface="Cambria Math" panose="02040503050406030204" pitchFamily="18" charset="0"/>
                          </a:rPr>
                        </m:ctrlPr>
                      </m:groupChrPr>
                      <m:e>
                        <m:r>
                          <m:rPr>
                            <m:brk m:alnAt="2"/>
                          </m:rPr>
                          <a:rPr lang="en-IN" sz="1800" b="1" i="1" smtClean="0">
                            <a:latin typeface="Cambria Math" panose="02040503050406030204" pitchFamily="18" charset="0"/>
                          </a:rPr>
                          <m:t>𝒊</m:t>
                        </m:r>
                        <m:r>
                          <a:rPr lang="en-IN" sz="1800" b="1" i="1" smtClean="0">
                            <a:latin typeface="Cambria Math" panose="02040503050406030204" pitchFamily="18" charset="0"/>
                          </a:rPr>
                          <m:t>𝒏</m:t>
                        </m:r>
                        <m:r>
                          <a:rPr lang="en-IN" sz="1800" b="1" i="1" smtClean="0">
                            <a:latin typeface="Cambria Math" panose="02040503050406030204" pitchFamily="18" charset="0"/>
                          </a:rPr>
                          <m:t> </m:t>
                        </m:r>
                        <m:r>
                          <a:rPr lang="en-IN" sz="1800" b="1" i="1" smtClean="0">
                            <a:latin typeface="Cambria Math" panose="02040503050406030204" pitchFamily="18" charset="0"/>
                          </a:rPr>
                          <m:t>𝒄𝒚𝒕𝒐𝒑𝒍𝒂𝒔𝒎</m:t>
                        </m:r>
                      </m:e>
                    </m:groupChr>
                    <m:r>
                      <a:rPr lang="en-IN" sz="1800" b="1" i="1" smtClean="0">
                        <a:latin typeface="Cambria Math" panose="02040503050406030204" pitchFamily="18" charset="0"/>
                      </a:rPr>
                      <m:t> </m:t>
                    </m:r>
                    <m:r>
                      <a:rPr lang="en-IN" sz="1800" b="1" i="1" smtClean="0">
                        <a:latin typeface="Cambria Math" panose="02040503050406030204" pitchFamily="18" charset="0"/>
                      </a:rPr>
                      <m:t>𝑷𝒚𝒓𝒖𝒗𝒂𝒕𝒆</m:t>
                    </m:r>
                    <m:r>
                      <a:rPr lang="en-IN" sz="1800" b="1" i="1" smtClean="0">
                        <a:latin typeface="Cambria Math" panose="02040503050406030204" pitchFamily="18" charset="0"/>
                      </a:rPr>
                      <m:t>+</m:t>
                    </m:r>
                    <m:r>
                      <a:rPr lang="en-IN" sz="1800" b="1" i="1" smtClean="0">
                        <a:latin typeface="Cambria Math" panose="02040503050406030204" pitchFamily="18" charset="0"/>
                      </a:rPr>
                      <m:t>𝑬𝒏𝒆𝒓𝒈𝒚</m:t>
                    </m:r>
                    <m:groupChr>
                      <m:groupChrPr>
                        <m:chr m:val="→"/>
                        <m:vertJc m:val="bot"/>
                        <m:ctrlPr>
                          <a:rPr lang="en-IN" sz="1800" b="1" i="1" smtClean="0">
                            <a:latin typeface="Cambria Math" panose="02040503050406030204" pitchFamily="18" charset="0"/>
                          </a:rPr>
                        </m:ctrlPr>
                      </m:groupChrPr>
                      <m:e>
                        <m:eqArr>
                          <m:eqArrPr>
                            <m:ctrlPr>
                              <a:rPr lang="en-IN" sz="1800" b="1" i="1" smtClean="0">
                                <a:latin typeface="Cambria Math" panose="02040503050406030204" pitchFamily="18" charset="0"/>
                              </a:rPr>
                            </m:ctrlPr>
                          </m:eqArrPr>
                          <m:e>
                            <m:r>
                              <m:rPr>
                                <m:brk m:alnAt="2"/>
                              </m:rPr>
                              <a:rPr lang="en-IN" sz="1800" b="1" i="1" smtClean="0">
                                <a:latin typeface="Cambria Math" panose="02040503050406030204" pitchFamily="18" charset="0"/>
                              </a:rPr>
                              <m:t>𝒍</m:t>
                            </m:r>
                            <m:r>
                              <a:rPr lang="en-IN" sz="1800" b="1" i="1" smtClean="0">
                                <a:latin typeface="Cambria Math" panose="02040503050406030204" pitchFamily="18" charset="0"/>
                              </a:rPr>
                              <m:t>𝒂𝒄𝒌</m:t>
                            </m:r>
                            <m:r>
                              <a:rPr lang="en-IN" sz="1800" b="1" i="1" smtClean="0">
                                <a:latin typeface="Cambria Math" panose="02040503050406030204" pitchFamily="18" charset="0"/>
                              </a:rPr>
                              <m:t> </m:t>
                            </m:r>
                            <m:r>
                              <a:rPr lang="en-IN" sz="1800" b="1" i="1" smtClean="0">
                                <a:latin typeface="Cambria Math" panose="02040503050406030204" pitchFamily="18" charset="0"/>
                              </a:rPr>
                              <m:t>𝒐𝒇</m:t>
                            </m:r>
                            <m:r>
                              <a:rPr lang="en-IN" sz="1800" b="1" i="1" smtClean="0">
                                <a:latin typeface="Cambria Math" panose="02040503050406030204" pitchFamily="18" charset="0"/>
                              </a:rPr>
                              <m:t> </m:t>
                            </m:r>
                            <m:r>
                              <a:rPr lang="en-IN" sz="1800" b="1" i="1" smtClean="0">
                                <a:latin typeface="Cambria Math" panose="02040503050406030204" pitchFamily="18" charset="0"/>
                              </a:rPr>
                              <m:t>𝒐𝒙𝒚𝒈𝒆𝒏</m:t>
                            </m:r>
                          </m:e>
                          <m:e>
                            <m:r>
                              <a:rPr lang="en-IN" sz="1800" b="1" i="1" smtClean="0">
                                <a:latin typeface="Cambria Math" panose="02040503050406030204" pitchFamily="18" charset="0"/>
                              </a:rPr>
                              <m:t>(</m:t>
                            </m:r>
                            <m:r>
                              <a:rPr lang="en-IN" sz="1800" b="1" i="1" smtClean="0">
                                <a:latin typeface="Cambria Math" panose="02040503050406030204" pitchFamily="18" charset="0"/>
                              </a:rPr>
                              <m:t>𝒊𝒏</m:t>
                            </m:r>
                            <m:r>
                              <a:rPr lang="en-IN" sz="1800" b="1" i="1" smtClean="0">
                                <a:latin typeface="Cambria Math" panose="02040503050406030204" pitchFamily="18" charset="0"/>
                              </a:rPr>
                              <m:t> </m:t>
                            </m:r>
                            <m:r>
                              <a:rPr lang="en-IN" sz="1800" b="1" i="1" smtClean="0">
                                <a:latin typeface="Cambria Math" panose="02040503050406030204" pitchFamily="18" charset="0"/>
                              </a:rPr>
                              <m:t>𝒎𝒖𝒔𝒄𝒍𝒆𝒔</m:t>
                            </m:r>
                            <m:r>
                              <a:rPr lang="en-IN" sz="1800" b="1" i="1" smtClean="0">
                                <a:latin typeface="Cambria Math" panose="02040503050406030204" pitchFamily="18" charset="0"/>
                              </a:rPr>
                              <m:t>)</m:t>
                            </m:r>
                          </m:e>
                        </m:eqArr>
                      </m:e>
                    </m:groupChr>
                    <m:r>
                      <a:rPr lang="en-IN" sz="1800" b="1" i="1" smtClean="0">
                        <a:latin typeface="Cambria Math" panose="02040503050406030204" pitchFamily="18" charset="0"/>
                      </a:rPr>
                      <m:t> </m:t>
                    </m:r>
                    <m:r>
                      <a:rPr lang="en-IN" sz="1800" b="1" i="1" smtClean="0">
                        <a:latin typeface="Cambria Math" panose="02040503050406030204" pitchFamily="18" charset="0"/>
                      </a:rPr>
                      <m:t>𝟐</m:t>
                    </m:r>
                    <m:r>
                      <a:rPr lang="en-IN" sz="1800" b="1" i="1" smtClean="0">
                        <a:latin typeface="Cambria Math" panose="02040503050406030204" pitchFamily="18" charset="0"/>
                      </a:rPr>
                      <m:t> </m:t>
                    </m:r>
                    <m:r>
                      <a:rPr lang="en-IN" sz="1800" b="1" i="1" smtClean="0">
                        <a:latin typeface="Cambria Math" panose="02040503050406030204" pitchFamily="18" charset="0"/>
                      </a:rPr>
                      <m:t>𝑳𝒂𝒄𝒕𝒊𝒄</m:t>
                    </m:r>
                    <m:r>
                      <a:rPr lang="en-IN" sz="1800" b="1" i="1" smtClean="0">
                        <a:latin typeface="Cambria Math" panose="02040503050406030204" pitchFamily="18" charset="0"/>
                      </a:rPr>
                      <m:t> </m:t>
                    </m:r>
                    <m:r>
                      <a:rPr lang="en-IN" sz="1800" b="1" i="1" smtClean="0">
                        <a:latin typeface="Cambria Math" panose="02040503050406030204" pitchFamily="18" charset="0"/>
                      </a:rPr>
                      <m:t>𝒂𝒄𝒊𝒅</m:t>
                    </m:r>
                    <m:r>
                      <a:rPr lang="en-IN" sz="1800" b="1" i="1" smtClean="0">
                        <a:latin typeface="Cambria Math" panose="02040503050406030204" pitchFamily="18" charset="0"/>
                      </a:rPr>
                      <m:t>+</m:t>
                    </m:r>
                    <m:r>
                      <a:rPr lang="en-IN" sz="1800" b="1" i="1" smtClean="0">
                        <a:latin typeface="Cambria Math" panose="02040503050406030204" pitchFamily="18" charset="0"/>
                      </a:rPr>
                      <m:t>𝟐</m:t>
                    </m:r>
                    <m:r>
                      <a:rPr lang="en-IN" sz="1800" b="1" i="1" smtClean="0">
                        <a:latin typeface="Cambria Math" panose="02040503050406030204" pitchFamily="18" charset="0"/>
                      </a:rPr>
                      <m:t> </m:t>
                    </m:r>
                    <m:r>
                      <a:rPr lang="en-IN" sz="1800" b="1" i="1" smtClean="0">
                        <a:latin typeface="Cambria Math" panose="02040503050406030204" pitchFamily="18" charset="0"/>
                      </a:rPr>
                      <m:t>𝑨𝑻𝑷</m:t>
                    </m:r>
                    <m:r>
                      <a:rPr lang="en-IN" sz="1800" b="1" i="1" smtClean="0">
                        <a:latin typeface="Cambria Math" panose="02040503050406030204" pitchFamily="18" charset="0"/>
                      </a:rPr>
                      <m:t> </m:t>
                    </m:r>
                  </m:oMath>
                </a14:m>
                <a:endParaRPr lang="en-IN" sz="1800" b="1" dirty="0"/>
              </a:p>
              <a:p>
                <a:endParaRPr lang="en-IN" sz="1800" b="1" dirty="0"/>
              </a:p>
              <a:p>
                <a:endParaRPr lang="en-IN" sz="1800" b="1" dirty="0"/>
              </a:p>
              <a:p>
                <a:endParaRPr lang="en-IN" sz="1800" b="1" dirty="0"/>
              </a:p>
            </p:txBody>
          </p:sp>
        </mc:Choice>
        <mc:Fallback xmlns="">
          <p:sp>
            <p:nvSpPr>
              <p:cNvPr id="3" name="Content Placeholder 2">
                <a:extLst>
                  <a:ext uri="{FF2B5EF4-FFF2-40B4-BE49-F238E27FC236}">
                    <a16:creationId xmlns:a16="http://schemas.microsoft.com/office/drawing/2014/main" id="{E5089C6C-D970-4AE2-B065-D46104A1FE36}"/>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0E02A946-7622-4BF5-9A43-838CCB8839E0}"/>
              </a:ext>
            </a:extLst>
          </p:cNvPr>
          <p:cNvPicPr>
            <a:picLocks noChangeAspect="1"/>
          </p:cNvPicPr>
          <p:nvPr/>
        </p:nvPicPr>
        <p:blipFill>
          <a:blip r:embed="rId3"/>
          <a:stretch>
            <a:fillRect/>
          </a:stretch>
        </p:blipFill>
        <p:spPr>
          <a:xfrm>
            <a:off x="4086226" y="4167187"/>
            <a:ext cx="3333750" cy="2500312"/>
          </a:xfrm>
          <a:prstGeom prst="rect">
            <a:avLst/>
          </a:prstGeom>
        </p:spPr>
      </p:pic>
    </p:spTree>
    <p:extLst>
      <p:ext uri="{BB962C8B-B14F-4D97-AF65-F5344CB8AC3E}">
        <p14:creationId xmlns:p14="http://schemas.microsoft.com/office/powerpoint/2010/main" val="3579556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1382</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Arial Narrow</vt:lpstr>
      <vt:lpstr>Bahnschrift SemiBold Condensed</vt:lpstr>
      <vt:lpstr>Berlin Sans FB</vt:lpstr>
      <vt:lpstr>Calibri</vt:lpstr>
      <vt:lpstr>Calibri Light</vt:lpstr>
      <vt:lpstr>Cambria Math</vt:lpstr>
      <vt:lpstr>Wingdings</vt:lpstr>
      <vt:lpstr>Office Theme</vt:lpstr>
      <vt:lpstr>LIFE PROCESSES - RESPIRATION</vt:lpstr>
      <vt:lpstr>RESPIRATION - INTRODUCTION</vt:lpstr>
      <vt:lpstr>TYPES OF RESPIRATION</vt:lpstr>
      <vt:lpstr>PowerPoint Presentation</vt:lpstr>
      <vt:lpstr>AEROBIC RESPIRATION</vt:lpstr>
      <vt:lpstr>ANAEROBIC RESPIRATION</vt:lpstr>
      <vt:lpstr>PowerPoint Presentation</vt:lpstr>
      <vt:lpstr>ALCOHOLIC FERMENTATION</vt:lpstr>
      <vt:lpstr>LACTIC ACID FERMENTATION</vt:lpstr>
      <vt:lpstr>DIFFERENCES</vt:lpstr>
      <vt:lpstr>BREAKDOWN OF GLUCOSE BY VARIOUS PATHWAYS</vt:lpstr>
      <vt:lpstr>ADENOSINE TRIPHOSPHATE</vt:lpstr>
      <vt:lpstr>HUMAN RESPIRATORY SYSTEM</vt:lpstr>
      <vt:lpstr>PARTS AND FUNCTIONS OF RESPIRATORY SYSTEM</vt:lpstr>
      <vt:lpstr>PowerPoint Presentation</vt:lpstr>
      <vt:lpstr>PowerPoint Presentation</vt:lpstr>
      <vt:lpstr>PowerPoint Presentation</vt:lpstr>
      <vt:lpstr>MECHANISM OF GASEOUS EXCHANGE</vt:lpstr>
      <vt:lpstr>PowerPoint Presentation</vt:lpstr>
      <vt:lpstr>RESIDUAL VOLUME OF AIR</vt:lpstr>
      <vt:lpstr>RESPIRATORY PIGMENT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PROCESSES - RESPIRATION</dc:title>
  <dc:creator>Ashutosh Modak</dc:creator>
  <cp:lastModifiedBy>Ashutosh Modak</cp:lastModifiedBy>
  <cp:revision>66</cp:revision>
  <dcterms:created xsi:type="dcterms:W3CDTF">2020-03-27T04:45:20Z</dcterms:created>
  <dcterms:modified xsi:type="dcterms:W3CDTF">2021-05-02T17:18:30Z</dcterms:modified>
</cp:coreProperties>
</file>