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1"/>
  </p:notesMasterIdLst>
  <p:sldIdLst>
    <p:sldId id="256" r:id="rId5"/>
    <p:sldId id="2146847054" r:id="rId6"/>
    <p:sldId id="262" r:id="rId7"/>
    <p:sldId id="2146847056" r:id="rId8"/>
    <p:sldId id="265" r:id="rId9"/>
    <p:sldId id="2146847057" r:id="rId10"/>
    <p:sldId id="266" r:id="rId11"/>
    <p:sldId id="2146847058" r:id="rId12"/>
    <p:sldId id="267" r:id="rId13"/>
    <p:sldId id="2146847059" r:id="rId14"/>
    <p:sldId id="2146847060" r:id="rId15"/>
    <p:sldId id="2146847061" r:id="rId16"/>
    <p:sldId id="268" r:id="rId17"/>
    <p:sldId id="2146847055" r:id="rId18"/>
    <p:sldId id="269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64DDE5-2F7C-44A5-9C30-400184C9FD38}" v="2" dt="2025-07-29T16:28:25.584"/>
    <p1510:client id="{F9F92F0D-685D-4EEA-ADDE-86279FC0BA5C}" v="107" dt="2025-07-29T16:02:57.4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HARTH KUMAR" userId="b311a8a9e7173900" providerId="LiveId" clId="{BB64DDE5-2F7C-44A5-9C30-400184C9FD38}"/>
    <pc:docChg chg="undo custSel modSld">
      <pc:chgData name="SIDDHARTH KUMAR" userId="b311a8a9e7173900" providerId="LiveId" clId="{BB64DDE5-2F7C-44A5-9C30-400184C9FD38}" dt="2025-07-29T16:29:16.684" v="28" actId="207"/>
      <pc:docMkLst>
        <pc:docMk/>
      </pc:docMkLst>
      <pc:sldChg chg="modSp mod">
        <pc:chgData name="SIDDHARTH KUMAR" userId="b311a8a9e7173900" providerId="LiveId" clId="{BB64DDE5-2F7C-44A5-9C30-400184C9FD38}" dt="2025-07-29T16:29:16.684" v="28" actId="207"/>
        <pc:sldMkLst>
          <pc:docMk/>
          <pc:sldMk cId="953325580" sldId="256"/>
        </pc:sldMkLst>
        <pc:spChg chg="mod">
          <ac:chgData name="SIDDHARTH KUMAR" userId="b311a8a9e7173900" providerId="LiveId" clId="{BB64DDE5-2F7C-44A5-9C30-400184C9FD38}" dt="2025-07-29T16:28:03.744" v="17" actId="20577"/>
          <ac:spMkLst>
            <pc:docMk/>
            <pc:sldMk cId="953325580" sldId="256"/>
            <ac:spMk id="2" creationId="{A8A11E26-4C38-41A6-9857-11032CEECD80}"/>
          </ac:spMkLst>
        </pc:spChg>
        <pc:spChg chg="mod">
          <ac:chgData name="SIDDHARTH KUMAR" userId="b311a8a9e7173900" providerId="LiveId" clId="{BB64DDE5-2F7C-44A5-9C30-400184C9FD38}" dt="2025-07-29T16:29:16.684" v="28" actId="207"/>
          <ac:spMkLst>
            <pc:docMk/>
            <pc:sldMk cId="953325580" sldId="256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25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0DD52-6762-55EB-DB41-F2D3E34F1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B419F7-9D6F-B765-2CD1-6C30428E7E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E693C4-1138-821A-2862-16C373402B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065E4-6E91-79EA-9E21-E7EDD0BB1B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709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308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SID-CSE/Internship-Project---IBM-Skillsbuild-Edunet-Foundation-AICT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SID-CSE/Internship-Project---IBM-Skillsbuild-Edunet-Foundation-AICT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SID-CSE/Internship-Project---IBM-Skillsbuild-Edunet-Foundation-AICT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3.0275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SID-CSE/Internship-Project---IBM-Skillsbuild-Edunet-Foundation-AICT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955" y="1821635"/>
            <a:ext cx="11316929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rgbClr val="00B0F0"/>
                </a:solidFill>
              </a:rPr>
              <a:t>SmartPay</a:t>
            </a:r>
            <a:r>
              <a:rPr lang="en-US" dirty="0">
                <a:solidFill>
                  <a:srgbClr val="00B0F0"/>
                </a:solidFill>
              </a:rPr>
              <a:t> : An ML-Based Salary Prediction System</a:t>
            </a:r>
            <a:endParaRPr lang="en-US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Name- SIDDHARTH KUMAR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AICTE ID- </a:t>
            </a:r>
            <a:r>
              <a:rPr lang="en-IN" dirty="0"/>
              <a:t> 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STU6830ff3f38b5c1748041535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Name- PRESIDECY UNIVERSITY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Department- 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5CBB8-E814-0E64-B23B-738693DC5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48FD83-3EF3-9675-CD2A-CF4D7DF7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656C8A-0411-745A-4E4D-488982696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232452"/>
            <a:ext cx="11029615" cy="751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 </a:t>
            </a:r>
          </a:p>
          <a:p>
            <a:pPr marL="305435" indent="-305435"/>
            <a:r>
              <a:rPr lang="en-US" sz="2000" b="1" dirty="0" err="1"/>
              <a:t>Github</a:t>
            </a:r>
            <a:r>
              <a:rPr lang="en-US" sz="2000" b="1" dirty="0"/>
              <a:t> link : </a:t>
            </a:r>
            <a:r>
              <a:rPr lang="en-US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  <a:hlinkClick r:id="rId2"/>
              </a:rPr>
              <a:t>https://github.com/SID-CSE/Internship-Project---IBM-Skillsbuild-Edunet-Foundation-AICTE</a:t>
            </a:r>
            <a:endParaRPr lang="en-US" sz="20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305435" indent="-305435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697F24-9BEF-59C5-C863-89A59EF67E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7317" y="2279631"/>
            <a:ext cx="5760000" cy="32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A822B1-6C01-41DE-B955-2C78FF842B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204155" y="2279631"/>
            <a:ext cx="5759999" cy="3239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A78256-4F18-2F39-4B68-66F512B62D6F}"/>
              </a:ext>
            </a:extLst>
          </p:cNvPr>
          <p:cNvSpPr txBox="1"/>
          <p:nvPr/>
        </p:nvSpPr>
        <p:spPr>
          <a:xfrm>
            <a:off x="1980471" y="5786512"/>
            <a:ext cx="460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Model Building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C2950B-19D0-76DC-DAF2-7C131F63A813}"/>
              </a:ext>
            </a:extLst>
          </p:cNvPr>
          <p:cNvSpPr txBox="1"/>
          <p:nvPr/>
        </p:nvSpPr>
        <p:spPr>
          <a:xfrm>
            <a:off x="7908191" y="575056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Model Saving</a:t>
            </a:r>
          </a:p>
        </p:txBody>
      </p:sp>
    </p:spTree>
    <p:extLst>
      <p:ext uri="{BB962C8B-B14F-4D97-AF65-F5344CB8AC3E}">
        <p14:creationId xmlns:p14="http://schemas.microsoft.com/office/powerpoint/2010/main" val="3532057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AAA99-1C40-0EDB-434D-619A21A50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0539F2-CE23-6E6F-9A0B-2212F5B18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85703E-74E1-8E26-A352-C9B161B88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232452"/>
            <a:ext cx="11029615" cy="751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 </a:t>
            </a:r>
          </a:p>
          <a:p>
            <a:pPr marL="305435" indent="-305435"/>
            <a:r>
              <a:rPr lang="en-US" sz="2000" b="1" dirty="0" err="1"/>
              <a:t>Github</a:t>
            </a:r>
            <a:r>
              <a:rPr lang="en-US" sz="2000" b="1" dirty="0"/>
              <a:t> link : </a:t>
            </a:r>
            <a:r>
              <a:rPr lang="en-US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  <a:hlinkClick r:id="rId2"/>
              </a:rPr>
              <a:t>https://github.com/SID-CSE/Internship-Project---IBM-Skillsbuild-Edunet-Foundation-AICTE</a:t>
            </a:r>
            <a:endParaRPr lang="en-US" sz="20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305435" indent="-305435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16827B-81DF-220C-07B7-80D4898F8A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7317" y="2279631"/>
            <a:ext cx="5760000" cy="32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1255CE-37F4-5113-1098-6A7F5AB4D94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204155" y="2279631"/>
            <a:ext cx="5759999" cy="3239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A005E5-17A3-E8C2-2CF2-3CDBCD055044}"/>
              </a:ext>
            </a:extLst>
          </p:cNvPr>
          <p:cNvSpPr txBox="1"/>
          <p:nvPr/>
        </p:nvSpPr>
        <p:spPr>
          <a:xfrm>
            <a:off x="1120058" y="5750560"/>
            <a:ext cx="460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App Development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F64F9D-65B0-C5AD-5564-CFD06371D787}"/>
              </a:ext>
            </a:extLst>
          </p:cNvPr>
          <p:cNvSpPr txBox="1"/>
          <p:nvPr/>
        </p:nvSpPr>
        <p:spPr>
          <a:xfrm>
            <a:off x="7908191" y="575056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761221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1F2E4-B56E-D025-77E1-6F0B0DAC0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1281CA-EFFF-6D6B-E5FB-A09A3AF4D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F31595-3E35-2FF4-9A8F-4D3C8C8E8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232452"/>
            <a:ext cx="11029615" cy="751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 </a:t>
            </a:r>
          </a:p>
          <a:p>
            <a:pPr marL="305435" indent="-305435"/>
            <a:r>
              <a:rPr lang="en-US" sz="2000" b="1" dirty="0" err="1"/>
              <a:t>Github</a:t>
            </a:r>
            <a:r>
              <a:rPr lang="en-US" sz="2000" b="1" dirty="0"/>
              <a:t> link : </a:t>
            </a:r>
            <a:r>
              <a:rPr lang="en-US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  <a:hlinkClick r:id="rId2"/>
              </a:rPr>
              <a:t>https://github.com/SID-CSE/Internship-Project---IBM-Skillsbuild-Edunet-Foundation-AICTE</a:t>
            </a:r>
            <a:endParaRPr lang="en-US" sz="20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305435" indent="-305435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CAFA87-B4D6-BFC6-EDEA-062C94A544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7317" y="2279631"/>
            <a:ext cx="5760000" cy="32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2294DF-7D82-DE42-6EEB-3E1EC516D65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204155" y="2279631"/>
            <a:ext cx="5759998" cy="3239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8FFF6F-1FA4-98D4-93EE-8EBD176A1CFE}"/>
              </a:ext>
            </a:extLst>
          </p:cNvPr>
          <p:cNvSpPr txBox="1"/>
          <p:nvPr/>
        </p:nvSpPr>
        <p:spPr>
          <a:xfrm>
            <a:off x="1120058" y="5750560"/>
            <a:ext cx="460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Individual Salary Prediction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3DBCE1-9E96-46C6-AAF7-02AEE0215EE7}"/>
              </a:ext>
            </a:extLst>
          </p:cNvPr>
          <p:cNvSpPr txBox="1"/>
          <p:nvPr/>
        </p:nvSpPr>
        <p:spPr>
          <a:xfrm>
            <a:off x="7908191" y="5750560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Batch Salary Prediction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967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D16BD65-9DB9-78C0-9B26-D6D6132107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0612" y="1232452"/>
            <a:ext cx="11029617" cy="502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successfully demonstrates how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applied to predict employee salaries using features like age, experience, education, occupation, and gender.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regression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combined with a preprocessing pipeline, provided accurate and reliable results with strong evaluation metrics such as high R² score and low RMSE.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-based web app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offers a user-friendly interface, supporting both single and batch predictions, making it practical for real-world usage by HR and analytics teams.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 included handling categorical data effectively, optimizing model performance, and ensuring smooth deployment on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Cloud (e.g., library compatibility, theme customization).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improvements could include integrating more features (like location or industry), using real-time APIs for dynamic data input, and deploying on scalable platforms like AWS or Azure.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Overall, the project showcases the effectiveness of an end-to-end ML solution from model training to web deployment, emphasizing automation, accessibility, and decision-making support.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8C9FFA-F2A2-C881-629A-1F13289B0F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5670" y="1374955"/>
            <a:ext cx="10775066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Expansion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 additional factors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company 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department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improve prediction accuracy.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Prediction 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REST APIs to accept real-time data from external systems like HR portals or job platforms.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Dashboard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a full-fledged analytics dashboard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salary trends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comparative graphs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filtering options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insights.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Optimization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Experiment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ensemble methods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frameworks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 models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enhanced performance.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 &amp; Role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the app for multi-user access (e.g., HR, Admin) with login credentials and personalized usage.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Deployment &amp; Scaling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 the system on platforms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Heroku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better scalability, uptime, and performance monitoring.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Mobile-Responsive Version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a mobile-friendly version or native app to allow access on smartphones and tablets.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75D1A5B-6A3F-7126-EEB6-32D7C0F63F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376530"/>
            <a:ext cx="1090288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Scikit-learn: Machine Learning in Python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Pedregosa et al.,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 of Machine Learning Research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2011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https://scikit-learn.org/stable/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A Scalable Tree Boosting System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Tianqi Chen, Carlos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Guestrin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Proceedings of the 22nd ACM SIGKDD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2016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https://arxiv.org/abs/1603.02754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Fastest Way to Build Data Apps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Inc., Official Documentation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https://docs.streamlit.io/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UCI Machine Learning Repository: Adult Income Dataset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Ronny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Kohavi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Barry Becker, 1996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https://archive.ics.uci.edu/ml/datasets/adult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Data Science Handbook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Jake VanderPlas,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O’Reilly Media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2016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for Predicting Salaries: A Review and Case Study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 of Artificial Intelligence Research, 2020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About The Project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Approach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Organizations often struggle to evaluate employee compensation fairly due to inconsistent data and subjective judgment.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There is a need for a system that can analyze multiple employee attributes to support evidence-based decision-making.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Traditional methods of salary benchmarking are time-consuming and often fail to account for dynamic factors like education and role.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Data-driven systems can help standardize the evaluation process across diverse roles and industries.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Employers and analysts require tools that can process employee data efficiently to uncover meaningful trends.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This project focuses on building an intelligent system that uses employee attributes to drive informed analysis using machine learning.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B839A-850B-9D20-B306-B31F05024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29F956-494F-7860-4479-B134BAD6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the Project</a:t>
            </a:r>
            <a:endParaRPr lang="en-US" sz="4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355C58-8292-9BF9-43CD-9C234D7D3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The </a:t>
            </a:r>
            <a:r>
              <a:rPr lang="en-US" sz="2800" b="1" dirty="0"/>
              <a:t>Employee Salary Predictor</a:t>
            </a:r>
            <a:r>
              <a:rPr lang="en-US" sz="2800" dirty="0"/>
              <a:t> is a machine learning-based web application developed using </a:t>
            </a:r>
            <a:r>
              <a:rPr lang="en-US" sz="2800" b="1" dirty="0"/>
              <a:t>Python and </a:t>
            </a:r>
            <a:r>
              <a:rPr lang="en-US" sz="2800" b="1" dirty="0" err="1"/>
              <a:t>Streamlit</a:t>
            </a:r>
            <a:r>
              <a:rPr lang="en-US" sz="28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It predicts the </a:t>
            </a:r>
            <a:r>
              <a:rPr lang="en-US" sz="2800" b="1" dirty="0"/>
              <a:t>exact salary</a:t>
            </a:r>
            <a:r>
              <a:rPr lang="en-US" sz="2800" dirty="0"/>
              <a:t> of an employee based on inputs like </a:t>
            </a:r>
            <a:r>
              <a:rPr lang="en-US" sz="2800" b="1" dirty="0"/>
              <a:t>Age, Experience, Gender, Education, and Occupation</a:t>
            </a:r>
            <a:r>
              <a:rPr lang="en-US" sz="28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The core model used is </a:t>
            </a:r>
            <a:r>
              <a:rPr lang="en-US" sz="2800" b="1" dirty="0" err="1"/>
              <a:t>XGBoost</a:t>
            </a:r>
            <a:r>
              <a:rPr lang="en-US" sz="2800" b="1" dirty="0"/>
              <a:t> Regressor</a:t>
            </a:r>
            <a:r>
              <a:rPr lang="en-US" sz="2800" dirty="0"/>
              <a:t>, trained and deployed with a complete preprocessing pipeline.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The app supports both </a:t>
            </a:r>
            <a:r>
              <a:rPr lang="en-US" sz="2800" b="1" dirty="0"/>
              <a:t>manual predictions</a:t>
            </a:r>
            <a:r>
              <a:rPr lang="en-US" sz="2800" dirty="0"/>
              <a:t> via form inputs and </a:t>
            </a:r>
            <a:r>
              <a:rPr lang="en-US" sz="2800" b="1" dirty="0"/>
              <a:t>batch predictions</a:t>
            </a:r>
            <a:r>
              <a:rPr lang="en-US" sz="2800" dirty="0"/>
              <a:t> via uploaded CSV files.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With a </a:t>
            </a:r>
            <a:r>
              <a:rPr lang="en-US" sz="2800" b="1" dirty="0"/>
              <a:t>dark-themed, user-friendly UI</a:t>
            </a:r>
            <a:r>
              <a:rPr lang="en-US" sz="2800" dirty="0"/>
              <a:t>, the system also displays evaluation metrics such as </a:t>
            </a:r>
            <a:r>
              <a:rPr lang="en-US" sz="2800" b="1" dirty="0"/>
              <a:t>R² Score</a:t>
            </a:r>
            <a:r>
              <a:rPr lang="en-US" sz="2800" dirty="0"/>
              <a:t> and </a:t>
            </a:r>
            <a:r>
              <a:rPr lang="en-US" sz="2800" b="1" dirty="0"/>
              <a:t>RMSE</a:t>
            </a:r>
            <a:r>
              <a:rPr lang="en-US" sz="2800" dirty="0"/>
              <a:t>, along with visual insights.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This project helps </a:t>
            </a:r>
            <a:r>
              <a:rPr lang="en-US" sz="2800" b="1" dirty="0"/>
              <a:t>HR teams, analysts, and career advisors</a:t>
            </a:r>
            <a:r>
              <a:rPr lang="en-US" sz="2800" dirty="0"/>
              <a:t> estimate salary expectations more accurately using data-driven insights.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696037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4000" b="1" dirty="0">
                <a:solidFill>
                  <a:srgbClr val="0F0F0F"/>
                </a:solidFill>
              </a:rPr>
              <a:t>System requirements</a:t>
            </a:r>
          </a:p>
          <a:p>
            <a:pPr marL="0" indent="0">
              <a:buNone/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	Hardware Requirements: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		Processor: Intel Core i3 or higher</a:t>
            </a:r>
          </a:p>
          <a:p>
            <a:pPr marL="0" indent="0">
              <a:buNone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		RAM: Minimum 4 GB (8 GB recommended)</a:t>
            </a:r>
          </a:p>
          <a:p>
            <a:pPr marL="0" indent="0">
              <a:buNone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		Storage: At least 500 MB of free disk space</a:t>
            </a:r>
          </a:p>
          <a:p>
            <a:pPr marL="0" indent="0">
              <a:buNone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		Operating System: Windows, macOS, or Linux</a:t>
            </a:r>
          </a:p>
          <a:p>
            <a:pPr marL="0" indent="0">
              <a:buNone/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	Software Requirements: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		Python 3.8 or above</a:t>
            </a:r>
          </a:p>
          <a:p>
            <a:pPr marL="0" indent="0">
              <a:buNone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		</a:t>
            </a:r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framework</a:t>
            </a:r>
          </a:p>
          <a:p>
            <a:pPr marL="0" indent="0">
              <a:buNone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		Git (for version control and deployment)</a:t>
            </a:r>
          </a:p>
          <a:p>
            <a:pPr marL="0" indent="0">
              <a:buNone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		Web browser (Chrome/Firefox for app access)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80931-9D3A-44AB-1B3C-E99777A10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2D9423-EB7F-5DF1-D743-FB710CE63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D0A126-243F-FC2C-AA58-384FC8331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855" y="-1008076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800" b="1" dirty="0">
              <a:solidFill>
                <a:srgbClr val="0F0F0F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800" b="1" dirty="0">
                <a:solidFill>
                  <a:srgbClr val="0F0F0F"/>
                </a:solidFill>
              </a:rPr>
              <a:t>Library required to build the model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4ECCD3F-2E2E-2BA3-52A9-D52CC9A94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963" y="1980606"/>
            <a:ext cx="1031139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following Python libraries were used throughout the project for data preprocessing , model training, evaluation, and app deployment: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pandas – For data manipulation and loading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For numerical computations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scikit-learn – For model training, preprocessing pipelines, and evaluation metrics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Core regression model used for salary prediction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joblib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To serialize (save/load) the trained model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To build the interactive web application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matplotlib &amp; seaborn – For creating visualizations and evaluation plots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27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F9211B3-DB29-2F13-56AF-E3FD69C11F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263327"/>
            <a:ext cx="10840787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Step-by-Step Procedure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Collection &amp; Understanding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Gathered a dataset containing employee features like age, experience, gender, education, and occupation.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Explored data types, missing values, and overall structure for compatibility with ML algorithms.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Categorical features were encoded using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OneHotEncoder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Numerical features were scaled as required.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Combined preprocessing steps using a Scikit-learn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ColumnTransformer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inside a pipeline.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Building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Used the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Regressor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 the core algorithm for salary prediction.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Tuned hyperparameters and trained the model using training data.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Evaluated the model using metrics like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R² Score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RMSE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C5EF2-D296-9277-7FBD-23F77C2D4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01B92A-CA0C-9BAA-F2DC-9833CB6B6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CC8BC5A-21D2-A63F-0435-3C91FFC476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263329"/>
            <a:ext cx="10840787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Step-by-Step Procedure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4.Model Saving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Saved the trained pipeline (including preprocessing + model) using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joblib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deployment.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5.Streamlit App Development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Created an interactive web UI using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Streamlit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for input, prediction, CSV batch processing, and visual insights.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Integrated plots (e.g., actual vs predicted, feature importance) and evaluation tables into the app.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6.Deployment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Added requirements.txt and .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config.toml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(for dark theme) to the project.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Pushed the project to GitHub and deployed the app on </a:t>
            </a:r>
            <a:r>
              <a:rPr lang="en-US" alt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Cloud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Ensured compatibility by resolving dependency issues (e.g., using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use_container_width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images).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284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232452"/>
            <a:ext cx="11029615" cy="751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 </a:t>
            </a:r>
          </a:p>
          <a:p>
            <a:pPr marL="305435" indent="-305435"/>
            <a:r>
              <a:rPr lang="en-US" sz="2000" b="1" dirty="0" err="1"/>
              <a:t>Github</a:t>
            </a:r>
            <a:r>
              <a:rPr lang="en-US" sz="2000" b="1" dirty="0"/>
              <a:t> link : </a:t>
            </a:r>
            <a:r>
              <a:rPr lang="en-US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  <a:hlinkClick r:id="rId2"/>
              </a:rPr>
              <a:t>https://github.com/SID-CSE/Internship-Project---IBM-Skillsbuild-Edunet-Foundation-AICTE</a:t>
            </a:r>
            <a:endParaRPr lang="en-US" sz="20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305435" indent="-305435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DA4347-7D3F-809C-9D08-E7748447A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17" y="2279631"/>
            <a:ext cx="5760000" cy="32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1D582B-523E-9023-7F27-C526A1C6E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155" y="2279631"/>
            <a:ext cx="5759999" cy="324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61AEB6-64BD-F5BB-7401-E6AA8324F7B0}"/>
              </a:ext>
            </a:extLst>
          </p:cNvPr>
          <p:cNvSpPr txBox="1"/>
          <p:nvPr/>
        </p:nvSpPr>
        <p:spPr>
          <a:xfrm>
            <a:off x="1120058" y="5750560"/>
            <a:ext cx="4606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Collection &amp; Understanding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87F68F-2638-AF62-7950-90D98C82010A}"/>
              </a:ext>
            </a:extLst>
          </p:cNvPr>
          <p:cNvSpPr txBox="1"/>
          <p:nvPr/>
        </p:nvSpPr>
        <p:spPr>
          <a:xfrm>
            <a:off x="7908191" y="5750560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82</TotalTime>
  <Words>1273</Words>
  <Application>Microsoft Office PowerPoint</Application>
  <PresentationFormat>Widescreen</PresentationFormat>
  <Paragraphs>127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SmartPay : An ML-Based Salary Prediction System</vt:lpstr>
      <vt:lpstr>OUTLINE</vt:lpstr>
      <vt:lpstr>Problem Statement</vt:lpstr>
      <vt:lpstr>About the Project</vt:lpstr>
      <vt:lpstr>System  Approach</vt:lpstr>
      <vt:lpstr>System  Approach</vt:lpstr>
      <vt:lpstr>Algorithm &amp; Deployment</vt:lpstr>
      <vt:lpstr>Algorithm &amp; Deployment</vt:lpstr>
      <vt:lpstr>Result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SIDDHARTH KUMAR</cp:lastModifiedBy>
  <cp:revision>38</cp:revision>
  <dcterms:created xsi:type="dcterms:W3CDTF">2021-05-26T16:50:10Z</dcterms:created>
  <dcterms:modified xsi:type="dcterms:W3CDTF">2025-07-29T16:29:23Z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