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60" d="100"/>
          <a:sy n="60" d="100"/>
        </p:scale>
        <p:origin x="9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09E0E-8083-4C74-81F2-67737F63864A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CEC3C-5C06-4602-A026-4E3853AE99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8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CEC3C-5C06-4602-A026-4E3853AE99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5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Linear Regression (First Graph)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Assumes a </a:t>
            </a:r>
            <a:r>
              <a:rPr lang="en-US" b="1" dirty="0"/>
              <a:t>consistent relationship</a:t>
            </a:r>
            <a:r>
              <a:rPr lang="en-US" dirty="0"/>
              <a:t> between year and price.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Predictions tend to </a:t>
            </a:r>
            <a:r>
              <a:rPr lang="en-US" b="1" dirty="0"/>
              <a:t>miss sharp changes</a:t>
            </a:r>
            <a:r>
              <a:rPr lang="en-US" dirty="0"/>
              <a:t>, making it less ideal if real-world data has non-linear effects.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Random Forest (Second Graph)</a:t>
            </a:r>
            <a:endParaRPr lang="en-US" dirty="0"/>
          </a:p>
          <a:p>
            <a:r>
              <a:rPr lang="en-US" dirty="0"/>
              <a:t>            1. Captures </a:t>
            </a:r>
            <a:r>
              <a:rPr lang="en-US" b="1" dirty="0"/>
              <a:t>non-linear patterns</a:t>
            </a:r>
            <a:r>
              <a:rPr lang="en-US" dirty="0"/>
              <a:t> effectively, handling price fluctuations better.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2. Factors in </a:t>
            </a:r>
            <a:r>
              <a:rPr lang="en-US" b="1" dirty="0"/>
              <a:t>hidden variables</a:t>
            </a:r>
            <a:r>
              <a:rPr lang="en-US" dirty="0"/>
              <a:t> that might influence price trends.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/>
              <a:t>car prices increase at a steady rate</a:t>
            </a:r>
            <a:r>
              <a:rPr lang="en-US" dirty="0"/>
              <a:t>, </a:t>
            </a:r>
            <a:r>
              <a:rPr lang="en-US" b="1" dirty="0"/>
              <a:t>Linear Regression</a:t>
            </a:r>
            <a:r>
              <a:rPr lang="en-US" dirty="0"/>
              <a:t> might be sufficient.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/>
              <a:t>external factors (inflation, technology, demand shifts) affect prices</a:t>
            </a:r>
            <a:r>
              <a:rPr lang="en-US" dirty="0"/>
              <a:t>, </a:t>
            </a:r>
            <a:r>
              <a:rPr lang="en-US" b="1" dirty="0"/>
              <a:t>Random Forest</a:t>
            </a:r>
            <a:r>
              <a:rPr lang="en-US" dirty="0"/>
              <a:t> provides </a:t>
            </a:r>
            <a:r>
              <a:rPr lang="en-US" b="1" dirty="0"/>
              <a:t>more accurate</a:t>
            </a:r>
            <a:r>
              <a:rPr lang="en-US" dirty="0"/>
              <a:t> predictions.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In this case, RF showed better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b="1" dirty="0"/>
              <a:t>Mean Absolute Error (MAE)</a:t>
            </a:r>
            <a:r>
              <a:rPr lang="en-US" dirty="0"/>
              <a:t> from both models will indicate which one predicts car prices more accurately.</a:t>
            </a:r>
          </a:p>
          <a:p>
            <a:r>
              <a:rPr lang="en-IN" dirty="0"/>
              <a:t>If LR has lower MAE – price trend is mostly linear. If RF has lower MAE, non linear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CEC3C-5C06-4602-A026-4E3853AE99E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0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Car Price by Year: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Significant Increase After 2010: Car prices show a sharp upward trend starting from 2010, peaking between 2019 and 2021, reaching above 30,000. This suggests rising costs in recent years, possibly due to inflation, market demand, or technological advancements.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Noticeable Dip Between 1991 and 2000: Prices experienced a decline in the 1990s, followed by a gradual increase leading into 2010. This could indicate market corrections, economic conditions, or shifts in consumer preferences.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>
              <a:buNone/>
            </a:pPr>
            <a:r>
              <a:rPr lang="en-US" b="1" dirty="0"/>
              <a:t>Car Price by Manufacturer</a:t>
            </a:r>
          </a:p>
          <a:p>
            <a:pPr>
              <a:buNone/>
            </a:pPr>
            <a:r>
              <a:rPr lang="en-US" b="0" dirty="0"/>
              <a:t>Luxury Brands like Aston Martin, Alfa-Romeo, Porsche, and Jaguar </a:t>
            </a:r>
            <a:r>
              <a:rPr lang="en-US" dirty="0"/>
              <a:t>have the highest car prices, exceeding </a:t>
            </a:r>
            <a:r>
              <a:rPr lang="en-US" b="0" dirty="0"/>
              <a:t>40,000</a:t>
            </a:r>
            <a:r>
              <a:rPr lang="en-US" b="1" dirty="0"/>
              <a:t> </a:t>
            </a:r>
            <a:r>
              <a:rPr lang="en-US" dirty="0"/>
              <a:t>due to high-end features, exclusivity, and brand reputation.</a:t>
            </a:r>
          </a:p>
          <a:p>
            <a:pPr>
              <a:buNone/>
            </a:pPr>
            <a:r>
              <a:rPr lang="en-US" b="0" dirty="0"/>
              <a:t>Budget-Friendly Brands </a:t>
            </a:r>
            <a:r>
              <a:rPr lang="en-US" dirty="0"/>
              <a:t>like </a:t>
            </a:r>
            <a:r>
              <a:rPr lang="en-US" b="0" dirty="0"/>
              <a:t>Mercury, Saturn, Pontiac, and Hyundai</a:t>
            </a:r>
            <a:r>
              <a:rPr lang="en-US" dirty="0"/>
              <a:t> have significantly lower prices, staying below </a:t>
            </a:r>
            <a:r>
              <a:rPr lang="en-US" b="0" dirty="0"/>
              <a:t>10,000, focusing on affordability and mass-market appeal.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CEC3C-5C06-4602-A026-4E3853AE99E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37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Car Price by Fuel Type:</a:t>
            </a:r>
          </a:p>
          <a:p>
            <a:pPr>
              <a:buNone/>
            </a:pPr>
            <a:endParaRPr lang="en-US" dirty="0"/>
          </a:p>
          <a:p>
            <a:r>
              <a:rPr lang="en-US" b="0" dirty="0"/>
              <a:t>1. Cars with "Other" fuel types have the highest average price—exceeding 30,000. This category appears to be significantly more expensive than the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2. Hybrid cars have the lowest average price—below 10,000, making them the most budget-friendly option among the fuel types compared.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/>
              <a:t>Car Price by Transmission: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Manual transmission cars have the lowest average price, followed by automatic transmission cars, and then “Other” which has the highest average price.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CEC3C-5C06-4602-A026-4E3853AE99E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7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1FF2-CDB2-F864-F8B5-8A32D9E39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4176A-5FA1-486A-7DB5-BD9E5B0A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BD44-8AB4-DC88-24EC-0C8BBF05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68935-B539-1605-CC3F-E160CDBE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B35CF-15BE-815C-F317-64102298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6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A230-D0BA-F4CD-6FC9-12E19A7D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538D4-3550-D9F3-297D-447F29CD1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E464-A615-D4DD-6EF0-3EAAA575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F8FC-3B34-7E1B-C27D-1A958A3C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7E75D-DAB1-4873-7F9E-8A189F75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5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CA475-80B5-46FC-8FD9-A49D1BE48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61E2C-FC28-D524-9C5E-1448F6E10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90E2-3CBD-2561-C07E-FADB3204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55E9-CB96-418C-C3D1-08B6F3C0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FE26-68EF-8893-03B7-1F303E79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3BB3-C57E-D690-2ED5-3E0ACF58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B569A-8305-3EAA-0441-4ACEBD40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15A82-4D84-64F0-7BF7-19F080A9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435-ED3B-7221-698C-BEA087D2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A32C-A3C6-69D5-D884-FABD909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9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F490-76E7-A201-D593-04BE82B4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6D6C8-23F0-D5ED-9886-F0C2D14C4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D58A-CD1D-F2D3-DAE9-2C8CAD12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B027-AE39-5984-374D-779C4868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5B97-E3CB-DD43-BE88-9B39DEA9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1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9A96-D57E-EFCD-D1AA-611C8BEE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D11E-73B2-DA76-5B9B-24B511A0E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B8AF5-7E63-3691-DCCE-70DE90FD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0DC6E-5E85-206E-A7DD-C3CF8597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3D19F-DEF2-F8D7-3B39-1A017B36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EEBE-442C-C670-FF21-DD7C02DF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A942-A4B3-A387-FAEF-21FDFFF6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E236-7594-D6CD-EBF0-1CA6725F6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59BC-2F1E-0B18-EA4B-C5144C94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0496C-D3C1-19C1-DF66-BD68ECA54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60F59-535B-DDFC-0E87-69C16B20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33614-DB12-42B7-F138-F8889E2C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811BB-1EF9-3FAE-BDFD-F03A6BF6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D1E85-A63E-3B06-B733-3B39E37C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6FEF-02EA-3F16-B96F-947BF630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01FDD-1A84-B2BD-5519-E5DCD13C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889DFA-0E1D-B35F-2F63-5AB4F660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CB446-7F5C-CB2D-F409-68A6AA46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BCD15-9C2C-B18D-AD3A-7C90B6C5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762E9-A021-B9A7-CDDF-9E64DD16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4F717-4321-F6BE-E541-8C8CFB10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8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6FC7-FB39-FDE4-44F7-FF64268E9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B16A-4653-3008-D708-E80934C3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7A43B-1B54-9BB0-D573-55018D26F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3E753-4163-19B2-2630-A437D561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48C91-6774-96C4-87BE-112116A9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572A-7D2D-8B9F-A83A-9543444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2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128-B7ED-45FB-419D-F82BEDBBD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2BEAC-A4A1-5019-5CD1-41A8BF8C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85DEC-5076-65AF-4586-1F63BD322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92A1-6247-5D2D-C3B9-721D3A1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82DE9-43B3-049A-6D4F-B809D5D8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E602-2602-B7CB-0D0C-14FDF4F5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58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62857-962A-0F1E-9826-4549C6B0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697C9-4D9A-3B13-5ED1-C361BDF7F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859B-0A3E-BE8B-89A0-BF6A2F80F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F5A2-BCEE-4791-93BB-E27F444F36F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EF66-A40F-1029-405C-C7900693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1919-425F-49FC-9CF8-E9F05A560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8AAA-A614-4574-BBC6-EB5E8431E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ustinreese/craigslist-carstrucks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idrajamshaid/car-price-predic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0F4A-419E-37CE-2EA1-065440FA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Car Price Predictor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B884-0160-3F29-7150-1FF106CB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r>
              <a:rPr lang="en-US" dirty="0"/>
              <a:t>: W</a:t>
            </a:r>
            <a:r>
              <a:rPr lang="en-US" b="0" i="0" dirty="0">
                <a:effectLst/>
              </a:rPr>
              <a:t>orld's largest collection of used cars within the United States, with information about car prices, condition, manufacturer, latitude/longitude, and other 18 other categories.</a:t>
            </a:r>
          </a:p>
          <a:p>
            <a:r>
              <a:rPr lang="en-US" b="1" dirty="0"/>
              <a:t>Output</a:t>
            </a:r>
            <a:r>
              <a:rPr lang="en-US" dirty="0"/>
              <a:t>: Prediction of car prices based on these features using methods/models like Linear Regression and Random Forest. For more details, please check our GitHub below.</a:t>
            </a:r>
          </a:p>
          <a:p>
            <a:r>
              <a:rPr lang="en-US" b="1" dirty="0"/>
              <a:t>Source</a:t>
            </a:r>
            <a:r>
              <a:rPr lang="en-US" dirty="0"/>
              <a:t>: </a:t>
            </a:r>
            <a:r>
              <a:rPr lang="en-IN" b="0" i="0" u="sng" dirty="0">
                <a:solidFill>
                  <a:srgbClr val="0969DA"/>
                </a:solidFill>
                <a:effectLst/>
                <a:hlinkClick r:id="rId3"/>
              </a:rPr>
              <a:t>Kaggle - Craigslist Car Data</a:t>
            </a:r>
            <a:endParaRPr lang="en-US" dirty="0"/>
          </a:p>
          <a:p>
            <a:r>
              <a:rPr lang="en-US" b="1" dirty="0"/>
              <a:t>GitHub Link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https://github.com/sidrajamshaid/car-price-predictor</a:t>
            </a:r>
            <a:endParaRPr lang="en-US" dirty="0"/>
          </a:p>
          <a:p>
            <a:r>
              <a:rPr lang="en-US" b="1" dirty="0"/>
              <a:t>Team</a:t>
            </a:r>
            <a:r>
              <a:rPr lang="en-US" dirty="0"/>
              <a:t> : Fit4AI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endParaRPr lang="en-US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45556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A224-9F89-DC85-8A4F-5BCFED47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3577" cy="4798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Actual Vs Predicted Car price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E5FCF-969C-8B0A-AE63-B669D0DE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62" y="1124366"/>
            <a:ext cx="5731510" cy="447865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245621-BF2F-E0FA-0D8B-29A9279D5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7934" y="1217951"/>
            <a:ext cx="5908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AC13-4815-9B34-2E56-C080507F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393017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Impact of few features on Car Prices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36D20A-D704-FB2F-5631-2084405E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282" y="1585915"/>
            <a:ext cx="5686425" cy="426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A2F37-60AA-9F96-4016-7C1BA25CA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14" y="1585915"/>
            <a:ext cx="524435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EE0-F0CB-1918-0136-92C7242F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Impact of few features on Car Prices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16B17E-F0EE-9C1D-000C-71002239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1920083"/>
            <a:ext cx="5553075" cy="434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7EA8C-5A3E-165A-0128-9BBED9AAE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94" y="1854212"/>
            <a:ext cx="5541042" cy="447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507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system-ui</vt:lpstr>
      <vt:lpstr>Wingdings</vt:lpstr>
      <vt:lpstr>Office Theme</vt:lpstr>
      <vt:lpstr>Car Price Predictor</vt:lpstr>
      <vt:lpstr>Actual Vs Predicted Car price</vt:lpstr>
      <vt:lpstr>Impact of few features on Car Prices</vt:lpstr>
      <vt:lpstr>Impact of few features on Car Prices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Oswal</dc:creator>
  <cp:lastModifiedBy>Ritesh Oswal</cp:lastModifiedBy>
  <cp:revision>3</cp:revision>
  <dcterms:created xsi:type="dcterms:W3CDTF">2025-05-19T10:26:32Z</dcterms:created>
  <dcterms:modified xsi:type="dcterms:W3CDTF">2025-05-19T15:16:38Z</dcterms:modified>
</cp:coreProperties>
</file>