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60" r:id="rId7"/>
    <p:sldId id="261" r:id="rId8"/>
    <p:sldId id="262" r:id="rId9"/>
    <p:sldId id="263" r:id="rId10"/>
    <p:sldId id="258" r:id="rId11"/>
    <p:sldId id="264" r:id="rId12"/>
    <p:sldId id="278" r:id="rId13"/>
    <p:sldId id="280" r:id="rId14"/>
    <p:sldId id="279" r:id="rId15"/>
    <p:sldId id="268" r:id="rId16"/>
    <p:sldId id="269" r:id="rId17"/>
    <p:sldId id="270" r:id="rId18"/>
    <p:sldId id="274" r:id="rId19"/>
    <p:sldId id="275" r:id="rId20"/>
    <p:sldId id="281" r:id="rId2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53749-9869-4C16-8319-BE98452A702F}" v="945" dt="2023-08-04T09:02:42.692"/>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43446" y="2345719"/>
            <a:ext cx="5200678" cy="1325563"/>
          </a:xfrm>
        </p:spPr>
        <p:txBody>
          <a:bodyPr anchor="ctr">
            <a:normAutofit/>
          </a:bodyPr>
          <a:lstStyle/>
          <a:p>
            <a:r>
              <a:rPr lang="en-US" dirty="0">
                <a:solidFill>
                  <a:srgbClr val="0E659B"/>
                </a:solidFill>
                <a:latin typeface="IBM Plex Mono SemiBold"/>
              </a:rPr>
              <a:t>SPACEX Launches</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Sidra</a:t>
            </a:r>
            <a:endParaRPr lang="en-US" dirty="0"/>
          </a:p>
          <a:p>
            <a:pPr marL="0" indent="0">
              <a:buNone/>
            </a:pPr>
            <a:r>
              <a:rPr lang="en-US" dirty="0">
                <a:latin typeface="IBM Plex Mono Text"/>
              </a:rPr>
              <a:t>4 August 2023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latin typeface="IBM Plex Mono SemiBold"/>
              </a:rPr>
              <a:t>EDA with SQL results </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057567" cy="501939"/>
          </a:xfrm>
        </p:spPr>
        <p:txBody>
          <a:bodyPr vert="horz" lIns="91440" tIns="45720" rIns="91440" bIns="45720" rtlCol="0" anchor="t">
            <a:noAutofit/>
          </a:bodyPr>
          <a:lstStyle/>
          <a:p>
            <a:pPr marL="0" indent="0">
              <a:buNone/>
            </a:pPr>
            <a:r>
              <a:rPr lang="en-US" sz="2500" dirty="0">
                <a:latin typeface="IBM Plex Mono Text"/>
              </a:rPr>
              <a:t>Launch sites  in the space mission</a:t>
            </a:r>
            <a:endParaRPr lang="en-US" sz="25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48425" y="1825625"/>
            <a:ext cx="5301442" cy="501939"/>
          </a:xfrm>
        </p:spPr>
        <p:txBody>
          <a:bodyPr vert="horz" lIns="91440" tIns="45720" rIns="91440" bIns="45720" rtlCol="0" anchor="t">
            <a:normAutofit/>
          </a:bodyPr>
          <a:lstStyle/>
          <a:p>
            <a:pPr marL="0" indent="0">
              <a:lnSpc>
                <a:spcPct val="70000"/>
              </a:lnSpc>
              <a:buNone/>
            </a:pPr>
            <a:r>
              <a:rPr lang="en-US" sz="1900" dirty="0">
                <a:latin typeface="IBM Plex Mono Text"/>
              </a:rPr>
              <a:t>Booster versions which have carried the maximum payload mass</a:t>
            </a:r>
            <a:endParaRPr lang="en-US" dirty="0"/>
          </a:p>
          <a:p>
            <a:pPr marL="0" indent="0">
              <a:lnSpc>
                <a:spcPct val="70000"/>
              </a:lnSpc>
              <a:buNone/>
            </a:pPr>
            <a:endParaRPr lang="en-US" sz="1900" dirty="0"/>
          </a:p>
          <a:p>
            <a:pPr marL="0" indent="0">
              <a:buNone/>
            </a:pPr>
            <a:endParaRPr lang="en-US" sz="1900" dirty="0"/>
          </a:p>
        </p:txBody>
      </p:sp>
      <p:pic>
        <p:nvPicPr>
          <p:cNvPr id="8" name="Picture 8" descr="A screen shot of a computer&#10;&#10;Description automatically generated">
            <a:extLst>
              <a:ext uri="{FF2B5EF4-FFF2-40B4-BE49-F238E27FC236}">
                <a16:creationId xmlns:a16="http://schemas.microsoft.com/office/drawing/2014/main" id="{FBEF5028-F16A-9366-74E6-5251C78ACEDC}"/>
              </a:ext>
            </a:extLst>
          </p:cNvPr>
          <p:cNvPicPr>
            <a:picLocks noChangeAspect="1"/>
          </p:cNvPicPr>
          <p:nvPr/>
        </p:nvPicPr>
        <p:blipFill>
          <a:blip r:embed="rId2"/>
          <a:stretch>
            <a:fillRect/>
          </a:stretch>
        </p:blipFill>
        <p:spPr>
          <a:xfrm>
            <a:off x="866775" y="2538445"/>
            <a:ext cx="5219700" cy="2609784"/>
          </a:xfrm>
          <a:prstGeom prst="rect">
            <a:avLst/>
          </a:prstGeom>
        </p:spPr>
      </p:pic>
      <p:sp>
        <p:nvSpPr>
          <p:cNvPr id="9" name="TextBox 8">
            <a:extLst>
              <a:ext uri="{FF2B5EF4-FFF2-40B4-BE49-F238E27FC236}">
                <a16:creationId xmlns:a16="http://schemas.microsoft.com/office/drawing/2014/main" id="{5EBD854D-EEA9-D928-453F-9BEFD11645B5}"/>
              </a:ext>
            </a:extLst>
          </p:cNvPr>
          <p:cNvSpPr txBox="1"/>
          <p:nvPr/>
        </p:nvSpPr>
        <p:spPr>
          <a:xfrm>
            <a:off x="6610350" y="2543175"/>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Booster_VersionF9 B5 B1048.4F9 B5 B1049.4F9 B5 B1051.3F9 B5 B1056.4F9 B5 B1048.5F9 B5 B1051.4F9 B5 B1049.5F9 B5 B1060.2F9 B5 B1058.3F9 B5 B1051.6F9 B5 B1060.3F9 B5 B1049.7</a:t>
            </a:r>
          </a:p>
        </p:txBody>
      </p:sp>
    </p:spTree>
    <p:extLst>
      <p:ext uri="{BB962C8B-B14F-4D97-AF65-F5344CB8AC3E}">
        <p14:creationId xmlns:p14="http://schemas.microsoft.com/office/powerpoint/2010/main" val="98808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EDA with SQL - FINDINGS &amp; IMPLICATIONS</a:t>
            </a:r>
            <a:endParaRPr lang="en-US">
              <a:latin typeface="IBM Plex Mono SemiBold"/>
            </a:endParaRP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85000" lnSpcReduction="20000"/>
          </a:bodyPr>
          <a:lstStyle/>
          <a:p>
            <a:pPr marL="0" indent="0">
              <a:buNone/>
            </a:pPr>
            <a:r>
              <a:rPr lang="en-US" dirty="0"/>
              <a:t>Findings</a:t>
            </a:r>
          </a:p>
          <a:p>
            <a:pPr marL="0" indent="0">
              <a:buNone/>
            </a:pPr>
            <a:endParaRPr lang="en-US" dirty="0"/>
          </a:p>
          <a:p>
            <a:r>
              <a:rPr lang="en-US" dirty="0">
                <a:latin typeface="IBM Plex Mono Text"/>
              </a:rPr>
              <a:t>The 4 launch sites for these missions include CCAFS LC-40, VAFB SLC-4E, KSC LC-39A and CCAFS SLC-40.</a:t>
            </a:r>
          </a:p>
          <a:p>
            <a:r>
              <a:rPr lang="en-US" dirty="0">
                <a:latin typeface="IBM Plex Mono Text"/>
              </a:rPr>
              <a:t>Most 'F9 FT' booster versions had a  success in drone ship and a payload mass &gt; 4000 but &lt; 6000</a:t>
            </a:r>
            <a:endParaRPr lang="en-US"/>
          </a:p>
          <a:p>
            <a:r>
              <a:rPr lang="en-US" dirty="0">
                <a:latin typeface="IBM Plex Mono Text"/>
              </a:rPr>
              <a:t>Total payload mass carried by boosters launched by NASA (CRS) was 45596 kg</a:t>
            </a:r>
            <a:endParaRPr lang="en-US" dirty="0"/>
          </a:p>
          <a:p>
            <a:r>
              <a:rPr lang="en-US" dirty="0">
                <a:latin typeface="IBM Plex Mono Text"/>
              </a:rPr>
              <a:t>First successful landing outcome in ground pad was achieved on 22nd of December in 2015.</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Autofit/>
          </a:bodyPr>
          <a:lstStyle/>
          <a:p>
            <a:pPr marL="0" indent="0">
              <a:buNone/>
            </a:pPr>
            <a:r>
              <a:rPr lang="en-US" sz="1550" dirty="0">
                <a:latin typeface="IBM Plex Mono Text"/>
              </a:rPr>
              <a:t>Implications</a:t>
            </a:r>
          </a:p>
          <a:p>
            <a:pPr marL="0" indent="0">
              <a:buNone/>
            </a:pPr>
            <a:endParaRPr lang="en-US" sz="1550" dirty="0"/>
          </a:p>
          <a:p>
            <a:r>
              <a:rPr lang="en-US" sz="1550" dirty="0">
                <a:latin typeface="IBM Plex Mono Text"/>
              </a:rPr>
              <a:t>The presence of four distinct launch sites indicates that SpaceX might be strategically selecting launch sites based on mission </a:t>
            </a:r>
            <a:r>
              <a:rPr lang="en-US" sz="1550">
                <a:latin typeface="IBM Plex Mono Text"/>
              </a:rPr>
              <a:t>requirements which could </a:t>
            </a:r>
            <a:r>
              <a:rPr lang="en-US" sz="1550" dirty="0">
                <a:latin typeface="IBM Plex Mono Text"/>
              </a:rPr>
              <a:t>be driven by considerations such as proximity to desired orbits, allowing SpaceX to maximize mission success and reusability outcomes.</a:t>
            </a:r>
            <a:endParaRPr lang="en-US" sz="1550" dirty="0"/>
          </a:p>
          <a:p>
            <a:r>
              <a:rPr lang="en-US" sz="1550">
                <a:latin typeface="IBM Plex Mono Text"/>
              </a:rPr>
              <a:t>The correlation between 'F9 FT' booster versions, success in drone ship landings, and a specific payload mass range (4000-6000 kg) suggests that SpaceX may have designed these booster versions to excel in particular scenarios. </a:t>
            </a:r>
            <a:endParaRPr lang="en-US" sz="1550" dirty="0"/>
          </a:p>
          <a:p>
            <a:r>
              <a:rPr lang="en-US" sz="1550" dirty="0">
                <a:latin typeface="IBM Plex Mono Text"/>
              </a:rPr>
              <a:t>The observation of payload mass carried by boosters launched by NASA (CRS) may imply that NASA's collaboration with SpaceX is significant in terms of payload utilization and that the partnership between them is fostering technological advancements and contributing by efficiently delivering substantial payload masses to space.</a:t>
            </a:r>
            <a:endParaRPr lang="en-US" sz="1550" dirty="0"/>
          </a:p>
        </p:txBody>
      </p:sp>
    </p:spTree>
    <p:extLst>
      <p:ext uri="{BB962C8B-B14F-4D97-AF65-F5344CB8AC3E}">
        <p14:creationId xmlns:p14="http://schemas.microsoft.com/office/powerpoint/2010/main" val="26596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858838"/>
          </a:xfrm>
        </p:spPr>
        <p:txBody>
          <a:bodyPr anchor="ctr">
            <a:normAutofit/>
          </a:bodyPr>
          <a:lstStyle/>
          <a:p>
            <a:r>
              <a:rPr lang="en-US" sz="3000" dirty="0">
                <a:latin typeface="IBM Plex Mono SemiBold"/>
              </a:rPr>
              <a:t>Interactive map with Folium results slides </a:t>
            </a:r>
            <a:endParaRPr lang="en-US" sz="3000"/>
          </a:p>
        </p:txBody>
      </p:sp>
      <p:pic>
        <p:nvPicPr>
          <p:cNvPr id="3" name="Picture 3" descr="A map with orange circles and a map with water and a body of water&#10;&#10;Description automatically generated">
            <a:extLst>
              <a:ext uri="{FF2B5EF4-FFF2-40B4-BE49-F238E27FC236}">
                <a16:creationId xmlns:a16="http://schemas.microsoft.com/office/drawing/2014/main" id="{C1250056-38E0-2B21-3302-B71D2398C5AB}"/>
              </a:ext>
            </a:extLst>
          </p:cNvPr>
          <p:cNvPicPr>
            <a:picLocks noChangeAspect="1"/>
          </p:cNvPicPr>
          <p:nvPr/>
        </p:nvPicPr>
        <p:blipFill>
          <a:blip r:embed="rId2"/>
          <a:stretch>
            <a:fillRect/>
          </a:stretch>
        </p:blipFill>
        <p:spPr>
          <a:xfrm>
            <a:off x="1495425" y="1715974"/>
            <a:ext cx="8963025" cy="4226151"/>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err="1">
                <a:latin typeface="IBM Plex Mono SemiBold"/>
              </a:rPr>
              <a:t>Plotly</a:t>
            </a:r>
            <a:r>
              <a:rPr lang="en-US">
                <a:latin typeface="IBM Plex Mono SemiBold"/>
              </a:rPr>
              <a:t> Dash dashboard results</a:t>
            </a:r>
            <a:endParaRPr lang="en-US"/>
          </a:p>
        </p:txBody>
      </p:sp>
      <p:pic>
        <p:nvPicPr>
          <p:cNvPr id="3" name="Picture 3" descr="A screenshot of a graph&#10;&#10;Description automatically generated">
            <a:extLst>
              <a:ext uri="{FF2B5EF4-FFF2-40B4-BE49-F238E27FC236}">
                <a16:creationId xmlns:a16="http://schemas.microsoft.com/office/drawing/2014/main" id="{5E2D9856-AF42-7710-DACF-BD93E7DE1194}"/>
              </a:ext>
            </a:extLst>
          </p:cNvPr>
          <p:cNvPicPr>
            <a:picLocks noGrp="1" noChangeAspect="1"/>
          </p:cNvPicPr>
          <p:nvPr>
            <p:ph idx="1"/>
          </p:nvPr>
        </p:nvPicPr>
        <p:blipFill>
          <a:blip r:embed="rId2"/>
          <a:stretch>
            <a:fillRect/>
          </a:stretch>
        </p:blipFill>
        <p:spPr>
          <a:xfrm>
            <a:off x="885825" y="1694657"/>
            <a:ext cx="10648950" cy="1981200"/>
          </a:xfrm>
        </p:spPr>
      </p:pic>
      <p:pic>
        <p:nvPicPr>
          <p:cNvPr id="4" name="Picture 4" descr="A screen shot of a graph&#10;&#10;Description automatically generated">
            <a:extLst>
              <a:ext uri="{FF2B5EF4-FFF2-40B4-BE49-F238E27FC236}">
                <a16:creationId xmlns:a16="http://schemas.microsoft.com/office/drawing/2014/main" id="{EC17240A-4830-3B34-7738-D2771BAD5AD9}"/>
              </a:ext>
            </a:extLst>
          </p:cNvPr>
          <p:cNvPicPr>
            <a:picLocks noChangeAspect="1"/>
          </p:cNvPicPr>
          <p:nvPr/>
        </p:nvPicPr>
        <p:blipFill>
          <a:blip r:embed="rId3"/>
          <a:stretch>
            <a:fillRect/>
          </a:stretch>
        </p:blipFill>
        <p:spPr>
          <a:xfrm>
            <a:off x="838200" y="3595687"/>
            <a:ext cx="10515600" cy="222885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000" dirty="0">
                <a:latin typeface="IBM Plex Mono SemiBold"/>
              </a:rPr>
              <a:t>Predictive analysis (classification) results</a:t>
            </a:r>
            <a:endParaRPr lang="en-US" sz="30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r>
              <a:rPr lang="en-US" dirty="0">
                <a:latin typeface="IBM Plex Mono Text"/>
              </a:rPr>
              <a:t>Logistic Regression      SVM                           Decision Trees</a:t>
            </a:r>
            <a:endParaRPr lang="en-US" dirty="0"/>
          </a:p>
        </p:txBody>
      </p:sp>
      <p:pic>
        <p:nvPicPr>
          <p:cNvPr id="3" name="Picture 3" descr="A screenshot of a computer&#10;&#10;Description automatically generated">
            <a:extLst>
              <a:ext uri="{FF2B5EF4-FFF2-40B4-BE49-F238E27FC236}">
                <a16:creationId xmlns:a16="http://schemas.microsoft.com/office/drawing/2014/main" id="{3110E153-36C0-28E1-EA04-C0714A6CB269}"/>
              </a:ext>
            </a:extLst>
          </p:cNvPr>
          <p:cNvPicPr>
            <a:picLocks noChangeAspect="1"/>
          </p:cNvPicPr>
          <p:nvPr/>
        </p:nvPicPr>
        <p:blipFill>
          <a:blip r:embed="rId2"/>
          <a:stretch>
            <a:fillRect/>
          </a:stretch>
        </p:blipFill>
        <p:spPr>
          <a:xfrm>
            <a:off x="838200" y="2152518"/>
            <a:ext cx="3686175" cy="3419739"/>
          </a:xfrm>
          <a:prstGeom prst="rect">
            <a:avLst/>
          </a:prstGeom>
        </p:spPr>
      </p:pic>
      <p:pic>
        <p:nvPicPr>
          <p:cNvPr id="4" name="Picture 4" descr="A screenshot of a computer&#10;&#10;Description automatically generated">
            <a:extLst>
              <a:ext uri="{FF2B5EF4-FFF2-40B4-BE49-F238E27FC236}">
                <a16:creationId xmlns:a16="http://schemas.microsoft.com/office/drawing/2014/main" id="{4DD80057-A1CE-1465-DD00-6AA33A33B082}"/>
              </a:ext>
            </a:extLst>
          </p:cNvPr>
          <p:cNvPicPr>
            <a:picLocks noChangeAspect="1"/>
          </p:cNvPicPr>
          <p:nvPr/>
        </p:nvPicPr>
        <p:blipFill>
          <a:blip r:embed="rId3"/>
          <a:stretch>
            <a:fillRect/>
          </a:stretch>
        </p:blipFill>
        <p:spPr>
          <a:xfrm>
            <a:off x="4524375" y="2234651"/>
            <a:ext cx="3495675" cy="3331674"/>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id="{776C7C14-E172-02E3-CC40-4C3EA439E08C}"/>
              </a:ext>
            </a:extLst>
          </p:cNvPr>
          <p:cNvPicPr>
            <a:picLocks noChangeAspect="1"/>
          </p:cNvPicPr>
          <p:nvPr/>
        </p:nvPicPr>
        <p:blipFill>
          <a:blip r:embed="rId4"/>
          <a:stretch>
            <a:fillRect/>
          </a:stretch>
        </p:blipFill>
        <p:spPr>
          <a:xfrm>
            <a:off x="8020050" y="2231542"/>
            <a:ext cx="3486150" cy="3337891"/>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sz="1600" dirty="0">
                <a:latin typeface="IBM Plex Mono Text"/>
              </a:rPr>
              <a:t>The observed upward trend in first stage reusability success rates from 2013 to 2020 shows SpaceX's continuous commitment. This evolution signifies the ability to learn from each launch, refine processes, and apply lessons to subsequent missions, resulting in improved reusability outcomes</a:t>
            </a:r>
            <a:endParaRPr lang="en-US" sz="1600"/>
          </a:p>
          <a:p>
            <a:r>
              <a:rPr lang="en-US" sz="1600" dirty="0">
                <a:latin typeface="IBM Plex Mono Text"/>
              </a:rPr>
              <a:t>The varying success rates across different payload types and mission destinations indicate a strategic approach to reusability based on specific mission requirements. The higher success rates for heavy payloads to Polar, LEO, and ISS orbits suggest tailored strategies for these missions.</a:t>
            </a:r>
            <a:endParaRPr lang="en-US" sz="1600" dirty="0"/>
          </a:p>
          <a:p>
            <a:r>
              <a:rPr lang="en-US" sz="1600" dirty="0">
                <a:latin typeface="IBM Plex Mono Text"/>
              </a:rPr>
              <a:t>The challenges associated with Geostationary Transfer Orbit (GTO) missions, where distinguishing between successful and unsuccessful outcomes is less clear, highlight the intricacies of achieving reusability under specific conditions.</a:t>
            </a:r>
            <a:endParaRPr lang="en-US" sz="1600" dirty="0"/>
          </a:p>
          <a:p>
            <a:r>
              <a:rPr lang="en-US" sz="1600" dirty="0">
                <a:latin typeface="IBM Plex Mono Text"/>
              </a:rPr>
              <a:t>Incorporating these insights into its business strategy and operations can empower the new company SPACEY to navigate challenges, optimize reusability, and establish itself as a competitive player in the industry. By learning from SpaceX's experiences, the new company can accelerate its growth and contribute to the space exploration.</a:t>
            </a:r>
            <a:endParaRPr lang="en-US" sz="16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7" name="Picture 7" descr="A graph of flight number&#10;&#10;Description automatically generated">
            <a:extLst>
              <a:ext uri="{FF2B5EF4-FFF2-40B4-BE49-F238E27FC236}">
                <a16:creationId xmlns:a16="http://schemas.microsoft.com/office/drawing/2014/main" id="{A74727CB-FE8E-59EB-86A1-FFEEB952F810}"/>
              </a:ext>
            </a:extLst>
          </p:cNvPr>
          <p:cNvPicPr>
            <a:picLocks noGrp="1" noChangeAspect="1"/>
          </p:cNvPicPr>
          <p:nvPr>
            <p:ph sz="half" idx="2"/>
          </p:nvPr>
        </p:nvPicPr>
        <p:blipFill>
          <a:blip r:embed="rId2"/>
          <a:stretch>
            <a:fillRect/>
          </a:stretch>
        </p:blipFill>
        <p:spPr>
          <a:xfrm>
            <a:off x="6172200" y="2135167"/>
            <a:ext cx="5181600" cy="3732254"/>
          </a:xfrm>
        </p:spPr>
      </p:pic>
      <p:pic>
        <p:nvPicPr>
          <p:cNvPr id="10" name="Picture 10" descr="A graph of flight number&#10;&#10;Description automatically generated">
            <a:extLst>
              <a:ext uri="{FF2B5EF4-FFF2-40B4-BE49-F238E27FC236}">
                <a16:creationId xmlns:a16="http://schemas.microsoft.com/office/drawing/2014/main" id="{72C04BAB-7F58-D7DE-98AB-57286C41B5E7}"/>
              </a:ext>
            </a:extLst>
          </p:cNvPr>
          <p:cNvPicPr>
            <a:picLocks noGrp="1" noChangeAspect="1"/>
          </p:cNvPicPr>
          <p:nvPr>
            <p:ph sz="half" idx="1"/>
          </p:nvPr>
        </p:nvPicPr>
        <p:blipFill>
          <a:blip r:embed="rId3"/>
          <a:stretch>
            <a:fillRect/>
          </a:stretch>
        </p:blipFill>
        <p:spPr>
          <a:xfrm>
            <a:off x="838200" y="2114168"/>
            <a:ext cx="5181600" cy="3774252"/>
          </a:xfrm>
        </p:spPr>
      </p:pic>
    </p:spTree>
    <p:extLst>
      <p:ext uri="{BB962C8B-B14F-4D97-AF65-F5344CB8AC3E}">
        <p14:creationId xmlns:p14="http://schemas.microsoft.com/office/powerpoint/2010/main" val="341000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5" name="Picture 5">
            <a:extLst>
              <a:ext uri="{FF2B5EF4-FFF2-40B4-BE49-F238E27FC236}">
                <a16:creationId xmlns:a16="http://schemas.microsoft.com/office/drawing/2014/main" id="{917D56FD-9279-BCA9-B583-C664190A5712}"/>
              </a:ext>
            </a:extLst>
          </p:cNvPr>
          <p:cNvPicPr>
            <a:picLocks noGrp="1" noChangeAspect="1"/>
          </p:cNvPicPr>
          <p:nvPr>
            <p:ph sz="half" idx="2"/>
          </p:nvPr>
        </p:nvPicPr>
        <p:blipFill>
          <a:blip r:embed="rId2"/>
          <a:stretch>
            <a:fillRect/>
          </a:stretch>
        </p:blipFill>
        <p:spPr>
          <a:xfrm>
            <a:off x="838200" y="2019291"/>
            <a:ext cx="5181600" cy="3659206"/>
          </a:xfrm>
        </p:spPr>
      </p:pic>
      <p:pic>
        <p:nvPicPr>
          <p:cNvPr id="9" name="Picture 10">
            <a:extLst>
              <a:ext uri="{FF2B5EF4-FFF2-40B4-BE49-F238E27FC236}">
                <a16:creationId xmlns:a16="http://schemas.microsoft.com/office/drawing/2014/main" id="{F4CEB178-8772-F156-9C1F-ED97042CDC55}"/>
              </a:ext>
            </a:extLst>
          </p:cNvPr>
          <p:cNvPicPr>
            <a:picLocks noChangeAspect="1"/>
          </p:cNvPicPr>
          <p:nvPr/>
        </p:nvPicPr>
        <p:blipFill>
          <a:blip r:embed="rId3"/>
          <a:stretch>
            <a:fillRect/>
          </a:stretch>
        </p:blipFill>
        <p:spPr>
          <a:xfrm>
            <a:off x="6143625" y="2023730"/>
            <a:ext cx="5400675" cy="3448715"/>
          </a:xfrm>
          <a:prstGeom prst="rect">
            <a:avLst/>
          </a:prstGeom>
        </p:spPr>
      </p:pic>
    </p:spTree>
    <p:extLst>
      <p:ext uri="{BB962C8B-B14F-4D97-AF65-F5344CB8AC3E}">
        <p14:creationId xmlns:p14="http://schemas.microsoft.com/office/powerpoint/2010/main" val="351170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fontScale="70000" lnSpcReduction="20000"/>
          </a:bodyPr>
          <a:lstStyle/>
          <a:p>
            <a:r>
              <a:rPr lang="en-US" sz="2200">
                <a:latin typeface="IBM Plex Mono Text"/>
              </a:rPr>
              <a:t>This data science project aims to leverage historical launch </a:t>
            </a:r>
            <a:r>
              <a:rPr lang="en-US" sz="2200" dirty="0">
                <a:latin typeface="IBM Plex Mono Text"/>
              </a:rPr>
              <a:t>data and machine learning techniques to predict the likelihood of SpaceX reusing the first stage of their rockets. The insights gained from the analysis could have far-reaching implications for SpaceX's operational strategies and the broader aerospace sector's approach to reusability.</a:t>
            </a:r>
          </a:p>
          <a:p>
            <a:r>
              <a:rPr lang="en-US" sz="2200">
                <a:latin typeface="IBM Plex Mono Text"/>
              </a:rPr>
              <a:t>The aim of this data exploratory project is to develop a machine learning model using publicly available data to predict the likelihood of SpaceX reusing the first stage of their rockets after a launch. By analyzing historical launch data and mission-specific factors, the project seeks to </a:t>
            </a:r>
            <a:r>
              <a:rPr lang="en-US" sz="2200" dirty="0">
                <a:latin typeface="IBM Plex Mono Text"/>
              </a:rPr>
              <a:t>provide insights into the reusability strategy of SpaceX.</a:t>
            </a:r>
            <a:endParaRPr lang="en-US" dirty="0"/>
          </a:p>
          <a:p>
            <a:r>
              <a:rPr lang="en-US" sz="2200" dirty="0">
                <a:latin typeface="IBM Plex Mono Text"/>
              </a:rPr>
              <a:t>The project will gather a dataset of SpaceX launch information, encompassing details about launch dates, launch sites, payload mass, and outcomes (successful reuse or not). Publicly accessible sources, such as SpaceX's official records and launch databases, will serve as the primary data sources. The collected data will undergo thorough preprocessing to </a:t>
            </a:r>
            <a:r>
              <a:rPr lang="en-US" sz="2200">
                <a:latin typeface="IBM Plex Mono Text"/>
              </a:rPr>
              <a:t>handle missing values.</a:t>
            </a:r>
            <a:endParaRPr lang="en-US" sz="2200"/>
          </a:p>
          <a:p>
            <a:r>
              <a:rPr lang="en-US" sz="2200" dirty="0">
                <a:latin typeface="IBM Plex Mono Text"/>
              </a:rPr>
              <a:t>After preprocessing, relevant features will be selected to train a machine learning model. Various machine learning algorithms will be evaluated, such as logistic </a:t>
            </a:r>
            <a:r>
              <a:rPr lang="en-US" sz="2200">
                <a:latin typeface="IBM Plex Mono Text"/>
              </a:rPr>
              <a:t>regression, and decision trees to determine the </a:t>
            </a:r>
            <a:r>
              <a:rPr lang="en-US" sz="2200" dirty="0">
                <a:latin typeface="IBM Plex Mono Text"/>
              </a:rPr>
              <a:t>most effective predictive model.</a:t>
            </a:r>
            <a:endParaRPr lang="en-US" sz="2200" dirty="0"/>
          </a:p>
          <a:p>
            <a:r>
              <a:rPr lang="en-US" sz="2200" dirty="0">
                <a:latin typeface="IBM Plex Mono Text"/>
              </a:rPr>
              <a:t>The dataset will be divided into training and testing sets to simulate real-world performance. Metrics such as accuracy score and confusion matrix will be employed to quantify the model's predictive capability.</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700" dirty="0">
                <a:latin typeface="IBM Plex Mono Text"/>
              </a:rPr>
              <a:t>In the rapidly evolving landscape of space exploration, SpaceX has emerged as a pioneering force, revolutionizing the way we access and utilize space. One of the company's groundbreaking innovations has been the concept of reusing rocket components, specifically the first stage of their Falcon 9 rockets. </a:t>
            </a:r>
            <a:endParaRPr lang="en-US" sz="1700"/>
          </a:p>
          <a:p>
            <a:r>
              <a:rPr lang="en-US" sz="1700" dirty="0">
                <a:latin typeface="IBM Plex Mono Text"/>
              </a:rPr>
              <a:t>This data exploratory project uses data science to uncover the factors that influence SpaceX's first stage reusability. By using machine learning and analyzing publicly available data, this project seeks to predict the likelihood of SpaceX reusing the first stage after each launch. The insights garnered from this predictive model could provide a deeper understanding of SpaceX's operational decisions and reveal patterns that contribute to successful reusability.</a:t>
            </a:r>
          </a:p>
          <a:p>
            <a:r>
              <a:rPr lang="en-US" sz="1700" dirty="0">
                <a:latin typeface="IBM Plex Mono Text"/>
              </a:rPr>
              <a:t>The project revolves around the idea that historical launch data, when combined with payload specifications, and mission-specific outcomes, can offer valuable insights into SpaceX's reusability strategy. The analysis and predictions derived from this model could potentially guide decisions, streamline operational processes, while maintaining efficiency for the new </a:t>
            </a:r>
            <a:r>
              <a:rPr lang="en-US" sz="1700" err="1">
                <a:latin typeface="IBM Plex Mono Text"/>
              </a:rPr>
              <a:t>SpaceY's</a:t>
            </a:r>
            <a:r>
              <a:rPr lang="en-US" sz="1700" dirty="0">
                <a:latin typeface="IBM Plex Mono Text"/>
              </a:rPr>
              <a:t> space missions.</a:t>
            </a:r>
            <a:endParaRPr lang="en-US" sz="170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fontScale="92500" lnSpcReduction="20000"/>
          </a:bodyPr>
          <a:lstStyle/>
          <a:p>
            <a:r>
              <a:rPr lang="en-US" sz="2200" dirty="0">
                <a:latin typeface="IBM Plex Mono Text"/>
              </a:rPr>
              <a:t>The primary source of data for this analysis will be SpaceX's official records, including launch dates, mission outcomes, and details about the first stage reusability status. These records will serve as the foundation for building the predictive model.</a:t>
            </a:r>
            <a:endParaRPr lang="en-US" sz="2200" dirty="0"/>
          </a:p>
          <a:p>
            <a:r>
              <a:rPr lang="en-US" sz="2200">
                <a:latin typeface="IBM Plex Mono Text"/>
              </a:rPr>
              <a:t>The project will begin by systematically collecting data from SpaceX's official records and launch databases. Information regarding launch dates, mission objectives, payload types, and reusability outcomes will be compiled.</a:t>
            </a:r>
            <a:endParaRPr lang="en-US" sz="2200"/>
          </a:p>
          <a:p>
            <a:r>
              <a:rPr lang="en-US" sz="2200" dirty="0">
                <a:latin typeface="IBM Plex Mono Text"/>
              </a:rPr>
              <a:t>Exploratory Data Analysis (EDA) will involve visualizing and summarizing the data to gain initial insights into potential correlations between variables and reusability outcomes. This step will guide feature selection and model development.</a:t>
            </a:r>
            <a:endParaRPr lang="en-US" sz="2200" dirty="0"/>
          </a:p>
          <a:p>
            <a:r>
              <a:rPr lang="en-US" sz="2200" dirty="0">
                <a:latin typeface="IBM Plex Mono Text"/>
              </a:rPr>
              <a:t>Following the EDA a model will be developed based on selected features such as launch data, payload mass and outcomes. Based on these features an appropriate model will be tested and trained, before the model's hyperparameters can be fine-tuned and the model can be evaluated. </a:t>
            </a: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idx="1"/>
          </p:nvPr>
        </p:nvSpPr>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Content Placeholder 2">
            <a:extLst>
              <a:ext uri="{FF2B5EF4-FFF2-40B4-BE49-F238E27FC236}">
                <a16:creationId xmlns:a16="http://schemas.microsoft.com/office/drawing/2014/main" id="{A9990230-0EBE-9B34-FF8C-4957EB0A5060}"/>
              </a:ext>
            </a:extLst>
          </p:cNvPr>
          <p:cNvSpPr txBox="1">
            <a:spLocks/>
          </p:cNvSpPr>
          <p:nvPr/>
        </p:nvSpPr>
        <p:spPr>
          <a:xfrm>
            <a:off x="837025" y="1825625"/>
            <a:ext cx="1051677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pPr>
            <a:r>
              <a:rPr lang="en-US" sz="2200" dirty="0">
                <a:latin typeface="IBM Plex Mono Text"/>
              </a:rPr>
              <a:t>SpaceX's official records, launch databases, and mission reports, were systematically collected to create a comprehensive dataset.</a:t>
            </a:r>
            <a:endParaRPr lang="en-US" sz="2200" dirty="0"/>
          </a:p>
          <a:p>
            <a:pPr>
              <a:lnSpc>
                <a:spcPct val="80000"/>
              </a:lnSpc>
            </a:pPr>
            <a:r>
              <a:rPr lang="en-US" sz="2200" dirty="0">
                <a:latin typeface="IBM Plex Mono Text"/>
              </a:rPr>
              <a:t>Information encompassing launch details, payload specifications, orbit, booster version and mission outcomes was organized into an appropriate </a:t>
            </a:r>
            <a:r>
              <a:rPr lang="en-US" sz="2200" dirty="0" err="1">
                <a:latin typeface="IBM Plex Mono Text"/>
              </a:rPr>
              <a:t>dataframe</a:t>
            </a:r>
            <a:r>
              <a:rPr lang="en-US" sz="2200" dirty="0">
                <a:latin typeface="IBM Plex Mono Text"/>
              </a:rPr>
              <a:t>.</a:t>
            </a:r>
            <a:endParaRPr lang="en-US" dirty="0"/>
          </a:p>
          <a:p>
            <a:pPr>
              <a:lnSpc>
                <a:spcPct val="80000"/>
              </a:lnSpc>
            </a:pPr>
            <a:r>
              <a:rPr lang="en-US" sz="2200" dirty="0">
                <a:latin typeface="IBM Plex Mono Text"/>
              </a:rPr>
              <a:t>Exploratory Data Analysis (EDA) was employed to visualize and uncover patterns between variables and reusability outcomes.</a:t>
            </a:r>
            <a:endParaRPr lang="en-US" sz="2200" dirty="0"/>
          </a:p>
          <a:p>
            <a:pPr>
              <a:lnSpc>
                <a:spcPct val="80000"/>
              </a:lnSpc>
            </a:pPr>
            <a:r>
              <a:rPr lang="en-US" sz="2200" dirty="0">
                <a:latin typeface="IBM Plex Mono Text"/>
              </a:rPr>
              <a:t>Key features influencing reusability were selected based on EDA insights, and machine learning models (e.g., logistic regression, decision trees) were developed using these features.</a:t>
            </a:r>
            <a:endParaRPr lang="en-US" dirty="0"/>
          </a:p>
          <a:p>
            <a:r>
              <a:rPr lang="en-US" sz="2200" dirty="0">
                <a:latin typeface="IBM Plex Mono Text"/>
              </a:rPr>
              <a:t>Models were evaluated using metrics like accuracy score, and confusion matrix to gauge predictive performance.</a:t>
            </a:r>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EDA with visualization result</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647992" cy="501939"/>
          </a:xfrm>
        </p:spPr>
        <p:txBody>
          <a:bodyPr vert="horz" lIns="91440" tIns="45720" rIns="91440" bIns="45720" rtlCol="0" anchor="t">
            <a:normAutofit fontScale="62500" lnSpcReduction="20000"/>
          </a:bodyPr>
          <a:lstStyle/>
          <a:p>
            <a:pPr marL="0" indent="0">
              <a:buNone/>
            </a:pPr>
            <a:r>
              <a:rPr lang="en-US" dirty="0">
                <a:latin typeface="IBM Plex Mono Text"/>
              </a:rPr>
              <a:t>Relationship between Payload and Orbit type</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101417" cy="501939"/>
          </a:xfrm>
        </p:spPr>
        <p:txBody>
          <a:bodyPr vert="horz" lIns="91440" tIns="45720" rIns="91440" bIns="45720" rtlCol="0" anchor="t">
            <a:normAutofit fontScale="62500" lnSpcReduction="20000"/>
          </a:bodyPr>
          <a:lstStyle/>
          <a:p>
            <a:pPr marL="0" indent="0">
              <a:buNone/>
            </a:pPr>
            <a:r>
              <a:rPr lang="en-US" dirty="0">
                <a:latin typeface="IBM Plex Mono Text"/>
              </a:rPr>
              <a:t>Average success rate over the years</a:t>
            </a:r>
            <a:endParaRPr lang="en-US" dirty="0"/>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6" descr="A graph with a line&#10;&#10;Description automatically generated">
            <a:extLst>
              <a:ext uri="{FF2B5EF4-FFF2-40B4-BE49-F238E27FC236}">
                <a16:creationId xmlns:a16="http://schemas.microsoft.com/office/drawing/2014/main" id="{ED0DDB6D-FFA2-E90C-0D82-DA90AAFCD869}"/>
              </a:ext>
            </a:extLst>
          </p:cNvPr>
          <p:cNvPicPr>
            <a:picLocks noChangeAspect="1"/>
          </p:cNvPicPr>
          <p:nvPr/>
        </p:nvPicPr>
        <p:blipFill>
          <a:blip r:embed="rId3"/>
          <a:stretch>
            <a:fillRect/>
          </a:stretch>
        </p:blipFill>
        <p:spPr>
          <a:xfrm>
            <a:off x="6172200" y="2322095"/>
            <a:ext cx="5105400" cy="3852111"/>
          </a:xfrm>
          <a:prstGeom prst="rect">
            <a:avLst/>
          </a:prstGeom>
        </p:spPr>
      </p:pic>
      <p:pic>
        <p:nvPicPr>
          <p:cNvPr id="7" name="Picture 8" descr="A graph with numbers and dots&#10;&#10;Description automatically generated">
            <a:extLst>
              <a:ext uri="{FF2B5EF4-FFF2-40B4-BE49-F238E27FC236}">
                <a16:creationId xmlns:a16="http://schemas.microsoft.com/office/drawing/2014/main" id="{4C8C7DA1-9DC8-2D6C-AA55-7A7D98164E47}"/>
              </a:ext>
            </a:extLst>
          </p:cNvPr>
          <p:cNvPicPr>
            <a:picLocks noChangeAspect="1"/>
          </p:cNvPicPr>
          <p:nvPr/>
        </p:nvPicPr>
        <p:blipFill>
          <a:blip r:embed="rId4"/>
          <a:stretch>
            <a:fillRect/>
          </a:stretch>
        </p:blipFill>
        <p:spPr>
          <a:xfrm>
            <a:off x="809625" y="2323838"/>
            <a:ext cx="5286375" cy="366764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a:latin typeface="IBM Plex Mono SemiBold"/>
              </a:rPr>
              <a:t>EDA with visualization result</a:t>
            </a:r>
          </a:p>
          <a:p>
            <a:r>
              <a:rPr lang="en-US" sz="2800" dirty="0">
                <a:latin typeface="IBM Plex Mono SemiBold"/>
              </a:rPr>
              <a:t> FINDINGS &amp; IMPLICATIONS</a:t>
            </a:r>
            <a:endParaRPr lang="en-US"/>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55000" lnSpcReduction="20000"/>
          </a:bodyPr>
          <a:lstStyle/>
          <a:p>
            <a:pPr marL="0" indent="0">
              <a:buNone/>
            </a:pPr>
            <a:r>
              <a:rPr lang="en-US" dirty="0"/>
              <a:t>Findings</a:t>
            </a:r>
          </a:p>
          <a:p>
            <a:pPr marL="0" indent="0">
              <a:buNone/>
            </a:pPr>
            <a:endParaRPr lang="en-US" dirty="0"/>
          </a:p>
          <a:p>
            <a:r>
              <a:rPr lang="en-US" dirty="0">
                <a:latin typeface="IBM Plex Mono Text"/>
              </a:rPr>
              <a:t>It can be observed that the success rate since 2013 kept increasing till 2020</a:t>
            </a:r>
            <a:endParaRPr lang="en-US" dirty="0"/>
          </a:p>
          <a:p>
            <a:r>
              <a:rPr lang="en-US" dirty="0">
                <a:latin typeface="IBM Plex Mono Text"/>
              </a:rPr>
              <a:t>With heavy payloads the successful landing or positive landing rate are more for Polar,LEO and ISS.</a:t>
            </a:r>
          </a:p>
          <a:p>
            <a:r>
              <a:rPr lang="en-US" dirty="0">
                <a:latin typeface="IBM Plex Mono Text"/>
              </a:rPr>
              <a:t>However for GTO we cannot distinguish this well as both positive landing rate and negative landing(unsuccessful mission) are both there here.</a:t>
            </a:r>
            <a:endParaRPr lang="en-US" dirty="0"/>
          </a:p>
          <a:p>
            <a:endParaRPr lang="en-US"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Autofit/>
          </a:bodyPr>
          <a:lstStyle/>
          <a:p>
            <a:pPr marL="0" indent="0">
              <a:buNone/>
            </a:pPr>
            <a:r>
              <a:rPr lang="en-US" sz="2400" dirty="0">
                <a:latin typeface="IBM Plex Mono Text"/>
              </a:rPr>
              <a:t>Implications</a:t>
            </a:r>
          </a:p>
          <a:p>
            <a:pPr marL="0" indent="0">
              <a:buNone/>
            </a:pPr>
            <a:endParaRPr lang="en-US" sz="1500" dirty="0"/>
          </a:p>
          <a:p>
            <a:r>
              <a:rPr lang="en-US" sz="1550" dirty="0">
                <a:latin typeface="IBM Plex Mono Text"/>
              </a:rPr>
              <a:t>The increasing success rate of first stage reusability, could simply mean that SpaceX has been refining their launch processes, and that continuous efforts have led to enhanced reusability success, contributing to cost savings.</a:t>
            </a:r>
            <a:endParaRPr lang="en-US" sz="1550"/>
          </a:p>
          <a:p>
            <a:r>
              <a:rPr lang="en-US" sz="1550" dirty="0">
                <a:latin typeface="IBM Plex Mono Text"/>
              </a:rPr>
              <a:t>The varying success rates based on payload type and orbits (Polar, LEO, ISS) suggest that SpaceX might be tailoring their reusability strategies to different mission profiles. This may mean that payload mass and mission profiles play a crucial role in determining the reusability success.</a:t>
            </a:r>
            <a:endParaRPr lang="en-US" sz="1550"/>
          </a:p>
          <a:p>
            <a:r>
              <a:rPr lang="en-US" sz="1550" dirty="0">
                <a:latin typeface="IBM Plex Mono Text"/>
              </a:rPr>
              <a:t>The inability to clearly distinguish positive landing rates from negative landing rates for missions to Geostationary Transfer Orbit (GTO) raises questions about the unique challenges associated with these types of missions, and may require further investigation.</a:t>
            </a:r>
            <a:endParaRPr lang="en-US" sz="1550"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latin typeface="IBM Plex Mono SemiBold"/>
              </a:rPr>
              <a:t>EDA with SQL results </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057567" cy="501939"/>
          </a:xfrm>
        </p:spPr>
        <p:txBody>
          <a:bodyPr vert="horz" lIns="91440" tIns="45720" rIns="91440" bIns="45720" rtlCol="0" anchor="t">
            <a:noAutofit/>
          </a:bodyPr>
          <a:lstStyle/>
          <a:p>
            <a:pPr marL="0" indent="0">
              <a:buNone/>
            </a:pPr>
            <a:r>
              <a:rPr lang="en-US" sz="1900" dirty="0">
                <a:latin typeface="IBM Plex Mono Text"/>
              </a:rPr>
              <a:t>Boosters with success in drone ship and a payload mass &gt; 4000 but &lt; 6000</a:t>
            </a:r>
            <a:endParaRPr lang="en-US" sz="1900" dirty="0"/>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505450" y="1825625"/>
            <a:ext cx="6244417" cy="501939"/>
          </a:xfrm>
        </p:spPr>
        <p:txBody>
          <a:bodyPr vert="horz" lIns="91440" tIns="45720" rIns="91440" bIns="45720" rtlCol="0" anchor="t">
            <a:normAutofit/>
          </a:bodyPr>
          <a:lstStyle/>
          <a:p>
            <a:pPr marL="0" indent="0">
              <a:lnSpc>
                <a:spcPct val="70000"/>
              </a:lnSpc>
              <a:buNone/>
            </a:pPr>
            <a:r>
              <a:rPr lang="en-US" sz="1900" dirty="0">
                <a:latin typeface="IBM Plex Mono Text"/>
              </a:rPr>
              <a:t>Total payload mass carried by boosters launched by NASA (CRS)</a:t>
            </a:r>
            <a:endParaRPr lang="en-US" sz="1900" dirty="0"/>
          </a:p>
          <a:p>
            <a:pPr marL="0" indent="0">
              <a:buNone/>
            </a:pPr>
            <a:endParaRPr lang="en-US" sz="1900" dirty="0"/>
          </a:p>
        </p:txBody>
      </p:sp>
      <p:pic>
        <p:nvPicPr>
          <p:cNvPr id="5" name="Picture 5" descr="A screenshot of a black screen&#10;&#10;Description automatically generated">
            <a:extLst>
              <a:ext uri="{FF2B5EF4-FFF2-40B4-BE49-F238E27FC236}">
                <a16:creationId xmlns:a16="http://schemas.microsoft.com/office/drawing/2014/main" id="{A2F26F94-7897-FFC3-54E5-DE74B26549BB}"/>
              </a:ext>
            </a:extLst>
          </p:cNvPr>
          <p:cNvPicPr>
            <a:picLocks noChangeAspect="1"/>
          </p:cNvPicPr>
          <p:nvPr/>
        </p:nvPicPr>
        <p:blipFill>
          <a:blip r:embed="rId2"/>
          <a:stretch>
            <a:fillRect/>
          </a:stretch>
        </p:blipFill>
        <p:spPr>
          <a:xfrm>
            <a:off x="941537" y="2390775"/>
            <a:ext cx="1803100" cy="3714750"/>
          </a:xfrm>
          <a:prstGeom prst="rect">
            <a:avLst/>
          </a:prstGeom>
        </p:spPr>
      </p:pic>
      <p:pic>
        <p:nvPicPr>
          <p:cNvPr id="6" name="Picture 6" descr="A black screen with white text&#10;&#10;Description automatically generated">
            <a:extLst>
              <a:ext uri="{FF2B5EF4-FFF2-40B4-BE49-F238E27FC236}">
                <a16:creationId xmlns:a16="http://schemas.microsoft.com/office/drawing/2014/main" id="{46AD62C5-172D-0FCA-375F-150E350F9A16}"/>
              </a:ext>
            </a:extLst>
          </p:cNvPr>
          <p:cNvPicPr>
            <a:picLocks noChangeAspect="1"/>
          </p:cNvPicPr>
          <p:nvPr/>
        </p:nvPicPr>
        <p:blipFill>
          <a:blip r:embed="rId3"/>
          <a:stretch>
            <a:fillRect/>
          </a:stretch>
        </p:blipFill>
        <p:spPr>
          <a:xfrm>
            <a:off x="5505450" y="2386991"/>
            <a:ext cx="6334125" cy="1883993"/>
          </a:xfrm>
          <a:prstGeom prst="rect">
            <a:avLst/>
          </a:prstGeom>
        </p:spPr>
      </p:pic>
      <p:pic>
        <p:nvPicPr>
          <p:cNvPr id="7" name="Picture 8" descr="A screenshot of a computer&#10;&#10;Description automatically generated">
            <a:extLst>
              <a:ext uri="{FF2B5EF4-FFF2-40B4-BE49-F238E27FC236}">
                <a16:creationId xmlns:a16="http://schemas.microsoft.com/office/drawing/2014/main" id="{0A7C3A6E-3666-90F1-6EB7-CB36305AFF8B}"/>
              </a:ext>
            </a:extLst>
          </p:cNvPr>
          <p:cNvPicPr>
            <a:picLocks noChangeAspect="1"/>
          </p:cNvPicPr>
          <p:nvPr/>
        </p:nvPicPr>
        <p:blipFill>
          <a:blip r:embed="rId4"/>
          <a:stretch>
            <a:fillRect/>
          </a:stretch>
        </p:blipFill>
        <p:spPr>
          <a:xfrm>
            <a:off x="5505450" y="4871957"/>
            <a:ext cx="6334125" cy="1695611"/>
          </a:xfrm>
          <a:prstGeom prst="rect">
            <a:avLst/>
          </a:prstGeom>
        </p:spPr>
      </p:pic>
      <p:sp>
        <p:nvSpPr>
          <p:cNvPr id="11" name="Content Placeholder 3">
            <a:extLst>
              <a:ext uri="{FF2B5EF4-FFF2-40B4-BE49-F238E27FC236}">
                <a16:creationId xmlns:a16="http://schemas.microsoft.com/office/drawing/2014/main" id="{98799014-5F97-FC11-70F9-AB2ECCC8264B}"/>
              </a:ext>
            </a:extLst>
          </p:cNvPr>
          <p:cNvSpPr txBox="1">
            <a:spLocks/>
          </p:cNvSpPr>
          <p:nvPr/>
        </p:nvSpPr>
        <p:spPr>
          <a:xfrm>
            <a:off x="5505450" y="4321175"/>
            <a:ext cx="6244417" cy="5019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70000"/>
              </a:lnSpc>
              <a:buNone/>
            </a:pPr>
            <a:r>
              <a:rPr lang="en-US" sz="1900" dirty="0">
                <a:latin typeface="IBM Plex Mono Text"/>
              </a:rPr>
              <a:t>First successful landing outcome in ground pad was achieved</a:t>
            </a:r>
            <a:endParaRPr lang="en-US" dirty="0" err="1"/>
          </a:p>
          <a:p>
            <a:pPr marL="0" indent="0">
              <a:lnSpc>
                <a:spcPct val="70000"/>
              </a:lnSpc>
              <a:buFont typeface="Arial"/>
              <a:buNone/>
            </a:pPr>
            <a:endParaRPr lang="en-US" sz="1900" dirty="0"/>
          </a:p>
          <a:p>
            <a:pPr marL="0" indent="0">
              <a:buFont typeface="Arial"/>
              <a:buNone/>
            </a:pPr>
            <a:endParaRPr lang="en-US" sz="1900" dirty="0"/>
          </a:p>
        </p:txBody>
      </p:sp>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434</TotalTime>
  <Words>361</Words>
  <Application>Microsoft Office PowerPoint</Application>
  <PresentationFormat>Widescreen</PresentationFormat>
  <Paragraphs>111</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SLIDE_TEMPLATE_skill_network</vt:lpstr>
      <vt:lpstr>SPACEX Launches</vt:lpstr>
      <vt:lpstr>OUTLINE</vt:lpstr>
      <vt:lpstr>EXECUTIVE SUMMARY</vt:lpstr>
      <vt:lpstr>INTRODUCTION</vt:lpstr>
      <vt:lpstr>METHODOLOGY</vt:lpstr>
      <vt:lpstr>RESULTS</vt:lpstr>
      <vt:lpstr>EDA with visualization result</vt:lpstr>
      <vt:lpstr>EDA with visualization result  FINDINGS &amp; IMPLICATIONS</vt:lpstr>
      <vt:lpstr>EDA with SQL results </vt:lpstr>
      <vt:lpstr>EDA with SQL results </vt:lpstr>
      <vt:lpstr>EDA with SQL - FINDINGS &amp; IMPLICATIONS</vt:lpstr>
      <vt:lpstr>Interactive map with Folium results slides </vt:lpstr>
      <vt:lpstr>Plotly Dash dashboard results</vt:lpstr>
      <vt:lpstr>Predictive analysis (classification) results</vt:lpstr>
      <vt:lpstr>CONCLUSION</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Pratiksha Verma</cp:lastModifiedBy>
  <cp:revision>344</cp:revision>
  <dcterms:created xsi:type="dcterms:W3CDTF">2020-10-28T18:29:43Z</dcterms:created>
  <dcterms:modified xsi:type="dcterms:W3CDTF">2023-08-04T09:02:58Z</dcterms:modified>
</cp:coreProperties>
</file>