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" y="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672" y="-1485"/>
            <a:ext cx="11598655" cy="60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dash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dash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dash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2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039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12700" h="6858000">
                <a:moveTo>
                  <a:pt x="-107963" y="3428999"/>
                </a:moveTo>
                <a:lnTo>
                  <a:pt x="120636" y="3428999"/>
                </a:lnTo>
              </a:path>
            </a:pathLst>
          </a:custGeom>
          <a:ln w="7086599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0462" y="189357"/>
            <a:ext cx="275107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dash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7485" y="2475610"/>
            <a:ext cx="9648825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jp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jp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6857995"/>
                </a:moveTo>
                <a:lnTo>
                  <a:pt x="12188952" y="0"/>
                </a:lnTo>
                <a:lnTo>
                  <a:pt x="0" y="0"/>
                </a:lnTo>
                <a:lnTo>
                  <a:pt x="0" y="6857995"/>
                </a:lnTo>
                <a:lnTo>
                  <a:pt x="12188952" y="6857995"/>
                </a:lnTo>
                <a:close/>
              </a:path>
            </a:pathLst>
          </a:custGeom>
          <a:solidFill>
            <a:srgbClr val="F1F1F1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635508"/>
            <a:ext cx="12190730" cy="5161915"/>
          </a:xfrm>
          <a:custGeom>
            <a:avLst/>
            <a:gdLst/>
            <a:ahLst/>
            <a:cxnLst/>
            <a:rect l="l" t="t" r="r" b="b"/>
            <a:pathLst>
              <a:path w="12190730" h="5161915">
                <a:moveTo>
                  <a:pt x="0" y="5161788"/>
                </a:moveTo>
                <a:lnTo>
                  <a:pt x="12190476" y="5161788"/>
                </a:lnTo>
                <a:lnTo>
                  <a:pt x="12190476" y="0"/>
                </a:lnTo>
                <a:lnTo>
                  <a:pt x="0" y="0"/>
                </a:lnTo>
                <a:lnTo>
                  <a:pt x="0" y="5161788"/>
                </a:lnTo>
                <a:close/>
              </a:path>
            </a:pathLst>
          </a:custGeom>
          <a:solidFill>
            <a:srgbClr val="D7D7D7">
              <a:alpha val="1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3" y="6315455"/>
            <a:ext cx="12190730" cy="184785"/>
            <a:chOff x="1523" y="6315455"/>
            <a:chExt cx="12190730" cy="184785"/>
          </a:xfrm>
        </p:grpSpPr>
        <p:sp>
          <p:nvSpPr>
            <p:cNvPr id="5" name="object 5"/>
            <p:cNvSpPr/>
            <p:nvPr/>
          </p:nvSpPr>
          <p:spPr>
            <a:xfrm>
              <a:off x="1523" y="6315455"/>
              <a:ext cx="3104515" cy="184785"/>
            </a:xfrm>
            <a:custGeom>
              <a:avLst/>
              <a:gdLst/>
              <a:ahLst/>
              <a:cxnLst/>
              <a:rect l="l" t="t" r="r" b="b"/>
              <a:pathLst>
                <a:path w="3104515" h="184785">
                  <a:moveTo>
                    <a:pt x="3104388" y="0"/>
                  </a:moveTo>
                  <a:lnTo>
                    <a:pt x="0" y="0"/>
                  </a:lnTo>
                  <a:lnTo>
                    <a:pt x="0" y="184404"/>
                  </a:lnTo>
                  <a:lnTo>
                    <a:pt x="3104388" y="184404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79546">
                <a:alpha val="9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5912" y="6315455"/>
              <a:ext cx="3014980" cy="184785"/>
            </a:xfrm>
            <a:custGeom>
              <a:avLst/>
              <a:gdLst/>
              <a:ahLst/>
              <a:cxnLst/>
              <a:rect l="l" t="t" r="r" b="b"/>
              <a:pathLst>
                <a:path w="3014979" h="184785">
                  <a:moveTo>
                    <a:pt x="3014472" y="0"/>
                  </a:moveTo>
                  <a:lnTo>
                    <a:pt x="0" y="0"/>
                  </a:lnTo>
                  <a:lnTo>
                    <a:pt x="0" y="184404"/>
                  </a:lnTo>
                  <a:lnTo>
                    <a:pt x="3014472" y="184404"/>
                  </a:lnTo>
                  <a:lnTo>
                    <a:pt x="3014472" y="0"/>
                  </a:lnTo>
                  <a:close/>
                </a:path>
              </a:pathLst>
            </a:custGeom>
            <a:solidFill>
              <a:srgbClr val="4AACC5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0383" y="6315455"/>
              <a:ext cx="3014980" cy="184785"/>
            </a:xfrm>
            <a:custGeom>
              <a:avLst/>
              <a:gdLst/>
              <a:ahLst/>
              <a:cxnLst/>
              <a:rect l="l" t="t" r="r" b="b"/>
              <a:pathLst>
                <a:path w="3014979" h="184785">
                  <a:moveTo>
                    <a:pt x="3014471" y="0"/>
                  </a:moveTo>
                  <a:lnTo>
                    <a:pt x="0" y="0"/>
                  </a:lnTo>
                  <a:lnTo>
                    <a:pt x="0" y="184404"/>
                  </a:lnTo>
                  <a:lnTo>
                    <a:pt x="3014471" y="184404"/>
                  </a:lnTo>
                  <a:lnTo>
                    <a:pt x="3014471" y="0"/>
                  </a:lnTo>
                  <a:close/>
                </a:path>
              </a:pathLst>
            </a:custGeom>
            <a:solidFill>
              <a:srgbClr val="C0504D">
                <a:alpha val="9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34855" y="6315455"/>
              <a:ext cx="3057525" cy="184785"/>
            </a:xfrm>
            <a:custGeom>
              <a:avLst/>
              <a:gdLst/>
              <a:ahLst/>
              <a:cxnLst/>
              <a:rect l="l" t="t" r="r" b="b"/>
              <a:pathLst>
                <a:path w="3057525" h="184785">
                  <a:moveTo>
                    <a:pt x="0" y="184404"/>
                  </a:moveTo>
                  <a:lnTo>
                    <a:pt x="3057144" y="184404"/>
                  </a:lnTo>
                  <a:lnTo>
                    <a:pt x="3057144" y="0"/>
                  </a:lnTo>
                  <a:lnTo>
                    <a:pt x="0" y="0"/>
                  </a:lnTo>
                  <a:lnTo>
                    <a:pt x="0" y="184404"/>
                  </a:lnTo>
                  <a:close/>
                </a:path>
              </a:pathLst>
            </a:custGeom>
            <a:solidFill>
              <a:srgbClr val="000000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23" y="254508"/>
            <a:ext cx="12190730" cy="73660"/>
            <a:chOff x="1523" y="254508"/>
            <a:chExt cx="12190730" cy="73660"/>
          </a:xfrm>
        </p:grpSpPr>
        <p:sp>
          <p:nvSpPr>
            <p:cNvPr id="10" name="object 10"/>
            <p:cNvSpPr/>
            <p:nvPr/>
          </p:nvSpPr>
          <p:spPr>
            <a:xfrm>
              <a:off x="1523" y="254508"/>
              <a:ext cx="3014980" cy="73660"/>
            </a:xfrm>
            <a:custGeom>
              <a:avLst/>
              <a:gdLst/>
              <a:ahLst/>
              <a:cxnLst/>
              <a:rect l="l" t="t" r="r" b="b"/>
              <a:pathLst>
                <a:path w="3014980" h="73660">
                  <a:moveTo>
                    <a:pt x="301447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3014472" y="73151"/>
                  </a:lnTo>
                  <a:lnTo>
                    <a:pt x="3014472" y="0"/>
                  </a:lnTo>
                  <a:close/>
                </a:path>
              </a:pathLst>
            </a:custGeom>
            <a:solidFill>
              <a:srgbClr val="F79546">
                <a:alpha val="9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5996" y="254508"/>
              <a:ext cx="3014980" cy="73660"/>
            </a:xfrm>
            <a:custGeom>
              <a:avLst/>
              <a:gdLst/>
              <a:ahLst/>
              <a:cxnLst/>
              <a:rect l="l" t="t" r="r" b="b"/>
              <a:pathLst>
                <a:path w="3014979" h="73660">
                  <a:moveTo>
                    <a:pt x="301447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3014472" y="73151"/>
                  </a:lnTo>
                  <a:lnTo>
                    <a:pt x="3014472" y="0"/>
                  </a:lnTo>
                  <a:close/>
                </a:path>
              </a:pathLst>
            </a:custGeom>
            <a:solidFill>
              <a:srgbClr val="4AACC5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0468" y="254508"/>
              <a:ext cx="3016250" cy="73660"/>
            </a:xfrm>
            <a:custGeom>
              <a:avLst/>
              <a:gdLst/>
              <a:ahLst/>
              <a:cxnLst/>
              <a:rect l="l" t="t" r="r" b="b"/>
              <a:pathLst>
                <a:path w="3016250" h="73660">
                  <a:moveTo>
                    <a:pt x="3015995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3015995" y="73151"/>
                  </a:lnTo>
                  <a:lnTo>
                    <a:pt x="3015995" y="0"/>
                  </a:lnTo>
                  <a:close/>
                </a:path>
              </a:pathLst>
            </a:custGeom>
            <a:solidFill>
              <a:srgbClr val="C0504D">
                <a:alpha val="9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6464" y="254508"/>
              <a:ext cx="3145790" cy="73660"/>
            </a:xfrm>
            <a:custGeom>
              <a:avLst/>
              <a:gdLst/>
              <a:ahLst/>
              <a:cxnLst/>
              <a:rect l="l" t="t" r="r" b="b"/>
              <a:pathLst>
                <a:path w="3145790" h="73660">
                  <a:moveTo>
                    <a:pt x="0" y="73151"/>
                  </a:moveTo>
                  <a:lnTo>
                    <a:pt x="3145535" y="73151"/>
                  </a:lnTo>
                  <a:lnTo>
                    <a:pt x="3145535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000000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50334" y="2149220"/>
            <a:ext cx="3963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Microsoft YaHei"/>
                <a:cs typeface="Microsoft YaHei"/>
              </a:rPr>
              <a:t>第</a:t>
            </a:r>
            <a:r>
              <a:rPr sz="4000" spc="-20" dirty="0">
                <a:latin typeface="Microsoft YaHei"/>
                <a:cs typeface="Microsoft YaHei"/>
              </a:rPr>
              <a:t> </a:t>
            </a:r>
            <a:r>
              <a:rPr sz="4000" spc="-5" dirty="0">
                <a:latin typeface="Microsoft YaHei"/>
                <a:cs typeface="Microsoft YaHei"/>
              </a:rPr>
              <a:t>1</a:t>
            </a:r>
            <a:r>
              <a:rPr sz="4000" spc="-15" dirty="0">
                <a:latin typeface="Microsoft YaHei"/>
                <a:cs typeface="Microsoft YaHei"/>
              </a:rPr>
              <a:t> </a:t>
            </a:r>
            <a:r>
              <a:rPr sz="4000" spc="-5" dirty="0">
                <a:latin typeface="Microsoft YaHei"/>
                <a:cs typeface="Microsoft YaHei"/>
              </a:rPr>
              <a:t>课</a:t>
            </a:r>
            <a:r>
              <a:rPr sz="4000" spc="-10" dirty="0">
                <a:latin typeface="Microsoft YaHei"/>
                <a:cs typeface="Microsoft YaHei"/>
              </a:rPr>
              <a:t>-Lesson </a:t>
            </a:r>
            <a:r>
              <a:rPr sz="4000" spc="-5" dirty="0">
                <a:latin typeface="Microsoft YaHei"/>
                <a:cs typeface="Microsoft YaHei"/>
              </a:rPr>
              <a:t>1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2795" y="3157220"/>
            <a:ext cx="270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>
                <a:latin typeface="SimSun"/>
                <a:cs typeface="SimSun"/>
              </a:rPr>
              <a:t>你好</a:t>
            </a:r>
            <a:r>
              <a:rPr sz="4400" b="1" spc="-5" dirty="0">
                <a:latin typeface="Arial"/>
                <a:cs typeface="Arial"/>
              </a:rPr>
              <a:t>-</a:t>
            </a:r>
            <a:r>
              <a:rPr sz="4400" b="1" dirty="0">
                <a:latin typeface="Arial"/>
                <a:cs typeface="Arial"/>
              </a:rPr>
              <a:t>Hello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994" y="1051305"/>
            <a:ext cx="329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D09E00"/>
                </a:solidFill>
                <a:latin typeface="Microsoft YaHei"/>
                <a:cs typeface="Microsoft YaHei"/>
              </a:rPr>
              <a:t>《</a:t>
            </a:r>
            <a:r>
              <a:rPr sz="2400" b="1" spc="-5" dirty="0">
                <a:solidFill>
                  <a:srgbClr val="D09E00"/>
                </a:solidFill>
                <a:latin typeface="Microsoft YaHei"/>
                <a:cs typeface="Microsoft YaHei"/>
              </a:rPr>
              <a:t>HS</a:t>
            </a:r>
            <a:r>
              <a:rPr sz="2400" b="1" dirty="0">
                <a:solidFill>
                  <a:srgbClr val="D09E00"/>
                </a:solidFill>
                <a:latin typeface="Microsoft YaHei"/>
                <a:cs typeface="Microsoft YaHei"/>
              </a:rPr>
              <a:t>K标准教程》第</a:t>
            </a:r>
            <a:r>
              <a:rPr sz="2400" b="1" spc="-5" dirty="0">
                <a:solidFill>
                  <a:srgbClr val="D09E00"/>
                </a:solidFill>
                <a:latin typeface="Microsoft YaHei"/>
                <a:cs typeface="Microsoft YaHei"/>
              </a:rPr>
              <a:t>1</a:t>
            </a:r>
            <a:r>
              <a:rPr sz="2400" b="1" dirty="0">
                <a:solidFill>
                  <a:srgbClr val="D09E00"/>
                </a:solidFill>
                <a:latin typeface="Microsoft YaHei"/>
                <a:cs typeface="Microsoft YaHei"/>
              </a:rPr>
              <a:t>册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707136"/>
            <a:ext cx="754380" cy="813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5455" y="947898"/>
            <a:ext cx="11386185" cy="5624195"/>
            <a:chOff x="315455" y="947898"/>
            <a:chExt cx="11386185" cy="5624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455" y="947898"/>
              <a:ext cx="11385828" cy="56236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9184" y="961644"/>
              <a:ext cx="11308080" cy="5546090"/>
            </a:xfrm>
            <a:custGeom>
              <a:avLst/>
              <a:gdLst/>
              <a:ahLst/>
              <a:cxnLst/>
              <a:rect l="l" t="t" r="r" b="b"/>
              <a:pathLst>
                <a:path w="11308080" h="5546090">
                  <a:moveTo>
                    <a:pt x="11308080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11308080" y="5545836"/>
                  </a:lnTo>
                  <a:lnTo>
                    <a:pt x="11308080" y="0"/>
                  </a:lnTo>
                  <a:close/>
                </a:path>
              </a:pathLst>
            </a:custGeom>
            <a:solidFill>
              <a:srgbClr val="E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184" y="961644"/>
              <a:ext cx="11308080" cy="5546090"/>
            </a:xfrm>
            <a:custGeom>
              <a:avLst/>
              <a:gdLst/>
              <a:ahLst/>
              <a:cxnLst/>
              <a:rect l="l" t="t" r="r" b="b"/>
              <a:pathLst>
                <a:path w="11308080" h="5546090">
                  <a:moveTo>
                    <a:pt x="0" y="5545836"/>
                  </a:moveTo>
                  <a:lnTo>
                    <a:pt x="11308080" y="5545836"/>
                  </a:lnTo>
                  <a:lnTo>
                    <a:pt x="11308080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8228" y="1013668"/>
            <a:ext cx="7138034" cy="6877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05"/>
              </a:spcBef>
              <a:buSzPct val="120000"/>
              <a:buFont typeface="Arial MT"/>
              <a:buChar char="•"/>
              <a:tabLst>
                <a:tab pos="203200" algn="l"/>
              </a:tabLst>
            </a:pPr>
            <a:r>
              <a:rPr sz="2000" spc="10" dirty="0">
                <a:solidFill>
                  <a:srgbClr val="00AF50"/>
                </a:solidFill>
                <a:latin typeface="SimSun"/>
                <a:cs typeface="SimSun"/>
              </a:rPr>
              <a:t>看图片，朗读下列双音节词语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Look</a:t>
            </a:r>
            <a:r>
              <a:rPr sz="2000" spc="-3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at</a:t>
            </a:r>
            <a:r>
              <a:rPr sz="2000" spc="-1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2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pictures</a:t>
            </a:r>
            <a:r>
              <a:rPr sz="2000" spc="-4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and</a:t>
            </a:r>
            <a:r>
              <a:rPr sz="2000" spc="-2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read</a:t>
            </a:r>
            <a:r>
              <a:rPr sz="2000" spc="-3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2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disyllabic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words</a:t>
            </a:r>
            <a:r>
              <a:rPr sz="2000" spc="-3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aloud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6755" y="2137727"/>
            <a:ext cx="2180590" cy="1459230"/>
            <a:chOff x="706755" y="2137727"/>
            <a:chExt cx="2180590" cy="1459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2147315"/>
              <a:ext cx="2161032" cy="14401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1517" y="2142489"/>
              <a:ext cx="2171065" cy="1449705"/>
            </a:xfrm>
            <a:custGeom>
              <a:avLst/>
              <a:gdLst/>
              <a:ahLst/>
              <a:cxnLst/>
              <a:rect l="l" t="t" r="r" b="b"/>
              <a:pathLst>
                <a:path w="2171065" h="1449704">
                  <a:moveTo>
                    <a:pt x="0" y="1449704"/>
                  </a:moveTo>
                  <a:lnTo>
                    <a:pt x="2170557" y="1449704"/>
                  </a:lnTo>
                  <a:lnTo>
                    <a:pt x="2170557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86332" y="3614420"/>
            <a:ext cx="773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5" dirty="0">
                <a:latin typeface="Arial"/>
                <a:cs typeface="Arial"/>
              </a:rPr>
              <a:t>k</a:t>
            </a:r>
            <a:r>
              <a:rPr sz="2800" b="1" spc="-114" dirty="0">
                <a:latin typeface="Arial"/>
                <a:cs typeface="Arial"/>
              </a:rPr>
              <a:t>ā</a:t>
            </a:r>
            <a:r>
              <a:rPr sz="2800" b="1" spc="-20" dirty="0">
                <a:latin typeface="Arial"/>
                <a:cs typeface="Arial"/>
              </a:rPr>
              <a:t>f</a:t>
            </a:r>
            <a:r>
              <a:rPr sz="2800" b="1" spc="-75" dirty="0">
                <a:latin typeface="Arial"/>
                <a:cs typeface="Arial"/>
              </a:rPr>
              <a:t>ē</a:t>
            </a:r>
            <a:r>
              <a:rPr sz="2800" b="1" spc="-145" dirty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1791" y="2137727"/>
            <a:ext cx="2180590" cy="1459230"/>
            <a:chOff x="3411791" y="2137727"/>
            <a:chExt cx="2180590" cy="14592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1379" y="2147315"/>
              <a:ext cx="2161031" cy="14401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16553" y="2142489"/>
              <a:ext cx="2171065" cy="1449705"/>
            </a:xfrm>
            <a:custGeom>
              <a:avLst/>
              <a:gdLst/>
              <a:ahLst/>
              <a:cxnLst/>
              <a:rect l="l" t="t" r="r" b="b"/>
              <a:pathLst>
                <a:path w="2171065" h="1449704">
                  <a:moveTo>
                    <a:pt x="0" y="1449704"/>
                  </a:moveTo>
                  <a:lnTo>
                    <a:pt x="2170556" y="1449704"/>
                  </a:lnTo>
                  <a:lnTo>
                    <a:pt x="2170556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10050" y="3602812"/>
            <a:ext cx="66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0" dirty="0">
                <a:latin typeface="Arial"/>
                <a:cs typeface="Arial"/>
              </a:rPr>
              <a:t>k</a:t>
            </a:r>
            <a:r>
              <a:rPr sz="2800" b="1" spc="-75" dirty="0">
                <a:latin typeface="Arial"/>
                <a:cs typeface="Arial"/>
              </a:rPr>
              <a:t>ě</a:t>
            </a:r>
            <a:r>
              <a:rPr sz="2800" b="1" spc="-135" dirty="0">
                <a:latin typeface="Arial"/>
                <a:cs typeface="Arial"/>
              </a:rPr>
              <a:t>l</a:t>
            </a:r>
            <a:r>
              <a:rPr sz="2800" b="1" spc="-85" dirty="0">
                <a:latin typeface="Arial"/>
                <a:cs typeface="Arial"/>
              </a:rPr>
              <a:t>è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40335" y="2178875"/>
            <a:ext cx="2178685" cy="1459230"/>
            <a:chOff x="6240335" y="2178875"/>
            <a:chExt cx="2178685" cy="14592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9923" y="2188464"/>
              <a:ext cx="2159507" cy="14401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45097" y="2183638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4">
                  <a:moveTo>
                    <a:pt x="0" y="1449705"/>
                  </a:moveTo>
                  <a:lnTo>
                    <a:pt x="2169032" y="1449705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12356" y="3650741"/>
            <a:ext cx="935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5" dirty="0">
                <a:latin typeface="Arial"/>
                <a:cs typeface="Arial"/>
              </a:rPr>
              <a:t>k</a:t>
            </a:r>
            <a:r>
              <a:rPr sz="2800" b="1" spc="-114" dirty="0">
                <a:latin typeface="Arial"/>
                <a:cs typeface="Arial"/>
              </a:rPr>
              <a:t>ǎ</a:t>
            </a:r>
            <a:r>
              <a:rPr sz="2800" b="1" spc="-215" dirty="0">
                <a:latin typeface="Arial"/>
                <a:cs typeface="Arial"/>
              </a:rPr>
              <a:t>o</a:t>
            </a:r>
            <a:r>
              <a:rPr sz="2800" b="1" spc="-185" dirty="0">
                <a:latin typeface="Arial"/>
                <a:cs typeface="Arial"/>
              </a:rPr>
              <a:t>y</a:t>
            </a:r>
            <a:r>
              <a:rPr sz="2800" b="1" spc="-120" dirty="0">
                <a:latin typeface="Arial"/>
                <a:cs typeface="Arial"/>
              </a:rPr>
              <a:t>ā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53639" y="2149919"/>
            <a:ext cx="2178685" cy="1457960"/>
            <a:chOff x="9053639" y="2149919"/>
            <a:chExt cx="2178685" cy="14579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3228" y="2159508"/>
              <a:ext cx="2159507" cy="14386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058402" y="2154682"/>
              <a:ext cx="2169160" cy="1448435"/>
            </a:xfrm>
            <a:custGeom>
              <a:avLst/>
              <a:gdLst/>
              <a:ahLst/>
              <a:cxnLst/>
              <a:rect l="l" t="t" r="r" b="b"/>
              <a:pathLst>
                <a:path w="2169159" h="1448435">
                  <a:moveTo>
                    <a:pt x="0" y="1448181"/>
                  </a:moveTo>
                  <a:lnTo>
                    <a:pt x="2169032" y="1448181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8181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98532" y="3625977"/>
            <a:ext cx="1154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4" dirty="0">
                <a:latin typeface="Arial"/>
                <a:cs typeface="Arial"/>
              </a:rPr>
              <a:t>hu</a:t>
            </a:r>
            <a:r>
              <a:rPr sz="2800" b="1" spc="-215" dirty="0">
                <a:latin typeface="Arial"/>
                <a:cs typeface="Arial"/>
              </a:rPr>
              <a:t>ǒ</a:t>
            </a:r>
            <a:r>
              <a:rPr sz="2800" b="1" spc="-195" dirty="0">
                <a:latin typeface="Arial"/>
                <a:cs typeface="Arial"/>
              </a:rPr>
              <a:t>ɡ</a:t>
            </a:r>
            <a:r>
              <a:rPr sz="2800" b="1" spc="-254" dirty="0">
                <a:latin typeface="Arial"/>
                <a:cs typeface="Arial"/>
              </a:rPr>
              <a:t>u</a:t>
            </a:r>
            <a:r>
              <a:rPr sz="2800" b="1" spc="-225" dirty="0">
                <a:latin typeface="Arial"/>
                <a:cs typeface="Arial"/>
              </a:rPr>
              <a:t>ō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0658" y="4378071"/>
            <a:ext cx="2178685" cy="1459230"/>
            <a:chOff x="700658" y="4378071"/>
            <a:chExt cx="2178685" cy="145923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183" y="4387596"/>
              <a:ext cx="2159507" cy="14401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5421" y="4382833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60" h="1449704">
                  <a:moveTo>
                    <a:pt x="0" y="1449704"/>
                  </a:moveTo>
                  <a:lnTo>
                    <a:pt x="2169032" y="1449704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56436" y="5866891"/>
            <a:ext cx="643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d</a:t>
            </a:r>
            <a:r>
              <a:rPr sz="2800" b="1" spc="125" dirty="0">
                <a:latin typeface="Arial"/>
                <a:cs typeface="Arial"/>
              </a:rPr>
              <a:t>ì</a:t>
            </a:r>
            <a:r>
              <a:rPr sz="2800" b="1" spc="40" dirty="0">
                <a:latin typeface="Arial"/>
                <a:cs typeface="Arial"/>
              </a:rPr>
              <a:t>t</a:t>
            </a:r>
            <a:r>
              <a:rPr sz="2800" b="1" spc="-260" dirty="0">
                <a:latin typeface="Arial"/>
                <a:cs typeface="Arial"/>
              </a:rPr>
              <a:t>ú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11791" y="4378071"/>
            <a:ext cx="2180590" cy="1459230"/>
            <a:chOff x="3411791" y="4378071"/>
            <a:chExt cx="2180590" cy="145923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79" y="4387596"/>
              <a:ext cx="2161031" cy="144018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16553" y="4382833"/>
              <a:ext cx="2171065" cy="1449705"/>
            </a:xfrm>
            <a:custGeom>
              <a:avLst/>
              <a:gdLst/>
              <a:ahLst/>
              <a:cxnLst/>
              <a:rect l="l" t="t" r="r" b="b"/>
              <a:pathLst>
                <a:path w="2171065" h="1449704">
                  <a:moveTo>
                    <a:pt x="0" y="1449704"/>
                  </a:moveTo>
                  <a:lnTo>
                    <a:pt x="2170556" y="1449704"/>
                  </a:lnTo>
                  <a:lnTo>
                    <a:pt x="2170556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21860" y="5843727"/>
            <a:ext cx="61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Arial"/>
                <a:cs typeface="Arial"/>
              </a:rPr>
              <a:t>fēijī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40335" y="4378071"/>
            <a:ext cx="2178685" cy="1461135"/>
            <a:chOff x="6240335" y="4378071"/>
            <a:chExt cx="2178685" cy="146113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9923" y="4387596"/>
              <a:ext cx="2159507" cy="144170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45097" y="4382833"/>
              <a:ext cx="2169160" cy="1451610"/>
            </a:xfrm>
            <a:custGeom>
              <a:avLst/>
              <a:gdLst/>
              <a:ahLst/>
              <a:cxnLst/>
              <a:rect l="l" t="t" r="r" b="b"/>
              <a:pathLst>
                <a:path w="2169159" h="1451610">
                  <a:moveTo>
                    <a:pt x="0" y="1451228"/>
                  </a:moveTo>
                  <a:lnTo>
                    <a:pt x="2169032" y="1451228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51228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46189" y="5845555"/>
            <a:ext cx="984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75" dirty="0">
                <a:latin typeface="Arial"/>
                <a:cs typeface="Arial"/>
              </a:rPr>
              <a:t>m</a:t>
            </a:r>
            <a:r>
              <a:rPr sz="2800" b="1" spc="-114" dirty="0">
                <a:latin typeface="Arial"/>
                <a:cs typeface="Arial"/>
              </a:rPr>
              <a:t>á</a:t>
            </a:r>
            <a:r>
              <a:rPr sz="2800" b="1" spc="-215" dirty="0">
                <a:latin typeface="Arial"/>
                <a:cs typeface="Arial"/>
              </a:rPr>
              <a:t>o</a:t>
            </a:r>
            <a:r>
              <a:rPr sz="2800" b="1" spc="-195" dirty="0">
                <a:latin typeface="Arial"/>
                <a:cs typeface="Arial"/>
              </a:rPr>
              <a:t>b</a:t>
            </a:r>
            <a:r>
              <a:rPr sz="2800" b="1" spc="80" dirty="0">
                <a:latin typeface="Arial"/>
                <a:cs typeface="Arial"/>
              </a:rPr>
              <a:t>ǐ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53639" y="4378071"/>
            <a:ext cx="2178685" cy="1459230"/>
            <a:chOff x="9053639" y="4378071"/>
            <a:chExt cx="2178685" cy="145923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3228" y="4387596"/>
              <a:ext cx="2159507" cy="144018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058402" y="4382833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4">
                  <a:moveTo>
                    <a:pt x="0" y="1449704"/>
                  </a:moveTo>
                  <a:lnTo>
                    <a:pt x="2169032" y="1449704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942703" y="5857138"/>
            <a:ext cx="54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latin typeface="Arial"/>
                <a:cs typeface="Arial"/>
              </a:rPr>
              <a:t>ě</a:t>
            </a:r>
            <a:r>
              <a:rPr sz="2800" b="1" spc="-105" dirty="0">
                <a:latin typeface="Arial"/>
                <a:cs typeface="Arial"/>
              </a:rPr>
              <a:t>r</a:t>
            </a:r>
            <a:r>
              <a:rPr sz="2800" b="1" spc="5" dirty="0">
                <a:latin typeface="Arial"/>
                <a:cs typeface="Arial"/>
              </a:rPr>
              <a:t>jī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923" y="941578"/>
            <a:ext cx="434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4.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spc="5" dirty="0">
                <a:latin typeface="SimSun"/>
                <a:cs typeface="SimSun"/>
              </a:rPr>
              <a:t>两个三声音节的连读变调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0790" y="1068070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Tone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Sandhi: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3</a:t>
            </a:r>
            <a:r>
              <a:rPr sz="1800" baseline="25462" dirty="0">
                <a:latin typeface="SimSun"/>
                <a:cs typeface="SimSun"/>
              </a:rPr>
              <a:t>rd</a:t>
            </a:r>
            <a:r>
              <a:rPr sz="1800" spc="419" baseline="2546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tone</a:t>
            </a:r>
            <a:r>
              <a:rPr sz="1800" spc="-1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+3</a:t>
            </a:r>
            <a:r>
              <a:rPr sz="1800" baseline="25462" dirty="0">
                <a:latin typeface="SimSun"/>
                <a:cs typeface="SimSun"/>
              </a:rPr>
              <a:t>rd</a:t>
            </a:r>
            <a:r>
              <a:rPr sz="1800" spc="419" baseline="2546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tone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7485" y="2475610"/>
          <a:ext cx="9629139" cy="257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285"/>
                <a:gridCol w="2407285"/>
                <a:gridCol w="2407285"/>
                <a:gridCol w="2407284"/>
              </a:tblGrid>
              <a:tr h="644143">
                <a:tc gridSpan="4">
                  <a:txBody>
                    <a:bodyPr/>
                    <a:lstStyle/>
                    <a:p>
                      <a:pPr marL="20320" algn="ctr">
                        <a:lnSpc>
                          <a:spcPts val="3865"/>
                        </a:lnSpc>
                        <a:tabLst>
                          <a:tab pos="4832985" algn="l"/>
                        </a:tabLst>
                      </a:pPr>
                      <a:r>
                        <a:rPr sz="4000" spc="-5" dirty="0">
                          <a:latin typeface="Microsoft YaHei"/>
                          <a:cs typeface="Microsoft YaHei"/>
                        </a:rPr>
                        <a:t>+	+</a:t>
                      </a:r>
                      <a:endParaRPr sz="40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50" dirty="0">
                          <a:latin typeface="Microsoft Sans Serif"/>
                          <a:cs typeface="Microsoft Sans Serif"/>
                        </a:rPr>
                        <a:t>nǐ</a:t>
                      </a:r>
                      <a:r>
                        <a:rPr sz="2400" spc="-1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SimSun"/>
                          <a:cs typeface="SimSun"/>
                        </a:rPr>
                        <a:t>（你）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65" dirty="0">
                          <a:latin typeface="Microsoft Sans Serif"/>
                          <a:cs typeface="Microsoft Sans Serif"/>
                        </a:rPr>
                        <a:t>hǎo</a:t>
                      </a:r>
                      <a:r>
                        <a:rPr sz="2400" spc="-65" dirty="0">
                          <a:latin typeface="MS Gothic"/>
                          <a:cs typeface="MS Gothic"/>
                        </a:rPr>
                        <a:t>（</a:t>
                      </a:r>
                      <a:r>
                        <a:rPr sz="2400" spc="-5" dirty="0">
                          <a:latin typeface="MS Gothic"/>
                          <a:cs typeface="MS Gothic"/>
                        </a:rPr>
                        <a:t>好）</a:t>
                      </a:r>
                      <a:endParaRPr sz="2400">
                        <a:latin typeface="MS Gothic"/>
                        <a:cs typeface="MS Gothic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18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3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ní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85" dirty="0">
                          <a:latin typeface="Microsoft Sans Serif"/>
                          <a:cs typeface="Microsoft Sans Serif"/>
                        </a:rPr>
                        <a:t>hǎo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0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ě</a:t>
                      </a:r>
                      <a:r>
                        <a:rPr sz="2400" spc="-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（可）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55" dirty="0">
                          <a:latin typeface="Microsoft Sans Serif"/>
                          <a:cs typeface="Microsoft Sans Serif"/>
                        </a:rPr>
                        <a:t>yǐ</a:t>
                      </a:r>
                      <a:r>
                        <a:rPr sz="2400" spc="55" dirty="0">
                          <a:latin typeface="SimSun"/>
                          <a:cs typeface="SimSun"/>
                        </a:rPr>
                        <a:t>（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以）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0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ké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80" dirty="0">
                          <a:latin typeface="Microsoft Sans Serif"/>
                          <a:cs typeface="Microsoft Sans Serif"/>
                        </a:rPr>
                        <a:t>yǐ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10" dirty="0">
                          <a:latin typeface="Microsoft Sans Serif"/>
                          <a:cs typeface="Microsoft Sans Serif"/>
                        </a:rPr>
                        <a:t>fǔ</a:t>
                      </a:r>
                      <a:r>
                        <a:rPr sz="24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（辅）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5" dirty="0">
                          <a:latin typeface="Microsoft Sans Serif"/>
                          <a:cs typeface="Microsoft Sans Serif"/>
                        </a:rPr>
                        <a:t>dǎo</a:t>
                      </a:r>
                      <a:r>
                        <a:rPr sz="2400" spc="-55" dirty="0">
                          <a:latin typeface="MS Gothic"/>
                          <a:cs typeface="MS Gothic"/>
                        </a:rPr>
                        <a:t>（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导）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7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114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fú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75" dirty="0">
                          <a:latin typeface="Microsoft Sans Serif"/>
                          <a:cs typeface="Microsoft Sans Serif"/>
                        </a:rPr>
                        <a:t>dǎo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331213" y="2437638"/>
            <a:ext cx="9958070" cy="2764790"/>
          </a:xfrm>
          <a:custGeom>
            <a:avLst/>
            <a:gdLst/>
            <a:ahLst/>
            <a:cxnLst/>
            <a:rect l="l" t="t" r="r" b="b"/>
            <a:pathLst>
              <a:path w="9958070" h="2764790">
                <a:moveTo>
                  <a:pt x="0" y="460756"/>
                </a:moveTo>
                <a:lnTo>
                  <a:pt x="2378" y="413639"/>
                </a:lnTo>
                <a:lnTo>
                  <a:pt x="9359" y="367886"/>
                </a:lnTo>
                <a:lnTo>
                  <a:pt x="20711" y="323726"/>
                </a:lnTo>
                <a:lnTo>
                  <a:pt x="36202" y="281392"/>
                </a:lnTo>
                <a:lnTo>
                  <a:pt x="55602" y="241114"/>
                </a:lnTo>
                <a:lnTo>
                  <a:pt x="78679" y="203125"/>
                </a:lnTo>
                <a:lnTo>
                  <a:pt x="105201" y="167655"/>
                </a:lnTo>
                <a:lnTo>
                  <a:pt x="134937" y="134937"/>
                </a:lnTo>
                <a:lnTo>
                  <a:pt x="167655" y="105201"/>
                </a:lnTo>
                <a:lnTo>
                  <a:pt x="203125" y="78679"/>
                </a:lnTo>
                <a:lnTo>
                  <a:pt x="241114" y="55602"/>
                </a:lnTo>
                <a:lnTo>
                  <a:pt x="281392" y="36202"/>
                </a:lnTo>
                <a:lnTo>
                  <a:pt x="323726" y="20711"/>
                </a:lnTo>
                <a:lnTo>
                  <a:pt x="367886" y="9359"/>
                </a:lnTo>
                <a:lnTo>
                  <a:pt x="413639" y="2378"/>
                </a:lnTo>
                <a:lnTo>
                  <a:pt x="460756" y="0"/>
                </a:lnTo>
                <a:lnTo>
                  <a:pt x="9497060" y="0"/>
                </a:lnTo>
                <a:lnTo>
                  <a:pt x="9544176" y="2378"/>
                </a:lnTo>
                <a:lnTo>
                  <a:pt x="9589929" y="9359"/>
                </a:lnTo>
                <a:lnTo>
                  <a:pt x="9634089" y="20711"/>
                </a:lnTo>
                <a:lnTo>
                  <a:pt x="9676423" y="36202"/>
                </a:lnTo>
                <a:lnTo>
                  <a:pt x="9716701" y="55602"/>
                </a:lnTo>
                <a:lnTo>
                  <a:pt x="9754690" y="78679"/>
                </a:lnTo>
                <a:lnTo>
                  <a:pt x="9790160" y="105201"/>
                </a:lnTo>
                <a:lnTo>
                  <a:pt x="9822878" y="134937"/>
                </a:lnTo>
                <a:lnTo>
                  <a:pt x="9852614" y="167655"/>
                </a:lnTo>
                <a:lnTo>
                  <a:pt x="9879136" y="203125"/>
                </a:lnTo>
                <a:lnTo>
                  <a:pt x="9902213" y="241114"/>
                </a:lnTo>
                <a:lnTo>
                  <a:pt x="9921613" y="281392"/>
                </a:lnTo>
                <a:lnTo>
                  <a:pt x="9937104" y="323726"/>
                </a:lnTo>
                <a:lnTo>
                  <a:pt x="9948456" y="367886"/>
                </a:lnTo>
                <a:lnTo>
                  <a:pt x="9955437" y="413639"/>
                </a:lnTo>
                <a:lnTo>
                  <a:pt x="9957816" y="460756"/>
                </a:lnTo>
                <a:lnTo>
                  <a:pt x="9957816" y="2303780"/>
                </a:lnTo>
                <a:lnTo>
                  <a:pt x="9955437" y="2350896"/>
                </a:lnTo>
                <a:lnTo>
                  <a:pt x="9948456" y="2396649"/>
                </a:lnTo>
                <a:lnTo>
                  <a:pt x="9937104" y="2440809"/>
                </a:lnTo>
                <a:lnTo>
                  <a:pt x="9921613" y="2483143"/>
                </a:lnTo>
                <a:lnTo>
                  <a:pt x="9902213" y="2523421"/>
                </a:lnTo>
                <a:lnTo>
                  <a:pt x="9879136" y="2561410"/>
                </a:lnTo>
                <a:lnTo>
                  <a:pt x="9852614" y="2596880"/>
                </a:lnTo>
                <a:lnTo>
                  <a:pt x="9822878" y="2629598"/>
                </a:lnTo>
                <a:lnTo>
                  <a:pt x="9790160" y="2659334"/>
                </a:lnTo>
                <a:lnTo>
                  <a:pt x="9754690" y="2685856"/>
                </a:lnTo>
                <a:lnTo>
                  <a:pt x="9716701" y="2708933"/>
                </a:lnTo>
                <a:lnTo>
                  <a:pt x="9676423" y="2728333"/>
                </a:lnTo>
                <a:lnTo>
                  <a:pt x="9634089" y="2743824"/>
                </a:lnTo>
                <a:lnTo>
                  <a:pt x="9589929" y="2755176"/>
                </a:lnTo>
                <a:lnTo>
                  <a:pt x="9544176" y="2762157"/>
                </a:lnTo>
                <a:lnTo>
                  <a:pt x="9497060" y="2764536"/>
                </a:lnTo>
                <a:lnTo>
                  <a:pt x="460756" y="2764536"/>
                </a:lnTo>
                <a:lnTo>
                  <a:pt x="413639" y="2762157"/>
                </a:lnTo>
                <a:lnTo>
                  <a:pt x="367886" y="2755176"/>
                </a:lnTo>
                <a:lnTo>
                  <a:pt x="323726" y="2743824"/>
                </a:lnTo>
                <a:lnTo>
                  <a:pt x="281392" y="2728333"/>
                </a:lnTo>
                <a:lnTo>
                  <a:pt x="241114" y="2708933"/>
                </a:lnTo>
                <a:lnTo>
                  <a:pt x="203125" y="2685856"/>
                </a:lnTo>
                <a:lnTo>
                  <a:pt x="167655" y="2659334"/>
                </a:lnTo>
                <a:lnTo>
                  <a:pt x="134937" y="2629598"/>
                </a:lnTo>
                <a:lnTo>
                  <a:pt x="105201" y="2596880"/>
                </a:lnTo>
                <a:lnTo>
                  <a:pt x="78679" y="2561410"/>
                </a:lnTo>
                <a:lnTo>
                  <a:pt x="55602" y="2523421"/>
                </a:lnTo>
                <a:lnTo>
                  <a:pt x="36202" y="2483143"/>
                </a:lnTo>
                <a:lnTo>
                  <a:pt x="20711" y="2440809"/>
                </a:lnTo>
                <a:lnTo>
                  <a:pt x="9359" y="2396649"/>
                </a:lnTo>
                <a:lnTo>
                  <a:pt x="2378" y="2350896"/>
                </a:lnTo>
                <a:lnTo>
                  <a:pt x="0" y="2303780"/>
                </a:lnTo>
                <a:lnTo>
                  <a:pt x="0" y="46075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2546" y="2623331"/>
            <a:ext cx="827405" cy="171450"/>
          </a:xfrm>
          <a:custGeom>
            <a:avLst/>
            <a:gdLst/>
            <a:ahLst/>
            <a:cxnLst/>
            <a:rect l="l" t="t" r="r" b="b"/>
            <a:pathLst>
              <a:path w="827404" h="171450">
                <a:moveTo>
                  <a:pt x="751477" y="85578"/>
                </a:moveTo>
                <a:lnTo>
                  <a:pt x="665479" y="135743"/>
                </a:lnTo>
                <a:lnTo>
                  <a:pt x="659800" y="140795"/>
                </a:lnTo>
                <a:lnTo>
                  <a:pt x="656621" y="147395"/>
                </a:lnTo>
                <a:lnTo>
                  <a:pt x="656157" y="154709"/>
                </a:lnTo>
                <a:lnTo>
                  <a:pt x="658622" y="161905"/>
                </a:lnTo>
                <a:lnTo>
                  <a:pt x="663600" y="167512"/>
                </a:lnTo>
                <a:lnTo>
                  <a:pt x="670163" y="170668"/>
                </a:lnTo>
                <a:lnTo>
                  <a:pt x="677463" y="171156"/>
                </a:lnTo>
                <a:lnTo>
                  <a:pt x="684656" y="168763"/>
                </a:lnTo>
                <a:lnTo>
                  <a:pt x="794518" y="104628"/>
                </a:lnTo>
                <a:lnTo>
                  <a:pt x="789304" y="104628"/>
                </a:lnTo>
                <a:lnTo>
                  <a:pt x="789304" y="102088"/>
                </a:lnTo>
                <a:lnTo>
                  <a:pt x="779779" y="102088"/>
                </a:lnTo>
                <a:lnTo>
                  <a:pt x="751477" y="85578"/>
                </a:lnTo>
                <a:close/>
              </a:path>
              <a:path w="827404" h="171450">
                <a:moveTo>
                  <a:pt x="718819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718819" y="104628"/>
                </a:lnTo>
                <a:lnTo>
                  <a:pt x="751477" y="85578"/>
                </a:lnTo>
                <a:lnTo>
                  <a:pt x="718819" y="66528"/>
                </a:lnTo>
                <a:close/>
              </a:path>
              <a:path w="827404" h="171450">
                <a:moveTo>
                  <a:pt x="794518" y="66528"/>
                </a:moveTo>
                <a:lnTo>
                  <a:pt x="789304" y="66528"/>
                </a:lnTo>
                <a:lnTo>
                  <a:pt x="789304" y="104628"/>
                </a:lnTo>
                <a:lnTo>
                  <a:pt x="794518" y="104628"/>
                </a:lnTo>
                <a:lnTo>
                  <a:pt x="827151" y="85578"/>
                </a:lnTo>
                <a:lnTo>
                  <a:pt x="794518" y="66528"/>
                </a:lnTo>
                <a:close/>
              </a:path>
              <a:path w="827404" h="171450">
                <a:moveTo>
                  <a:pt x="779779" y="69068"/>
                </a:moveTo>
                <a:lnTo>
                  <a:pt x="751477" y="85578"/>
                </a:lnTo>
                <a:lnTo>
                  <a:pt x="779779" y="102088"/>
                </a:lnTo>
                <a:lnTo>
                  <a:pt x="779779" y="69068"/>
                </a:lnTo>
                <a:close/>
              </a:path>
              <a:path w="827404" h="171450">
                <a:moveTo>
                  <a:pt x="789304" y="69068"/>
                </a:moveTo>
                <a:lnTo>
                  <a:pt x="779779" y="69068"/>
                </a:lnTo>
                <a:lnTo>
                  <a:pt x="779779" y="102088"/>
                </a:lnTo>
                <a:lnTo>
                  <a:pt x="789304" y="102088"/>
                </a:lnTo>
                <a:lnTo>
                  <a:pt x="789304" y="69068"/>
                </a:lnTo>
                <a:close/>
              </a:path>
              <a:path w="827404" h="171450">
                <a:moveTo>
                  <a:pt x="677463" y="0"/>
                </a:moveTo>
                <a:lnTo>
                  <a:pt x="670163" y="488"/>
                </a:lnTo>
                <a:lnTo>
                  <a:pt x="663600" y="3643"/>
                </a:lnTo>
                <a:lnTo>
                  <a:pt x="658622" y="9251"/>
                </a:lnTo>
                <a:lnTo>
                  <a:pt x="656157" y="16446"/>
                </a:lnTo>
                <a:lnTo>
                  <a:pt x="656621" y="23760"/>
                </a:lnTo>
                <a:lnTo>
                  <a:pt x="659800" y="30360"/>
                </a:lnTo>
                <a:lnTo>
                  <a:pt x="665479" y="35413"/>
                </a:lnTo>
                <a:lnTo>
                  <a:pt x="751477" y="85578"/>
                </a:lnTo>
                <a:lnTo>
                  <a:pt x="779779" y="69068"/>
                </a:lnTo>
                <a:lnTo>
                  <a:pt x="789304" y="69068"/>
                </a:lnTo>
                <a:lnTo>
                  <a:pt x="789304" y="66528"/>
                </a:lnTo>
                <a:lnTo>
                  <a:pt x="794518" y="66528"/>
                </a:lnTo>
                <a:lnTo>
                  <a:pt x="684656" y="2393"/>
                </a:lnTo>
                <a:lnTo>
                  <a:pt x="677463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150" y="2613178"/>
            <a:ext cx="503285" cy="2302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6330" y="2613178"/>
            <a:ext cx="503285" cy="230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7471" y="2613178"/>
            <a:ext cx="504748" cy="2302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 rot="15467975">
            <a:off x="7193280" y="2482595"/>
            <a:ext cx="591312" cy="413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09205" y="1085082"/>
            <a:ext cx="7992109" cy="5430520"/>
            <a:chOff x="2109205" y="1085082"/>
            <a:chExt cx="7992109" cy="5430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9205" y="1085082"/>
              <a:ext cx="7991876" cy="54300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25979" y="1092708"/>
              <a:ext cx="7908290" cy="5355590"/>
            </a:xfrm>
            <a:custGeom>
              <a:avLst/>
              <a:gdLst/>
              <a:ahLst/>
              <a:cxnLst/>
              <a:rect l="l" t="t" r="r" b="b"/>
              <a:pathLst>
                <a:path w="7908290" h="5355590">
                  <a:moveTo>
                    <a:pt x="7015480" y="0"/>
                  </a:moveTo>
                  <a:lnTo>
                    <a:pt x="0" y="0"/>
                  </a:lnTo>
                  <a:lnTo>
                    <a:pt x="0" y="5355335"/>
                  </a:lnTo>
                  <a:lnTo>
                    <a:pt x="7908036" y="5355335"/>
                  </a:lnTo>
                  <a:lnTo>
                    <a:pt x="7908036" y="892555"/>
                  </a:lnTo>
                  <a:lnTo>
                    <a:pt x="7906798" y="845158"/>
                  </a:lnTo>
                  <a:lnTo>
                    <a:pt x="7903127" y="798404"/>
                  </a:lnTo>
                  <a:lnTo>
                    <a:pt x="7897084" y="752356"/>
                  </a:lnTo>
                  <a:lnTo>
                    <a:pt x="7888731" y="707075"/>
                  </a:lnTo>
                  <a:lnTo>
                    <a:pt x="7878130" y="662623"/>
                  </a:lnTo>
                  <a:lnTo>
                    <a:pt x="7865341" y="619061"/>
                  </a:lnTo>
                  <a:lnTo>
                    <a:pt x="7850428" y="576452"/>
                  </a:lnTo>
                  <a:lnTo>
                    <a:pt x="7833452" y="534857"/>
                  </a:lnTo>
                  <a:lnTo>
                    <a:pt x="7814474" y="494337"/>
                  </a:lnTo>
                  <a:lnTo>
                    <a:pt x="7793556" y="454955"/>
                  </a:lnTo>
                  <a:lnTo>
                    <a:pt x="7770760" y="416772"/>
                  </a:lnTo>
                  <a:lnTo>
                    <a:pt x="7746147" y="379850"/>
                  </a:lnTo>
                  <a:lnTo>
                    <a:pt x="7719780" y="344251"/>
                  </a:lnTo>
                  <a:lnTo>
                    <a:pt x="7691720" y="310036"/>
                  </a:lnTo>
                  <a:lnTo>
                    <a:pt x="7662028" y="277268"/>
                  </a:lnTo>
                  <a:lnTo>
                    <a:pt x="7630767" y="246007"/>
                  </a:lnTo>
                  <a:lnTo>
                    <a:pt x="7597999" y="216315"/>
                  </a:lnTo>
                  <a:lnTo>
                    <a:pt x="7563784" y="188255"/>
                  </a:lnTo>
                  <a:lnTo>
                    <a:pt x="7528185" y="161888"/>
                  </a:lnTo>
                  <a:lnTo>
                    <a:pt x="7491263" y="137275"/>
                  </a:lnTo>
                  <a:lnTo>
                    <a:pt x="7453080" y="114479"/>
                  </a:lnTo>
                  <a:lnTo>
                    <a:pt x="7413698" y="93561"/>
                  </a:lnTo>
                  <a:lnTo>
                    <a:pt x="7373178" y="74583"/>
                  </a:lnTo>
                  <a:lnTo>
                    <a:pt x="7331583" y="57607"/>
                  </a:lnTo>
                  <a:lnTo>
                    <a:pt x="7288974" y="42694"/>
                  </a:lnTo>
                  <a:lnTo>
                    <a:pt x="7245412" y="29905"/>
                  </a:lnTo>
                  <a:lnTo>
                    <a:pt x="7200960" y="19304"/>
                  </a:lnTo>
                  <a:lnTo>
                    <a:pt x="7155679" y="10951"/>
                  </a:lnTo>
                  <a:lnTo>
                    <a:pt x="7109631" y="4908"/>
                  </a:lnTo>
                  <a:lnTo>
                    <a:pt x="7062877" y="1237"/>
                  </a:lnTo>
                  <a:lnTo>
                    <a:pt x="7015480" y="0"/>
                  </a:lnTo>
                  <a:close/>
                </a:path>
              </a:pathLst>
            </a:custGeom>
            <a:solidFill>
              <a:srgbClr val="E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1220" y="1154511"/>
            <a:ext cx="7237730" cy="186626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66700" indent="-190500">
              <a:lnSpc>
                <a:spcPct val="100000"/>
              </a:lnSpc>
              <a:spcBef>
                <a:spcPts val="305"/>
              </a:spcBef>
              <a:buSzPct val="120000"/>
              <a:buFont typeface="Arial MT"/>
              <a:buChar char="•"/>
              <a:tabLst>
                <a:tab pos="266700" algn="l"/>
              </a:tabLst>
            </a:pPr>
            <a:r>
              <a:rPr sz="2000" spc="10" dirty="0">
                <a:solidFill>
                  <a:srgbClr val="00AF50"/>
                </a:solidFill>
                <a:latin typeface="SimSun"/>
                <a:cs typeface="SimSun"/>
              </a:rPr>
              <a:t>朗读下列词语，注意第三声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音</a:t>
            </a:r>
            <a:r>
              <a:rPr sz="2000" spc="10" dirty="0">
                <a:solidFill>
                  <a:srgbClr val="00AF50"/>
                </a:solidFill>
                <a:latin typeface="SimSun"/>
                <a:cs typeface="SimSun"/>
              </a:rPr>
              <a:t>节的读音</a:t>
            </a:r>
            <a:endParaRPr sz="2000">
              <a:latin typeface="SimSun"/>
              <a:cs typeface="SimSun"/>
            </a:endParaRPr>
          </a:p>
          <a:p>
            <a:pPr marL="76200" marR="43180">
              <a:lnSpc>
                <a:spcPct val="100000"/>
              </a:lnSpc>
              <a:spcBef>
                <a:spcPts val="204"/>
              </a:spcBef>
            </a:pP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Read the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following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words aloud and pay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attention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to the </a:t>
            </a:r>
            <a:r>
              <a:rPr sz="2000" spc="-98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change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in</a:t>
            </a:r>
            <a:r>
              <a:rPr sz="2000" spc="-2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tone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of</a:t>
            </a:r>
            <a:r>
              <a:rPr sz="2000" spc="-1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SimSun"/>
                <a:cs typeface="SimSun"/>
              </a:rPr>
              <a:t>3</a:t>
            </a:r>
            <a:r>
              <a:rPr sz="1950" spc="22" baseline="25641" dirty="0">
                <a:solidFill>
                  <a:srgbClr val="00AF50"/>
                </a:solidFill>
                <a:latin typeface="SimSun"/>
                <a:cs typeface="SimSun"/>
              </a:rPr>
              <a:t>rd</a:t>
            </a:r>
            <a:r>
              <a:rPr sz="1950" spc="494" baseline="25641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tone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syllables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000">
              <a:latin typeface="SimSun"/>
              <a:cs typeface="SimSun"/>
            </a:endParaRPr>
          </a:p>
          <a:p>
            <a:pPr marR="67945" algn="ctr">
              <a:lnSpc>
                <a:spcPct val="100000"/>
              </a:lnSpc>
              <a:spcBef>
                <a:spcPts val="1440"/>
              </a:spcBef>
              <a:tabLst>
                <a:tab pos="1636395" algn="l"/>
                <a:tab pos="3214370" algn="l"/>
                <a:tab pos="4667250" algn="l"/>
              </a:tabLst>
            </a:pPr>
            <a:r>
              <a:rPr sz="2400" b="1" spc="-70" dirty="0">
                <a:latin typeface="Arial"/>
                <a:cs typeface="Arial"/>
              </a:rPr>
              <a:t>nǐ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65" dirty="0">
                <a:latin typeface="Arial"/>
                <a:cs typeface="Arial"/>
              </a:rPr>
              <a:t>hǎo	</a:t>
            </a:r>
            <a:r>
              <a:rPr sz="2400" b="1" spc="-75" dirty="0">
                <a:latin typeface="Arial"/>
                <a:cs typeface="Arial"/>
              </a:rPr>
              <a:t>kěyǐ	</a:t>
            </a:r>
            <a:r>
              <a:rPr sz="2400" b="1" spc="-135" dirty="0">
                <a:latin typeface="Arial"/>
                <a:cs typeface="Arial"/>
              </a:rPr>
              <a:t>fǔdǎo	</a:t>
            </a:r>
            <a:r>
              <a:rPr sz="2400" b="1" spc="-130" dirty="0">
                <a:latin typeface="Arial"/>
                <a:cs typeface="Arial"/>
              </a:rPr>
              <a:t>xiǎojiě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6051" y="3996944"/>
            <a:ext cx="80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k</a:t>
            </a:r>
            <a:r>
              <a:rPr sz="2400" b="1" spc="-190" dirty="0">
                <a:latin typeface="Arial"/>
                <a:cs typeface="Arial"/>
              </a:rPr>
              <a:t>ǒ</a:t>
            </a:r>
            <a:r>
              <a:rPr sz="2400" b="1" spc="-210" dirty="0">
                <a:latin typeface="Arial"/>
                <a:cs typeface="Arial"/>
              </a:rPr>
              <a:t>u</a:t>
            </a:r>
            <a:r>
              <a:rPr sz="2400" b="1" spc="-155" dirty="0">
                <a:latin typeface="Arial"/>
                <a:cs typeface="Arial"/>
              </a:rPr>
              <a:t>y</a:t>
            </a:r>
            <a:r>
              <a:rPr sz="2400" b="1" spc="-220" dirty="0">
                <a:latin typeface="Arial"/>
                <a:cs typeface="Arial"/>
              </a:rPr>
              <a:t>ǔ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3082" y="3996944"/>
            <a:ext cx="59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Arial"/>
                <a:cs typeface="Arial"/>
              </a:rPr>
              <a:t>y</a:t>
            </a:r>
            <a:r>
              <a:rPr sz="2400" b="1" spc="-210" dirty="0">
                <a:latin typeface="Arial"/>
                <a:cs typeface="Arial"/>
              </a:rPr>
              <a:t>ǔ</a:t>
            </a:r>
            <a:r>
              <a:rPr sz="2400" b="1" spc="-15" dirty="0">
                <a:latin typeface="Arial"/>
                <a:cs typeface="Arial"/>
              </a:rPr>
              <a:t>f</a:t>
            </a:r>
            <a:r>
              <a:rPr sz="2400" b="1" spc="-100" dirty="0">
                <a:latin typeface="Arial"/>
                <a:cs typeface="Arial"/>
              </a:rPr>
              <a:t>ǎ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0803" y="3996944"/>
            <a:ext cx="66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F</a:t>
            </a:r>
            <a:r>
              <a:rPr sz="2400" b="1" spc="-95" dirty="0">
                <a:latin typeface="Arial"/>
                <a:cs typeface="Arial"/>
              </a:rPr>
              <a:t>ǎ</a:t>
            </a:r>
            <a:r>
              <a:rPr sz="2400" b="1" spc="-155" dirty="0">
                <a:latin typeface="Arial"/>
                <a:cs typeface="Arial"/>
              </a:rPr>
              <a:t>y</a:t>
            </a:r>
            <a:r>
              <a:rPr sz="2400" b="1" spc="-220" dirty="0">
                <a:latin typeface="Arial"/>
                <a:cs typeface="Arial"/>
              </a:rPr>
              <a:t>ǔ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3429" y="3996944"/>
            <a:ext cx="101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Arial"/>
                <a:cs typeface="Arial"/>
              </a:rPr>
              <a:t>tǎo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65" dirty="0">
                <a:latin typeface="Arial"/>
                <a:cs typeface="Arial"/>
              </a:rPr>
              <a:t>hǎo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051" y="5398414"/>
            <a:ext cx="79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"/>
                <a:cs typeface="Arial"/>
              </a:rPr>
              <a:t>liǎojiě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3082" y="5398414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Arial"/>
                <a:cs typeface="Arial"/>
              </a:rPr>
              <a:t>y</a:t>
            </a:r>
            <a:r>
              <a:rPr sz="2400" b="1" spc="-190" dirty="0">
                <a:latin typeface="Arial"/>
                <a:cs typeface="Arial"/>
              </a:rPr>
              <a:t>ǒ</a:t>
            </a:r>
            <a:r>
              <a:rPr sz="2400" b="1" spc="-210" dirty="0">
                <a:latin typeface="Arial"/>
                <a:cs typeface="Arial"/>
              </a:rPr>
              <a:t>uh</a:t>
            </a:r>
            <a:r>
              <a:rPr sz="2400" b="1" spc="-95" dirty="0">
                <a:latin typeface="Arial"/>
                <a:cs typeface="Arial"/>
              </a:rPr>
              <a:t>ǎ</a:t>
            </a:r>
            <a:r>
              <a:rPr sz="2400" b="1" spc="-195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0803" y="5398414"/>
            <a:ext cx="798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Arial"/>
                <a:cs typeface="Arial"/>
              </a:rPr>
              <a:t>y</a:t>
            </a:r>
            <a:r>
              <a:rPr sz="2400" b="1" spc="-210" dirty="0">
                <a:latin typeface="Arial"/>
                <a:cs typeface="Arial"/>
              </a:rPr>
              <a:t>ǔ</a:t>
            </a:r>
            <a:r>
              <a:rPr sz="2400" b="1" spc="-190" dirty="0">
                <a:latin typeface="Arial"/>
                <a:cs typeface="Arial"/>
              </a:rPr>
              <a:t>s</a:t>
            </a:r>
            <a:r>
              <a:rPr sz="2400" b="1" spc="-95" dirty="0">
                <a:latin typeface="Arial"/>
                <a:cs typeface="Arial"/>
              </a:rPr>
              <a:t>ǎ</a:t>
            </a:r>
            <a:r>
              <a:rPr sz="2400" b="1" spc="-22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3429" y="5398414"/>
            <a:ext cx="120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Arial"/>
                <a:cs typeface="Arial"/>
              </a:rPr>
              <a:t>s</a:t>
            </a:r>
            <a:r>
              <a:rPr sz="2400" b="1" spc="-210" dirty="0">
                <a:latin typeface="Arial"/>
                <a:cs typeface="Arial"/>
              </a:rPr>
              <a:t>h</a:t>
            </a:r>
            <a:r>
              <a:rPr sz="2400" b="1" spc="-190" dirty="0">
                <a:latin typeface="Arial"/>
                <a:cs typeface="Arial"/>
              </a:rPr>
              <a:t>ǒ</a:t>
            </a:r>
            <a:r>
              <a:rPr sz="2400" b="1" spc="-210" dirty="0">
                <a:latin typeface="Arial"/>
                <a:cs typeface="Arial"/>
              </a:rPr>
              <a:t>u</a:t>
            </a:r>
            <a:r>
              <a:rPr sz="2400" b="1" spc="-165" dirty="0">
                <a:latin typeface="Arial"/>
                <a:cs typeface="Arial"/>
              </a:rPr>
              <a:t>b</a:t>
            </a:r>
            <a:r>
              <a:rPr sz="2400" b="1" spc="-120" dirty="0">
                <a:latin typeface="Arial"/>
                <a:cs typeface="Arial"/>
              </a:rPr>
              <a:t>i</a:t>
            </a:r>
            <a:r>
              <a:rPr sz="2400" b="1" spc="-95" dirty="0">
                <a:latin typeface="Arial"/>
                <a:cs typeface="Arial"/>
              </a:rPr>
              <a:t>ǎ</a:t>
            </a:r>
            <a:r>
              <a:rPr sz="2400" b="1" spc="-195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48615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汉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字</a:t>
            </a:r>
            <a:r>
              <a:rPr sz="3800" u="heavy" spc="-114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Characters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3588385" cy="13970"/>
          </a:xfrm>
          <a:custGeom>
            <a:avLst/>
            <a:gdLst/>
            <a:ahLst/>
            <a:cxnLst/>
            <a:rect l="l" t="t" r="r" b="b"/>
            <a:pathLst>
              <a:path w="3588385" h="13970">
                <a:moveTo>
                  <a:pt x="3588385" y="0"/>
                </a:moveTo>
                <a:lnTo>
                  <a:pt x="0" y="0"/>
                </a:lnTo>
                <a:lnTo>
                  <a:pt x="0" y="13970"/>
                </a:lnTo>
                <a:lnTo>
                  <a:pt x="3588385" y="13970"/>
                </a:lnTo>
                <a:lnTo>
                  <a:pt x="3588385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923" y="941578"/>
            <a:ext cx="675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1.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spc="5" dirty="0">
                <a:latin typeface="SimSun"/>
                <a:cs typeface="SimSun"/>
              </a:rPr>
              <a:t>汉字的笔画</a:t>
            </a:r>
            <a:r>
              <a:rPr sz="2800" dirty="0">
                <a:latin typeface="SimSun"/>
                <a:cs typeface="SimSun"/>
              </a:rPr>
              <a:t>（1）</a:t>
            </a:r>
            <a:r>
              <a:rPr sz="1800" dirty="0">
                <a:latin typeface="SimSun"/>
                <a:cs typeface="SimSun"/>
              </a:rPr>
              <a:t>Strokes</a:t>
            </a:r>
            <a:r>
              <a:rPr sz="1800" spc="1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of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Chinese</a:t>
            </a:r>
            <a:r>
              <a:rPr sz="1800" spc="-1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Characters(1)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1794" y="1644395"/>
          <a:ext cx="10949305" cy="50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2665730"/>
                <a:gridCol w="3649345"/>
                <a:gridCol w="609600"/>
                <a:gridCol w="839470"/>
                <a:gridCol w="2201545"/>
              </a:tblGrid>
              <a:tr h="499363">
                <a:tc gridSpan="2">
                  <a:txBody>
                    <a:bodyPr/>
                    <a:lstStyle/>
                    <a:p>
                      <a:pPr marL="7372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笔画名称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Stroke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197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运笔方向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Direction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197D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例字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mp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ract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197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4250">
                <a:tc>
                  <a:txBody>
                    <a:bodyPr/>
                    <a:lstStyle/>
                    <a:p>
                      <a:pPr marR="156210" algn="r">
                        <a:lnSpc>
                          <a:spcPts val="2415"/>
                        </a:lnSpc>
                        <a:spcBef>
                          <a:spcPts val="130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一</a:t>
                      </a:r>
                      <a:endParaRPr sz="3200">
                        <a:latin typeface="Microsoft YaHei UI"/>
                        <a:cs typeface="Microsoft YaHei U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805815" algn="l"/>
                        </a:tabLst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横	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hénɡ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一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b="1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yī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228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horizontal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75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二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750"/>
                        </a:lnSpc>
                      </a:pPr>
                      <a:r>
                        <a:rPr sz="2400" b="1" spc="-7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èr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2750"/>
                        </a:lnSpc>
                      </a:pPr>
                      <a:r>
                        <a:rPr sz="2400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4583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丨</a:t>
                      </a:r>
                      <a:endParaRPr sz="3200">
                        <a:latin typeface="Microsoft YaHei UI"/>
                        <a:cs typeface="Microsoft YaHei UI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2855"/>
                        </a:lnSpc>
                        <a:spcBef>
                          <a:spcPts val="380"/>
                        </a:spcBef>
                        <a:tabLst>
                          <a:tab pos="811530" algn="l"/>
                        </a:tabLst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竖	</a:t>
                      </a:r>
                      <a:r>
                        <a:rPr sz="2400" b="1" spc="-204" dirty="0">
                          <a:latin typeface="Arial"/>
                          <a:cs typeface="Arial"/>
                        </a:rPr>
                        <a:t>shù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32410">
                        <a:lnSpc>
                          <a:spcPts val="285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vertical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十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工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023619" algn="l"/>
                        </a:tabLst>
                      </a:pPr>
                      <a:r>
                        <a:rPr sz="2400" b="1" spc="-90" dirty="0">
                          <a:latin typeface="Arial"/>
                          <a:cs typeface="Arial"/>
                        </a:rPr>
                        <a:t>shí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ten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014730" algn="l"/>
                        </a:tabLst>
                      </a:pPr>
                      <a:r>
                        <a:rPr sz="2400" b="1" spc="-185" dirty="0">
                          <a:latin typeface="Arial"/>
                          <a:cs typeface="Arial"/>
                        </a:rPr>
                        <a:t>ɡōnɡ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2400" spc="-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labor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7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811530" algn="l"/>
                        </a:tabLst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撇	</a:t>
                      </a:r>
                      <a:r>
                        <a:rPr sz="2400" b="1" spc="-120" dirty="0">
                          <a:latin typeface="Arial"/>
                          <a:cs typeface="Arial"/>
                        </a:rPr>
                        <a:t>piě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人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20" dirty="0">
                          <a:latin typeface="Arial"/>
                          <a:cs typeface="Arial"/>
                        </a:rPr>
                        <a:t>rén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human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left-falling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640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八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640"/>
                        </a:lnSpc>
                      </a:pPr>
                      <a:r>
                        <a:rPr sz="2400" b="1" spc="-120" dirty="0">
                          <a:latin typeface="Arial"/>
                          <a:cs typeface="Arial"/>
                        </a:rPr>
                        <a:t>bā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264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eight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689">
                <a:tc>
                  <a:txBody>
                    <a:bodyPr/>
                    <a:lstStyle/>
                    <a:p>
                      <a:pPr marR="156210" algn="r">
                        <a:lnSpc>
                          <a:spcPts val="2190"/>
                        </a:lnSpc>
                        <a:spcBef>
                          <a:spcPts val="1170"/>
                        </a:spcBef>
                      </a:pPr>
                      <a:r>
                        <a:rPr sz="32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丶</a:t>
                      </a:r>
                      <a:endParaRPr sz="3200">
                        <a:latin typeface="Microsoft YaHei UI"/>
                        <a:cs typeface="Microsoft YaHei U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742950" algn="l"/>
                        </a:tabLst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点	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diǎn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不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-185" dirty="0">
                          <a:latin typeface="Arial"/>
                          <a:cs typeface="Arial"/>
                        </a:rPr>
                        <a:t>bù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spc="-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4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263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625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六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625"/>
                        </a:lnSpc>
                      </a:pPr>
                      <a:r>
                        <a:rPr sz="2400" b="1" spc="-155" dirty="0">
                          <a:latin typeface="Arial"/>
                          <a:cs typeface="Arial"/>
                        </a:rPr>
                        <a:t>liù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6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six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235">
                <a:tc gridSpan="2"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726564" algn="l"/>
                        </a:tabLst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捺	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nà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大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b="1" spc="-120" dirty="0">
                          <a:latin typeface="Arial"/>
                          <a:cs typeface="Arial"/>
                        </a:rPr>
                        <a:t>dà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big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7423">
                <a:tc gridSpan="2">
                  <a:txBody>
                    <a:bodyPr/>
                    <a:lstStyle/>
                    <a:p>
                      <a:pPr marL="1216025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right-falling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2645"/>
                        </a:lnSpc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Microsoft YaHei UI"/>
                          <a:cs typeface="Microsoft YaHei UI"/>
                        </a:rPr>
                        <a:t>天</a:t>
                      </a:r>
                      <a:endParaRPr sz="2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645"/>
                        </a:lnSpc>
                      </a:pPr>
                      <a:r>
                        <a:rPr sz="2400" b="1" spc="-95" dirty="0">
                          <a:latin typeface="Arial"/>
                          <a:cs typeface="Arial"/>
                        </a:rPr>
                        <a:t>tiān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6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sky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16152" y="5945123"/>
            <a:ext cx="363220" cy="198120"/>
          </a:xfrm>
          <a:custGeom>
            <a:avLst/>
            <a:gdLst/>
            <a:ahLst/>
            <a:cxnLst/>
            <a:rect l="l" t="t" r="r" b="b"/>
            <a:pathLst>
              <a:path w="363219" h="198120">
                <a:moveTo>
                  <a:pt x="283591" y="196469"/>
                </a:moveTo>
                <a:lnTo>
                  <a:pt x="260350" y="196469"/>
                </a:lnTo>
                <a:lnTo>
                  <a:pt x="261873" y="198119"/>
                </a:lnTo>
                <a:lnTo>
                  <a:pt x="279145" y="198119"/>
                </a:lnTo>
                <a:lnTo>
                  <a:pt x="283591" y="196469"/>
                </a:lnTo>
                <a:close/>
              </a:path>
              <a:path w="363219" h="198120">
                <a:moveTo>
                  <a:pt x="34213" y="0"/>
                </a:moveTo>
                <a:lnTo>
                  <a:pt x="15405" y="0"/>
                </a:lnTo>
                <a:lnTo>
                  <a:pt x="10706" y="1650"/>
                </a:lnTo>
                <a:lnTo>
                  <a:pt x="7835" y="3301"/>
                </a:lnTo>
                <a:lnTo>
                  <a:pt x="4698" y="6616"/>
                </a:lnTo>
                <a:lnTo>
                  <a:pt x="3136" y="9918"/>
                </a:lnTo>
                <a:lnTo>
                  <a:pt x="1562" y="11569"/>
                </a:lnTo>
                <a:lnTo>
                  <a:pt x="1562" y="14884"/>
                </a:lnTo>
                <a:lnTo>
                  <a:pt x="0" y="16535"/>
                </a:lnTo>
                <a:lnTo>
                  <a:pt x="1562" y="19837"/>
                </a:lnTo>
                <a:lnTo>
                  <a:pt x="1562" y="21221"/>
                </a:lnTo>
                <a:lnTo>
                  <a:pt x="3136" y="24523"/>
                </a:lnTo>
                <a:lnTo>
                  <a:pt x="9397" y="27825"/>
                </a:lnTo>
                <a:lnTo>
                  <a:pt x="12268" y="29489"/>
                </a:lnTo>
                <a:lnTo>
                  <a:pt x="16979" y="31140"/>
                </a:lnTo>
                <a:lnTo>
                  <a:pt x="24803" y="32791"/>
                </a:lnTo>
                <a:lnTo>
                  <a:pt x="32638" y="32791"/>
                </a:lnTo>
                <a:lnTo>
                  <a:pt x="40208" y="34442"/>
                </a:lnTo>
                <a:lnTo>
                  <a:pt x="44919" y="36093"/>
                </a:lnTo>
                <a:lnTo>
                  <a:pt x="46481" y="36093"/>
                </a:lnTo>
                <a:lnTo>
                  <a:pt x="48044" y="37744"/>
                </a:lnTo>
                <a:lnTo>
                  <a:pt x="51181" y="39408"/>
                </a:lnTo>
                <a:lnTo>
                  <a:pt x="55879" y="42710"/>
                </a:lnTo>
                <a:lnTo>
                  <a:pt x="59054" y="46012"/>
                </a:lnTo>
                <a:lnTo>
                  <a:pt x="65023" y="49047"/>
                </a:lnTo>
                <a:lnTo>
                  <a:pt x="69722" y="52349"/>
                </a:lnTo>
                <a:lnTo>
                  <a:pt x="77597" y="58966"/>
                </a:lnTo>
                <a:lnTo>
                  <a:pt x="83819" y="63931"/>
                </a:lnTo>
                <a:lnTo>
                  <a:pt x="91439" y="70535"/>
                </a:lnTo>
                <a:lnTo>
                  <a:pt x="100837" y="76873"/>
                </a:lnTo>
                <a:lnTo>
                  <a:pt x="109981" y="83489"/>
                </a:lnTo>
                <a:lnTo>
                  <a:pt x="119379" y="91757"/>
                </a:lnTo>
                <a:lnTo>
                  <a:pt x="130301" y="100025"/>
                </a:lnTo>
                <a:lnTo>
                  <a:pt x="140969" y="109664"/>
                </a:lnTo>
                <a:lnTo>
                  <a:pt x="153542" y="119583"/>
                </a:lnTo>
                <a:lnTo>
                  <a:pt x="165861" y="127850"/>
                </a:lnTo>
                <a:lnTo>
                  <a:pt x="176784" y="137502"/>
                </a:lnTo>
                <a:lnTo>
                  <a:pt x="187451" y="145770"/>
                </a:lnTo>
                <a:lnTo>
                  <a:pt x="196850" y="154025"/>
                </a:lnTo>
                <a:lnTo>
                  <a:pt x="206247" y="160362"/>
                </a:lnTo>
                <a:lnTo>
                  <a:pt x="215391" y="166979"/>
                </a:lnTo>
                <a:lnTo>
                  <a:pt x="223265" y="173596"/>
                </a:lnTo>
                <a:lnTo>
                  <a:pt x="231139" y="178561"/>
                </a:lnTo>
                <a:lnTo>
                  <a:pt x="237109" y="183514"/>
                </a:lnTo>
                <a:lnTo>
                  <a:pt x="241807" y="186550"/>
                </a:lnTo>
                <a:lnTo>
                  <a:pt x="248031" y="189852"/>
                </a:lnTo>
                <a:lnTo>
                  <a:pt x="251206" y="193154"/>
                </a:lnTo>
                <a:lnTo>
                  <a:pt x="255904" y="194817"/>
                </a:lnTo>
                <a:lnTo>
                  <a:pt x="258825" y="196469"/>
                </a:lnTo>
                <a:lnTo>
                  <a:pt x="288289" y="196469"/>
                </a:lnTo>
                <a:lnTo>
                  <a:pt x="294513" y="194817"/>
                </a:lnTo>
                <a:lnTo>
                  <a:pt x="307085" y="193154"/>
                </a:lnTo>
                <a:lnTo>
                  <a:pt x="317753" y="191503"/>
                </a:lnTo>
                <a:lnTo>
                  <a:pt x="330326" y="188201"/>
                </a:lnTo>
                <a:lnTo>
                  <a:pt x="340994" y="184899"/>
                </a:lnTo>
                <a:lnTo>
                  <a:pt x="345694" y="183514"/>
                </a:lnTo>
                <a:lnTo>
                  <a:pt x="350392" y="181863"/>
                </a:lnTo>
                <a:lnTo>
                  <a:pt x="356742" y="178561"/>
                </a:lnTo>
                <a:lnTo>
                  <a:pt x="359536" y="176898"/>
                </a:lnTo>
                <a:lnTo>
                  <a:pt x="361188" y="173596"/>
                </a:lnTo>
                <a:lnTo>
                  <a:pt x="362711" y="171945"/>
                </a:lnTo>
                <a:lnTo>
                  <a:pt x="362711" y="168630"/>
                </a:lnTo>
                <a:lnTo>
                  <a:pt x="361188" y="166979"/>
                </a:lnTo>
                <a:lnTo>
                  <a:pt x="359536" y="165328"/>
                </a:lnTo>
                <a:lnTo>
                  <a:pt x="358013" y="163677"/>
                </a:lnTo>
                <a:lnTo>
                  <a:pt x="355091" y="162026"/>
                </a:lnTo>
                <a:lnTo>
                  <a:pt x="352044" y="160362"/>
                </a:lnTo>
                <a:lnTo>
                  <a:pt x="347344" y="158711"/>
                </a:lnTo>
                <a:lnTo>
                  <a:pt x="342645" y="157340"/>
                </a:lnTo>
                <a:lnTo>
                  <a:pt x="337947" y="154025"/>
                </a:lnTo>
                <a:lnTo>
                  <a:pt x="325628" y="150723"/>
                </a:lnTo>
                <a:lnTo>
                  <a:pt x="319404" y="147421"/>
                </a:lnTo>
                <a:lnTo>
                  <a:pt x="311531" y="144106"/>
                </a:lnTo>
                <a:lnTo>
                  <a:pt x="303910" y="142455"/>
                </a:lnTo>
                <a:lnTo>
                  <a:pt x="294513" y="139153"/>
                </a:lnTo>
                <a:lnTo>
                  <a:pt x="286766" y="135839"/>
                </a:lnTo>
                <a:lnTo>
                  <a:pt x="266572" y="129501"/>
                </a:lnTo>
                <a:lnTo>
                  <a:pt x="248031" y="121246"/>
                </a:lnTo>
                <a:lnTo>
                  <a:pt x="227964" y="112979"/>
                </a:lnTo>
                <a:lnTo>
                  <a:pt x="207898" y="103060"/>
                </a:lnTo>
                <a:lnTo>
                  <a:pt x="187451" y="93408"/>
                </a:lnTo>
                <a:lnTo>
                  <a:pt x="167385" y="81838"/>
                </a:lnTo>
                <a:lnTo>
                  <a:pt x="145669" y="68884"/>
                </a:lnTo>
                <a:lnTo>
                  <a:pt x="125603" y="54013"/>
                </a:lnTo>
                <a:lnTo>
                  <a:pt x="114681" y="47675"/>
                </a:lnTo>
                <a:lnTo>
                  <a:pt x="105536" y="41059"/>
                </a:lnTo>
                <a:lnTo>
                  <a:pt x="96138" y="36093"/>
                </a:lnTo>
                <a:lnTo>
                  <a:pt x="88264" y="31140"/>
                </a:lnTo>
                <a:lnTo>
                  <a:pt x="80644" y="26174"/>
                </a:lnTo>
                <a:lnTo>
                  <a:pt x="72897" y="21221"/>
                </a:lnTo>
                <a:lnTo>
                  <a:pt x="65023" y="16535"/>
                </a:lnTo>
                <a:lnTo>
                  <a:pt x="59054" y="13220"/>
                </a:lnTo>
                <a:lnTo>
                  <a:pt x="54356" y="9918"/>
                </a:lnTo>
                <a:lnTo>
                  <a:pt x="48044" y="8267"/>
                </a:lnTo>
                <a:lnTo>
                  <a:pt x="44919" y="4953"/>
                </a:lnTo>
                <a:lnTo>
                  <a:pt x="40208" y="3301"/>
                </a:lnTo>
                <a:lnTo>
                  <a:pt x="37084" y="1650"/>
                </a:lnTo>
                <a:lnTo>
                  <a:pt x="34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489" y="2507140"/>
            <a:ext cx="830559" cy="2326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1971" y="2996183"/>
            <a:ext cx="588263" cy="10652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0155" y="3966971"/>
            <a:ext cx="553212" cy="8031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6170" y="5138013"/>
            <a:ext cx="347793" cy="22433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44438" y="5600369"/>
            <a:ext cx="832205" cy="9281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95" y="0"/>
            <a:ext cx="12700" cy="6858000"/>
          </a:xfrm>
          <a:custGeom>
            <a:avLst/>
            <a:gdLst/>
            <a:ahLst/>
            <a:cxnLst/>
            <a:rect l="l" t="t" r="r" b="b"/>
            <a:pathLst>
              <a:path w="12700" h="6858000">
                <a:moveTo>
                  <a:pt x="-107963" y="3428999"/>
                </a:moveTo>
                <a:lnTo>
                  <a:pt x="120636" y="3428999"/>
                </a:lnTo>
              </a:path>
            </a:pathLst>
          </a:custGeom>
          <a:ln w="7086599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6672" y="0"/>
            <a:ext cx="348615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Microsoft YaHei"/>
                <a:cs typeface="Microsoft YaHei"/>
              </a:rPr>
              <a:t>汉</a:t>
            </a:r>
            <a:r>
              <a:rPr sz="3600" b="1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Microsoft YaHei"/>
                <a:cs typeface="Microsoft YaHei"/>
              </a:rPr>
              <a:t>字</a:t>
            </a:r>
            <a:r>
              <a:rPr sz="3800" b="1" u="heavy" spc="-114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Microsoft YaHei"/>
                <a:cs typeface="Microsoft YaHei"/>
              </a:rPr>
              <a:t>Characters</a:t>
            </a:r>
            <a:endParaRPr sz="3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72" y="674751"/>
            <a:ext cx="3588385" cy="13970"/>
          </a:xfrm>
          <a:custGeom>
            <a:avLst/>
            <a:gdLst/>
            <a:ahLst/>
            <a:cxnLst/>
            <a:rect l="l" t="t" r="r" b="b"/>
            <a:pathLst>
              <a:path w="3588385" h="13970">
                <a:moveTo>
                  <a:pt x="3588385" y="0"/>
                </a:moveTo>
                <a:lnTo>
                  <a:pt x="0" y="0"/>
                </a:lnTo>
                <a:lnTo>
                  <a:pt x="0" y="13970"/>
                </a:lnTo>
                <a:lnTo>
                  <a:pt x="3588385" y="13970"/>
                </a:lnTo>
                <a:lnTo>
                  <a:pt x="3588385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3923" y="941578"/>
            <a:ext cx="8077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2. </a:t>
            </a:r>
            <a:r>
              <a:rPr sz="2800" spc="5" dirty="0">
                <a:latin typeface="SimSun"/>
                <a:cs typeface="SimSun"/>
              </a:rPr>
              <a:t>认识独体字（笔画</a:t>
            </a:r>
            <a:r>
              <a:rPr sz="2800" spc="-5" dirty="0">
                <a:latin typeface="SimSun"/>
                <a:cs typeface="SimSun"/>
              </a:rPr>
              <a:t>）</a:t>
            </a:r>
            <a:r>
              <a:rPr sz="2800" spc="-5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Single-Component Characters（Strokes）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6172" y="1912620"/>
            <a:ext cx="1900555" cy="1884045"/>
            <a:chOff x="1376172" y="1912620"/>
            <a:chExt cx="1900555" cy="1884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72" y="1912620"/>
              <a:ext cx="1900427" cy="18836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621" y="2345182"/>
              <a:ext cx="1678813" cy="107485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61203" y="1912620"/>
            <a:ext cx="1966595" cy="1900555"/>
            <a:chOff x="5061203" y="1912620"/>
            <a:chExt cx="1966595" cy="19005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203" y="1912620"/>
              <a:ext cx="1900427" cy="18836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7365" y="2557678"/>
              <a:ext cx="1940052" cy="12552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8840" y="2172258"/>
              <a:ext cx="1125982" cy="92348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816340" y="1912620"/>
            <a:ext cx="1992630" cy="2123440"/>
            <a:chOff x="8816340" y="1912620"/>
            <a:chExt cx="1992630" cy="21234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6340" y="1912620"/>
              <a:ext cx="1900427" cy="18836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4257" y="2784221"/>
              <a:ext cx="1894428" cy="12515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60916" y="2532761"/>
              <a:ext cx="952118" cy="7697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92514" y="2003221"/>
              <a:ext cx="1210269" cy="9277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816340" y="4558284"/>
            <a:ext cx="1971675" cy="1884045"/>
            <a:chOff x="8816340" y="4558284"/>
            <a:chExt cx="1971675" cy="188404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6340" y="4558284"/>
              <a:ext cx="1900427" cy="18836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4792" y="4684776"/>
              <a:ext cx="749807" cy="6659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4257" y="4904422"/>
              <a:ext cx="1678813" cy="10749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2334" y="5490972"/>
              <a:ext cx="695515" cy="7891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42145" y="5243830"/>
              <a:ext cx="1245488" cy="117590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50663" y="4558284"/>
            <a:ext cx="1911350" cy="1884045"/>
            <a:chOff x="5050663" y="4558284"/>
            <a:chExt cx="1911350" cy="188404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204" y="4558284"/>
              <a:ext cx="1900427" cy="18836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0663" y="5018455"/>
              <a:ext cx="972248" cy="11032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5594" y="4760137"/>
              <a:ext cx="1019048" cy="134846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376044" y="4558284"/>
            <a:ext cx="1936114" cy="1979930"/>
            <a:chOff x="1376044" y="4558284"/>
            <a:chExt cx="1936114" cy="197993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71" y="4558284"/>
              <a:ext cx="1900427" cy="18836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2891" y="4602480"/>
              <a:ext cx="1068324" cy="19354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6044" y="4904409"/>
              <a:ext cx="1935703" cy="1254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1585" y="1766138"/>
            <a:ext cx="32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latin typeface="Arial"/>
                <a:cs typeface="Arial"/>
              </a:rPr>
              <a:t>nǐ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9" y="3440429"/>
            <a:ext cx="1785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Nín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(polite)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9" y="5103621"/>
            <a:ext cx="2480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latin typeface="Arial"/>
                <a:cs typeface="Arial"/>
              </a:rPr>
              <a:t>Duìbuqǐ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(Sorry)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612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044" y="1751076"/>
            <a:ext cx="1338580" cy="530860"/>
          </a:xfrm>
          <a:custGeom>
            <a:avLst/>
            <a:gdLst/>
            <a:ahLst/>
            <a:cxnLst/>
            <a:rect l="l" t="t" r="r" b="b"/>
            <a:pathLst>
              <a:path w="1338580" h="530860">
                <a:moveTo>
                  <a:pt x="1249680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8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60"/>
                </a:lnTo>
                <a:lnTo>
                  <a:pt x="6946" y="476345"/>
                </a:lnTo>
                <a:lnTo>
                  <a:pt x="25888" y="504443"/>
                </a:lnTo>
                <a:lnTo>
                  <a:pt x="53985" y="523398"/>
                </a:lnTo>
                <a:lnTo>
                  <a:pt x="88392" y="530351"/>
                </a:lnTo>
                <a:lnTo>
                  <a:pt x="1249680" y="530351"/>
                </a:lnTo>
                <a:lnTo>
                  <a:pt x="1284065" y="523398"/>
                </a:lnTo>
                <a:lnTo>
                  <a:pt x="1312164" y="504443"/>
                </a:lnTo>
                <a:lnTo>
                  <a:pt x="1331118" y="476345"/>
                </a:lnTo>
                <a:lnTo>
                  <a:pt x="1338072" y="441960"/>
                </a:lnTo>
                <a:lnTo>
                  <a:pt x="1338072" y="88391"/>
                </a:lnTo>
                <a:lnTo>
                  <a:pt x="1331118" y="54006"/>
                </a:lnTo>
                <a:lnTo>
                  <a:pt x="1312164" y="25908"/>
                </a:lnTo>
                <a:lnTo>
                  <a:pt x="1284065" y="6953"/>
                </a:lnTo>
                <a:lnTo>
                  <a:pt x="124968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179052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4044" y="3407664"/>
            <a:ext cx="1338580" cy="528955"/>
          </a:xfrm>
          <a:custGeom>
            <a:avLst/>
            <a:gdLst/>
            <a:ahLst/>
            <a:cxnLst/>
            <a:rect l="l" t="t" r="r" b="b"/>
            <a:pathLst>
              <a:path w="1338580" h="528954">
                <a:moveTo>
                  <a:pt x="1249933" y="0"/>
                </a:moveTo>
                <a:lnTo>
                  <a:pt x="88137" y="0"/>
                </a:lnTo>
                <a:lnTo>
                  <a:pt x="53829" y="6931"/>
                </a:lnTo>
                <a:lnTo>
                  <a:pt x="25814" y="25828"/>
                </a:lnTo>
                <a:lnTo>
                  <a:pt x="6926" y="53846"/>
                </a:lnTo>
                <a:lnTo>
                  <a:pt x="0" y="88137"/>
                </a:lnTo>
                <a:lnTo>
                  <a:pt x="0" y="440690"/>
                </a:lnTo>
                <a:lnTo>
                  <a:pt x="6926" y="474981"/>
                </a:lnTo>
                <a:lnTo>
                  <a:pt x="25814" y="502999"/>
                </a:lnTo>
                <a:lnTo>
                  <a:pt x="53829" y="521896"/>
                </a:lnTo>
                <a:lnTo>
                  <a:pt x="88137" y="528828"/>
                </a:lnTo>
                <a:lnTo>
                  <a:pt x="1249933" y="528828"/>
                </a:lnTo>
                <a:lnTo>
                  <a:pt x="1284225" y="521896"/>
                </a:lnTo>
                <a:lnTo>
                  <a:pt x="1312243" y="502999"/>
                </a:lnTo>
                <a:lnTo>
                  <a:pt x="1331140" y="474981"/>
                </a:lnTo>
                <a:lnTo>
                  <a:pt x="1338072" y="440690"/>
                </a:lnTo>
                <a:lnTo>
                  <a:pt x="1338072" y="88137"/>
                </a:lnTo>
                <a:lnTo>
                  <a:pt x="1331140" y="53846"/>
                </a:lnTo>
                <a:lnTo>
                  <a:pt x="1312243" y="25828"/>
                </a:lnTo>
                <a:lnTo>
                  <a:pt x="1284225" y="6931"/>
                </a:lnTo>
                <a:lnTo>
                  <a:pt x="1249933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6125" y="3419347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5" dirty="0">
                <a:latin typeface="SimSun"/>
                <a:cs typeface="SimSun"/>
              </a:rPr>
              <a:t>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567" y="5081015"/>
            <a:ext cx="1338580" cy="528955"/>
          </a:xfrm>
          <a:custGeom>
            <a:avLst/>
            <a:gdLst/>
            <a:ahLst/>
            <a:cxnLst/>
            <a:rect l="l" t="t" r="r" b="b"/>
            <a:pathLst>
              <a:path w="1338580" h="528954">
                <a:moveTo>
                  <a:pt x="1249933" y="0"/>
                </a:moveTo>
                <a:lnTo>
                  <a:pt x="88137" y="0"/>
                </a:lnTo>
                <a:lnTo>
                  <a:pt x="53829" y="6931"/>
                </a:lnTo>
                <a:lnTo>
                  <a:pt x="25814" y="25828"/>
                </a:lnTo>
                <a:lnTo>
                  <a:pt x="6926" y="53846"/>
                </a:lnTo>
                <a:lnTo>
                  <a:pt x="0" y="88137"/>
                </a:lnTo>
                <a:lnTo>
                  <a:pt x="0" y="440689"/>
                </a:lnTo>
                <a:lnTo>
                  <a:pt x="6926" y="474981"/>
                </a:lnTo>
                <a:lnTo>
                  <a:pt x="25814" y="502999"/>
                </a:lnTo>
                <a:lnTo>
                  <a:pt x="53829" y="521896"/>
                </a:lnTo>
                <a:lnTo>
                  <a:pt x="88137" y="528827"/>
                </a:lnTo>
                <a:lnTo>
                  <a:pt x="1249933" y="528827"/>
                </a:lnTo>
                <a:lnTo>
                  <a:pt x="1284225" y="521896"/>
                </a:lnTo>
                <a:lnTo>
                  <a:pt x="1312243" y="502999"/>
                </a:lnTo>
                <a:lnTo>
                  <a:pt x="1331140" y="474981"/>
                </a:lnTo>
                <a:lnTo>
                  <a:pt x="1338071" y="440689"/>
                </a:lnTo>
                <a:lnTo>
                  <a:pt x="1338071" y="88137"/>
                </a:lnTo>
                <a:lnTo>
                  <a:pt x="1331140" y="53846"/>
                </a:lnTo>
                <a:lnTo>
                  <a:pt x="1312243" y="25828"/>
                </a:lnTo>
                <a:lnTo>
                  <a:pt x="1284225" y="6931"/>
                </a:lnTo>
                <a:lnTo>
                  <a:pt x="1249933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9606" y="5105146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对不起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7331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生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词</a:t>
            </a:r>
            <a:r>
              <a:rPr sz="3800" u="heavy" spc="-15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Ne</a:t>
            </a:r>
            <a:r>
              <a:rPr sz="3800" u="heavy" spc="-17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6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31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14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o</a:t>
            </a:r>
            <a:r>
              <a:rPr sz="3800" u="heavy" spc="-10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r</a:t>
            </a:r>
            <a:r>
              <a:rPr sz="3800" u="heavy" spc="-12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ds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372" y="674751"/>
            <a:ext cx="3834129" cy="13970"/>
          </a:xfrm>
          <a:custGeom>
            <a:avLst/>
            <a:gdLst/>
            <a:ahLst/>
            <a:cxnLst/>
            <a:rect l="l" t="t" r="r" b="b"/>
            <a:pathLst>
              <a:path w="3834129" h="13970">
                <a:moveTo>
                  <a:pt x="3833749" y="0"/>
                </a:moveTo>
                <a:lnTo>
                  <a:pt x="0" y="0"/>
                </a:lnTo>
                <a:lnTo>
                  <a:pt x="0" y="13970"/>
                </a:lnTo>
                <a:lnTo>
                  <a:pt x="3833749" y="13970"/>
                </a:lnTo>
                <a:lnTo>
                  <a:pt x="3833749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55989" y="1786508"/>
            <a:ext cx="586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0" dirty="0">
                <a:latin typeface="Arial"/>
                <a:cs typeface="Arial"/>
              </a:rPr>
              <a:t>hǎo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5989" y="3460496"/>
            <a:ext cx="234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>
                <a:latin typeface="Arial"/>
                <a:cs typeface="Arial"/>
              </a:rPr>
              <a:t>Nǐmen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(Plural)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5989" y="5122290"/>
            <a:ext cx="2422525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0" dirty="0">
                <a:latin typeface="Arial"/>
                <a:cs typeface="Arial"/>
              </a:rPr>
              <a:t>Méiɡuānxi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70" dirty="0">
                <a:latin typeface="Times New Roman"/>
                <a:cs typeface="Times New Roman"/>
              </a:rPr>
              <a:t>(You</a:t>
            </a:r>
            <a:r>
              <a:rPr sz="2400" b="1" spc="-20" dirty="0">
                <a:latin typeface="Times New Roman"/>
                <a:cs typeface="Times New Roman"/>
              </a:rPr>
              <a:t> are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welcome)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16268" y="1770888"/>
            <a:ext cx="1338580" cy="530860"/>
          </a:xfrm>
          <a:custGeom>
            <a:avLst/>
            <a:gdLst/>
            <a:ahLst/>
            <a:cxnLst/>
            <a:rect l="l" t="t" r="r" b="b"/>
            <a:pathLst>
              <a:path w="1338579" h="530860">
                <a:moveTo>
                  <a:pt x="1249679" y="0"/>
                </a:moveTo>
                <a:lnTo>
                  <a:pt x="88391" y="0"/>
                </a:lnTo>
                <a:lnTo>
                  <a:pt x="54006" y="6953"/>
                </a:lnTo>
                <a:lnTo>
                  <a:pt x="25907" y="25908"/>
                </a:lnTo>
                <a:lnTo>
                  <a:pt x="6953" y="54006"/>
                </a:lnTo>
                <a:lnTo>
                  <a:pt x="0" y="88391"/>
                </a:lnTo>
                <a:lnTo>
                  <a:pt x="0" y="441960"/>
                </a:lnTo>
                <a:lnTo>
                  <a:pt x="6953" y="476345"/>
                </a:lnTo>
                <a:lnTo>
                  <a:pt x="25907" y="504443"/>
                </a:lnTo>
                <a:lnTo>
                  <a:pt x="54006" y="523398"/>
                </a:lnTo>
                <a:lnTo>
                  <a:pt x="88391" y="530351"/>
                </a:lnTo>
                <a:lnTo>
                  <a:pt x="1249679" y="530351"/>
                </a:lnTo>
                <a:lnTo>
                  <a:pt x="1284065" y="523398"/>
                </a:lnTo>
                <a:lnTo>
                  <a:pt x="1312164" y="504443"/>
                </a:lnTo>
                <a:lnTo>
                  <a:pt x="1331118" y="476345"/>
                </a:lnTo>
                <a:lnTo>
                  <a:pt x="1338072" y="441960"/>
                </a:lnTo>
                <a:lnTo>
                  <a:pt x="1338072" y="88391"/>
                </a:lnTo>
                <a:lnTo>
                  <a:pt x="1331118" y="54006"/>
                </a:lnTo>
                <a:lnTo>
                  <a:pt x="1312163" y="25908"/>
                </a:lnTo>
                <a:lnTo>
                  <a:pt x="1284065" y="6953"/>
                </a:lnTo>
                <a:lnTo>
                  <a:pt x="1249679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5853" y="181089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好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16268" y="3427476"/>
            <a:ext cx="1338580" cy="528955"/>
          </a:xfrm>
          <a:custGeom>
            <a:avLst/>
            <a:gdLst/>
            <a:ahLst/>
            <a:cxnLst/>
            <a:rect l="l" t="t" r="r" b="b"/>
            <a:pathLst>
              <a:path w="1338579" h="528954">
                <a:moveTo>
                  <a:pt x="1249933" y="0"/>
                </a:moveTo>
                <a:lnTo>
                  <a:pt x="88137" y="0"/>
                </a:lnTo>
                <a:lnTo>
                  <a:pt x="53846" y="6931"/>
                </a:lnTo>
                <a:lnTo>
                  <a:pt x="25828" y="25828"/>
                </a:lnTo>
                <a:lnTo>
                  <a:pt x="6931" y="53846"/>
                </a:lnTo>
                <a:lnTo>
                  <a:pt x="0" y="88137"/>
                </a:lnTo>
                <a:lnTo>
                  <a:pt x="0" y="440690"/>
                </a:lnTo>
                <a:lnTo>
                  <a:pt x="6931" y="474981"/>
                </a:lnTo>
                <a:lnTo>
                  <a:pt x="25828" y="502999"/>
                </a:lnTo>
                <a:lnTo>
                  <a:pt x="53846" y="521896"/>
                </a:lnTo>
                <a:lnTo>
                  <a:pt x="88137" y="528828"/>
                </a:lnTo>
                <a:lnTo>
                  <a:pt x="1249933" y="528828"/>
                </a:lnTo>
                <a:lnTo>
                  <a:pt x="1284225" y="521896"/>
                </a:lnTo>
                <a:lnTo>
                  <a:pt x="1312243" y="502999"/>
                </a:lnTo>
                <a:lnTo>
                  <a:pt x="1331140" y="474981"/>
                </a:lnTo>
                <a:lnTo>
                  <a:pt x="1338072" y="440690"/>
                </a:lnTo>
                <a:lnTo>
                  <a:pt x="1338072" y="88137"/>
                </a:lnTo>
                <a:lnTo>
                  <a:pt x="1331140" y="53846"/>
                </a:lnTo>
                <a:lnTo>
                  <a:pt x="1312243" y="25828"/>
                </a:lnTo>
                <a:lnTo>
                  <a:pt x="1284225" y="6931"/>
                </a:lnTo>
                <a:lnTo>
                  <a:pt x="1249933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23861" y="3439414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你们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17792" y="5102352"/>
            <a:ext cx="1338580" cy="527685"/>
          </a:xfrm>
          <a:custGeom>
            <a:avLst/>
            <a:gdLst/>
            <a:ahLst/>
            <a:cxnLst/>
            <a:rect l="l" t="t" r="r" b="b"/>
            <a:pathLst>
              <a:path w="1338579" h="527685">
                <a:moveTo>
                  <a:pt x="1250187" y="0"/>
                </a:moveTo>
                <a:lnTo>
                  <a:pt x="87883" y="0"/>
                </a:lnTo>
                <a:lnTo>
                  <a:pt x="53685" y="6909"/>
                </a:lnTo>
                <a:lnTo>
                  <a:pt x="25749" y="25749"/>
                </a:lnTo>
                <a:lnTo>
                  <a:pt x="6909" y="53685"/>
                </a:lnTo>
                <a:lnTo>
                  <a:pt x="0" y="87884"/>
                </a:lnTo>
                <a:lnTo>
                  <a:pt x="0" y="439420"/>
                </a:lnTo>
                <a:lnTo>
                  <a:pt x="6909" y="473629"/>
                </a:lnTo>
                <a:lnTo>
                  <a:pt x="25749" y="501564"/>
                </a:lnTo>
                <a:lnTo>
                  <a:pt x="53685" y="520397"/>
                </a:lnTo>
                <a:lnTo>
                  <a:pt x="87883" y="527304"/>
                </a:lnTo>
                <a:lnTo>
                  <a:pt x="1250187" y="527304"/>
                </a:lnTo>
                <a:lnTo>
                  <a:pt x="1284386" y="520397"/>
                </a:lnTo>
                <a:lnTo>
                  <a:pt x="1312322" y="501564"/>
                </a:lnTo>
                <a:lnTo>
                  <a:pt x="1331162" y="473629"/>
                </a:lnTo>
                <a:lnTo>
                  <a:pt x="1338072" y="439420"/>
                </a:lnTo>
                <a:lnTo>
                  <a:pt x="1338072" y="87884"/>
                </a:lnTo>
                <a:lnTo>
                  <a:pt x="1331162" y="53685"/>
                </a:lnTo>
                <a:lnTo>
                  <a:pt x="1312322" y="25749"/>
                </a:lnTo>
                <a:lnTo>
                  <a:pt x="1284386" y="6909"/>
                </a:lnTo>
                <a:lnTo>
                  <a:pt x="125018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34378" y="5125339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没关系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304" y="1306830"/>
            <a:ext cx="3627754" cy="688975"/>
          </a:xfrm>
          <a:custGeom>
            <a:avLst/>
            <a:gdLst/>
            <a:ahLst/>
            <a:cxnLst/>
            <a:rect l="l" t="t" r="r" b="b"/>
            <a:pathLst>
              <a:path w="3627754" h="688975">
                <a:moveTo>
                  <a:pt x="181736" y="114808"/>
                </a:moveTo>
                <a:lnTo>
                  <a:pt x="190763" y="70133"/>
                </a:lnTo>
                <a:lnTo>
                  <a:pt x="215376" y="33639"/>
                </a:lnTo>
                <a:lnTo>
                  <a:pt x="251870" y="9026"/>
                </a:lnTo>
                <a:lnTo>
                  <a:pt x="296544" y="0"/>
                </a:lnTo>
                <a:lnTo>
                  <a:pt x="756031" y="0"/>
                </a:lnTo>
                <a:lnTo>
                  <a:pt x="1617471" y="0"/>
                </a:lnTo>
                <a:lnTo>
                  <a:pt x="3512693" y="0"/>
                </a:lnTo>
                <a:lnTo>
                  <a:pt x="3557367" y="9026"/>
                </a:lnTo>
                <a:lnTo>
                  <a:pt x="3593861" y="33639"/>
                </a:lnTo>
                <a:lnTo>
                  <a:pt x="3618474" y="70133"/>
                </a:lnTo>
                <a:lnTo>
                  <a:pt x="3627501" y="114808"/>
                </a:lnTo>
                <a:lnTo>
                  <a:pt x="3627501" y="287020"/>
                </a:lnTo>
                <a:lnTo>
                  <a:pt x="3627501" y="574040"/>
                </a:lnTo>
                <a:lnTo>
                  <a:pt x="3618474" y="618714"/>
                </a:lnTo>
                <a:lnTo>
                  <a:pt x="3593861" y="655208"/>
                </a:lnTo>
                <a:lnTo>
                  <a:pt x="3557367" y="679821"/>
                </a:lnTo>
                <a:lnTo>
                  <a:pt x="3512693" y="688848"/>
                </a:lnTo>
                <a:lnTo>
                  <a:pt x="1617471" y="688848"/>
                </a:lnTo>
                <a:lnTo>
                  <a:pt x="756031" y="688848"/>
                </a:lnTo>
                <a:lnTo>
                  <a:pt x="296544" y="688848"/>
                </a:lnTo>
                <a:lnTo>
                  <a:pt x="251870" y="679821"/>
                </a:lnTo>
                <a:lnTo>
                  <a:pt x="215376" y="655208"/>
                </a:lnTo>
                <a:lnTo>
                  <a:pt x="190763" y="618714"/>
                </a:lnTo>
                <a:lnTo>
                  <a:pt x="181736" y="574040"/>
                </a:lnTo>
                <a:lnTo>
                  <a:pt x="181736" y="287020"/>
                </a:lnTo>
                <a:lnTo>
                  <a:pt x="0" y="93599"/>
                </a:lnTo>
                <a:lnTo>
                  <a:pt x="181736" y="114808"/>
                </a:lnTo>
                <a:close/>
              </a:path>
            </a:pathLst>
          </a:custGeom>
          <a:ln w="2857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67505" y="1383029"/>
            <a:ext cx="94488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spc="-20" dirty="0">
                <a:latin typeface="Arial"/>
                <a:cs typeface="Arial"/>
              </a:rPr>
              <a:t>Ni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hao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12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900" y="1306067"/>
            <a:ext cx="1338580" cy="530860"/>
          </a:xfrm>
          <a:custGeom>
            <a:avLst/>
            <a:gdLst/>
            <a:ahLst/>
            <a:cxnLst/>
            <a:rect l="l" t="t" r="r" b="b"/>
            <a:pathLst>
              <a:path w="1338580" h="530860">
                <a:moveTo>
                  <a:pt x="1249680" y="0"/>
                </a:moveTo>
                <a:lnTo>
                  <a:pt x="88392" y="0"/>
                </a:lnTo>
                <a:lnTo>
                  <a:pt x="54006" y="6953"/>
                </a:lnTo>
                <a:lnTo>
                  <a:pt x="25908" y="25907"/>
                </a:lnTo>
                <a:lnTo>
                  <a:pt x="6953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53" y="476345"/>
                </a:lnTo>
                <a:lnTo>
                  <a:pt x="25907" y="504444"/>
                </a:lnTo>
                <a:lnTo>
                  <a:pt x="54006" y="523398"/>
                </a:lnTo>
                <a:lnTo>
                  <a:pt x="88392" y="530352"/>
                </a:lnTo>
                <a:lnTo>
                  <a:pt x="1249680" y="530352"/>
                </a:lnTo>
                <a:lnTo>
                  <a:pt x="1284065" y="523398"/>
                </a:lnTo>
                <a:lnTo>
                  <a:pt x="1312164" y="504444"/>
                </a:lnTo>
                <a:lnTo>
                  <a:pt x="1331118" y="476345"/>
                </a:lnTo>
                <a:lnTo>
                  <a:pt x="1338072" y="441960"/>
                </a:lnTo>
                <a:lnTo>
                  <a:pt x="1338072" y="88392"/>
                </a:lnTo>
                <a:lnTo>
                  <a:pt x="1331118" y="54006"/>
                </a:lnTo>
                <a:lnTo>
                  <a:pt x="1312164" y="25908"/>
                </a:lnTo>
                <a:lnTo>
                  <a:pt x="1284065" y="6953"/>
                </a:lnTo>
                <a:lnTo>
                  <a:pt x="124968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56866" y="134581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1801" y="2238882"/>
            <a:ext cx="1107440" cy="401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好</a:t>
            </a:r>
            <a:endParaRPr sz="2800">
              <a:latin typeface="SimSun"/>
              <a:cs typeface="SimSun"/>
            </a:endParaRPr>
          </a:p>
          <a:p>
            <a:pPr marL="215900" marR="170180" indent="8255" algn="ctr">
              <a:lnSpc>
                <a:spcPts val="6859"/>
              </a:lnSpc>
              <a:spcBef>
                <a:spcPts val="66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5" dirty="0">
                <a:latin typeface="SimSun"/>
                <a:cs typeface="SimSun"/>
              </a:rPr>
              <a:t>您 </a:t>
            </a:r>
            <a:r>
              <a:rPr sz="2800" spc="5" dirty="0">
                <a:latin typeface="SimSun"/>
                <a:cs typeface="SimSun"/>
              </a:rPr>
              <a:t>你们</a:t>
            </a:r>
            <a:endParaRPr sz="2800">
              <a:latin typeface="SimSun"/>
              <a:cs typeface="SimSun"/>
            </a:endParaRPr>
          </a:p>
          <a:p>
            <a:pPr marL="12700" marR="5080" indent="-12065" algn="ctr">
              <a:lnSpc>
                <a:spcPts val="7270"/>
              </a:lnSpc>
            </a:pPr>
            <a:r>
              <a:rPr sz="2800" spc="5" dirty="0">
                <a:latin typeface="SimSun"/>
                <a:cs typeface="SimSun"/>
              </a:rPr>
              <a:t>对不起 没关系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7331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生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词</a:t>
            </a:r>
            <a:r>
              <a:rPr sz="3800" u="heavy" spc="-15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Ne</a:t>
            </a:r>
            <a:r>
              <a:rPr sz="3800" u="heavy" spc="-17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6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31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14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o</a:t>
            </a:r>
            <a:r>
              <a:rPr sz="3800" u="heavy" spc="-10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r</a:t>
            </a:r>
            <a:r>
              <a:rPr sz="3800" u="heavy" spc="-12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ds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372" y="674751"/>
            <a:ext cx="3834129" cy="13970"/>
          </a:xfrm>
          <a:custGeom>
            <a:avLst/>
            <a:gdLst/>
            <a:ahLst/>
            <a:cxnLst/>
            <a:rect l="l" t="t" r="r" b="b"/>
            <a:pathLst>
              <a:path w="3834129" h="13970">
                <a:moveTo>
                  <a:pt x="3833749" y="0"/>
                </a:moveTo>
                <a:lnTo>
                  <a:pt x="0" y="0"/>
                </a:lnTo>
                <a:lnTo>
                  <a:pt x="0" y="13970"/>
                </a:lnTo>
                <a:lnTo>
                  <a:pt x="3833749" y="13970"/>
                </a:lnTo>
                <a:lnTo>
                  <a:pt x="3833749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98745" y="1399413"/>
            <a:ext cx="1390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b="1" spc="-125" dirty="0">
                <a:latin typeface="Microsoft JhengHei"/>
                <a:cs typeface="Microsoft JhengHei"/>
              </a:rPr>
              <a:t>N</a:t>
            </a:r>
            <a:r>
              <a:rPr sz="2400" b="1" spc="-114" dirty="0">
                <a:latin typeface="Microsoft JhengHei"/>
                <a:cs typeface="Microsoft JhengHei"/>
              </a:rPr>
              <a:t>i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spc="-275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20" dirty="0">
                <a:latin typeface="Microsoft JhengHei"/>
                <a:cs typeface="Microsoft JhengHei"/>
              </a:rPr>
              <a:t>o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spc="-355" dirty="0">
                <a:latin typeface="Microsoft JhengHei"/>
                <a:cs typeface="Microsoft JhengHei"/>
              </a:rPr>
              <a:t>ma?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6523" y="2205418"/>
            <a:ext cx="7917180" cy="717550"/>
            <a:chOff x="1906523" y="2205418"/>
            <a:chExt cx="7917180" cy="717550"/>
          </a:xfrm>
        </p:grpSpPr>
        <p:sp>
          <p:nvSpPr>
            <p:cNvPr id="3" name="object 3"/>
            <p:cNvSpPr/>
            <p:nvPr/>
          </p:nvSpPr>
          <p:spPr>
            <a:xfrm>
              <a:off x="1906523" y="2218943"/>
              <a:ext cx="1338580" cy="530860"/>
            </a:xfrm>
            <a:custGeom>
              <a:avLst/>
              <a:gdLst/>
              <a:ahLst/>
              <a:cxnLst/>
              <a:rect l="l" t="t" r="r" b="b"/>
              <a:pathLst>
                <a:path w="1338580" h="530860">
                  <a:moveTo>
                    <a:pt x="1249680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7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7" y="504443"/>
                  </a:lnTo>
                  <a:lnTo>
                    <a:pt x="54006" y="523398"/>
                  </a:lnTo>
                  <a:lnTo>
                    <a:pt x="88392" y="530351"/>
                  </a:lnTo>
                  <a:lnTo>
                    <a:pt x="1249680" y="530351"/>
                  </a:lnTo>
                  <a:lnTo>
                    <a:pt x="1284065" y="523398"/>
                  </a:lnTo>
                  <a:lnTo>
                    <a:pt x="1312164" y="504444"/>
                  </a:lnTo>
                  <a:lnTo>
                    <a:pt x="1331118" y="476345"/>
                  </a:lnTo>
                  <a:lnTo>
                    <a:pt x="1338071" y="441959"/>
                  </a:lnTo>
                  <a:lnTo>
                    <a:pt x="1338071" y="88391"/>
                  </a:lnTo>
                  <a:lnTo>
                    <a:pt x="1331118" y="54006"/>
                  </a:lnTo>
                  <a:lnTo>
                    <a:pt x="1312163" y="25908"/>
                  </a:lnTo>
                  <a:lnTo>
                    <a:pt x="1284065" y="6953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5078" y="2219705"/>
              <a:ext cx="6764655" cy="688975"/>
            </a:xfrm>
            <a:custGeom>
              <a:avLst/>
              <a:gdLst/>
              <a:ahLst/>
              <a:cxnLst/>
              <a:rect l="l" t="t" r="r" b="b"/>
              <a:pathLst>
                <a:path w="6764655" h="688975">
                  <a:moveTo>
                    <a:pt x="0" y="93599"/>
                  </a:moveTo>
                  <a:lnTo>
                    <a:pt x="338962" y="287020"/>
                  </a:lnTo>
                  <a:lnTo>
                    <a:pt x="338962" y="574040"/>
                  </a:lnTo>
                  <a:lnTo>
                    <a:pt x="347989" y="618714"/>
                  </a:lnTo>
                  <a:lnTo>
                    <a:pt x="372602" y="655208"/>
                  </a:lnTo>
                  <a:lnTo>
                    <a:pt x="409096" y="679821"/>
                  </a:lnTo>
                  <a:lnTo>
                    <a:pt x="453770" y="688848"/>
                  </a:lnTo>
                  <a:lnTo>
                    <a:pt x="6649339" y="688848"/>
                  </a:lnTo>
                  <a:lnTo>
                    <a:pt x="6694013" y="679821"/>
                  </a:lnTo>
                  <a:lnTo>
                    <a:pt x="6730507" y="655208"/>
                  </a:lnTo>
                  <a:lnTo>
                    <a:pt x="6755120" y="618714"/>
                  </a:lnTo>
                  <a:lnTo>
                    <a:pt x="6764147" y="574040"/>
                  </a:lnTo>
                  <a:lnTo>
                    <a:pt x="6764147" y="114808"/>
                  </a:lnTo>
                  <a:lnTo>
                    <a:pt x="338962" y="114808"/>
                  </a:lnTo>
                  <a:lnTo>
                    <a:pt x="0" y="93599"/>
                  </a:lnTo>
                  <a:close/>
                </a:path>
                <a:path w="6764655" h="688975">
                  <a:moveTo>
                    <a:pt x="6649339" y="0"/>
                  </a:moveTo>
                  <a:lnTo>
                    <a:pt x="453770" y="0"/>
                  </a:lnTo>
                  <a:lnTo>
                    <a:pt x="409096" y="9026"/>
                  </a:lnTo>
                  <a:lnTo>
                    <a:pt x="372602" y="33639"/>
                  </a:lnTo>
                  <a:lnTo>
                    <a:pt x="347989" y="70133"/>
                  </a:lnTo>
                  <a:lnTo>
                    <a:pt x="338962" y="114808"/>
                  </a:lnTo>
                  <a:lnTo>
                    <a:pt x="6764147" y="114808"/>
                  </a:lnTo>
                  <a:lnTo>
                    <a:pt x="6755120" y="70133"/>
                  </a:lnTo>
                  <a:lnTo>
                    <a:pt x="6730507" y="33639"/>
                  </a:lnTo>
                  <a:lnTo>
                    <a:pt x="6694013" y="9026"/>
                  </a:lnTo>
                  <a:lnTo>
                    <a:pt x="6649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5078" y="2219705"/>
              <a:ext cx="6764655" cy="688975"/>
            </a:xfrm>
            <a:custGeom>
              <a:avLst/>
              <a:gdLst/>
              <a:ahLst/>
              <a:cxnLst/>
              <a:rect l="l" t="t" r="r" b="b"/>
              <a:pathLst>
                <a:path w="6764655" h="688975">
                  <a:moveTo>
                    <a:pt x="338962" y="114808"/>
                  </a:moveTo>
                  <a:lnTo>
                    <a:pt x="347989" y="70133"/>
                  </a:lnTo>
                  <a:lnTo>
                    <a:pt x="372602" y="33639"/>
                  </a:lnTo>
                  <a:lnTo>
                    <a:pt x="409096" y="9026"/>
                  </a:lnTo>
                  <a:lnTo>
                    <a:pt x="453770" y="0"/>
                  </a:lnTo>
                  <a:lnTo>
                    <a:pt x="1409826" y="0"/>
                  </a:lnTo>
                  <a:lnTo>
                    <a:pt x="3016122" y="0"/>
                  </a:lnTo>
                  <a:lnTo>
                    <a:pt x="6649339" y="0"/>
                  </a:lnTo>
                  <a:lnTo>
                    <a:pt x="6694013" y="9026"/>
                  </a:lnTo>
                  <a:lnTo>
                    <a:pt x="6730507" y="33639"/>
                  </a:lnTo>
                  <a:lnTo>
                    <a:pt x="6755120" y="70133"/>
                  </a:lnTo>
                  <a:lnTo>
                    <a:pt x="6764147" y="114808"/>
                  </a:lnTo>
                  <a:lnTo>
                    <a:pt x="6764147" y="287020"/>
                  </a:lnTo>
                  <a:lnTo>
                    <a:pt x="6764147" y="574040"/>
                  </a:lnTo>
                  <a:lnTo>
                    <a:pt x="6755120" y="618714"/>
                  </a:lnTo>
                  <a:lnTo>
                    <a:pt x="6730507" y="655208"/>
                  </a:lnTo>
                  <a:lnTo>
                    <a:pt x="6694013" y="679821"/>
                  </a:lnTo>
                  <a:lnTo>
                    <a:pt x="6649339" y="688848"/>
                  </a:lnTo>
                  <a:lnTo>
                    <a:pt x="3016122" y="688848"/>
                  </a:lnTo>
                  <a:lnTo>
                    <a:pt x="1409826" y="688848"/>
                  </a:lnTo>
                  <a:lnTo>
                    <a:pt x="453770" y="688848"/>
                  </a:lnTo>
                  <a:lnTo>
                    <a:pt x="409096" y="679821"/>
                  </a:lnTo>
                  <a:lnTo>
                    <a:pt x="372602" y="655208"/>
                  </a:lnTo>
                  <a:lnTo>
                    <a:pt x="347989" y="618714"/>
                  </a:lnTo>
                  <a:lnTo>
                    <a:pt x="338962" y="574040"/>
                  </a:lnTo>
                  <a:lnTo>
                    <a:pt x="338962" y="287020"/>
                  </a:lnTo>
                  <a:lnTo>
                    <a:pt x="0" y="93599"/>
                  </a:lnTo>
                  <a:lnTo>
                    <a:pt x="338962" y="114808"/>
                  </a:lnTo>
                  <a:close/>
                </a:path>
              </a:pathLst>
            </a:custGeom>
            <a:ln w="28575">
              <a:solidFill>
                <a:srgbClr val="CC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505" y="2296159"/>
            <a:ext cx="94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b="1" spc="-125" dirty="0">
                <a:latin typeface="Microsoft JhengHei"/>
                <a:cs typeface="Microsoft JhengHei"/>
              </a:rPr>
              <a:t>N</a:t>
            </a:r>
            <a:r>
              <a:rPr sz="2400" b="1" spc="-114" dirty="0">
                <a:latin typeface="Microsoft JhengHei"/>
                <a:cs typeface="Microsoft JhengHei"/>
              </a:rPr>
              <a:t>i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spc="-270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10" dirty="0">
                <a:latin typeface="Microsoft JhengHei"/>
                <a:cs typeface="Microsoft JhengHei"/>
              </a:rPr>
              <a:t>o</a:t>
            </a:r>
            <a:r>
              <a:rPr sz="2400" b="1" spc="-635" dirty="0">
                <a:latin typeface="Microsoft JhengHei"/>
                <a:cs typeface="Microsoft JhengHei"/>
              </a:rPr>
              <a:t>!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12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6866" y="134581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1801" y="3091433"/>
            <a:ext cx="1107440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5" dirty="0">
                <a:latin typeface="SimSun"/>
                <a:cs typeface="SimSun"/>
              </a:rPr>
              <a:t>您</a:t>
            </a:r>
            <a:endParaRPr sz="2800">
              <a:latin typeface="SimSun"/>
              <a:cs typeface="SimSun"/>
            </a:endParaRPr>
          </a:p>
          <a:p>
            <a:pPr marL="12700" marR="16510" indent="49530" algn="ctr">
              <a:lnSpc>
                <a:spcPts val="7240"/>
              </a:lnSpc>
              <a:spcBef>
                <a:spcPts val="509"/>
              </a:spcBef>
            </a:pPr>
            <a:r>
              <a:rPr sz="2800" spc="5" dirty="0">
                <a:latin typeface="SimSun"/>
                <a:cs typeface="SimSun"/>
              </a:rPr>
              <a:t>你们 对不起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SimSun"/>
              <a:cs typeface="SimSun"/>
            </a:endParaRPr>
          </a:p>
          <a:p>
            <a:pPr marL="11430" algn="ctr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SimSun"/>
                <a:cs typeface="SimSun"/>
              </a:rPr>
              <a:t>没关系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6866" y="223888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好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7331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生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词</a:t>
            </a:r>
            <a:r>
              <a:rPr sz="3800" u="heavy" spc="-15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Ne</a:t>
            </a:r>
            <a:r>
              <a:rPr sz="3800" u="heavy" spc="-17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6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31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14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o</a:t>
            </a:r>
            <a:r>
              <a:rPr sz="3800" u="heavy" spc="-10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r</a:t>
            </a:r>
            <a:r>
              <a:rPr sz="3800" u="heavy" spc="-12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ds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372" y="674751"/>
            <a:ext cx="3834129" cy="13970"/>
          </a:xfrm>
          <a:custGeom>
            <a:avLst/>
            <a:gdLst/>
            <a:ahLst/>
            <a:cxnLst/>
            <a:rect l="l" t="t" r="r" b="b"/>
            <a:pathLst>
              <a:path w="3834129" h="13970">
                <a:moveTo>
                  <a:pt x="3833749" y="0"/>
                </a:moveTo>
                <a:lnTo>
                  <a:pt x="0" y="0"/>
                </a:lnTo>
                <a:lnTo>
                  <a:pt x="0" y="13970"/>
                </a:lnTo>
                <a:lnTo>
                  <a:pt x="3833749" y="13970"/>
                </a:lnTo>
                <a:lnTo>
                  <a:pt x="3833749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98745" y="2312670"/>
            <a:ext cx="1052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很好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b="1" spc="-65" dirty="0">
                <a:latin typeface="Microsoft JhengHei"/>
                <a:cs typeface="Microsoft JhengHei"/>
              </a:rPr>
              <a:t>H</a:t>
            </a:r>
            <a:r>
              <a:rPr sz="2400" b="1" spc="-325" dirty="0">
                <a:latin typeface="Microsoft JhengHei"/>
                <a:cs typeface="Microsoft JhengHei"/>
              </a:rPr>
              <a:t>en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spc="-275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20" dirty="0">
                <a:latin typeface="Microsoft JhengHei"/>
                <a:cs typeface="Microsoft JhengHei"/>
              </a:rPr>
              <a:t>o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7505" y="1383029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8745" y="1399413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8854" y="2312670"/>
            <a:ext cx="2821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720" algn="l"/>
              </a:tabLst>
            </a:pPr>
            <a:r>
              <a:rPr sz="2400" b="1" spc="10" dirty="0">
                <a:latin typeface="Microsoft JhengHei"/>
                <a:cs typeface="Microsoft JhengHei"/>
              </a:rPr>
              <a:t>不</a:t>
            </a:r>
            <a:r>
              <a:rPr sz="2400" b="1" dirty="0">
                <a:latin typeface="Microsoft JhengHei"/>
                <a:cs typeface="Microsoft JhengHei"/>
              </a:rPr>
              <a:t>好	</a:t>
            </a: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1442720" algn="l"/>
              </a:tabLst>
            </a:pPr>
            <a:r>
              <a:rPr sz="2400" b="1" spc="-195" dirty="0">
                <a:latin typeface="Microsoft JhengHei"/>
                <a:cs typeface="Microsoft JhengHei"/>
              </a:rPr>
              <a:t>B</a:t>
            </a:r>
            <a:r>
              <a:rPr sz="2400" b="1" spc="-200" dirty="0">
                <a:latin typeface="Microsoft JhengHei"/>
                <a:cs typeface="Microsoft JhengHei"/>
              </a:rPr>
              <a:t>u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spc="-275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20" dirty="0">
                <a:latin typeface="Microsoft JhengHei"/>
                <a:cs typeface="Microsoft JhengHei"/>
              </a:rPr>
              <a:t>o</a:t>
            </a:r>
            <a:r>
              <a:rPr sz="2400" b="1" dirty="0">
                <a:latin typeface="Microsoft JhengHei"/>
                <a:cs typeface="Microsoft JhengHei"/>
              </a:rPr>
              <a:t>	</a:t>
            </a:r>
            <a:r>
              <a:rPr sz="2400" b="1" spc="-125" dirty="0">
                <a:latin typeface="Microsoft JhengHei"/>
                <a:cs typeface="Microsoft JhengHei"/>
              </a:rPr>
              <a:t>N</a:t>
            </a:r>
            <a:r>
              <a:rPr sz="2400" b="1" spc="-114" dirty="0">
                <a:latin typeface="Microsoft JhengHei"/>
                <a:cs typeface="Microsoft JhengHei"/>
              </a:rPr>
              <a:t>i</a:t>
            </a:r>
            <a:r>
              <a:rPr sz="2400" b="1" spc="-10" dirty="0">
                <a:latin typeface="Microsoft JhengHei"/>
                <a:cs typeface="Microsoft JhengHei"/>
              </a:rPr>
              <a:t> </a:t>
            </a:r>
            <a:r>
              <a:rPr sz="2400" b="1" spc="-275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20" dirty="0">
                <a:latin typeface="Microsoft JhengHei"/>
                <a:cs typeface="Microsoft JhengHei"/>
              </a:rPr>
              <a:t>o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spc="-355" dirty="0">
                <a:latin typeface="Microsoft JhengHei"/>
                <a:cs typeface="Microsoft JhengHei"/>
              </a:rPr>
              <a:t>ma?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6523" y="3929062"/>
            <a:ext cx="7184390" cy="717550"/>
            <a:chOff x="1906523" y="3929062"/>
            <a:chExt cx="7184390" cy="717550"/>
          </a:xfrm>
        </p:grpSpPr>
        <p:sp>
          <p:nvSpPr>
            <p:cNvPr id="3" name="object 3"/>
            <p:cNvSpPr/>
            <p:nvPr/>
          </p:nvSpPr>
          <p:spPr>
            <a:xfrm>
              <a:off x="1906523" y="3942588"/>
              <a:ext cx="1338580" cy="530860"/>
            </a:xfrm>
            <a:custGeom>
              <a:avLst/>
              <a:gdLst/>
              <a:ahLst/>
              <a:cxnLst/>
              <a:rect l="l" t="t" r="r" b="b"/>
              <a:pathLst>
                <a:path w="1338580" h="530860">
                  <a:moveTo>
                    <a:pt x="1249680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7"/>
                  </a:lnTo>
                  <a:lnTo>
                    <a:pt x="6953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53" y="476345"/>
                  </a:lnTo>
                  <a:lnTo>
                    <a:pt x="25907" y="504444"/>
                  </a:lnTo>
                  <a:lnTo>
                    <a:pt x="54006" y="523398"/>
                  </a:lnTo>
                  <a:lnTo>
                    <a:pt x="88392" y="530351"/>
                  </a:lnTo>
                  <a:lnTo>
                    <a:pt x="1249680" y="530351"/>
                  </a:lnTo>
                  <a:lnTo>
                    <a:pt x="1284065" y="523398"/>
                  </a:lnTo>
                  <a:lnTo>
                    <a:pt x="1312164" y="504444"/>
                  </a:lnTo>
                  <a:lnTo>
                    <a:pt x="1331118" y="476345"/>
                  </a:lnTo>
                  <a:lnTo>
                    <a:pt x="1338071" y="441960"/>
                  </a:lnTo>
                  <a:lnTo>
                    <a:pt x="1338071" y="88392"/>
                  </a:lnTo>
                  <a:lnTo>
                    <a:pt x="1331118" y="54006"/>
                  </a:lnTo>
                  <a:lnTo>
                    <a:pt x="1312163" y="25908"/>
                  </a:lnTo>
                  <a:lnTo>
                    <a:pt x="1284065" y="6953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9551" y="3943350"/>
              <a:ext cx="6056630" cy="688975"/>
            </a:xfrm>
            <a:custGeom>
              <a:avLst/>
              <a:gdLst/>
              <a:ahLst/>
              <a:cxnLst/>
              <a:rect l="l" t="t" r="r" b="b"/>
              <a:pathLst>
                <a:path w="6056630" h="688975">
                  <a:moveTo>
                    <a:pt x="0" y="93599"/>
                  </a:moveTo>
                  <a:lnTo>
                    <a:pt x="303530" y="287019"/>
                  </a:lnTo>
                  <a:lnTo>
                    <a:pt x="303530" y="574039"/>
                  </a:lnTo>
                  <a:lnTo>
                    <a:pt x="312556" y="618714"/>
                  </a:lnTo>
                  <a:lnTo>
                    <a:pt x="337169" y="655208"/>
                  </a:lnTo>
                  <a:lnTo>
                    <a:pt x="373663" y="679821"/>
                  </a:lnTo>
                  <a:lnTo>
                    <a:pt x="418338" y="688848"/>
                  </a:lnTo>
                  <a:lnTo>
                    <a:pt x="5941822" y="688848"/>
                  </a:lnTo>
                  <a:lnTo>
                    <a:pt x="5986496" y="679821"/>
                  </a:lnTo>
                  <a:lnTo>
                    <a:pt x="6022990" y="655208"/>
                  </a:lnTo>
                  <a:lnTo>
                    <a:pt x="6047603" y="618714"/>
                  </a:lnTo>
                  <a:lnTo>
                    <a:pt x="6056630" y="574039"/>
                  </a:lnTo>
                  <a:lnTo>
                    <a:pt x="6056630" y="114807"/>
                  </a:lnTo>
                  <a:lnTo>
                    <a:pt x="303530" y="114807"/>
                  </a:lnTo>
                  <a:lnTo>
                    <a:pt x="0" y="93599"/>
                  </a:lnTo>
                  <a:close/>
                </a:path>
                <a:path w="6056630" h="688975">
                  <a:moveTo>
                    <a:pt x="5941822" y="0"/>
                  </a:moveTo>
                  <a:lnTo>
                    <a:pt x="418338" y="0"/>
                  </a:lnTo>
                  <a:lnTo>
                    <a:pt x="373663" y="9026"/>
                  </a:lnTo>
                  <a:lnTo>
                    <a:pt x="337169" y="33639"/>
                  </a:lnTo>
                  <a:lnTo>
                    <a:pt x="312556" y="70133"/>
                  </a:lnTo>
                  <a:lnTo>
                    <a:pt x="303530" y="114807"/>
                  </a:lnTo>
                  <a:lnTo>
                    <a:pt x="6056630" y="114807"/>
                  </a:lnTo>
                  <a:lnTo>
                    <a:pt x="6047603" y="70133"/>
                  </a:lnTo>
                  <a:lnTo>
                    <a:pt x="6022990" y="33639"/>
                  </a:lnTo>
                  <a:lnTo>
                    <a:pt x="5986496" y="9026"/>
                  </a:lnTo>
                  <a:lnTo>
                    <a:pt x="5941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9551" y="3943350"/>
              <a:ext cx="6056630" cy="688975"/>
            </a:xfrm>
            <a:custGeom>
              <a:avLst/>
              <a:gdLst/>
              <a:ahLst/>
              <a:cxnLst/>
              <a:rect l="l" t="t" r="r" b="b"/>
              <a:pathLst>
                <a:path w="6056630" h="688975">
                  <a:moveTo>
                    <a:pt x="303530" y="114807"/>
                  </a:moveTo>
                  <a:lnTo>
                    <a:pt x="312556" y="70133"/>
                  </a:lnTo>
                  <a:lnTo>
                    <a:pt x="337169" y="33639"/>
                  </a:lnTo>
                  <a:lnTo>
                    <a:pt x="373663" y="9026"/>
                  </a:lnTo>
                  <a:lnTo>
                    <a:pt x="418338" y="0"/>
                  </a:lnTo>
                  <a:lnTo>
                    <a:pt x="1262380" y="0"/>
                  </a:lnTo>
                  <a:lnTo>
                    <a:pt x="2700655" y="0"/>
                  </a:lnTo>
                  <a:lnTo>
                    <a:pt x="5941822" y="0"/>
                  </a:lnTo>
                  <a:lnTo>
                    <a:pt x="5986496" y="9026"/>
                  </a:lnTo>
                  <a:lnTo>
                    <a:pt x="6022990" y="33639"/>
                  </a:lnTo>
                  <a:lnTo>
                    <a:pt x="6047603" y="70133"/>
                  </a:lnTo>
                  <a:lnTo>
                    <a:pt x="6056630" y="114807"/>
                  </a:lnTo>
                  <a:lnTo>
                    <a:pt x="6056630" y="287019"/>
                  </a:lnTo>
                  <a:lnTo>
                    <a:pt x="6056630" y="574039"/>
                  </a:lnTo>
                  <a:lnTo>
                    <a:pt x="6047603" y="618714"/>
                  </a:lnTo>
                  <a:lnTo>
                    <a:pt x="6022990" y="655208"/>
                  </a:lnTo>
                  <a:lnTo>
                    <a:pt x="5986496" y="679821"/>
                  </a:lnTo>
                  <a:lnTo>
                    <a:pt x="5941822" y="688848"/>
                  </a:lnTo>
                  <a:lnTo>
                    <a:pt x="2700655" y="688848"/>
                  </a:lnTo>
                  <a:lnTo>
                    <a:pt x="1262380" y="688848"/>
                  </a:lnTo>
                  <a:lnTo>
                    <a:pt x="418338" y="688848"/>
                  </a:lnTo>
                  <a:lnTo>
                    <a:pt x="373663" y="679821"/>
                  </a:lnTo>
                  <a:lnTo>
                    <a:pt x="337169" y="655208"/>
                  </a:lnTo>
                  <a:lnTo>
                    <a:pt x="312556" y="618714"/>
                  </a:lnTo>
                  <a:lnTo>
                    <a:pt x="303530" y="574039"/>
                  </a:lnTo>
                  <a:lnTo>
                    <a:pt x="303530" y="287019"/>
                  </a:lnTo>
                  <a:lnTo>
                    <a:pt x="0" y="93599"/>
                  </a:lnTo>
                  <a:lnTo>
                    <a:pt x="303530" y="114807"/>
                  </a:lnTo>
                  <a:close/>
                </a:path>
              </a:pathLst>
            </a:custGeom>
            <a:ln w="28574">
              <a:solidFill>
                <a:srgbClr val="CC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505" y="2296159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12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6866" y="134581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9998" y="3091433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5" dirty="0">
                <a:latin typeface="SimSun"/>
                <a:cs typeface="SimSun"/>
              </a:rPr>
              <a:t>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1801" y="4882388"/>
            <a:ext cx="1107440" cy="137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对不起</a:t>
            </a:r>
            <a:endParaRPr sz="2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050">
              <a:latin typeface="SimSun"/>
              <a:cs typeface="SimSun"/>
            </a:endParaRPr>
          </a:p>
          <a:p>
            <a:pPr marL="24130">
              <a:lnSpc>
                <a:spcPct val="100000"/>
              </a:lnSpc>
            </a:pPr>
            <a:r>
              <a:rPr sz="2800" spc="5" dirty="0">
                <a:latin typeface="SimSun"/>
                <a:cs typeface="SimSun"/>
              </a:rPr>
              <a:t>没关系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6866" y="223888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好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5129" y="3962780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你们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7331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生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词</a:t>
            </a:r>
            <a:r>
              <a:rPr sz="3800" u="heavy" spc="-15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Ne</a:t>
            </a:r>
            <a:r>
              <a:rPr sz="3800" u="heavy" spc="-17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6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31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14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o</a:t>
            </a:r>
            <a:r>
              <a:rPr sz="3800" u="heavy" spc="-10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r</a:t>
            </a:r>
            <a:r>
              <a:rPr sz="3800" u="heavy" spc="-12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ds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9372" y="674751"/>
            <a:ext cx="3834129" cy="13970"/>
          </a:xfrm>
          <a:custGeom>
            <a:avLst/>
            <a:gdLst/>
            <a:ahLst/>
            <a:cxnLst/>
            <a:rect l="l" t="t" r="r" b="b"/>
            <a:pathLst>
              <a:path w="3834129" h="13970">
                <a:moveTo>
                  <a:pt x="3833749" y="0"/>
                </a:moveTo>
                <a:lnTo>
                  <a:pt x="0" y="0"/>
                </a:lnTo>
                <a:lnTo>
                  <a:pt x="0" y="13970"/>
                </a:lnTo>
                <a:lnTo>
                  <a:pt x="3833749" y="13970"/>
                </a:lnTo>
                <a:lnTo>
                  <a:pt x="3833749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98745" y="2312670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很好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7505" y="1383029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8745" y="1399413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8854" y="2312670"/>
            <a:ext cx="63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不好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9001" y="2312670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7505" y="4020057"/>
            <a:ext cx="1430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你们好！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2400" b="1" spc="-125" dirty="0">
                <a:latin typeface="Microsoft JhengHei"/>
                <a:cs typeface="Microsoft JhengHei"/>
              </a:rPr>
              <a:t>N</a:t>
            </a:r>
            <a:r>
              <a:rPr sz="2400" b="1" spc="-105" dirty="0">
                <a:latin typeface="Microsoft JhengHei"/>
                <a:cs typeface="Microsoft JhengHei"/>
              </a:rPr>
              <a:t>i</a:t>
            </a:r>
            <a:r>
              <a:rPr sz="2400" b="1" spc="-430" dirty="0">
                <a:latin typeface="Microsoft JhengHei"/>
                <a:cs typeface="Microsoft JhengHei"/>
              </a:rPr>
              <a:t>m</a:t>
            </a:r>
            <a:r>
              <a:rPr sz="2400" b="1" spc="-325" dirty="0">
                <a:latin typeface="Microsoft JhengHei"/>
                <a:cs typeface="Microsoft JhengHei"/>
              </a:rPr>
              <a:t>en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spc="-275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05" dirty="0">
                <a:latin typeface="Microsoft JhengHei"/>
                <a:cs typeface="Microsoft JhengHei"/>
              </a:rPr>
              <a:t>o</a:t>
            </a:r>
            <a:r>
              <a:rPr sz="2400" b="1" spc="-635" dirty="0">
                <a:latin typeface="Microsoft JhengHei"/>
                <a:cs typeface="Microsoft JhengHei"/>
              </a:rPr>
              <a:t>!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6073" y="4065854"/>
            <a:ext cx="1909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你们好</a:t>
            </a:r>
            <a:r>
              <a:rPr sz="2400" b="1" dirty="0">
                <a:latin typeface="Microsoft JhengHei"/>
                <a:cs typeface="Microsoft JhengHei"/>
              </a:rPr>
              <a:t>吗？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25" dirty="0">
                <a:latin typeface="Microsoft JhengHei"/>
                <a:cs typeface="Microsoft JhengHei"/>
              </a:rPr>
              <a:t>N</a:t>
            </a:r>
            <a:r>
              <a:rPr sz="2400" b="1" spc="-105" dirty="0">
                <a:latin typeface="Microsoft JhengHei"/>
                <a:cs typeface="Microsoft JhengHei"/>
              </a:rPr>
              <a:t>i</a:t>
            </a:r>
            <a:r>
              <a:rPr sz="2400" b="1" spc="-430" dirty="0">
                <a:latin typeface="Microsoft JhengHei"/>
                <a:cs typeface="Microsoft JhengHei"/>
              </a:rPr>
              <a:t>m</a:t>
            </a:r>
            <a:r>
              <a:rPr sz="2400" b="1" spc="-325" dirty="0">
                <a:latin typeface="Microsoft JhengHei"/>
                <a:cs typeface="Microsoft JhengHei"/>
              </a:rPr>
              <a:t>en</a:t>
            </a:r>
            <a:r>
              <a:rPr sz="2400" b="1" spc="-25" dirty="0">
                <a:latin typeface="Microsoft JhengHei"/>
                <a:cs typeface="Microsoft JhengHei"/>
              </a:rPr>
              <a:t> </a:t>
            </a:r>
            <a:r>
              <a:rPr sz="2400" b="1" spc="-275" dirty="0">
                <a:latin typeface="Microsoft JhengHei"/>
                <a:cs typeface="Microsoft JhengHei"/>
              </a:rPr>
              <a:t>h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320" dirty="0">
                <a:latin typeface="Microsoft JhengHei"/>
                <a:cs typeface="Microsoft JhengHei"/>
              </a:rPr>
              <a:t>o</a:t>
            </a:r>
            <a:r>
              <a:rPr sz="2400" b="1" spc="-20" dirty="0">
                <a:latin typeface="Microsoft JhengHei"/>
                <a:cs typeface="Microsoft JhengHei"/>
              </a:rPr>
              <a:t> </a:t>
            </a:r>
            <a:r>
              <a:rPr sz="2400" b="1" spc="-355" dirty="0">
                <a:latin typeface="Microsoft JhengHei"/>
                <a:cs typeface="Microsoft JhengHei"/>
              </a:rPr>
              <a:t>ma?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900" y="5785103"/>
            <a:ext cx="1339850" cy="528955"/>
          </a:xfrm>
          <a:custGeom>
            <a:avLst/>
            <a:gdLst/>
            <a:ahLst/>
            <a:cxnLst/>
            <a:rect l="l" t="t" r="r" b="b"/>
            <a:pathLst>
              <a:path w="1339850" h="528954">
                <a:moveTo>
                  <a:pt x="1251458" y="0"/>
                </a:moveTo>
                <a:lnTo>
                  <a:pt x="88137" y="0"/>
                </a:lnTo>
                <a:lnTo>
                  <a:pt x="53846" y="6926"/>
                </a:lnTo>
                <a:lnTo>
                  <a:pt x="25828" y="25814"/>
                </a:lnTo>
                <a:lnTo>
                  <a:pt x="6931" y="53829"/>
                </a:lnTo>
                <a:lnTo>
                  <a:pt x="0" y="88138"/>
                </a:lnTo>
                <a:lnTo>
                  <a:pt x="0" y="440690"/>
                </a:lnTo>
                <a:lnTo>
                  <a:pt x="6931" y="474998"/>
                </a:lnTo>
                <a:lnTo>
                  <a:pt x="25828" y="503013"/>
                </a:lnTo>
                <a:lnTo>
                  <a:pt x="53846" y="521901"/>
                </a:lnTo>
                <a:lnTo>
                  <a:pt x="88137" y="528828"/>
                </a:lnTo>
                <a:lnTo>
                  <a:pt x="1251458" y="528828"/>
                </a:lnTo>
                <a:lnTo>
                  <a:pt x="1285749" y="521901"/>
                </a:lnTo>
                <a:lnTo>
                  <a:pt x="1313767" y="503013"/>
                </a:lnTo>
                <a:lnTo>
                  <a:pt x="1332664" y="474998"/>
                </a:lnTo>
                <a:lnTo>
                  <a:pt x="1339595" y="440690"/>
                </a:lnTo>
                <a:lnTo>
                  <a:pt x="1339595" y="88138"/>
                </a:lnTo>
                <a:lnTo>
                  <a:pt x="1332664" y="53829"/>
                </a:lnTo>
                <a:lnTo>
                  <a:pt x="1313767" y="25814"/>
                </a:lnTo>
                <a:lnTo>
                  <a:pt x="1285749" y="6926"/>
                </a:lnTo>
                <a:lnTo>
                  <a:pt x="1251458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66900" y="4858511"/>
            <a:ext cx="4067810" cy="1432560"/>
            <a:chOff x="1866900" y="4858511"/>
            <a:chExt cx="4067810" cy="1432560"/>
          </a:xfrm>
        </p:grpSpPr>
        <p:sp>
          <p:nvSpPr>
            <p:cNvPr id="4" name="object 4"/>
            <p:cNvSpPr/>
            <p:nvPr/>
          </p:nvSpPr>
          <p:spPr>
            <a:xfrm>
              <a:off x="1866900" y="4858511"/>
              <a:ext cx="1339850" cy="528955"/>
            </a:xfrm>
            <a:custGeom>
              <a:avLst/>
              <a:gdLst/>
              <a:ahLst/>
              <a:cxnLst/>
              <a:rect l="l" t="t" r="r" b="b"/>
              <a:pathLst>
                <a:path w="1339850" h="528954">
                  <a:moveTo>
                    <a:pt x="1251458" y="0"/>
                  </a:moveTo>
                  <a:lnTo>
                    <a:pt x="88137" y="0"/>
                  </a:lnTo>
                  <a:lnTo>
                    <a:pt x="53846" y="6931"/>
                  </a:lnTo>
                  <a:lnTo>
                    <a:pt x="25828" y="25828"/>
                  </a:lnTo>
                  <a:lnTo>
                    <a:pt x="6931" y="53846"/>
                  </a:lnTo>
                  <a:lnTo>
                    <a:pt x="0" y="88137"/>
                  </a:lnTo>
                  <a:lnTo>
                    <a:pt x="0" y="440690"/>
                  </a:lnTo>
                  <a:lnTo>
                    <a:pt x="6931" y="474981"/>
                  </a:lnTo>
                  <a:lnTo>
                    <a:pt x="25828" y="502999"/>
                  </a:lnTo>
                  <a:lnTo>
                    <a:pt x="53846" y="521896"/>
                  </a:lnTo>
                  <a:lnTo>
                    <a:pt x="88137" y="528828"/>
                  </a:lnTo>
                  <a:lnTo>
                    <a:pt x="1251458" y="528828"/>
                  </a:lnTo>
                  <a:lnTo>
                    <a:pt x="1285749" y="521896"/>
                  </a:lnTo>
                  <a:lnTo>
                    <a:pt x="1313767" y="502999"/>
                  </a:lnTo>
                  <a:lnTo>
                    <a:pt x="1332664" y="474981"/>
                  </a:lnTo>
                  <a:lnTo>
                    <a:pt x="1339595" y="440690"/>
                  </a:lnTo>
                  <a:lnTo>
                    <a:pt x="1339595" y="88137"/>
                  </a:lnTo>
                  <a:lnTo>
                    <a:pt x="1332664" y="53846"/>
                  </a:lnTo>
                  <a:lnTo>
                    <a:pt x="1313767" y="25828"/>
                  </a:lnTo>
                  <a:lnTo>
                    <a:pt x="1285749" y="6931"/>
                  </a:lnTo>
                  <a:lnTo>
                    <a:pt x="1251458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6049" y="5351525"/>
              <a:ext cx="2734310" cy="925194"/>
            </a:xfrm>
            <a:custGeom>
              <a:avLst/>
              <a:gdLst/>
              <a:ahLst/>
              <a:cxnLst/>
              <a:rect l="l" t="t" r="r" b="b"/>
              <a:pathLst>
                <a:path w="2734310" h="925195">
                  <a:moveTo>
                    <a:pt x="0" y="125603"/>
                  </a:moveTo>
                  <a:lnTo>
                    <a:pt x="137033" y="385445"/>
                  </a:lnTo>
                  <a:lnTo>
                    <a:pt x="137033" y="770890"/>
                  </a:lnTo>
                  <a:lnTo>
                    <a:pt x="144898" y="819623"/>
                  </a:lnTo>
                  <a:lnTo>
                    <a:pt x="166797" y="861946"/>
                  </a:lnTo>
                  <a:lnTo>
                    <a:pt x="200181" y="895321"/>
                  </a:lnTo>
                  <a:lnTo>
                    <a:pt x="242501" y="917208"/>
                  </a:lnTo>
                  <a:lnTo>
                    <a:pt x="291211" y="925068"/>
                  </a:lnTo>
                  <a:lnTo>
                    <a:pt x="2579751" y="925068"/>
                  </a:lnTo>
                  <a:lnTo>
                    <a:pt x="2628460" y="917208"/>
                  </a:lnTo>
                  <a:lnTo>
                    <a:pt x="2670780" y="895321"/>
                  </a:lnTo>
                  <a:lnTo>
                    <a:pt x="2704164" y="861946"/>
                  </a:lnTo>
                  <a:lnTo>
                    <a:pt x="2726063" y="819623"/>
                  </a:lnTo>
                  <a:lnTo>
                    <a:pt x="2733929" y="770890"/>
                  </a:lnTo>
                  <a:lnTo>
                    <a:pt x="2733929" y="154178"/>
                  </a:lnTo>
                  <a:lnTo>
                    <a:pt x="137033" y="154178"/>
                  </a:lnTo>
                  <a:lnTo>
                    <a:pt x="0" y="125603"/>
                  </a:lnTo>
                  <a:close/>
                </a:path>
                <a:path w="2734310" h="925195">
                  <a:moveTo>
                    <a:pt x="2579751" y="0"/>
                  </a:moveTo>
                  <a:lnTo>
                    <a:pt x="291211" y="0"/>
                  </a:lnTo>
                  <a:lnTo>
                    <a:pt x="242501" y="7865"/>
                  </a:lnTo>
                  <a:lnTo>
                    <a:pt x="200181" y="29764"/>
                  </a:lnTo>
                  <a:lnTo>
                    <a:pt x="166797" y="63148"/>
                  </a:lnTo>
                  <a:lnTo>
                    <a:pt x="144898" y="105468"/>
                  </a:lnTo>
                  <a:lnTo>
                    <a:pt x="137033" y="154178"/>
                  </a:lnTo>
                  <a:lnTo>
                    <a:pt x="2733929" y="154178"/>
                  </a:lnTo>
                  <a:lnTo>
                    <a:pt x="2726063" y="105468"/>
                  </a:lnTo>
                  <a:lnTo>
                    <a:pt x="2704164" y="63148"/>
                  </a:lnTo>
                  <a:lnTo>
                    <a:pt x="2670780" y="29764"/>
                  </a:lnTo>
                  <a:lnTo>
                    <a:pt x="2628460" y="7865"/>
                  </a:lnTo>
                  <a:lnTo>
                    <a:pt x="2579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6049" y="5351525"/>
              <a:ext cx="2734310" cy="925194"/>
            </a:xfrm>
            <a:custGeom>
              <a:avLst/>
              <a:gdLst/>
              <a:ahLst/>
              <a:cxnLst/>
              <a:rect l="l" t="t" r="r" b="b"/>
              <a:pathLst>
                <a:path w="2734310" h="925195">
                  <a:moveTo>
                    <a:pt x="137033" y="154178"/>
                  </a:moveTo>
                  <a:lnTo>
                    <a:pt x="144898" y="105468"/>
                  </a:lnTo>
                  <a:lnTo>
                    <a:pt x="166797" y="63148"/>
                  </a:lnTo>
                  <a:lnTo>
                    <a:pt x="200181" y="29764"/>
                  </a:lnTo>
                  <a:lnTo>
                    <a:pt x="242501" y="7865"/>
                  </a:lnTo>
                  <a:lnTo>
                    <a:pt x="291211" y="0"/>
                  </a:lnTo>
                  <a:lnTo>
                    <a:pt x="569849" y="0"/>
                  </a:lnTo>
                  <a:lnTo>
                    <a:pt x="1219073" y="0"/>
                  </a:lnTo>
                  <a:lnTo>
                    <a:pt x="2579751" y="0"/>
                  </a:lnTo>
                  <a:lnTo>
                    <a:pt x="2628460" y="7865"/>
                  </a:lnTo>
                  <a:lnTo>
                    <a:pt x="2670780" y="29764"/>
                  </a:lnTo>
                  <a:lnTo>
                    <a:pt x="2704164" y="63148"/>
                  </a:lnTo>
                  <a:lnTo>
                    <a:pt x="2726063" y="105468"/>
                  </a:lnTo>
                  <a:lnTo>
                    <a:pt x="2733929" y="154178"/>
                  </a:lnTo>
                  <a:lnTo>
                    <a:pt x="2733929" y="385445"/>
                  </a:lnTo>
                  <a:lnTo>
                    <a:pt x="2733929" y="770890"/>
                  </a:lnTo>
                  <a:lnTo>
                    <a:pt x="2726063" y="819623"/>
                  </a:lnTo>
                  <a:lnTo>
                    <a:pt x="2704164" y="861946"/>
                  </a:lnTo>
                  <a:lnTo>
                    <a:pt x="2670780" y="895321"/>
                  </a:lnTo>
                  <a:lnTo>
                    <a:pt x="2628460" y="917208"/>
                  </a:lnTo>
                  <a:lnTo>
                    <a:pt x="2579751" y="925068"/>
                  </a:lnTo>
                  <a:lnTo>
                    <a:pt x="1219073" y="925068"/>
                  </a:lnTo>
                  <a:lnTo>
                    <a:pt x="569849" y="925068"/>
                  </a:lnTo>
                  <a:lnTo>
                    <a:pt x="291211" y="925068"/>
                  </a:lnTo>
                  <a:lnTo>
                    <a:pt x="242501" y="917208"/>
                  </a:lnTo>
                  <a:lnTo>
                    <a:pt x="200181" y="895321"/>
                  </a:lnTo>
                  <a:lnTo>
                    <a:pt x="166797" y="861946"/>
                  </a:lnTo>
                  <a:lnTo>
                    <a:pt x="144898" y="819623"/>
                  </a:lnTo>
                  <a:lnTo>
                    <a:pt x="137033" y="770890"/>
                  </a:lnTo>
                  <a:lnTo>
                    <a:pt x="137033" y="385445"/>
                  </a:lnTo>
                  <a:lnTo>
                    <a:pt x="0" y="125603"/>
                  </a:lnTo>
                  <a:lnTo>
                    <a:pt x="137033" y="154178"/>
                  </a:lnTo>
                  <a:close/>
                </a:path>
              </a:pathLst>
            </a:custGeom>
            <a:ln w="28575">
              <a:solidFill>
                <a:srgbClr val="CC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7505" y="2292477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612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6866" y="134581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9998" y="3091433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5" dirty="0">
                <a:latin typeface="SimSun"/>
                <a:cs typeface="SimSun"/>
              </a:rPr>
              <a:t>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1801" y="4882388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对不起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6866" y="223888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好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5129" y="3962780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你们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3739" y="5805322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没关系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7331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生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词</a:t>
            </a:r>
            <a:r>
              <a:rPr sz="3800" u="heavy" spc="-15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Ne</a:t>
            </a:r>
            <a:r>
              <a:rPr sz="3800" u="heavy" spc="-17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6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31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14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o</a:t>
            </a:r>
            <a:r>
              <a:rPr sz="3800" u="heavy" spc="-10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r</a:t>
            </a:r>
            <a:r>
              <a:rPr sz="3800" u="heavy" spc="-12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ds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372" y="674751"/>
            <a:ext cx="3834129" cy="13970"/>
          </a:xfrm>
          <a:custGeom>
            <a:avLst/>
            <a:gdLst/>
            <a:ahLst/>
            <a:cxnLst/>
            <a:rect l="l" t="t" r="r" b="b"/>
            <a:pathLst>
              <a:path w="3834129" h="13970">
                <a:moveTo>
                  <a:pt x="3833749" y="0"/>
                </a:moveTo>
                <a:lnTo>
                  <a:pt x="0" y="0"/>
                </a:lnTo>
                <a:lnTo>
                  <a:pt x="0" y="13970"/>
                </a:lnTo>
                <a:lnTo>
                  <a:pt x="3833749" y="13970"/>
                </a:lnTo>
                <a:lnTo>
                  <a:pt x="3833749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98745" y="2308301"/>
            <a:ext cx="638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很好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7505" y="1379346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8745" y="1395729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8854" y="2308301"/>
            <a:ext cx="63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不好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9001" y="2308301"/>
            <a:ext cx="1250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7505" y="401650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你们好！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8745" y="4036567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你们好</a:t>
            </a:r>
            <a:r>
              <a:rPr sz="2400" b="1" dirty="0">
                <a:latin typeface="Microsoft JhengHei"/>
                <a:cs typeface="Microsoft JhengHei"/>
              </a:rPr>
              <a:t>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7505" y="5356656"/>
            <a:ext cx="3067050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4130">
              <a:lnSpc>
                <a:spcPct val="109000"/>
              </a:lnSpc>
              <a:spcBef>
                <a:spcPts val="100"/>
              </a:spcBef>
            </a:pPr>
            <a:r>
              <a:rPr sz="2400" b="1" spc="-100" dirty="0">
                <a:latin typeface="Microsoft JhengHei"/>
                <a:cs typeface="Microsoft JhengHei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：对</a:t>
            </a:r>
            <a:r>
              <a:rPr sz="2400" b="1" dirty="0">
                <a:latin typeface="Microsoft JhengHei"/>
                <a:cs typeface="Microsoft JhengHei"/>
              </a:rPr>
              <a:t>不起！</a:t>
            </a:r>
            <a:r>
              <a:rPr sz="2400" b="1" spc="5" dirty="0">
                <a:latin typeface="Microsoft JhengHei"/>
                <a:cs typeface="Microsoft JhengHei"/>
              </a:rPr>
              <a:t>D</a:t>
            </a:r>
            <a:r>
              <a:rPr sz="2400" b="1" spc="-220" dirty="0">
                <a:latin typeface="Microsoft JhengHei"/>
                <a:cs typeface="Microsoft JhengHei"/>
              </a:rPr>
              <a:t>ui</a:t>
            </a:r>
            <a:r>
              <a:rPr sz="2400" b="1" spc="-45" dirty="0">
                <a:latin typeface="Microsoft JhengHei"/>
                <a:cs typeface="Microsoft JhengHei"/>
              </a:rPr>
              <a:t> </a:t>
            </a:r>
            <a:r>
              <a:rPr sz="2400" b="1" spc="-325" dirty="0">
                <a:latin typeface="Microsoft JhengHei"/>
                <a:cs typeface="Microsoft JhengHei"/>
              </a:rPr>
              <a:t>bu</a:t>
            </a:r>
            <a:r>
              <a:rPr sz="2400" b="1" spc="-15" dirty="0">
                <a:latin typeface="Microsoft JhengHei"/>
                <a:cs typeface="Microsoft JhengHei"/>
              </a:rPr>
              <a:t> </a:t>
            </a:r>
            <a:r>
              <a:rPr sz="2400" b="1" spc="-180" dirty="0">
                <a:latin typeface="Microsoft JhengHei"/>
                <a:cs typeface="Microsoft JhengHei"/>
              </a:rPr>
              <a:t>qi  </a:t>
            </a:r>
            <a:r>
              <a:rPr sz="2400" b="1" spc="-65" dirty="0">
                <a:latin typeface="Microsoft JhengHei"/>
                <a:cs typeface="Microsoft JhengHei"/>
              </a:rPr>
              <a:t>B</a:t>
            </a:r>
            <a:r>
              <a:rPr sz="2400" b="1" spc="5" dirty="0">
                <a:latin typeface="Microsoft JhengHei"/>
                <a:cs typeface="Microsoft JhengHei"/>
              </a:rPr>
              <a:t>：没</a:t>
            </a:r>
            <a:r>
              <a:rPr sz="2400" b="1" dirty="0">
                <a:latin typeface="Microsoft JhengHei"/>
                <a:cs typeface="Microsoft JhengHei"/>
              </a:rPr>
              <a:t>关系</a:t>
            </a:r>
            <a:r>
              <a:rPr sz="2400" b="1" spc="5" dirty="0">
                <a:latin typeface="Microsoft JhengHei"/>
                <a:cs typeface="Microsoft JhengHei"/>
              </a:rPr>
              <a:t>！</a:t>
            </a:r>
            <a:r>
              <a:rPr sz="2400" b="1" spc="-290" dirty="0">
                <a:latin typeface="Microsoft JhengHei"/>
                <a:cs typeface="Microsoft JhengHei"/>
              </a:rPr>
              <a:t>Mei</a:t>
            </a:r>
            <a:r>
              <a:rPr sz="2400" b="1" spc="-35" dirty="0">
                <a:latin typeface="Microsoft JhengHei"/>
                <a:cs typeface="Microsoft JhengHei"/>
              </a:rPr>
              <a:t> </a:t>
            </a:r>
            <a:r>
              <a:rPr sz="2400" b="1" spc="-470" dirty="0">
                <a:latin typeface="Microsoft JhengHei"/>
                <a:cs typeface="Microsoft JhengHei"/>
              </a:rPr>
              <a:t>g</a:t>
            </a:r>
            <a:r>
              <a:rPr sz="2400" b="1" spc="-325" dirty="0">
                <a:latin typeface="Microsoft JhengHei"/>
                <a:cs typeface="Microsoft JhengHei"/>
              </a:rPr>
              <a:t>u</a:t>
            </a:r>
            <a:r>
              <a:rPr sz="2400" b="1" spc="-370" dirty="0">
                <a:latin typeface="Microsoft JhengHei"/>
                <a:cs typeface="Microsoft JhengHei"/>
              </a:rPr>
              <a:t>a</a:t>
            </a:r>
            <a:r>
              <a:rPr sz="2400" b="1" spc="-190" dirty="0">
                <a:latin typeface="Microsoft JhengHei"/>
                <a:cs typeface="Microsoft JhengHei"/>
              </a:rPr>
              <a:t>nxi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923" y="941578"/>
            <a:ext cx="9460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1.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SimSun"/>
                <a:cs typeface="SimSun"/>
              </a:rPr>
              <a:t>汉语拼音的声母和韵母</a:t>
            </a:r>
            <a:r>
              <a:rPr sz="2800" dirty="0">
                <a:latin typeface="SimSun"/>
                <a:cs typeface="SimSun"/>
              </a:rPr>
              <a:t>（1）</a:t>
            </a:r>
            <a:r>
              <a:rPr sz="1800" dirty="0">
                <a:latin typeface="SimSun"/>
                <a:cs typeface="SimSun"/>
              </a:rPr>
              <a:t>Initials</a:t>
            </a:r>
            <a:r>
              <a:rPr sz="1800" spc="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and</a:t>
            </a:r>
            <a:r>
              <a:rPr sz="1800" spc="-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Finals</a:t>
            </a:r>
            <a:r>
              <a:rPr sz="1800" spc="-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of</a:t>
            </a:r>
            <a:r>
              <a:rPr sz="1800" spc="-1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Chinese </a:t>
            </a:r>
            <a:r>
              <a:rPr sz="1900" spc="-35" dirty="0">
                <a:latin typeface="SimSun"/>
                <a:cs typeface="SimSun"/>
              </a:rPr>
              <a:t>Pinyin</a:t>
            </a:r>
            <a:r>
              <a:rPr sz="1800" spc="-35" dirty="0">
                <a:latin typeface="SimSun"/>
                <a:cs typeface="SimSun"/>
              </a:rPr>
              <a:t>(1)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1527" y="2301113"/>
          <a:ext cx="5864860" cy="3824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5"/>
                <a:gridCol w="1423035"/>
                <a:gridCol w="1471930"/>
                <a:gridCol w="1417320"/>
              </a:tblGrid>
              <a:tr h="392429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Microsoft YaHei"/>
                          <a:cs typeface="Microsoft YaHei"/>
                        </a:rPr>
                        <a:t>声</a:t>
                      </a:r>
                      <a:r>
                        <a:rPr sz="2000" b="1" spc="440" dirty="0">
                          <a:latin typeface="Microsoft YaHei"/>
                          <a:cs typeface="Microsoft YaHei"/>
                        </a:rPr>
                        <a:t>母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Initials</a:t>
                      </a:r>
                      <a:r>
                        <a:rPr sz="2000" dirty="0">
                          <a:latin typeface="SimSun"/>
                          <a:cs typeface="SimSun"/>
                        </a:rPr>
                        <a:t>（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dirty="0">
                          <a:latin typeface="SimSun"/>
                          <a:cs typeface="SimSun"/>
                        </a:rPr>
                        <a:t>）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38100">
                      <a:solidFill>
                        <a:srgbClr val="8FAAD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32048">
                <a:tc>
                  <a:txBody>
                    <a:bodyPr/>
                    <a:lstStyle/>
                    <a:p>
                      <a:pPr marL="713740" marR="630555" indent="35560" algn="just">
                        <a:lnSpc>
                          <a:spcPct val="189500"/>
                        </a:lnSpc>
                        <a:spcBef>
                          <a:spcPts val="176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b  </a:t>
                      </a:r>
                      <a:r>
                        <a:rPr sz="2400" spc="-45" dirty="0">
                          <a:latin typeface="Microsoft Sans Serif"/>
                          <a:cs typeface="Microsoft Sans Serif"/>
                        </a:rPr>
                        <a:t>d </a:t>
                      </a:r>
                      <a:r>
                        <a:rPr sz="2400" spc="-6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45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33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j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3520" marB="0">
                    <a:lnL w="38100">
                      <a:solidFill>
                        <a:srgbClr val="8FAADC"/>
                      </a:solidFill>
                      <a:prstDash val="solid"/>
                    </a:lnL>
                    <a:lnT w="38100">
                      <a:solidFill>
                        <a:srgbClr val="8FAADC"/>
                      </a:solidFill>
                      <a:prstDash val="solid"/>
                    </a:lnT>
                    <a:lnB w="38100">
                      <a:solidFill>
                        <a:srgbClr val="8FAA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8175" marR="604520" algn="just">
                        <a:lnSpc>
                          <a:spcPct val="198600"/>
                        </a:lnSpc>
                        <a:spcBef>
                          <a:spcPts val="118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p  </a:t>
                      </a:r>
                      <a:r>
                        <a:rPr sz="2400" spc="165" dirty="0">
                          <a:latin typeface="Microsoft Sans Serif"/>
                          <a:cs typeface="Microsoft Sans Serif"/>
                        </a:rPr>
                        <a:t>t </a:t>
                      </a:r>
                      <a:r>
                        <a:rPr sz="2400" spc="-6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k </a:t>
                      </a:r>
                      <a:r>
                        <a:rPr sz="2400" spc="-6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q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0495" marB="0">
                    <a:lnT w="38100">
                      <a:solidFill>
                        <a:srgbClr val="8FAADC"/>
                      </a:solidFill>
                      <a:prstDash val="solid"/>
                    </a:lnT>
                    <a:lnB w="38100">
                      <a:solidFill>
                        <a:srgbClr val="8FAA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610870" algn="ctr">
                        <a:lnSpc>
                          <a:spcPct val="178400"/>
                        </a:lnSpc>
                        <a:spcBef>
                          <a:spcPts val="208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m  </a:t>
                      </a:r>
                      <a:r>
                        <a:rPr sz="2400" spc="-90" dirty="0">
                          <a:latin typeface="Microsoft Sans Serif"/>
                          <a:cs typeface="Microsoft Sans Serif"/>
                        </a:rPr>
                        <a:t>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4160" marB="0">
                    <a:lnT w="38100">
                      <a:solidFill>
                        <a:srgbClr val="8FAADC"/>
                      </a:solidFill>
                      <a:prstDash val="solid"/>
                    </a:lnT>
                    <a:lnB w="38100">
                      <a:solidFill>
                        <a:srgbClr val="8FAA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8490" marR="692150" algn="ctr">
                        <a:lnSpc>
                          <a:spcPct val="1882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f  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l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8600" marB="0">
                    <a:lnR w="38100">
                      <a:solidFill>
                        <a:srgbClr val="8FAADC"/>
                      </a:solidFill>
                      <a:prstDash val="solid"/>
                    </a:lnR>
                    <a:lnT w="38100">
                      <a:solidFill>
                        <a:srgbClr val="8FAADC"/>
                      </a:solidFill>
                      <a:prstDash val="solid"/>
                    </a:lnT>
                    <a:lnB w="38100">
                      <a:solidFill>
                        <a:srgbClr val="8FAAD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2304288"/>
            <a:ext cx="5865876" cy="3992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900" y="5785103"/>
            <a:ext cx="1339850" cy="528955"/>
          </a:xfrm>
          <a:custGeom>
            <a:avLst/>
            <a:gdLst/>
            <a:ahLst/>
            <a:cxnLst/>
            <a:rect l="l" t="t" r="r" b="b"/>
            <a:pathLst>
              <a:path w="1339850" h="528954">
                <a:moveTo>
                  <a:pt x="1251458" y="0"/>
                </a:moveTo>
                <a:lnTo>
                  <a:pt x="88137" y="0"/>
                </a:lnTo>
                <a:lnTo>
                  <a:pt x="53846" y="6926"/>
                </a:lnTo>
                <a:lnTo>
                  <a:pt x="25828" y="25814"/>
                </a:lnTo>
                <a:lnTo>
                  <a:pt x="6931" y="53829"/>
                </a:lnTo>
                <a:lnTo>
                  <a:pt x="0" y="88138"/>
                </a:lnTo>
                <a:lnTo>
                  <a:pt x="0" y="440690"/>
                </a:lnTo>
                <a:lnTo>
                  <a:pt x="6931" y="474998"/>
                </a:lnTo>
                <a:lnTo>
                  <a:pt x="25828" y="503013"/>
                </a:lnTo>
                <a:lnTo>
                  <a:pt x="53846" y="521901"/>
                </a:lnTo>
                <a:lnTo>
                  <a:pt x="88137" y="528828"/>
                </a:lnTo>
                <a:lnTo>
                  <a:pt x="1251458" y="528828"/>
                </a:lnTo>
                <a:lnTo>
                  <a:pt x="1285749" y="521901"/>
                </a:lnTo>
                <a:lnTo>
                  <a:pt x="1313767" y="503013"/>
                </a:lnTo>
                <a:lnTo>
                  <a:pt x="1332664" y="474998"/>
                </a:lnTo>
                <a:lnTo>
                  <a:pt x="1339595" y="440690"/>
                </a:lnTo>
                <a:lnTo>
                  <a:pt x="1339595" y="88138"/>
                </a:lnTo>
                <a:lnTo>
                  <a:pt x="1332664" y="53829"/>
                </a:lnTo>
                <a:lnTo>
                  <a:pt x="1313767" y="25814"/>
                </a:lnTo>
                <a:lnTo>
                  <a:pt x="1285749" y="6926"/>
                </a:lnTo>
                <a:lnTo>
                  <a:pt x="1251458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900" y="4858511"/>
            <a:ext cx="1338580" cy="528955"/>
          </a:xfrm>
          <a:custGeom>
            <a:avLst/>
            <a:gdLst/>
            <a:ahLst/>
            <a:cxnLst/>
            <a:rect l="l" t="t" r="r" b="b"/>
            <a:pathLst>
              <a:path w="1338580" h="528954">
                <a:moveTo>
                  <a:pt x="1249933" y="0"/>
                </a:moveTo>
                <a:lnTo>
                  <a:pt x="88137" y="0"/>
                </a:lnTo>
                <a:lnTo>
                  <a:pt x="53846" y="6931"/>
                </a:lnTo>
                <a:lnTo>
                  <a:pt x="25828" y="25828"/>
                </a:lnTo>
                <a:lnTo>
                  <a:pt x="6931" y="53846"/>
                </a:lnTo>
                <a:lnTo>
                  <a:pt x="0" y="88137"/>
                </a:lnTo>
                <a:lnTo>
                  <a:pt x="0" y="440690"/>
                </a:lnTo>
                <a:lnTo>
                  <a:pt x="6931" y="474981"/>
                </a:lnTo>
                <a:lnTo>
                  <a:pt x="25828" y="502999"/>
                </a:lnTo>
                <a:lnTo>
                  <a:pt x="53846" y="521896"/>
                </a:lnTo>
                <a:lnTo>
                  <a:pt x="88137" y="528828"/>
                </a:lnTo>
                <a:lnTo>
                  <a:pt x="1249933" y="528828"/>
                </a:lnTo>
                <a:lnTo>
                  <a:pt x="1284225" y="521896"/>
                </a:lnTo>
                <a:lnTo>
                  <a:pt x="1312243" y="502999"/>
                </a:lnTo>
                <a:lnTo>
                  <a:pt x="1331140" y="474981"/>
                </a:lnTo>
                <a:lnTo>
                  <a:pt x="1338072" y="440690"/>
                </a:lnTo>
                <a:lnTo>
                  <a:pt x="1338072" y="88137"/>
                </a:lnTo>
                <a:lnTo>
                  <a:pt x="1331140" y="53846"/>
                </a:lnTo>
                <a:lnTo>
                  <a:pt x="1312243" y="25828"/>
                </a:lnTo>
                <a:lnTo>
                  <a:pt x="1284225" y="6931"/>
                </a:lnTo>
                <a:lnTo>
                  <a:pt x="1249933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6900" y="3942588"/>
            <a:ext cx="1338580" cy="530860"/>
          </a:xfrm>
          <a:custGeom>
            <a:avLst/>
            <a:gdLst/>
            <a:ahLst/>
            <a:cxnLst/>
            <a:rect l="l" t="t" r="r" b="b"/>
            <a:pathLst>
              <a:path w="1338580" h="530860">
                <a:moveTo>
                  <a:pt x="1249680" y="0"/>
                </a:moveTo>
                <a:lnTo>
                  <a:pt x="88392" y="0"/>
                </a:lnTo>
                <a:lnTo>
                  <a:pt x="54006" y="6953"/>
                </a:lnTo>
                <a:lnTo>
                  <a:pt x="25908" y="25907"/>
                </a:lnTo>
                <a:lnTo>
                  <a:pt x="6953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53" y="476345"/>
                </a:lnTo>
                <a:lnTo>
                  <a:pt x="25907" y="504444"/>
                </a:lnTo>
                <a:lnTo>
                  <a:pt x="54006" y="523398"/>
                </a:lnTo>
                <a:lnTo>
                  <a:pt x="88392" y="530351"/>
                </a:lnTo>
                <a:lnTo>
                  <a:pt x="1249680" y="530351"/>
                </a:lnTo>
                <a:lnTo>
                  <a:pt x="1284065" y="523398"/>
                </a:lnTo>
                <a:lnTo>
                  <a:pt x="1312164" y="504444"/>
                </a:lnTo>
                <a:lnTo>
                  <a:pt x="1331118" y="476345"/>
                </a:lnTo>
                <a:lnTo>
                  <a:pt x="1338072" y="441960"/>
                </a:lnTo>
                <a:lnTo>
                  <a:pt x="1338072" y="88392"/>
                </a:lnTo>
                <a:lnTo>
                  <a:pt x="1331118" y="54006"/>
                </a:lnTo>
                <a:lnTo>
                  <a:pt x="1312164" y="25908"/>
                </a:lnTo>
                <a:lnTo>
                  <a:pt x="1284065" y="6953"/>
                </a:lnTo>
                <a:lnTo>
                  <a:pt x="124968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900" y="3067811"/>
            <a:ext cx="1338580" cy="530860"/>
          </a:xfrm>
          <a:custGeom>
            <a:avLst/>
            <a:gdLst/>
            <a:ahLst/>
            <a:cxnLst/>
            <a:rect l="l" t="t" r="r" b="b"/>
            <a:pathLst>
              <a:path w="1338580" h="530860">
                <a:moveTo>
                  <a:pt x="1249680" y="0"/>
                </a:moveTo>
                <a:lnTo>
                  <a:pt x="88392" y="0"/>
                </a:lnTo>
                <a:lnTo>
                  <a:pt x="54006" y="6953"/>
                </a:lnTo>
                <a:lnTo>
                  <a:pt x="25908" y="25908"/>
                </a:lnTo>
                <a:lnTo>
                  <a:pt x="6953" y="54006"/>
                </a:lnTo>
                <a:lnTo>
                  <a:pt x="0" y="88391"/>
                </a:lnTo>
                <a:lnTo>
                  <a:pt x="0" y="441960"/>
                </a:lnTo>
                <a:lnTo>
                  <a:pt x="6953" y="476345"/>
                </a:lnTo>
                <a:lnTo>
                  <a:pt x="25907" y="504443"/>
                </a:lnTo>
                <a:lnTo>
                  <a:pt x="54006" y="523398"/>
                </a:lnTo>
                <a:lnTo>
                  <a:pt x="88392" y="530351"/>
                </a:lnTo>
                <a:lnTo>
                  <a:pt x="1249680" y="530351"/>
                </a:lnTo>
                <a:lnTo>
                  <a:pt x="1284065" y="523398"/>
                </a:lnTo>
                <a:lnTo>
                  <a:pt x="1312164" y="504443"/>
                </a:lnTo>
                <a:lnTo>
                  <a:pt x="1331118" y="476345"/>
                </a:lnTo>
                <a:lnTo>
                  <a:pt x="1338072" y="441960"/>
                </a:lnTo>
                <a:lnTo>
                  <a:pt x="1338072" y="88391"/>
                </a:lnTo>
                <a:lnTo>
                  <a:pt x="1331118" y="54006"/>
                </a:lnTo>
                <a:lnTo>
                  <a:pt x="1312164" y="25908"/>
                </a:lnTo>
                <a:lnTo>
                  <a:pt x="1284065" y="6953"/>
                </a:lnTo>
                <a:lnTo>
                  <a:pt x="124968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2215895"/>
            <a:ext cx="1338580" cy="528955"/>
          </a:xfrm>
          <a:custGeom>
            <a:avLst/>
            <a:gdLst/>
            <a:ahLst/>
            <a:cxnLst/>
            <a:rect l="l" t="t" r="r" b="b"/>
            <a:pathLst>
              <a:path w="1338580" h="528955">
                <a:moveTo>
                  <a:pt x="1249933" y="0"/>
                </a:moveTo>
                <a:lnTo>
                  <a:pt x="88137" y="0"/>
                </a:lnTo>
                <a:lnTo>
                  <a:pt x="53846" y="6931"/>
                </a:lnTo>
                <a:lnTo>
                  <a:pt x="25828" y="25828"/>
                </a:lnTo>
                <a:lnTo>
                  <a:pt x="6931" y="53846"/>
                </a:lnTo>
                <a:lnTo>
                  <a:pt x="0" y="88137"/>
                </a:lnTo>
                <a:lnTo>
                  <a:pt x="0" y="440689"/>
                </a:lnTo>
                <a:lnTo>
                  <a:pt x="6931" y="474981"/>
                </a:lnTo>
                <a:lnTo>
                  <a:pt x="25828" y="502999"/>
                </a:lnTo>
                <a:lnTo>
                  <a:pt x="53846" y="521896"/>
                </a:lnTo>
                <a:lnTo>
                  <a:pt x="88137" y="528827"/>
                </a:lnTo>
                <a:lnTo>
                  <a:pt x="1249933" y="528827"/>
                </a:lnTo>
                <a:lnTo>
                  <a:pt x="1284225" y="521896"/>
                </a:lnTo>
                <a:lnTo>
                  <a:pt x="1312243" y="502999"/>
                </a:lnTo>
                <a:lnTo>
                  <a:pt x="1331140" y="474981"/>
                </a:lnTo>
                <a:lnTo>
                  <a:pt x="1338072" y="440689"/>
                </a:lnTo>
                <a:lnTo>
                  <a:pt x="1338072" y="88137"/>
                </a:lnTo>
                <a:lnTo>
                  <a:pt x="1331140" y="53846"/>
                </a:lnTo>
                <a:lnTo>
                  <a:pt x="1312243" y="25828"/>
                </a:lnTo>
                <a:lnTo>
                  <a:pt x="1284225" y="6931"/>
                </a:lnTo>
                <a:lnTo>
                  <a:pt x="1249933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612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6900" y="1306067"/>
            <a:ext cx="1338580" cy="530860"/>
          </a:xfrm>
          <a:custGeom>
            <a:avLst/>
            <a:gdLst/>
            <a:ahLst/>
            <a:cxnLst/>
            <a:rect l="l" t="t" r="r" b="b"/>
            <a:pathLst>
              <a:path w="1338580" h="530860">
                <a:moveTo>
                  <a:pt x="1249680" y="0"/>
                </a:moveTo>
                <a:lnTo>
                  <a:pt x="88392" y="0"/>
                </a:lnTo>
                <a:lnTo>
                  <a:pt x="54006" y="6953"/>
                </a:lnTo>
                <a:lnTo>
                  <a:pt x="25908" y="25907"/>
                </a:lnTo>
                <a:lnTo>
                  <a:pt x="6953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53" y="476345"/>
                </a:lnTo>
                <a:lnTo>
                  <a:pt x="25907" y="504444"/>
                </a:lnTo>
                <a:lnTo>
                  <a:pt x="54006" y="523398"/>
                </a:lnTo>
                <a:lnTo>
                  <a:pt x="88392" y="530352"/>
                </a:lnTo>
                <a:lnTo>
                  <a:pt x="1249680" y="530352"/>
                </a:lnTo>
                <a:lnTo>
                  <a:pt x="1284065" y="523398"/>
                </a:lnTo>
                <a:lnTo>
                  <a:pt x="1312164" y="504444"/>
                </a:lnTo>
                <a:lnTo>
                  <a:pt x="1331118" y="476345"/>
                </a:lnTo>
                <a:lnTo>
                  <a:pt x="1338072" y="441960"/>
                </a:lnTo>
                <a:lnTo>
                  <a:pt x="1338072" y="88392"/>
                </a:lnTo>
                <a:lnTo>
                  <a:pt x="1331118" y="54006"/>
                </a:lnTo>
                <a:lnTo>
                  <a:pt x="1312164" y="25908"/>
                </a:lnTo>
                <a:lnTo>
                  <a:pt x="1284065" y="6953"/>
                </a:lnTo>
                <a:lnTo>
                  <a:pt x="124968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6866" y="1345818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你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9998" y="3091433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5" dirty="0">
                <a:latin typeface="SimSun"/>
                <a:cs typeface="SimSun"/>
              </a:rPr>
              <a:t>您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1801" y="4882388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对不起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6866" y="2238882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好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5129" y="3962780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你们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3739" y="5805322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SimSun"/>
                <a:cs typeface="SimSun"/>
              </a:rPr>
              <a:t>没关系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37331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生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词</a:t>
            </a:r>
            <a:r>
              <a:rPr sz="3800" u="heavy" spc="-15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Ne</a:t>
            </a:r>
            <a:r>
              <a:rPr sz="3800" u="heavy" spc="-17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6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31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W</a:t>
            </a:r>
            <a:r>
              <a:rPr sz="3800" u="heavy" spc="-14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o</a:t>
            </a:r>
            <a:r>
              <a:rPr sz="3800" u="heavy" spc="-10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r</a:t>
            </a:r>
            <a:r>
              <a:rPr sz="3800" u="heavy" spc="-12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ds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372" y="674751"/>
            <a:ext cx="3834129" cy="13970"/>
          </a:xfrm>
          <a:custGeom>
            <a:avLst/>
            <a:gdLst/>
            <a:ahLst/>
            <a:cxnLst/>
            <a:rect l="l" t="t" r="r" b="b"/>
            <a:pathLst>
              <a:path w="3834129" h="13970">
                <a:moveTo>
                  <a:pt x="3833749" y="0"/>
                </a:moveTo>
                <a:lnTo>
                  <a:pt x="0" y="0"/>
                </a:lnTo>
                <a:lnTo>
                  <a:pt x="0" y="13970"/>
                </a:lnTo>
                <a:lnTo>
                  <a:pt x="3833749" y="13970"/>
                </a:lnTo>
                <a:lnTo>
                  <a:pt x="3833749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67505" y="2292477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8745" y="2308301"/>
            <a:ext cx="638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很好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7505" y="1379346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8745" y="1395729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8854" y="2308301"/>
            <a:ext cx="63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不好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9001" y="2308301"/>
            <a:ext cx="1250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你好吗？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7505" y="401650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你们好！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8745" y="4036567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你们好</a:t>
            </a:r>
            <a:r>
              <a:rPr sz="2400" b="1" dirty="0">
                <a:latin typeface="Microsoft JhengHei"/>
                <a:cs typeface="Microsoft JhengHei"/>
              </a:rPr>
              <a:t>吗？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7505" y="5356656"/>
            <a:ext cx="1764664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4130">
              <a:lnSpc>
                <a:spcPct val="109000"/>
              </a:lnSpc>
              <a:spcBef>
                <a:spcPts val="100"/>
              </a:spcBef>
            </a:pPr>
            <a:r>
              <a:rPr sz="2400" b="1" spc="-100" dirty="0">
                <a:latin typeface="Microsoft JhengHei"/>
                <a:cs typeface="Microsoft JhengHei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：对</a:t>
            </a:r>
            <a:r>
              <a:rPr sz="2400" b="1" dirty="0">
                <a:latin typeface="Microsoft JhengHei"/>
                <a:cs typeface="Microsoft JhengHei"/>
              </a:rPr>
              <a:t>不起！  </a:t>
            </a:r>
            <a:r>
              <a:rPr sz="2400" b="1" spc="-65" dirty="0">
                <a:latin typeface="Microsoft JhengHei"/>
                <a:cs typeface="Microsoft JhengHei"/>
              </a:rPr>
              <a:t>B</a:t>
            </a:r>
            <a:r>
              <a:rPr sz="2400" b="1" spc="5" dirty="0">
                <a:latin typeface="Microsoft JhengHei"/>
                <a:cs typeface="Microsoft JhengHei"/>
              </a:rPr>
              <a:t>：没</a:t>
            </a:r>
            <a:r>
              <a:rPr sz="2400" b="1" dirty="0">
                <a:latin typeface="Microsoft JhengHei"/>
                <a:cs typeface="Microsoft JhengHei"/>
              </a:rPr>
              <a:t>关系！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00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3332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课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文</a:t>
            </a:r>
            <a:r>
              <a:rPr sz="3800" u="heavy" spc="-484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T</a:t>
            </a:r>
            <a:r>
              <a:rPr sz="3800" u="heavy" spc="-1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ex</a:t>
            </a:r>
            <a:r>
              <a:rPr sz="3800" u="heavy" spc="-8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t</a:t>
            </a:r>
            <a:r>
              <a:rPr sz="3800" u="heavy" spc="-6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1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1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72" y="674751"/>
            <a:ext cx="2524760" cy="13970"/>
          </a:xfrm>
          <a:custGeom>
            <a:avLst/>
            <a:gdLst/>
            <a:ahLst/>
            <a:cxnLst/>
            <a:rect l="l" t="t" r="r" b="b"/>
            <a:pathLst>
              <a:path w="2524760" h="13970">
                <a:moveTo>
                  <a:pt x="2524252" y="0"/>
                </a:moveTo>
                <a:lnTo>
                  <a:pt x="0" y="0"/>
                </a:lnTo>
                <a:lnTo>
                  <a:pt x="0" y="13970"/>
                </a:lnTo>
                <a:lnTo>
                  <a:pt x="2524252" y="13970"/>
                </a:lnTo>
                <a:lnTo>
                  <a:pt x="2524252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" y="1258824"/>
            <a:ext cx="8656320" cy="5035550"/>
          </a:xfrm>
          <a:custGeom>
            <a:avLst/>
            <a:gdLst/>
            <a:ahLst/>
            <a:cxnLst/>
            <a:rect l="l" t="t" r="r" b="b"/>
            <a:pathLst>
              <a:path w="8656320" h="5035550">
                <a:moveTo>
                  <a:pt x="8656320" y="0"/>
                </a:moveTo>
                <a:lnTo>
                  <a:pt x="0" y="0"/>
                </a:lnTo>
                <a:lnTo>
                  <a:pt x="0" y="5035296"/>
                </a:lnTo>
                <a:lnTo>
                  <a:pt x="8656320" y="5035296"/>
                </a:lnTo>
                <a:lnTo>
                  <a:pt x="8656320" y="0"/>
                </a:lnTo>
                <a:close/>
              </a:path>
            </a:pathLst>
          </a:custGeom>
          <a:solidFill>
            <a:srgbClr val="0000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7655" y="1258824"/>
            <a:ext cx="8656320" cy="503555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1392555">
              <a:lnSpc>
                <a:spcPct val="100000"/>
              </a:lnSpc>
            </a:pPr>
            <a:r>
              <a:rPr sz="2400" spc="50" dirty="0">
                <a:latin typeface="Microsoft Sans Serif"/>
                <a:cs typeface="Microsoft Sans Serif"/>
              </a:rPr>
              <a:t>nǐ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hǎo</a:t>
            </a:r>
            <a:endParaRPr sz="2400">
              <a:latin typeface="Microsoft Sans Serif"/>
              <a:cs typeface="Microsoft Sans Serif"/>
            </a:endParaRPr>
          </a:p>
          <a:p>
            <a:pPr marL="814705">
              <a:lnSpc>
                <a:spcPct val="100000"/>
              </a:lnSpc>
              <a:spcBef>
                <a:spcPts val="1255"/>
              </a:spcBef>
            </a:pPr>
            <a:r>
              <a:rPr sz="2400" spc="5" dirty="0">
                <a:latin typeface="SimSun"/>
                <a:cs typeface="SimSun"/>
              </a:rPr>
              <a:t>A</a:t>
            </a:r>
            <a:r>
              <a:rPr sz="2800" spc="5" dirty="0">
                <a:latin typeface="SimSun"/>
                <a:cs typeface="SimSun"/>
              </a:rPr>
              <a:t>：</a:t>
            </a:r>
            <a:r>
              <a:rPr sz="2800" b="1" dirty="0">
                <a:latin typeface="Microsoft JhengHei"/>
                <a:cs typeface="Microsoft JhengHei"/>
              </a:rPr>
              <a:t>你好！</a:t>
            </a:r>
            <a:endParaRPr sz="2800">
              <a:latin typeface="Microsoft JhengHei"/>
              <a:cs typeface="Microsoft JhengHei"/>
            </a:endParaRPr>
          </a:p>
          <a:p>
            <a:pPr marL="1310005">
              <a:lnSpc>
                <a:spcPct val="100000"/>
              </a:lnSpc>
              <a:spcBef>
                <a:spcPts val="1240"/>
              </a:spcBef>
            </a:pPr>
            <a:r>
              <a:rPr sz="2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nǐ</a:t>
            </a:r>
            <a:r>
              <a:rPr sz="24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Microsoft Sans Serif"/>
                <a:cs typeface="Microsoft Sans Serif"/>
              </a:rPr>
              <a:t>hǎo</a:t>
            </a:r>
            <a:endParaRPr sz="2400">
              <a:latin typeface="Microsoft Sans Serif"/>
              <a:cs typeface="Microsoft Sans Serif"/>
            </a:endParaRPr>
          </a:p>
          <a:p>
            <a:pPr marL="814705">
              <a:lnSpc>
                <a:spcPct val="100000"/>
              </a:lnSpc>
              <a:spcBef>
                <a:spcPts val="1260"/>
              </a:spcBef>
            </a:pPr>
            <a:r>
              <a:rPr sz="2400" spc="10" dirty="0">
                <a:solidFill>
                  <a:srgbClr val="7E7E7E"/>
                </a:solidFill>
                <a:latin typeface="SimSun"/>
                <a:cs typeface="SimSun"/>
              </a:rPr>
              <a:t>B：</a:t>
            </a:r>
            <a:r>
              <a:rPr sz="2800" b="1" spc="5" dirty="0">
                <a:solidFill>
                  <a:srgbClr val="7E7E7E"/>
                </a:solidFill>
                <a:latin typeface="Microsoft JhengHei"/>
                <a:cs typeface="Microsoft JhengHei"/>
              </a:rPr>
              <a:t>你好！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72071" y="1635251"/>
            <a:ext cx="2918460" cy="2135505"/>
            <a:chOff x="6672071" y="1635251"/>
            <a:chExt cx="2918460" cy="21355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2071" y="1635251"/>
              <a:ext cx="2918332" cy="21351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143" y="1830323"/>
              <a:ext cx="2348483" cy="1565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00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3332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课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文</a:t>
            </a:r>
            <a:r>
              <a:rPr sz="3800" u="heavy" spc="-484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T</a:t>
            </a:r>
            <a:r>
              <a:rPr sz="3800" u="heavy" spc="-1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ex</a:t>
            </a:r>
            <a:r>
              <a:rPr sz="3800" u="heavy" spc="-8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t</a:t>
            </a:r>
            <a:r>
              <a:rPr sz="3800" u="heavy" spc="-6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1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2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72" y="674751"/>
            <a:ext cx="2524760" cy="13970"/>
          </a:xfrm>
          <a:custGeom>
            <a:avLst/>
            <a:gdLst/>
            <a:ahLst/>
            <a:cxnLst/>
            <a:rect l="l" t="t" r="r" b="b"/>
            <a:pathLst>
              <a:path w="2524760" h="13970">
                <a:moveTo>
                  <a:pt x="2524252" y="0"/>
                </a:moveTo>
                <a:lnTo>
                  <a:pt x="0" y="0"/>
                </a:lnTo>
                <a:lnTo>
                  <a:pt x="0" y="13970"/>
                </a:lnTo>
                <a:lnTo>
                  <a:pt x="2524252" y="13970"/>
                </a:lnTo>
                <a:lnTo>
                  <a:pt x="2524252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" y="1258824"/>
            <a:ext cx="8656320" cy="5035550"/>
          </a:xfrm>
          <a:custGeom>
            <a:avLst/>
            <a:gdLst/>
            <a:ahLst/>
            <a:cxnLst/>
            <a:rect l="l" t="t" r="r" b="b"/>
            <a:pathLst>
              <a:path w="8656320" h="5035550">
                <a:moveTo>
                  <a:pt x="8656320" y="0"/>
                </a:moveTo>
                <a:lnTo>
                  <a:pt x="0" y="0"/>
                </a:lnTo>
                <a:lnTo>
                  <a:pt x="0" y="5035296"/>
                </a:lnTo>
                <a:lnTo>
                  <a:pt x="8656320" y="5035296"/>
                </a:lnTo>
                <a:lnTo>
                  <a:pt x="8656320" y="0"/>
                </a:lnTo>
                <a:close/>
              </a:path>
            </a:pathLst>
          </a:custGeom>
          <a:solidFill>
            <a:srgbClr val="048576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7655" y="1258824"/>
            <a:ext cx="8656320" cy="5035550"/>
          </a:xfrm>
          <a:prstGeom prst="rect">
            <a:avLst/>
          </a:prstGeom>
          <a:ln w="12700">
            <a:solidFill>
              <a:srgbClr val="2881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1392555">
              <a:lnSpc>
                <a:spcPct val="100000"/>
              </a:lnSpc>
            </a:pPr>
            <a:r>
              <a:rPr sz="2400" spc="5" dirty="0">
                <a:latin typeface="Microsoft Sans Serif"/>
                <a:cs typeface="Microsoft Sans Serif"/>
              </a:rPr>
              <a:t>nǐn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hǎo</a:t>
            </a:r>
            <a:endParaRPr sz="2400">
              <a:latin typeface="Microsoft Sans Serif"/>
              <a:cs typeface="Microsoft Sans Serif"/>
            </a:endParaRPr>
          </a:p>
          <a:p>
            <a:pPr marL="814705">
              <a:lnSpc>
                <a:spcPct val="100000"/>
              </a:lnSpc>
              <a:spcBef>
                <a:spcPts val="1255"/>
              </a:spcBef>
              <a:tabLst>
                <a:tab pos="1860550" algn="l"/>
              </a:tabLst>
            </a:pPr>
            <a:r>
              <a:rPr sz="2400" spc="5" dirty="0">
                <a:latin typeface="SimSun"/>
                <a:cs typeface="SimSun"/>
              </a:rPr>
              <a:t>A</a:t>
            </a:r>
            <a:r>
              <a:rPr sz="2800" spc="5" dirty="0">
                <a:latin typeface="SimSun"/>
                <a:cs typeface="SimSun"/>
              </a:rPr>
              <a:t>：</a:t>
            </a:r>
            <a:r>
              <a:rPr sz="2800" b="1" spc="-5" dirty="0">
                <a:latin typeface="Microsoft JhengHei"/>
                <a:cs typeface="Microsoft JhengHei"/>
              </a:rPr>
              <a:t>您	</a:t>
            </a:r>
            <a:r>
              <a:rPr sz="2800" b="1" dirty="0">
                <a:latin typeface="Microsoft JhengHei"/>
                <a:cs typeface="Microsoft JhengHei"/>
              </a:rPr>
              <a:t>好！</a:t>
            </a:r>
            <a:endParaRPr sz="2800">
              <a:latin typeface="Microsoft JhengHei"/>
              <a:cs typeface="Microsoft JhengHei"/>
            </a:endParaRPr>
          </a:p>
          <a:p>
            <a:pPr marL="1392555">
              <a:lnSpc>
                <a:spcPct val="100000"/>
              </a:lnSpc>
              <a:spcBef>
                <a:spcPts val="1240"/>
              </a:spcBef>
            </a:pPr>
            <a:r>
              <a:rPr sz="2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nǐ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7E7E7E"/>
                </a:solidFill>
                <a:latin typeface="Microsoft Sans Serif"/>
                <a:cs typeface="Microsoft Sans Serif"/>
              </a:rPr>
              <a:t>men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Microsoft Sans Serif"/>
                <a:cs typeface="Microsoft Sans Serif"/>
              </a:rPr>
              <a:t>hǎo</a:t>
            </a:r>
            <a:endParaRPr sz="2400">
              <a:latin typeface="Microsoft Sans Serif"/>
              <a:cs typeface="Microsoft Sans Serif"/>
            </a:endParaRPr>
          </a:p>
          <a:p>
            <a:pPr marL="814705">
              <a:lnSpc>
                <a:spcPct val="100000"/>
              </a:lnSpc>
              <a:spcBef>
                <a:spcPts val="1260"/>
              </a:spcBef>
              <a:tabLst>
                <a:tab pos="1810385" algn="l"/>
                <a:tab pos="2343785" algn="l"/>
              </a:tabLst>
            </a:pPr>
            <a:r>
              <a:rPr sz="2400" spc="10" dirty="0">
                <a:solidFill>
                  <a:srgbClr val="7E7E7E"/>
                </a:solidFill>
                <a:latin typeface="SimSun"/>
                <a:cs typeface="SimSun"/>
              </a:rPr>
              <a:t>B：</a:t>
            </a:r>
            <a:r>
              <a:rPr sz="2800" b="1" spc="-5" dirty="0">
                <a:solidFill>
                  <a:srgbClr val="7E7E7E"/>
                </a:solidFill>
                <a:latin typeface="Microsoft JhengHei"/>
                <a:cs typeface="Microsoft JhengHei"/>
              </a:rPr>
              <a:t>你	们	</a:t>
            </a:r>
            <a:r>
              <a:rPr sz="2800" b="1" spc="5" dirty="0">
                <a:solidFill>
                  <a:srgbClr val="7E7E7E"/>
                </a:solidFill>
                <a:latin typeface="Microsoft JhengHei"/>
                <a:cs typeface="Microsoft JhengHei"/>
              </a:rPr>
              <a:t>好！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29983" y="1386839"/>
            <a:ext cx="2717800" cy="2717800"/>
            <a:chOff x="6729983" y="1386839"/>
            <a:chExt cx="2717800" cy="2717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9983" y="1386839"/>
              <a:ext cx="2717292" cy="27172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5055" y="1581911"/>
              <a:ext cx="2147316" cy="2147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00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3332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课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文</a:t>
            </a:r>
            <a:r>
              <a:rPr sz="3800" u="heavy" spc="-484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T</a:t>
            </a:r>
            <a:r>
              <a:rPr sz="3800" u="heavy" spc="-1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ex</a:t>
            </a:r>
            <a:r>
              <a:rPr sz="3800" u="heavy" spc="-8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t</a:t>
            </a:r>
            <a:r>
              <a:rPr sz="3800" u="heavy" spc="-6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 </a:t>
            </a:r>
            <a:r>
              <a:rPr sz="3800" u="heavy" spc="-1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3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72" y="674751"/>
            <a:ext cx="2524760" cy="13970"/>
          </a:xfrm>
          <a:custGeom>
            <a:avLst/>
            <a:gdLst/>
            <a:ahLst/>
            <a:cxnLst/>
            <a:rect l="l" t="t" r="r" b="b"/>
            <a:pathLst>
              <a:path w="2524760" h="13970">
                <a:moveTo>
                  <a:pt x="2524252" y="0"/>
                </a:moveTo>
                <a:lnTo>
                  <a:pt x="0" y="0"/>
                </a:lnTo>
                <a:lnTo>
                  <a:pt x="0" y="13970"/>
                </a:lnTo>
                <a:lnTo>
                  <a:pt x="2524252" y="13970"/>
                </a:lnTo>
                <a:lnTo>
                  <a:pt x="2524252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51305" y="1252474"/>
            <a:ext cx="8669020" cy="5048250"/>
            <a:chOff x="1051305" y="1252474"/>
            <a:chExt cx="8669020" cy="5048250"/>
          </a:xfrm>
        </p:grpSpPr>
        <p:sp>
          <p:nvSpPr>
            <p:cNvPr id="6" name="object 6"/>
            <p:cNvSpPr/>
            <p:nvPr/>
          </p:nvSpPr>
          <p:spPr>
            <a:xfrm>
              <a:off x="1057655" y="1258824"/>
              <a:ext cx="8656320" cy="5035550"/>
            </a:xfrm>
            <a:custGeom>
              <a:avLst/>
              <a:gdLst/>
              <a:ahLst/>
              <a:cxnLst/>
              <a:rect l="l" t="t" r="r" b="b"/>
              <a:pathLst>
                <a:path w="8656320" h="5035550">
                  <a:moveTo>
                    <a:pt x="8656320" y="0"/>
                  </a:moveTo>
                  <a:lnTo>
                    <a:pt x="0" y="0"/>
                  </a:lnTo>
                  <a:lnTo>
                    <a:pt x="0" y="5035296"/>
                  </a:lnTo>
                  <a:lnTo>
                    <a:pt x="8656320" y="5035296"/>
                  </a:lnTo>
                  <a:lnTo>
                    <a:pt x="8656320" y="0"/>
                  </a:lnTo>
                  <a:close/>
                </a:path>
              </a:pathLst>
            </a:custGeom>
            <a:solidFill>
              <a:srgbClr val="FFC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655" y="1258824"/>
              <a:ext cx="8656320" cy="5035550"/>
            </a:xfrm>
            <a:custGeom>
              <a:avLst/>
              <a:gdLst/>
              <a:ahLst/>
              <a:cxnLst/>
              <a:rect l="l" t="t" r="r" b="b"/>
              <a:pathLst>
                <a:path w="8656320" h="5035550">
                  <a:moveTo>
                    <a:pt x="0" y="5035296"/>
                  </a:moveTo>
                  <a:lnTo>
                    <a:pt x="8656320" y="5035296"/>
                  </a:lnTo>
                  <a:lnTo>
                    <a:pt x="8656320" y="0"/>
                  </a:lnTo>
                  <a:lnTo>
                    <a:pt x="0" y="0"/>
                  </a:lnTo>
                  <a:lnTo>
                    <a:pt x="0" y="5035296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2995" y="1948617"/>
            <a:ext cx="3061335" cy="22244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175"/>
              </a:spcBef>
              <a:tabLst>
                <a:tab pos="1830070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duì </a:t>
            </a:r>
            <a:r>
              <a:rPr sz="2400" spc="-65" dirty="0">
                <a:latin typeface="Microsoft Sans Serif"/>
                <a:cs typeface="Microsoft Sans Serif"/>
              </a:rPr>
              <a:t>bù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qǐ	</a:t>
            </a:r>
            <a:r>
              <a:rPr sz="2400" spc="-15" dirty="0">
                <a:latin typeface="Microsoft Sans Serif"/>
                <a:cs typeface="Microsoft Sans Serif"/>
              </a:rPr>
              <a:t>Sorry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r>
              <a:rPr sz="2400" spc="5" dirty="0">
                <a:latin typeface="SimSun"/>
                <a:cs typeface="SimSun"/>
              </a:rPr>
              <a:t>A</a:t>
            </a:r>
            <a:r>
              <a:rPr sz="2800" spc="5" dirty="0">
                <a:latin typeface="SimSun"/>
                <a:cs typeface="SimSun"/>
              </a:rPr>
              <a:t>：</a:t>
            </a:r>
            <a:r>
              <a:rPr sz="2800" b="1" dirty="0">
                <a:latin typeface="Microsoft JhengHei"/>
                <a:cs typeface="Microsoft JhengHei"/>
              </a:rPr>
              <a:t>对不起！</a:t>
            </a:r>
            <a:endParaRPr sz="2800">
              <a:latin typeface="Microsoft JhengHei"/>
              <a:cs typeface="Microsoft JhengHei"/>
            </a:endParaRPr>
          </a:p>
          <a:p>
            <a:pPr marL="412750">
              <a:lnSpc>
                <a:spcPct val="100000"/>
              </a:lnSpc>
              <a:spcBef>
                <a:spcPts val="1240"/>
              </a:spcBef>
              <a:tabLst>
                <a:tab pos="2230120" algn="l"/>
              </a:tabLst>
            </a:pPr>
            <a:r>
              <a:rPr sz="2400" spc="-65" dirty="0">
                <a:solidFill>
                  <a:srgbClr val="7E7E7E"/>
                </a:solidFill>
                <a:latin typeface="Microsoft Sans Serif"/>
                <a:cs typeface="Microsoft Sans Serif"/>
              </a:rPr>
              <a:t>méi</a:t>
            </a:r>
            <a:r>
              <a:rPr sz="2400" spc="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Microsoft Sans Serif"/>
                <a:cs typeface="Microsoft Sans Serif"/>
              </a:rPr>
              <a:t>ɡuān</a:t>
            </a:r>
            <a:r>
              <a:rPr sz="2400" spc="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Microsoft Sans Serif"/>
                <a:cs typeface="Microsoft Sans Serif"/>
              </a:rPr>
              <a:t>xi	</a:t>
            </a:r>
            <a:r>
              <a:rPr sz="24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it</a:t>
            </a:r>
            <a:r>
              <a:rPr sz="2400" spc="25" dirty="0">
                <a:solidFill>
                  <a:srgbClr val="7E7E7E"/>
                </a:solidFill>
                <a:latin typeface="Times New Roman"/>
                <a:cs typeface="Times New Roman"/>
              </a:rPr>
              <a:t>’</a:t>
            </a:r>
            <a:r>
              <a:rPr sz="24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s</a:t>
            </a:r>
            <a:r>
              <a:rPr sz="2400" spc="-7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ok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5"/>
              </a:spcBef>
              <a:tabLst>
                <a:tab pos="995044" algn="l"/>
                <a:tab pos="1528445" algn="l"/>
              </a:tabLst>
            </a:pPr>
            <a:r>
              <a:rPr sz="2400" spc="10" dirty="0">
                <a:solidFill>
                  <a:srgbClr val="7E7E7E"/>
                </a:solidFill>
                <a:latin typeface="SimSun"/>
                <a:cs typeface="SimSun"/>
              </a:rPr>
              <a:t>B：</a:t>
            </a:r>
            <a:r>
              <a:rPr sz="2800" b="1" spc="-5" dirty="0">
                <a:solidFill>
                  <a:srgbClr val="7E7E7E"/>
                </a:solidFill>
                <a:latin typeface="Microsoft JhengHei"/>
                <a:cs typeface="Microsoft JhengHei"/>
              </a:rPr>
              <a:t>没	关	</a:t>
            </a:r>
            <a:r>
              <a:rPr sz="2800" b="1" spc="5" dirty="0">
                <a:solidFill>
                  <a:srgbClr val="7E7E7E"/>
                </a:solidFill>
                <a:latin typeface="Microsoft JhengHei"/>
                <a:cs typeface="Microsoft JhengHei"/>
              </a:rPr>
              <a:t>系！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9983" y="1479803"/>
            <a:ext cx="3001010" cy="2326005"/>
            <a:chOff x="6729983" y="1479803"/>
            <a:chExt cx="3001010" cy="23260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9983" y="1479803"/>
              <a:ext cx="3000882" cy="2325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5055" y="1674875"/>
              <a:ext cx="2430779" cy="1755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>
              <a:lnSpc>
                <a:spcPct val="100000"/>
              </a:lnSpc>
              <a:spcBef>
                <a:spcPts val="100"/>
              </a:spcBef>
            </a:pPr>
            <a:r>
              <a:rPr dirty="0"/>
              <a:t>课</a:t>
            </a:r>
            <a:r>
              <a:rPr spc="-35" dirty="0"/>
              <a:t> </a:t>
            </a:r>
            <a:r>
              <a:rPr dirty="0"/>
              <a:t>堂</a:t>
            </a:r>
            <a:r>
              <a:rPr spc="-35" dirty="0"/>
              <a:t> </a:t>
            </a:r>
            <a:r>
              <a:rPr dirty="0"/>
              <a:t>活</a:t>
            </a:r>
            <a:r>
              <a:rPr spc="-40" dirty="0"/>
              <a:t> </a:t>
            </a:r>
            <a:r>
              <a:rPr dirty="0"/>
              <a:t>动</a:t>
            </a:r>
          </a:p>
        </p:txBody>
      </p:sp>
      <p:sp>
        <p:nvSpPr>
          <p:cNvPr id="3" name="object 3"/>
          <p:cNvSpPr/>
          <p:nvPr/>
        </p:nvSpPr>
        <p:spPr>
          <a:xfrm>
            <a:off x="118900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1342" y="981836"/>
            <a:ext cx="4690110" cy="22053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SimSun"/>
                <a:cs typeface="SimSun"/>
              </a:rPr>
              <a:t>读一读，猜一猜。</a:t>
            </a:r>
            <a:endParaRPr sz="18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SimSun"/>
                <a:cs typeface="SimSun"/>
              </a:rPr>
              <a:t>根据汉语拼音，猜猜这些外来词语的意思。</a:t>
            </a:r>
            <a:endParaRPr sz="18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SimSun"/>
                <a:cs typeface="SimSun"/>
              </a:rPr>
              <a:t>能够理解，并正确朗读。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SimSun"/>
              <a:cs typeface="SimSun"/>
            </a:endParaRPr>
          </a:p>
          <a:p>
            <a:pPr marL="483870">
              <a:lnSpc>
                <a:spcPct val="100000"/>
              </a:lnSpc>
            </a:pPr>
            <a:r>
              <a:rPr sz="1900" spc="-100" dirty="0">
                <a:solidFill>
                  <a:srgbClr val="C00000"/>
                </a:solidFill>
                <a:latin typeface="SimSun"/>
                <a:cs typeface="SimSun"/>
              </a:rPr>
              <a:t>参考词语：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427" y="3440429"/>
            <a:ext cx="1867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Bèikè	</a:t>
            </a:r>
            <a:r>
              <a:rPr sz="24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Hànmǔ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289" y="3443732"/>
            <a:ext cx="56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Hālì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054" y="3443732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Bōtè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072" y="3440429"/>
            <a:ext cx="163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hàn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bǎo</a:t>
            </a:r>
            <a:r>
              <a:rPr sz="24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C00000"/>
                </a:solidFill>
                <a:latin typeface="Microsoft Sans Serif"/>
                <a:cs typeface="Microsoft Sans Serif"/>
              </a:rPr>
              <a:t>bāo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7205" y="4485513"/>
            <a:ext cx="172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Mài</a:t>
            </a:r>
            <a:r>
              <a:rPr sz="24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C00000"/>
                </a:solidFill>
                <a:latin typeface="Microsoft Sans Serif"/>
                <a:cs typeface="Microsoft Sans Serif"/>
              </a:rPr>
              <a:t>dānɡ</a:t>
            </a: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C00000"/>
                </a:solidFill>
                <a:latin typeface="Microsoft Sans Serif"/>
                <a:cs typeface="Microsoft Sans Serif"/>
              </a:rPr>
              <a:t>láo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1366" y="4485513"/>
            <a:ext cx="134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4530" algn="l"/>
              </a:tabLst>
            </a:pPr>
            <a:r>
              <a:rPr sz="24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ā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C00000"/>
                </a:solidFill>
                <a:latin typeface="Microsoft Sans Serif"/>
                <a:cs typeface="Microsoft Sans Serif"/>
              </a:rPr>
              <a:t>dí	</a:t>
            </a:r>
            <a:r>
              <a:rPr sz="24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dá </a:t>
            </a:r>
            <a:r>
              <a:rPr sz="24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sī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7869" y="4485513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Nài</a:t>
            </a:r>
            <a:r>
              <a:rPr sz="24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k</a:t>
            </a:r>
            <a:r>
              <a:rPr sz="24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è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5487" y="2532888"/>
            <a:ext cx="11387455" cy="3586479"/>
          </a:xfrm>
          <a:custGeom>
            <a:avLst/>
            <a:gdLst/>
            <a:ahLst/>
            <a:cxnLst/>
            <a:rect l="l" t="t" r="r" b="b"/>
            <a:pathLst>
              <a:path w="11387455" h="3586479">
                <a:moveTo>
                  <a:pt x="597674" y="0"/>
                </a:moveTo>
                <a:lnTo>
                  <a:pt x="11387328" y="0"/>
                </a:lnTo>
                <a:lnTo>
                  <a:pt x="11387328" y="2988310"/>
                </a:lnTo>
                <a:lnTo>
                  <a:pt x="11385346" y="3037326"/>
                </a:lnTo>
                <a:lnTo>
                  <a:pt x="11379505" y="3085252"/>
                </a:lnTo>
                <a:lnTo>
                  <a:pt x="11369957" y="3131932"/>
                </a:lnTo>
                <a:lnTo>
                  <a:pt x="11356858" y="3177214"/>
                </a:lnTo>
                <a:lnTo>
                  <a:pt x="11340359" y="3220944"/>
                </a:lnTo>
                <a:lnTo>
                  <a:pt x="11320616" y="3262967"/>
                </a:lnTo>
                <a:lnTo>
                  <a:pt x="11297782" y="3303129"/>
                </a:lnTo>
                <a:lnTo>
                  <a:pt x="11272012" y="3341278"/>
                </a:lnTo>
                <a:lnTo>
                  <a:pt x="11243457" y="3377259"/>
                </a:lnTo>
                <a:lnTo>
                  <a:pt x="11212274" y="3410918"/>
                </a:lnTo>
                <a:lnTo>
                  <a:pt x="11178615" y="3442101"/>
                </a:lnTo>
                <a:lnTo>
                  <a:pt x="11142634" y="3470655"/>
                </a:lnTo>
                <a:lnTo>
                  <a:pt x="11104485" y="3496426"/>
                </a:lnTo>
                <a:lnTo>
                  <a:pt x="11064323" y="3519260"/>
                </a:lnTo>
                <a:lnTo>
                  <a:pt x="11022300" y="3539003"/>
                </a:lnTo>
                <a:lnTo>
                  <a:pt x="10978570" y="3555502"/>
                </a:lnTo>
                <a:lnTo>
                  <a:pt x="10933288" y="3568601"/>
                </a:lnTo>
                <a:lnTo>
                  <a:pt x="10886608" y="3578149"/>
                </a:lnTo>
                <a:lnTo>
                  <a:pt x="10838682" y="3583990"/>
                </a:lnTo>
                <a:lnTo>
                  <a:pt x="10789666" y="3585972"/>
                </a:lnTo>
                <a:lnTo>
                  <a:pt x="0" y="3585972"/>
                </a:lnTo>
                <a:lnTo>
                  <a:pt x="0" y="597662"/>
                </a:lnTo>
                <a:lnTo>
                  <a:pt x="1981" y="548645"/>
                </a:lnTo>
                <a:lnTo>
                  <a:pt x="7822" y="500719"/>
                </a:lnTo>
                <a:lnTo>
                  <a:pt x="17370" y="454039"/>
                </a:lnTo>
                <a:lnTo>
                  <a:pt x="30469" y="408757"/>
                </a:lnTo>
                <a:lnTo>
                  <a:pt x="46968" y="365027"/>
                </a:lnTo>
                <a:lnTo>
                  <a:pt x="66711" y="323004"/>
                </a:lnTo>
                <a:lnTo>
                  <a:pt x="89545" y="282842"/>
                </a:lnTo>
                <a:lnTo>
                  <a:pt x="115316" y="244693"/>
                </a:lnTo>
                <a:lnTo>
                  <a:pt x="143871" y="208712"/>
                </a:lnTo>
                <a:lnTo>
                  <a:pt x="175055" y="175053"/>
                </a:lnTo>
                <a:lnTo>
                  <a:pt x="208714" y="143870"/>
                </a:lnTo>
                <a:lnTo>
                  <a:pt x="244696" y="115315"/>
                </a:lnTo>
                <a:lnTo>
                  <a:pt x="282845" y="89545"/>
                </a:lnTo>
                <a:lnTo>
                  <a:pt x="323009" y="66711"/>
                </a:lnTo>
                <a:lnTo>
                  <a:pt x="365033" y="46968"/>
                </a:lnTo>
                <a:lnTo>
                  <a:pt x="408763" y="30469"/>
                </a:lnTo>
                <a:lnTo>
                  <a:pt x="454046" y="17370"/>
                </a:lnTo>
                <a:lnTo>
                  <a:pt x="500728" y="7822"/>
                </a:lnTo>
                <a:lnTo>
                  <a:pt x="548656" y="1981"/>
                </a:lnTo>
                <a:lnTo>
                  <a:pt x="597674" y="0"/>
                </a:lnTo>
                <a:close/>
              </a:path>
            </a:pathLst>
          </a:custGeom>
          <a:ln w="12699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2573654"/>
            <a:ext cx="11400155" cy="3599179"/>
            <a:chOff x="469137" y="2526538"/>
            <a:chExt cx="11400155" cy="35991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232" y="2717262"/>
              <a:ext cx="1586141" cy="19369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255" y="2875788"/>
              <a:ext cx="1088136" cy="14401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5487" y="2532888"/>
              <a:ext cx="11387455" cy="3586479"/>
            </a:xfrm>
            <a:custGeom>
              <a:avLst/>
              <a:gdLst/>
              <a:ahLst/>
              <a:cxnLst/>
              <a:rect l="l" t="t" r="r" b="b"/>
              <a:pathLst>
                <a:path w="11387455" h="3586479">
                  <a:moveTo>
                    <a:pt x="597674" y="0"/>
                  </a:moveTo>
                  <a:lnTo>
                    <a:pt x="11387328" y="0"/>
                  </a:lnTo>
                  <a:lnTo>
                    <a:pt x="11387328" y="2988310"/>
                  </a:lnTo>
                  <a:lnTo>
                    <a:pt x="11385346" y="3037326"/>
                  </a:lnTo>
                  <a:lnTo>
                    <a:pt x="11379505" y="3085252"/>
                  </a:lnTo>
                  <a:lnTo>
                    <a:pt x="11369957" y="3131932"/>
                  </a:lnTo>
                  <a:lnTo>
                    <a:pt x="11356858" y="3177214"/>
                  </a:lnTo>
                  <a:lnTo>
                    <a:pt x="11340359" y="3220944"/>
                  </a:lnTo>
                  <a:lnTo>
                    <a:pt x="11320616" y="3262967"/>
                  </a:lnTo>
                  <a:lnTo>
                    <a:pt x="11297782" y="3303129"/>
                  </a:lnTo>
                  <a:lnTo>
                    <a:pt x="11272012" y="3341278"/>
                  </a:lnTo>
                  <a:lnTo>
                    <a:pt x="11243457" y="3377259"/>
                  </a:lnTo>
                  <a:lnTo>
                    <a:pt x="11212274" y="3410918"/>
                  </a:lnTo>
                  <a:lnTo>
                    <a:pt x="11178615" y="3442101"/>
                  </a:lnTo>
                  <a:lnTo>
                    <a:pt x="11142634" y="3470655"/>
                  </a:lnTo>
                  <a:lnTo>
                    <a:pt x="11104485" y="3496426"/>
                  </a:lnTo>
                  <a:lnTo>
                    <a:pt x="11064323" y="3519260"/>
                  </a:lnTo>
                  <a:lnTo>
                    <a:pt x="11022300" y="3539003"/>
                  </a:lnTo>
                  <a:lnTo>
                    <a:pt x="10978570" y="3555502"/>
                  </a:lnTo>
                  <a:lnTo>
                    <a:pt x="10933288" y="3568601"/>
                  </a:lnTo>
                  <a:lnTo>
                    <a:pt x="10886608" y="3578149"/>
                  </a:lnTo>
                  <a:lnTo>
                    <a:pt x="10838682" y="3583990"/>
                  </a:lnTo>
                  <a:lnTo>
                    <a:pt x="10789666" y="3585972"/>
                  </a:lnTo>
                  <a:lnTo>
                    <a:pt x="0" y="3585972"/>
                  </a:lnTo>
                  <a:lnTo>
                    <a:pt x="0" y="597662"/>
                  </a:lnTo>
                  <a:lnTo>
                    <a:pt x="1981" y="548645"/>
                  </a:lnTo>
                  <a:lnTo>
                    <a:pt x="7822" y="500719"/>
                  </a:lnTo>
                  <a:lnTo>
                    <a:pt x="17370" y="454039"/>
                  </a:lnTo>
                  <a:lnTo>
                    <a:pt x="30469" y="408757"/>
                  </a:lnTo>
                  <a:lnTo>
                    <a:pt x="46968" y="365027"/>
                  </a:lnTo>
                  <a:lnTo>
                    <a:pt x="66711" y="323004"/>
                  </a:lnTo>
                  <a:lnTo>
                    <a:pt x="89545" y="282842"/>
                  </a:lnTo>
                  <a:lnTo>
                    <a:pt x="115316" y="244693"/>
                  </a:lnTo>
                  <a:lnTo>
                    <a:pt x="143871" y="208712"/>
                  </a:lnTo>
                  <a:lnTo>
                    <a:pt x="175055" y="175053"/>
                  </a:lnTo>
                  <a:lnTo>
                    <a:pt x="208714" y="143870"/>
                  </a:lnTo>
                  <a:lnTo>
                    <a:pt x="244696" y="115315"/>
                  </a:lnTo>
                  <a:lnTo>
                    <a:pt x="282845" y="89545"/>
                  </a:lnTo>
                  <a:lnTo>
                    <a:pt x="323009" y="66711"/>
                  </a:lnTo>
                  <a:lnTo>
                    <a:pt x="365033" y="46968"/>
                  </a:lnTo>
                  <a:lnTo>
                    <a:pt x="408763" y="30469"/>
                  </a:lnTo>
                  <a:lnTo>
                    <a:pt x="454046" y="17370"/>
                  </a:lnTo>
                  <a:lnTo>
                    <a:pt x="500728" y="7822"/>
                  </a:lnTo>
                  <a:lnTo>
                    <a:pt x="548656" y="1981"/>
                  </a:lnTo>
                  <a:lnTo>
                    <a:pt x="597674" y="0"/>
                  </a:lnTo>
                  <a:close/>
                </a:path>
              </a:pathLst>
            </a:custGeom>
            <a:ln w="12699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>
              <a:lnSpc>
                <a:spcPct val="100000"/>
              </a:lnSpc>
              <a:spcBef>
                <a:spcPts val="100"/>
              </a:spcBef>
            </a:pPr>
            <a:r>
              <a:rPr dirty="0"/>
              <a:t>课</a:t>
            </a:r>
            <a:r>
              <a:rPr spc="-35" dirty="0"/>
              <a:t> </a:t>
            </a:r>
            <a:r>
              <a:rPr dirty="0"/>
              <a:t>堂</a:t>
            </a:r>
            <a:r>
              <a:rPr spc="-35" dirty="0"/>
              <a:t> </a:t>
            </a:r>
            <a:r>
              <a:rPr dirty="0"/>
              <a:t>活</a:t>
            </a:r>
            <a:r>
              <a:rPr spc="-40" dirty="0"/>
              <a:t> </a:t>
            </a:r>
            <a:r>
              <a:rPr dirty="0"/>
              <a:t>动</a:t>
            </a:r>
          </a:p>
        </p:txBody>
      </p:sp>
      <p:sp>
        <p:nvSpPr>
          <p:cNvPr id="7" name="object 7"/>
          <p:cNvSpPr/>
          <p:nvPr/>
        </p:nvSpPr>
        <p:spPr>
          <a:xfrm>
            <a:off x="118900" y="0"/>
            <a:ext cx="12700" cy="6857365"/>
          </a:xfrm>
          <a:custGeom>
            <a:avLst/>
            <a:gdLst/>
            <a:ahLst/>
            <a:cxnLst/>
            <a:rect l="l" t="t" r="r" b="b"/>
            <a:pathLst>
              <a:path w="12700" h="6857365">
                <a:moveTo>
                  <a:pt x="-107964" y="3428523"/>
                </a:moveTo>
                <a:lnTo>
                  <a:pt x="120635" y="3428523"/>
                </a:lnTo>
              </a:path>
            </a:pathLst>
          </a:custGeom>
          <a:ln w="7085647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1342" y="981836"/>
            <a:ext cx="469011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SimSun"/>
                <a:cs typeface="SimSun"/>
              </a:rPr>
              <a:t>读一读，猜一猜。</a:t>
            </a:r>
            <a:endParaRPr sz="18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SimSun"/>
                <a:cs typeface="SimSun"/>
              </a:rPr>
              <a:t>根据汉语拼音，猜猜这些外来词语的意思。</a:t>
            </a:r>
            <a:endParaRPr sz="18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SimSun"/>
                <a:cs typeface="SimSun"/>
              </a:rPr>
              <a:t>能够理解，并正确朗读。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5427" y="3440429"/>
            <a:ext cx="186753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Bèikè	</a:t>
            </a:r>
            <a:r>
              <a:rPr sz="24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Hànmǔ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042669" algn="l"/>
              </a:tabLst>
            </a:pPr>
            <a:r>
              <a:rPr sz="2800" b="1" spc="-10" dirty="0">
                <a:solidFill>
                  <a:srgbClr val="C00000"/>
                </a:solidFill>
                <a:latin typeface="Microsoft YaHei"/>
                <a:cs typeface="Microsoft YaHei"/>
              </a:rPr>
              <a:t>贝</a:t>
            </a:r>
            <a:r>
              <a:rPr sz="2800" b="1" spc="-5" dirty="0">
                <a:solidFill>
                  <a:srgbClr val="C00000"/>
                </a:solidFill>
                <a:latin typeface="Microsoft YaHei"/>
                <a:cs typeface="Microsoft YaHei"/>
              </a:rPr>
              <a:t>克	</a:t>
            </a:r>
            <a:r>
              <a:rPr sz="2800" b="1" spc="-10" dirty="0">
                <a:solidFill>
                  <a:srgbClr val="C00000"/>
                </a:solidFill>
                <a:latin typeface="Microsoft YaHei"/>
                <a:cs typeface="Microsoft YaHei"/>
              </a:rPr>
              <a:t>汉姆</a:t>
            </a:r>
            <a:endParaRPr sz="2800" dirty="0">
              <a:latin typeface="Microsoft YaHei"/>
              <a:cs typeface="Microsoft YaHei"/>
            </a:endParaRPr>
          </a:p>
          <a:p>
            <a:pPr marL="13970">
              <a:lnSpc>
                <a:spcPct val="100000"/>
              </a:lnSpc>
              <a:spcBef>
                <a:spcPts val="1970"/>
              </a:spcBef>
            </a:pP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Mài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C00000"/>
                </a:solidFill>
                <a:latin typeface="Microsoft Sans Serif"/>
                <a:cs typeface="Microsoft Sans Serif"/>
              </a:rPr>
              <a:t>dānɡ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C00000"/>
                </a:solidFill>
                <a:latin typeface="Microsoft Sans Serif"/>
                <a:cs typeface="Microsoft Sans Serif"/>
              </a:rPr>
              <a:t>láo</a:t>
            </a:r>
            <a:endParaRPr sz="2400" dirty="0">
              <a:latin typeface="Microsoft Sans Serif"/>
              <a:cs typeface="Microsoft Sans Serif"/>
            </a:endParaRPr>
          </a:p>
          <a:p>
            <a:pPr marL="120650">
              <a:lnSpc>
                <a:spcPct val="100000"/>
              </a:lnSpc>
              <a:spcBef>
                <a:spcPts val="20"/>
              </a:spcBef>
              <a:tabLst>
                <a:tab pos="688975" algn="l"/>
                <a:tab pos="1257935" algn="l"/>
              </a:tabLst>
            </a:pPr>
            <a:r>
              <a:rPr sz="2800" b="1" spc="-5" dirty="0">
                <a:solidFill>
                  <a:srgbClr val="C00000"/>
                </a:solidFill>
                <a:latin typeface="Microsoft YaHei"/>
                <a:cs typeface="Microsoft YaHei"/>
              </a:rPr>
              <a:t>麦	当	劳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7696" y="3443732"/>
            <a:ext cx="1613535" cy="186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  <a:tabLst>
                <a:tab pos="963930" algn="l"/>
              </a:tabLst>
            </a:pPr>
            <a:r>
              <a:rPr sz="24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Hāl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ì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Bōtè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5" dirty="0">
                <a:solidFill>
                  <a:srgbClr val="C00000"/>
                </a:solidFill>
                <a:latin typeface="Microsoft YaHei"/>
                <a:cs typeface="Microsoft YaHei"/>
              </a:rPr>
              <a:t>哈利</a:t>
            </a:r>
            <a:r>
              <a:rPr sz="2800" b="1" spc="-10" dirty="0">
                <a:solidFill>
                  <a:srgbClr val="C00000"/>
                </a:solidFill>
                <a:latin typeface="Microsoft YaHei"/>
                <a:cs typeface="Microsoft YaHei"/>
              </a:rPr>
              <a:t>·</a:t>
            </a:r>
            <a:r>
              <a:rPr sz="2800" b="1" spc="-5" dirty="0">
                <a:solidFill>
                  <a:srgbClr val="C00000"/>
                </a:solidFill>
                <a:latin typeface="Microsoft YaHei"/>
                <a:cs typeface="Microsoft YaHei"/>
              </a:rPr>
              <a:t>波特</a:t>
            </a:r>
            <a:endParaRPr sz="2800">
              <a:latin typeface="Microsoft YaHei"/>
              <a:cs typeface="Microsoft YaHei"/>
            </a:endParaRPr>
          </a:p>
          <a:p>
            <a:pPr marL="165735">
              <a:lnSpc>
                <a:spcPct val="100000"/>
              </a:lnSpc>
              <a:spcBef>
                <a:spcPts val="1939"/>
              </a:spcBef>
              <a:tabLst>
                <a:tab pos="838200" algn="l"/>
              </a:tabLst>
            </a:pPr>
            <a:r>
              <a:rPr sz="24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ā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C00000"/>
                </a:solidFill>
                <a:latin typeface="Microsoft Sans Serif"/>
                <a:cs typeface="Microsoft Sans Serif"/>
              </a:rPr>
              <a:t>dí	</a:t>
            </a:r>
            <a:r>
              <a:rPr sz="24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dá</a:t>
            </a:r>
            <a:r>
              <a:rPr sz="24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C00000"/>
                </a:solidFill>
                <a:latin typeface="Microsoft Sans Serif"/>
                <a:cs typeface="Microsoft Sans Serif"/>
              </a:rPr>
              <a:t>sī</a:t>
            </a:r>
            <a:endParaRPr sz="24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20"/>
              </a:spcBef>
            </a:pPr>
            <a:r>
              <a:rPr sz="2800" b="1" spc="-10" dirty="0">
                <a:solidFill>
                  <a:srgbClr val="C00000"/>
                </a:solidFill>
                <a:latin typeface="Microsoft YaHei"/>
                <a:cs typeface="Microsoft YaHei"/>
              </a:rPr>
              <a:t>阿迪达斯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47072" y="3440429"/>
            <a:ext cx="1631950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hàn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bǎo</a:t>
            </a:r>
            <a:r>
              <a:rPr sz="2400" spc="-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C00000"/>
                </a:solidFill>
                <a:latin typeface="Microsoft Sans Serif"/>
                <a:cs typeface="Microsoft Sans Serif"/>
              </a:rPr>
              <a:t>bāo</a:t>
            </a:r>
            <a:endParaRPr sz="2400">
              <a:latin typeface="Microsoft Sans Serif"/>
              <a:cs typeface="Microsoft Sans Serif"/>
            </a:endParaRPr>
          </a:p>
          <a:p>
            <a:pPr marL="118745">
              <a:lnSpc>
                <a:spcPct val="100000"/>
              </a:lnSpc>
              <a:spcBef>
                <a:spcPts val="20"/>
              </a:spcBef>
              <a:tabLst>
                <a:tab pos="1149350" algn="l"/>
              </a:tabLst>
            </a:pPr>
            <a:r>
              <a:rPr sz="2800" b="1" spc="-5" dirty="0">
                <a:solidFill>
                  <a:srgbClr val="C00000"/>
                </a:solidFill>
                <a:latin typeface="Microsoft YaHei"/>
                <a:cs typeface="Microsoft YaHei"/>
              </a:rPr>
              <a:t>汉</a:t>
            </a:r>
            <a:r>
              <a:rPr sz="2800" b="1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Microsoft YaHei"/>
                <a:cs typeface="Microsoft YaHei"/>
              </a:rPr>
              <a:t>堡	包</a:t>
            </a:r>
            <a:endParaRPr sz="2800">
              <a:latin typeface="Microsoft YaHei"/>
              <a:cs typeface="Microsoft YaHei"/>
            </a:endParaRPr>
          </a:p>
          <a:p>
            <a:pPr marL="293370">
              <a:lnSpc>
                <a:spcPct val="100000"/>
              </a:lnSpc>
              <a:spcBef>
                <a:spcPts val="1970"/>
              </a:spcBef>
            </a:pPr>
            <a:r>
              <a:rPr sz="24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Nàikè</a:t>
            </a:r>
            <a:endParaRPr sz="2400">
              <a:latin typeface="Microsoft Sans Serif"/>
              <a:cs typeface="Microsoft Sans Serif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800" b="1" spc="-10" dirty="0">
                <a:solidFill>
                  <a:srgbClr val="C00000"/>
                </a:solidFill>
                <a:latin typeface="Microsoft YaHei"/>
                <a:cs typeface="Microsoft YaHei"/>
              </a:rPr>
              <a:t>耐克</a:t>
            </a:r>
            <a:endParaRPr sz="280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3000" y="2679192"/>
            <a:ext cx="1633855" cy="2848610"/>
            <a:chOff x="1143000" y="2679192"/>
            <a:chExt cx="1633855" cy="28486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2679192"/>
              <a:ext cx="1633601" cy="20100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071" y="2874264"/>
              <a:ext cx="1063752" cy="14401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4815" y="4488180"/>
              <a:ext cx="1415796" cy="10393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85715" y="2987039"/>
            <a:ext cx="4761865" cy="2860040"/>
            <a:chOff x="4585715" y="2987039"/>
            <a:chExt cx="4761865" cy="286004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5715" y="4325111"/>
              <a:ext cx="1365503" cy="13655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8975" y="2987039"/>
              <a:ext cx="1339596" cy="1036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2451" y="4687411"/>
              <a:ext cx="1534642" cy="11592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body" sz="half" idx="4294967295"/>
          </p:nvPr>
        </p:nvSpPr>
        <p:spPr>
          <a:xfrm>
            <a:off x="1971675" y="1200150"/>
            <a:ext cx="4032250" cy="5100638"/>
          </a:xfrm>
        </p:spPr>
        <p:txBody>
          <a:bodyPr vert="horz" wrap="square" lIns="91440" tIns="45720" rIns="91440" bIns="45720" anchor="t"/>
          <a:lstStyle>
            <a:lvl1pPr lvl="0">
              <a:defRPr sz="2000"/>
            </a:lvl1pPr>
            <a:lvl2pPr lvl="1">
              <a:defRPr sz="1400"/>
            </a:lvl2pPr>
            <a:lvl3pPr lvl="2">
              <a:defRPr sz="1000"/>
            </a:lvl3pPr>
            <a:lvl4pPr lvl="3">
              <a:defRPr sz="900"/>
            </a:lvl4pPr>
            <a:lvl5pPr lvl="4">
              <a:defRPr sz="900"/>
            </a:lvl5pPr>
          </a:lstStyle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charset="0"/>
                <a:sym typeface="Times New Roman" panose="02020603050405020304" charset="0"/>
              </a:rPr>
              <a:t>           </a:t>
            </a:r>
            <a:endParaRPr lang="zh-CN" altLang="en-US" sz="1200" dirty="0"/>
          </a:p>
        </p:txBody>
      </p:sp>
      <p:sp>
        <p:nvSpPr>
          <p:cNvPr id="10243" name="Rectangle 3"/>
          <p:cNvSpPr>
            <a:spLocks noGrp="1"/>
          </p:cNvSpPr>
          <p:nvPr>
            <p:ph type="title" idx="4294967295"/>
          </p:nvPr>
        </p:nvSpPr>
        <p:spPr>
          <a:xfrm>
            <a:off x="2782254" y="380049"/>
            <a:ext cx="8207375" cy="5746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latin typeface="Times New Roman" panose="02020603050405020304" charset="0"/>
                <a:sym typeface="Times New Roman" panose="02020603050405020304" charset="0"/>
              </a:rPr>
              <a:t/>
            </a:r>
            <a:br>
              <a:rPr lang="en-US" altLang="zh-CN" sz="2800" dirty="0">
                <a:latin typeface="Times New Roman" panose="02020603050405020304" charset="0"/>
                <a:sym typeface="Times New Roman" panose="02020603050405020304" charset="0"/>
              </a:rPr>
            </a:br>
            <a:r>
              <a:rPr lang="zh-CN" altLang="en-US" sz="2800" dirty="0">
                <a:latin typeface="Times New Roman" panose="02020603050405020304" charset="0"/>
                <a:sym typeface="Times New Roman" panose="02020603050405020304" charset="0"/>
              </a:rPr>
              <a:t>声母（initials）</a:t>
            </a:r>
          </a:p>
        </p:txBody>
      </p:sp>
      <p:sp>
        <p:nvSpPr>
          <p:cNvPr id="12292" name="Rectangle 4"/>
          <p:cNvSpPr>
            <a:spLocks noGrp="1"/>
          </p:cNvSpPr>
          <p:nvPr>
            <p:ph type="body" sz="half" idx="4294967295"/>
          </p:nvPr>
        </p:nvSpPr>
        <p:spPr>
          <a:xfrm>
            <a:off x="6003926" y="1849836"/>
            <a:ext cx="3659505" cy="4173855"/>
          </a:xfrm>
        </p:spPr>
        <p:txBody>
          <a:bodyPr vert="horz" wrap="square" lIns="91440" tIns="45720" rIns="91440" bIns="45720" anchor="t"/>
          <a:lstStyle>
            <a:lvl1pPr lvl="0">
              <a:defRPr sz="2000"/>
            </a:lvl1pPr>
            <a:lvl2pPr lvl="1">
              <a:defRPr sz="1400"/>
            </a:lvl2pPr>
            <a:lvl3pPr lvl="2">
              <a:defRPr sz="1000"/>
            </a:lvl3pPr>
            <a:lvl4pPr lvl="3">
              <a:defRPr sz="900"/>
            </a:lvl4pPr>
            <a:lvl5pPr lvl="4">
              <a:defRPr sz="900"/>
            </a:lvl5pPr>
          </a:lstStyle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charset="0"/>
                <a:sym typeface="Times New Roman" panose="02020603050405020304" charset="0"/>
              </a:rPr>
              <a:t>  </a:t>
            </a:r>
            <a:r>
              <a:rPr lang="zh-CN" altLang="en-US" sz="3200" dirty="0">
                <a:latin typeface="Times New Roman" panose="02020603050405020304" charset="0"/>
                <a:sym typeface="Times New Roman" panose="02020603050405020304" charset="0"/>
              </a:rPr>
              <a:t>    </a:t>
            </a: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m     f</a:t>
            </a:r>
            <a:endParaRPr lang="zh-CN" altLang="en-US" sz="3200" dirty="0">
              <a:solidFill>
                <a:srgbClr val="FF9900"/>
              </a:solidFill>
              <a:latin typeface="Times New Roman" panose="02020603050405020304" charset="0"/>
              <a:sym typeface="Times New Roman" panose="02020603050405020304" charset="0"/>
            </a:endParaRP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  </a:t>
            </a: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n     l</a:t>
            </a:r>
            <a:endParaRPr lang="zh-CN" altLang="en-US" sz="3200" dirty="0">
              <a:solidFill>
                <a:srgbClr val="FF9900"/>
              </a:solidFill>
              <a:latin typeface="Times New Roman" panose="02020603050405020304" charset="0"/>
              <a:sym typeface="Times New Roman" panose="02020603050405020304" charset="0"/>
            </a:endParaRP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     h</a:t>
            </a:r>
            <a:endParaRPr lang="zh-CN" altLang="en-US" sz="3200" dirty="0">
              <a:solidFill>
                <a:srgbClr val="FF9900"/>
              </a:solidFill>
              <a:latin typeface="Times New Roman" panose="02020603050405020304" charset="0"/>
              <a:sym typeface="Times New Roman" panose="02020603050405020304" charset="0"/>
            </a:endParaRP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  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</a:t>
            </a: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x</a:t>
            </a:r>
            <a:endParaRPr lang="zh-CN" altLang="en-US" sz="3200" dirty="0">
              <a:solidFill>
                <a:srgbClr val="FF9900"/>
              </a:solidFill>
              <a:latin typeface="Times New Roman" panose="02020603050405020304" charset="0"/>
              <a:sym typeface="Times New Roman" panose="02020603050405020304" charset="0"/>
            </a:endParaRP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 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</a:t>
            </a: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sh    r</a:t>
            </a:r>
            <a:endParaRPr lang="zh-CN" altLang="en-US" sz="3200" dirty="0">
              <a:solidFill>
                <a:srgbClr val="FF9900"/>
              </a:solidFill>
              <a:latin typeface="Times New Roman" panose="02020603050405020304" charset="0"/>
              <a:sym typeface="Times New Roman" panose="02020603050405020304" charset="0"/>
            </a:endParaRPr>
          </a:p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</a:t>
            </a:r>
            <a:r>
              <a:rPr lang="zh-CN" altLang="en-US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      </a:t>
            </a:r>
            <a:r>
              <a:rPr lang="en-US" altLang="zh-CN" sz="3200" dirty="0">
                <a:solidFill>
                  <a:srgbClr val="FF9900"/>
                </a:solidFill>
                <a:latin typeface="Times New Roman" panose="02020603050405020304" charset="0"/>
                <a:sym typeface="Times New Roman" panose="02020603050405020304" charset="0"/>
              </a:rPr>
              <a:t>s</a:t>
            </a:r>
          </a:p>
        </p:txBody>
      </p:sp>
      <p:sp>
        <p:nvSpPr>
          <p:cNvPr id="12293" name="Text Box 5"/>
          <p:cNvSpPr txBox="1"/>
          <p:nvPr/>
        </p:nvSpPr>
        <p:spPr>
          <a:xfrm>
            <a:off x="3573780" y="1849837"/>
            <a:ext cx="2952750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2850"/>
                </a:solidFill>
              </a:rPr>
              <a:t>  b   —   p</a:t>
            </a:r>
            <a:endParaRPr lang="zh-CN" altLang="en-US" sz="2800" b="1" i="1" dirty="0">
              <a:solidFill>
                <a:srgbClr val="00285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2850"/>
                </a:solidFill>
              </a:rPr>
              <a:t>  d   —   t</a:t>
            </a:r>
            <a:endParaRPr lang="zh-CN" altLang="en-US" sz="2800" b="1" i="1" dirty="0">
              <a:solidFill>
                <a:srgbClr val="00285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2850"/>
                </a:solidFill>
              </a:rPr>
              <a:t>  g   —   k</a:t>
            </a:r>
            <a:endParaRPr lang="zh-CN" altLang="en-US" sz="2800" b="1" i="1" dirty="0">
              <a:solidFill>
                <a:srgbClr val="00285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 dirty="0">
                <a:solidFill>
                  <a:srgbClr val="002850"/>
                </a:solidFill>
              </a:rPr>
              <a:t>   </a:t>
            </a:r>
            <a:r>
              <a:rPr lang="en-US" altLang="zh-CN" sz="2800" b="1" i="1" dirty="0">
                <a:solidFill>
                  <a:srgbClr val="002850"/>
                </a:solidFill>
              </a:rPr>
              <a:t>j   —   q</a:t>
            </a:r>
            <a:endParaRPr lang="zh-CN" altLang="en-US" sz="2800" b="1" i="1" dirty="0">
              <a:solidFill>
                <a:srgbClr val="00285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002850"/>
                </a:solidFill>
              </a:rPr>
              <a:t>  zh   —   ch</a:t>
            </a:r>
            <a:endParaRPr lang="zh-CN" altLang="en-US" sz="2800" b="1" i="1" dirty="0">
              <a:solidFill>
                <a:srgbClr val="00285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 dirty="0">
                <a:solidFill>
                  <a:srgbClr val="002850"/>
                </a:solidFill>
              </a:rPr>
              <a:t>   </a:t>
            </a:r>
            <a:r>
              <a:rPr lang="en-US" altLang="zh-CN" sz="2800" b="1" i="1" dirty="0">
                <a:solidFill>
                  <a:srgbClr val="002850"/>
                </a:solidFill>
              </a:rPr>
              <a:t>z   —   c</a:t>
            </a:r>
          </a:p>
        </p:txBody>
      </p:sp>
      <p:sp>
        <p:nvSpPr>
          <p:cNvPr id="12294" name="Text Box 6"/>
          <p:cNvSpPr txBox="1"/>
          <p:nvPr/>
        </p:nvSpPr>
        <p:spPr>
          <a:xfrm>
            <a:off x="2917870" y="1322945"/>
            <a:ext cx="31419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</a:rPr>
              <a:t>un</a:t>
            </a:r>
            <a:r>
              <a:rPr lang="zh-CN" altLang="en-US" b="1" i="1" dirty="0">
                <a:solidFill>
                  <a:srgbClr val="FF0000"/>
                </a:solidFill>
              </a:rPr>
              <a:t>aspirated ——  aspirated</a:t>
            </a:r>
          </a:p>
        </p:txBody>
      </p:sp>
    </p:spTree>
    <p:extLst>
      <p:ext uri="{BB962C8B-B14F-4D97-AF65-F5344CB8AC3E}">
        <p14:creationId xmlns:p14="http://schemas.microsoft.com/office/powerpoint/2010/main" val="27804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  <p:bldP spid="1229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/>
          <p:nvPr/>
        </p:nvSpPr>
        <p:spPr>
          <a:xfrm>
            <a:off x="8810626" y="301625"/>
            <a:ext cx="1736725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  <a:tileRect/>
          </a:gradFill>
          <a:ln w="9525" cap="flat" cmpd="sng">
            <a:solidFill>
              <a:srgbClr val="969696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400" b="1" dirty="0">
                <a:solidFill>
                  <a:srgbClr val="000000"/>
                </a:solidFill>
              </a:rPr>
              <a:t>Basic Chinese</a:t>
            </a:r>
          </a:p>
        </p:txBody>
      </p:sp>
      <p:sp>
        <p:nvSpPr>
          <p:cNvPr id="43010" name="矩形 13"/>
          <p:cNvSpPr/>
          <p:nvPr/>
        </p:nvSpPr>
        <p:spPr>
          <a:xfrm>
            <a:off x="3360420" y="149861"/>
            <a:ext cx="4572000" cy="1077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srgbClr val="000000"/>
                </a:solidFill>
                <a:ea typeface="宋体" panose="02010600030101010101" pitchFamily="2" charset="-122"/>
              </a:rPr>
              <a:t>Shēngmǔ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srgbClr val="000000"/>
                </a:solidFill>
                <a:ea typeface="宋体" panose="02010600030101010101" pitchFamily="2" charset="-122"/>
              </a:rPr>
              <a:t>Initial</a:t>
            </a:r>
          </a:p>
        </p:txBody>
      </p:sp>
      <p:sp>
        <p:nvSpPr>
          <p:cNvPr id="43011" name="文本框 1"/>
          <p:cNvSpPr txBox="1"/>
          <p:nvPr/>
        </p:nvSpPr>
        <p:spPr>
          <a:xfrm>
            <a:off x="1974850" y="1417638"/>
            <a:ext cx="805815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i="1">
                <a:solidFill>
                  <a:srgbClr val="000000"/>
                </a:solidFill>
              </a:rPr>
              <a:t>b - p     d - t      g - 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2139" y="2595564"/>
            <a:ext cx="868521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i="1" noProof="1">
                <a:solidFill>
                  <a:srgbClr val="000000"/>
                </a:solidFill>
                <a:cs typeface="+mn-ea"/>
              </a:rPr>
              <a:t>m - n     f     l     h    </a:t>
            </a:r>
            <a:endParaRPr lang="en-US" altLang="zh-CN" sz="6600" i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2139" y="3702051"/>
            <a:ext cx="8347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i="1" noProof="1">
                <a:solidFill>
                  <a:srgbClr val="000000"/>
                </a:solidFill>
                <a:cs typeface="+mn-ea"/>
              </a:rPr>
              <a:t>j - q - x    z - c - s    </a:t>
            </a:r>
            <a:endParaRPr lang="en-US" altLang="zh-CN" sz="6600" i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8801" y="5092701"/>
            <a:ext cx="8348663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i="1" noProof="1">
                <a:solidFill>
                  <a:srgbClr val="000000"/>
                </a:solidFill>
                <a:cs typeface="+mn-ea"/>
              </a:rPr>
              <a:t>zh - ch - sh - r </a:t>
            </a:r>
            <a:endParaRPr lang="en-US" altLang="zh-CN" sz="6600" i="1" noProof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3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71675" y="1200150"/>
            <a:ext cx="4032250" cy="5100638"/>
          </a:xfrm>
        </p:spPr>
        <p:txBody>
          <a:bodyPr vert="horz" wrap="square" lIns="91440" tIns="45720" rIns="91440" bIns="45720" anchor="t"/>
          <a:lstStyle>
            <a:lvl1pPr lvl="0">
              <a:defRPr sz="2000"/>
            </a:lvl1pPr>
            <a:lvl2pPr lvl="1">
              <a:defRPr sz="1400"/>
            </a:lvl2pPr>
            <a:lvl3pPr lvl="2">
              <a:defRPr sz="1000"/>
            </a:lvl3pPr>
            <a:lvl4pPr lvl="3">
              <a:defRPr sz="900"/>
            </a:lvl4pPr>
            <a:lvl5pPr lvl="4">
              <a:defRPr sz="900"/>
            </a:lvl5pPr>
          </a:lstStyle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268" name="Rectangle 4"/>
          <p:cNvSpPr>
            <a:spLocks noGrp="1"/>
          </p:cNvSpPr>
          <p:nvPr>
            <p:ph type="body" sz="half" idx="4294967295"/>
          </p:nvPr>
        </p:nvSpPr>
        <p:spPr>
          <a:xfrm>
            <a:off x="2650490" y="1692594"/>
            <a:ext cx="3455988" cy="5100637"/>
          </a:xfrm>
        </p:spPr>
        <p:txBody>
          <a:bodyPr vert="horz" wrap="square" lIns="91440" tIns="45720" rIns="91440" bIns="45720" anchor="t"/>
          <a:lstStyle>
            <a:lvl1pPr lvl="0">
              <a:defRPr sz="2000"/>
            </a:lvl1pPr>
            <a:lvl2pPr lvl="1">
              <a:defRPr sz="1400"/>
            </a:lvl2pPr>
            <a:lvl3pPr lvl="2">
              <a:defRPr sz="1000"/>
            </a:lvl3pPr>
            <a:lvl4pPr lvl="3">
              <a:defRPr sz="900"/>
            </a:lvl4pPr>
            <a:lvl5pPr lvl="4">
              <a:defRPr sz="900"/>
            </a:lvl5pPr>
          </a:lstStyle>
          <a:p>
            <a:pPr lvl="0" eaLnBrk="1" hangingPunct="1"/>
            <a:r>
              <a:rPr lang="zh-CN" altLang="en-US" sz="5400" dirty="0">
                <a:solidFill>
                  <a:srgbClr val="FF0066"/>
                </a:solidFill>
              </a:rPr>
              <a:t>ɑ </a:t>
            </a:r>
          </a:p>
          <a:p>
            <a:pPr lvl="0" eaLnBrk="1" hangingPunct="1"/>
            <a:r>
              <a:rPr lang="zh-CN" altLang="en-US" sz="5400" dirty="0">
                <a:solidFill>
                  <a:srgbClr val="FF0066"/>
                </a:solidFill>
              </a:rPr>
              <a:t>o</a:t>
            </a:r>
          </a:p>
          <a:p>
            <a:pPr lvl="0" eaLnBrk="1" hangingPunct="1"/>
            <a:r>
              <a:rPr lang="zh-CN" altLang="en-US" sz="5400" dirty="0">
                <a:solidFill>
                  <a:srgbClr val="FF0066"/>
                </a:solidFill>
              </a:rPr>
              <a:t>e</a:t>
            </a:r>
          </a:p>
          <a:p>
            <a:pPr lvl="0" eaLnBrk="1" hangingPunct="1">
              <a:buNone/>
            </a:pPr>
            <a:endParaRPr lang="zh-CN" altLang="en-US" sz="5400" dirty="0"/>
          </a:p>
        </p:txBody>
      </p:sp>
      <p:sp>
        <p:nvSpPr>
          <p:cNvPr id="11269" name="Rectangle 5"/>
          <p:cNvSpPr>
            <a:spLocks noGrp="1"/>
          </p:cNvSpPr>
          <p:nvPr/>
        </p:nvSpPr>
        <p:spPr>
          <a:xfrm>
            <a:off x="6295073" y="1692910"/>
            <a:ext cx="4030662" cy="5100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"/>
              <a:defRPr sz="24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271780" lvl="1" indent="-271780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9DBEB4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algn="l" defTabSz="914400" eaLnBrk="1" hangingPunct="1">
              <a:lnSpc>
                <a:spcPct val="120000"/>
              </a:lnSpc>
              <a:spcBef>
                <a:spcPct val="20000"/>
              </a:spcBef>
              <a:buClr>
                <a:srgbClr val="5B8CC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5400" b="1" dirty="0">
                <a:solidFill>
                  <a:srgbClr val="FF0066"/>
                </a:solidFill>
              </a:rPr>
              <a:t>i</a:t>
            </a:r>
          </a:p>
          <a:p>
            <a:pPr marL="342900" indent="-342900" algn="l" defTabSz="914400" eaLnBrk="1" hangingPunct="1">
              <a:lnSpc>
                <a:spcPct val="120000"/>
              </a:lnSpc>
              <a:spcBef>
                <a:spcPct val="20000"/>
              </a:spcBef>
              <a:buClr>
                <a:srgbClr val="5B8CC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5400" b="1" dirty="0">
                <a:solidFill>
                  <a:srgbClr val="FF0066"/>
                </a:solidFill>
              </a:rPr>
              <a:t>u</a:t>
            </a:r>
          </a:p>
          <a:p>
            <a:pPr marL="342900" indent="-342900" algn="l" defTabSz="914400" eaLnBrk="1" hangingPunct="1">
              <a:lnSpc>
                <a:spcPct val="120000"/>
              </a:lnSpc>
              <a:spcBef>
                <a:spcPct val="20000"/>
              </a:spcBef>
              <a:buClr>
                <a:srgbClr val="5B8CC1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5400" b="1" dirty="0">
                <a:solidFill>
                  <a:srgbClr val="FF0066"/>
                </a:solidFill>
              </a:rPr>
              <a:t>ü</a:t>
            </a:r>
          </a:p>
          <a:p>
            <a:pPr eaLnBrk="1" hangingPunct="1">
              <a:buClr>
                <a:srgbClr val="5B8CC1"/>
              </a:buClr>
              <a:buFont typeface="Wingdings 2" panose="05020102010507070707" pitchFamily="18" charset="2"/>
              <a:buNone/>
            </a:pPr>
            <a:endParaRPr lang="zh-CN" altLang="en-US" sz="5400" b="1" i="1" dirty="0">
              <a:latin typeface="幼圆" panose="02010509060101010101" pitchFamily="49" charset="-122"/>
            </a:endParaRPr>
          </a:p>
        </p:txBody>
      </p:sp>
      <p:pic>
        <p:nvPicPr>
          <p:cNvPr id="11271" name="Picture 7" descr="014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26" y="4286251"/>
            <a:ext cx="1584325" cy="174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矩形 22"/>
          <p:cNvSpPr/>
          <p:nvPr/>
        </p:nvSpPr>
        <p:spPr>
          <a:xfrm>
            <a:off x="3821113" y="131763"/>
            <a:ext cx="3783012" cy="1077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srgbClr val="000000"/>
                </a:solidFill>
                <a:ea typeface="宋体" panose="02010600030101010101" pitchFamily="2" charset="-122"/>
              </a:rPr>
              <a:t>Yùnmǔ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solidFill>
                  <a:srgbClr val="000000"/>
                </a:solidFill>
                <a:ea typeface="宋体" panose="02010600030101010101" pitchFamily="2" charset="-122"/>
              </a:rPr>
              <a:t>Final</a:t>
            </a:r>
            <a:endParaRPr lang="zh-CN" altLang="en-US" sz="32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923" y="941578"/>
            <a:ext cx="580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2.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SimSun"/>
                <a:cs typeface="SimSun"/>
              </a:rPr>
              <a:t>汉语的声调（四声）</a:t>
            </a:r>
            <a:r>
              <a:rPr sz="2000" spc="5" dirty="0">
                <a:latin typeface="SimSun"/>
                <a:cs typeface="SimSun"/>
              </a:rPr>
              <a:t>Tones(Four</a:t>
            </a:r>
            <a:r>
              <a:rPr sz="2000" spc="-70" dirty="0">
                <a:latin typeface="SimSun"/>
                <a:cs typeface="SimSun"/>
              </a:rPr>
              <a:t> </a:t>
            </a:r>
            <a:r>
              <a:rPr sz="2000" spc="5" dirty="0">
                <a:latin typeface="SimSun"/>
                <a:cs typeface="SimSun"/>
              </a:rPr>
              <a:t>Tones)</a:t>
            </a:r>
            <a:endParaRPr sz="20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4188" y="1794255"/>
          <a:ext cx="192278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7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89812" y="1599946"/>
            <a:ext cx="147955" cy="17811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665"/>
              </a:spcBef>
            </a:pPr>
            <a:r>
              <a:rPr sz="1800" i="1" spc="-18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i="1" spc="-18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750"/>
              </a:spcBef>
            </a:pPr>
            <a:r>
              <a:rPr sz="1800" i="1" spc="-3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575"/>
              </a:spcBef>
            </a:pPr>
            <a:r>
              <a:rPr sz="1800" i="1" spc="-16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20320">
              <a:lnSpc>
                <a:spcPct val="100000"/>
              </a:lnSpc>
              <a:spcBef>
                <a:spcPts val="560"/>
              </a:spcBef>
            </a:pPr>
            <a:r>
              <a:rPr sz="1800" i="1" spc="-459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0142" y="4299077"/>
          <a:ext cx="1922780" cy="1483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102425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75791" y="4105655"/>
            <a:ext cx="147955" cy="17811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665"/>
              </a:spcBef>
            </a:pPr>
            <a:r>
              <a:rPr sz="1800" i="1" spc="-18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i="1" spc="-18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745"/>
              </a:spcBef>
            </a:pPr>
            <a:r>
              <a:rPr sz="1800" i="1" spc="-3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575"/>
              </a:spcBef>
            </a:pPr>
            <a:r>
              <a:rPr sz="1800" i="1" spc="-15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20320">
              <a:lnSpc>
                <a:spcPct val="100000"/>
              </a:lnSpc>
              <a:spcBef>
                <a:spcPts val="565"/>
              </a:spcBef>
            </a:pPr>
            <a:r>
              <a:rPr sz="1800" i="1" spc="-459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15531" y="4301235"/>
            <a:ext cx="1940560" cy="1506220"/>
            <a:chOff x="6915531" y="4301235"/>
            <a:chExt cx="1940560" cy="1506220"/>
          </a:xfrm>
        </p:grpSpPr>
        <p:sp>
          <p:nvSpPr>
            <p:cNvPr id="10" name="object 10"/>
            <p:cNvSpPr/>
            <p:nvPr/>
          </p:nvSpPr>
          <p:spPr>
            <a:xfrm>
              <a:off x="6920484" y="4310887"/>
              <a:ext cx="1935480" cy="1496695"/>
            </a:xfrm>
            <a:custGeom>
              <a:avLst/>
              <a:gdLst/>
              <a:ahLst/>
              <a:cxnLst/>
              <a:rect l="l" t="t" r="r" b="b"/>
              <a:pathLst>
                <a:path w="1935479" h="1496695">
                  <a:moveTo>
                    <a:pt x="0" y="377189"/>
                  </a:moveTo>
                  <a:lnTo>
                    <a:pt x="1935099" y="377189"/>
                  </a:lnTo>
                </a:path>
                <a:path w="1935479" h="1496695">
                  <a:moveTo>
                    <a:pt x="0" y="748030"/>
                  </a:moveTo>
                  <a:lnTo>
                    <a:pt x="1935099" y="748030"/>
                  </a:lnTo>
                </a:path>
                <a:path w="1935479" h="1496695">
                  <a:moveTo>
                    <a:pt x="0" y="1118870"/>
                  </a:moveTo>
                  <a:lnTo>
                    <a:pt x="1935099" y="1118870"/>
                  </a:lnTo>
                </a:path>
                <a:path w="1935479" h="1496695">
                  <a:moveTo>
                    <a:pt x="6350" y="0"/>
                  </a:moveTo>
                  <a:lnTo>
                    <a:pt x="6350" y="1496085"/>
                  </a:lnTo>
                </a:path>
                <a:path w="1935479" h="1496695">
                  <a:moveTo>
                    <a:pt x="1928749" y="0"/>
                  </a:moveTo>
                  <a:lnTo>
                    <a:pt x="1928749" y="1496085"/>
                  </a:lnTo>
                </a:path>
                <a:path w="1935479" h="1496695">
                  <a:moveTo>
                    <a:pt x="0" y="6350"/>
                  </a:moveTo>
                  <a:lnTo>
                    <a:pt x="1935099" y="6350"/>
                  </a:lnTo>
                </a:path>
                <a:path w="1935479" h="1496695">
                  <a:moveTo>
                    <a:pt x="0" y="1489735"/>
                  </a:moveTo>
                  <a:lnTo>
                    <a:pt x="1935099" y="14897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4106" y="4329810"/>
              <a:ext cx="1039494" cy="831215"/>
            </a:xfrm>
            <a:custGeom>
              <a:avLst/>
              <a:gdLst/>
              <a:ahLst/>
              <a:cxnLst/>
              <a:rect l="l" t="t" r="r" b="b"/>
              <a:pathLst>
                <a:path w="1039495" h="831214">
                  <a:moveTo>
                    <a:pt x="0" y="0"/>
                  </a:moveTo>
                  <a:lnTo>
                    <a:pt x="50875" y="1668"/>
                  </a:lnTo>
                  <a:lnTo>
                    <a:pt x="101157" y="5462"/>
                  </a:lnTo>
                  <a:lnTo>
                    <a:pt x="150789" y="11336"/>
                  </a:lnTo>
                  <a:lnTo>
                    <a:pt x="199710" y="19243"/>
                  </a:lnTo>
                  <a:lnTo>
                    <a:pt x="247864" y="29135"/>
                  </a:lnTo>
                  <a:lnTo>
                    <a:pt x="295191" y="40967"/>
                  </a:lnTo>
                  <a:lnTo>
                    <a:pt x="341634" y="54692"/>
                  </a:lnTo>
                  <a:lnTo>
                    <a:pt x="387133" y="70264"/>
                  </a:lnTo>
                  <a:lnTo>
                    <a:pt x="431631" y="87634"/>
                  </a:lnTo>
                  <a:lnTo>
                    <a:pt x="475069" y="106758"/>
                  </a:lnTo>
                  <a:lnTo>
                    <a:pt x="517388" y="127588"/>
                  </a:lnTo>
                  <a:lnTo>
                    <a:pt x="558531" y="150078"/>
                  </a:lnTo>
                  <a:lnTo>
                    <a:pt x="598438" y="174180"/>
                  </a:lnTo>
                  <a:lnTo>
                    <a:pt x="637052" y="199850"/>
                  </a:lnTo>
                  <a:lnTo>
                    <a:pt x="674314" y="227039"/>
                  </a:lnTo>
                  <a:lnTo>
                    <a:pt x="710165" y="255701"/>
                  </a:lnTo>
                  <a:lnTo>
                    <a:pt x="744548" y="285789"/>
                  </a:lnTo>
                  <a:lnTo>
                    <a:pt x="777404" y="317258"/>
                  </a:lnTo>
                  <a:lnTo>
                    <a:pt x="808674" y="350060"/>
                  </a:lnTo>
                  <a:lnTo>
                    <a:pt x="838300" y="384149"/>
                  </a:lnTo>
                  <a:lnTo>
                    <a:pt x="866224" y="419477"/>
                  </a:lnTo>
                  <a:lnTo>
                    <a:pt x="892387" y="455999"/>
                  </a:lnTo>
                  <a:lnTo>
                    <a:pt x="916731" y="493668"/>
                  </a:lnTo>
                  <a:lnTo>
                    <a:pt x="939197" y="532437"/>
                  </a:lnTo>
                  <a:lnTo>
                    <a:pt x="959728" y="572259"/>
                  </a:lnTo>
                  <a:lnTo>
                    <a:pt x="978264" y="613089"/>
                  </a:lnTo>
                  <a:lnTo>
                    <a:pt x="994747" y="654878"/>
                  </a:lnTo>
                  <a:lnTo>
                    <a:pt x="1009120" y="697581"/>
                  </a:lnTo>
                  <a:lnTo>
                    <a:pt x="1021323" y="741152"/>
                  </a:lnTo>
                  <a:lnTo>
                    <a:pt x="1031298" y="785542"/>
                  </a:lnTo>
                  <a:lnTo>
                    <a:pt x="1038987" y="830707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1978" y="5140959"/>
              <a:ext cx="260350" cy="648335"/>
            </a:xfrm>
            <a:custGeom>
              <a:avLst/>
              <a:gdLst/>
              <a:ahLst/>
              <a:cxnLst/>
              <a:rect l="l" t="t" r="r" b="b"/>
              <a:pathLst>
                <a:path w="260350" h="648335">
                  <a:moveTo>
                    <a:pt x="37814" y="422719"/>
                  </a:moveTo>
                  <a:lnTo>
                    <a:pt x="27050" y="424719"/>
                  </a:lnTo>
                  <a:lnTo>
                    <a:pt x="17525" y="430910"/>
                  </a:lnTo>
                  <a:lnTo>
                    <a:pt x="11146" y="440309"/>
                  </a:lnTo>
                  <a:lnTo>
                    <a:pt x="8969" y="451057"/>
                  </a:lnTo>
                  <a:lnTo>
                    <a:pt x="11007" y="461841"/>
                  </a:lnTo>
                  <a:lnTo>
                    <a:pt x="17272" y="471347"/>
                  </a:lnTo>
                  <a:lnTo>
                    <a:pt x="190753" y="647738"/>
                  </a:lnTo>
                  <a:lnTo>
                    <a:pt x="204460" y="599833"/>
                  </a:lnTo>
                  <a:lnTo>
                    <a:pt x="149098" y="599833"/>
                  </a:lnTo>
                  <a:lnTo>
                    <a:pt x="123037" y="497474"/>
                  </a:lnTo>
                  <a:lnTo>
                    <a:pt x="57912" y="431291"/>
                  </a:lnTo>
                  <a:lnTo>
                    <a:pt x="48529" y="424910"/>
                  </a:lnTo>
                  <a:lnTo>
                    <a:pt x="37814" y="422719"/>
                  </a:lnTo>
                  <a:close/>
                </a:path>
                <a:path w="260350" h="648335">
                  <a:moveTo>
                    <a:pt x="123037" y="497474"/>
                  </a:moveTo>
                  <a:lnTo>
                    <a:pt x="149098" y="599833"/>
                  </a:lnTo>
                  <a:lnTo>
                    <a:pt x="204470" y="585736"/>
                  </a:lnTo>
                  <a:lnTo>
                    <a:pt x="204263" y="584923"/>
                  </a:lnTo>
                  <a:lnTo>
                    <a:pt x="149351" y="584923"/>
                  </a:lnTo>
                  <a:lnTo>
                    <a:pt x="162809" y="537893"/>
                  </a:lnTo>
                  <a:lnTo>
                    <a:pt x="123037" y="497474"/>
                  </a:lnTo>
                  <a:close/>
                </a:path>
                <a:path w="260350" h="648335">
                  <a:moveTo>
                    <a:pt x="227982" y="373632"/>
                  </a:moveTo>
                  <a:lnTo>
                    <a:pt x="217566" y="377015"/>
                  </a:lnTo>
                  <a:lnTo>
                    <a:pt x="209174" y="384042"/>
                  </a:lnTo>
                  <a:lnTo>
                    <a:pt x="203962" y="394080"/>
                  </a:lnTo>
                  <a:lnTo>
                    <a:pt x="178412" y="483368"/>
                  </a:lnTo>
                  <a:lnTo>
                    <a:pt x="204470" y="585736"/>
                  </a:lnTo>
                  <a:lnTo>
                    <a:pt x="149098" y="599833"/>
                  </a:lnTo>
                  <a:lnTo>
                    <a:pt x="204460" y="599833"/>
                  </a:lnTo>
                  <a:lnTo>
                    <a:pt x="258825" y="409828"/>
                  </a:lnTo>
                  <a:lnTo>
                    <a:pt x="259788" y="398490"/>
                  </a:lnTo>
                  <a:lnTo>
                    <a:pt x="256428" y="388080"/>
                  </a:lnTo>
                  <a:lnTo>
                    <a:pt x="249378" y="379718"/>
                  </a:lnTo>
                  <a:lnTo>
                    <a:pt x="239268" y="374522"/>
                  </a:lnTo>
                  <a:lnTo>
                    <a:pt x="227982" y="373632"/>
                  </a:lnTo>
                  <a:close/>
                </a:path>
                <a:path w="260350" h="648335">
                  <a:moveTo>
                    <a:pt x="162809" y="537893"/>
                  </a:moveTo>
                  <a:lnTo>
                    <a:pt x="149351" y="584923"/>
                  </a:lnTo>
                  <a:lnTo>
                    <a:pt x="197103" y="572744"/>
                  </a:lnTo>
                  <a:lnTo>
                    <a:pt x="162809" y="537893"/>
                  </a:lnTo>
                  <a:close/>
                </a:path>
                <a:path w="260350" h="648335">
                  <a:moveTo>
                    <a:pt x="178412" y="483368"/>
                  </a:moveTo>
                  <a:lnTo>
                    <a:pt x="162809" y="537893"/>
                  </a:lnTo>
                  <a:lnTo>
                    <a:pt x="197103" y="572744"/>
                  </a:lnTo>
                  <a:lnTo>
                    <a:pt x="149351" y="584923"/>
                  </a:lnTo>
                  <a:lnTo>
                    <a:pt x="204263" y="584923"/>
                  </a:lnTo>
                  <a:lnTo>
                    <a:pt x="178412" y="483368"/>
                  </a:lnTo>
                  <a:close/>
                </a:path>
                <a:path w="260350" h="648335">
                  <a:moveTo>
                    <a:pt x="55372" y="0"/>
                  </a:moveTo>
                  <a:lnTo>
                    <a:pt x="0" y="14223"/>
                  </a:lnTo>
                  <a:lnTo>
                    <a:pt x="123037" y="497474"/>
                  </a:lnTo>
                  <a:lnTo>
                    <a:pt x="162809" y="537893"/>
                  </a:lnTo>
                  <a:lnTo>
                    <a:pt x="178412" y="483368"/>
                  </a:lnTo>
                  <a:lnTo>
                    <a:pt x="553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06869" y="4117721"/>
            <a:ext cx="147955" cy="178053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665"/>
              </a:spcBef>
            </a:pPr>
            <a:r>
              <a:rPr sz="1800" i="1" spc="-18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i="1" spc="-18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750"/>
              </a:spcBef>
            </a:pPr>
            <a:r>
              <a:rPr sz="1800" i="1" spc="-3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575"/>
              </a:spcBef>
            </a:pPr>
            <a:r>
              <a:rPr sz="1800" i="1" spc="-15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20320">
              <a:lnSpc>
                <a:spcPct val="100000"/>
              </a:lnSpc>
              <a:spcBef>
                <a:spcPts val="560"/>
              </a:spcBef>
            </a:pPr>
            <a:r>
              <a:rPr sz="1800" i="1" spc="-459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82765" y="1784476"/>
            <a:ext cx="1958975" cy="1497330"/>
            <a:chOff x="6882765" y="1784476"/>
            <a:chExt cx="1958975" cy="1497330"/>
          </a:xfrm>
        </p:grpSpPr>
        <p:sp>
          <p:nvSpPr>
            <p:cNvPr id="15" name="object 15"/>
            <p:cNvSpPr/>
            <p:nvPr/>
          </p:nvSpPr>
          <p:spPr>
            <a:xfrm>
              <a:off x="6906387" y="1785619"/>
              <a:ext cx="1935480" cy="1496060"/>
            </a:xfrm>
            <a:custGeom>
              <a:avLst/>
              <a:gdLst/>
              <a:ahLst/>
              <a:cxnLst/>
              <a:rect l="l" t="t" r="r" b="b"/>
              <a:pathLst>
                <a:path w="1935479" h="1496060">
                  <a:moveTo>
                    <a:pt x="0" y="377189"/>
                  </a:moveTo>
                  <a:lnTo>
                    <a:pt x="1935226" y="377189"/>
                  </a:lnTo>
                </a:path>
                <a:path w="1935479" h="1496060">
                  <a:moveTo>
                    <a:pt x="0" y="748029"/>
                  </a:moveTo>
                  <a:lnTo>
                    <a:pt x="1935226" y="748029"/>
                  </a:lnTo>
                </a:path>
                <a:path w="1935479" h="1496060">
                  <a:moveTo>
                    <a:pt x="0" y="1118869"/>
                  </a:moveTo>
                  <a:lnTo>
                    <a:pt x="1935226" y="1118869"/>
                  </a:lnTo>
                </a:path>
                <a:path w="1935479" h="1496060">
                  <a:moveTo>
                    <a:pt x="6350" y="0"/>
                  </a:moveTo>
                  <a:lnTo>
                    <a:pt x="6350" y="1496059"/>
                  </a:lnTo>
                </a:path>
                <a:path w="1935479" h="1496060">
                  <a:moveTo>
                    <a:pt x="1928876" y="0"/>
                  </a:moveTo>
                  <a:lnTo>
                    <a:pt x="1928876" y="1496059"/>
                  </a:lnTo>
                </a:path>
                <a:path w="1935479" h="1496060">
                  <a:moveTo>
                    <a:pt x="0" y="6350"/>
                  </a:moveTo>
                  <a:lnTo>
                    <a:pt x="1935226" y="6350"/>
                  </a:lnTo>
                </a:path>
                <a:path w="1935479" h="1496060">
                  <a:moveTo>
                    <a:pt x="0" y="1489709"/>
                  </a:moveTo>
                  <a:lnTo>
                    <a:pt x="1935226" y="14897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7726" y="1784476"/>
              <a:ext cx="404495" cy="615950"/>
            </a:xfrm>
            <a:custGeom>
              <a:avLst/>
              <a:gdLst/>
              <a:ahLst/>
              <a:cxnLst/>
              <a:rect l="l" t="t" r="r" b="b"/>
              <a:pathLst>
                <a:path w="404495" h="615950">
                  <a:moveTo>
                    <a:pt x="343527" y="95798"/>
                  </a:moveTo>
                  <a:lnTo>
                    <a:pt x="293261" y="121855"/>
                  </a:lnTo>
                  <a:lnTo>
                    <a:pt x="0" y="584962"/>
                  </a:lnTo>
                  <a:lnTo>
                    <a:pt x="48259" y="615569"/>
                  </a:lnTo>
                  <a:lnTo>
                    <a:pt x="341455" y="152566"/>
                  </a:lnTo>
                  <a:lnTo>
                    <a:pt x="343527" y="95798"/>
                  </a:lnTo>
                  <a:close/>
                </a:path>
                <a:path w="404495" h="615950">
                  <a:moveTo>
                    <a:pt x="403050" y="32638"/>
                  </a:moveTo>
                  <a:lnTo>
                    <a:pt x="349757" y="32638"/>
                  </a:lnTo>
                  <a:lnTo>
                    <a:pt x="398018" y="63246"/>
                  </a:lnTo>
                  <a:lnTo>
                    <a:pt x="341455" y="152566"/>
                  </a:lnTo>
                  <a:lnTo>
                    <a:pt x="338074" y="245237"/>
                  </a:lnTo>
                  <a:lnTo>
                    <a:pt x="339951" y="256432"/>
                  </a:lnTo>
                  <a:lnTo>
                    <a:pt x="345757" y="265747"/>
                  </a:lnTo>
                  <a:lnTo>
                    <a:pt x="354611" y="272204"/>
                  </a:lnTo>
                  <a:lnTo>
                    <a:pt x="365632" y="274827"/>
                  </a:lnTo>
                  <a:lnTo>
                    <a:pt x="376810" y="273022"/>
                  </a:lnTo>
                  <a:lnTo>
                    <a:pt x="386095" y="267239"/>
                  </a:lnTo>
                  <a:lnTo>
                    <a:pt x="392547" y="258361"/>
                  </a:lnTo>
                  <a:lnTo>
                    <a:pt x="395224" y="247269"/>
                  </a:lnTo>
                  <a:lnTo>
                    <a:pt x="403050" y="32638"/>
                  </a:lnTo>
                  <a:close/>
                </a:path>
                <a:path w="404495" h="615950">
                  <a:moveTo>
                    <a:pt x="404241" y="0"/>
                  </a:moveTo>
                  <a:lnTo>
                    <a:pt x="184530" y="113919"/>
                  </a:lnTo>
                  <a:lnTo>
                    <a:pt x="175642" y="121021"/>
                  </a:lnTo>
                  <a:lnTo>
                    <a:pt x="170386" y="130635"/>
                  </a:lnTo>
                  <a:lnTo>
                    <a:pt x="169154" y="141511"/>
                  </a:lnTo>
                  <a:lnTo>
                    <a:pt x="172339" y="152400"/>
                  </a:lnTo>
                  <a:lnTo>
                    <a:pt x="179423" y="161288"/>
                  </a:lnTo>
                  <a:lnTo>
                    <a:pt x="189007" y="166544"/>
                  </a:lnTo>
                  <a:lnTo>
                    <a:pt x="199878" y="167776"/>
                  </a:lnTo>
                  <a:lnTo>
                    <a:pt x="210820" y="164592"/>
                  </a:lnTo>
                  <a:lnTo>
                    <a:pt x="293261" y="121855"/>
                  </a:lnTo>
                  <a:lnTo>
                    <a:pt x="349757" y="32638"/>
                  </a:lnTo>
                  <a:lnTo>
                    <a:pt x="403050" y="32638"/>
                  </a:lnTo>
                  <a:lnTo>
                    <a:pt x="404241" y="0"/>
                  </a:lnTo>
                  <a:close/>
                </a:path>
                <a:path w="404495" h="615950">
                  <a:moveTo>
                    <a:pt x="372185" y="46862"/>
                  </a:moveTo>
                  <a:lnTo>
                    <a:pt x="345313" y="46862"/>
                  </a:lnTo>
                  <a:lnTo>
                    <a:pt x="386969" y="73278"/>
                  </a:lnTo>
                  <a:lnTo>
                    <a:pt x="343527" y="95798"/>
                  </a:lnTo>
                  <a:lnTo>
                    <a:pt x="341455" y="152566"/>
                  </a:lnTo>
                  <a:lnTo>
                    <a:pt x="398018" y="63246"/>
                  </a:lnTo>
                  <a:lnTo>
                    <a:pt x="372185" y="46862"/>
                  </a:lnTo>
                  <a:close/>
                </a:path>
                <a:path w="404495" h="615950">
                  <a:moveTo>
                    <a:pt x="349757" y="32638"/>
                  </a:moveTo>
                  <a:lnTo>
                    <a:pt x="293261" y="121855"/>
                  </a:lnTo>
                  <a:lnTo>
                    <a:pt x="343527" y="95798"/>
                  </a:lnTo>
                  <a:lnTo>
                    <a:pt x="345313" y="46862"/>
                  </a:lnTo>
                  <a:lnTo>
                    <a:pt x="372185" y="46862"/>
                  </a:lnTo>
                  <a:lnTo>
                    <a:pt x="349757" y="32638"/>
                  </a:lnTo>
                  <a:close/>
                </a:path>
                <a:path w="404495" h="615950">
                  <a:moveTo>
                    <a:pt x="345313" y="46862"/>
                  </a:moveTo>
                  <a:lnTo>
                    <a:pt x="343527" y="95798"/>
                  </a:lnTo>
                  <a:lnTo>
                    <a:pt x="386969" y="73278"/>
                  </a:lnTo>
                  <a:lnTo>
                    <a:pt x="345313" y="468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1340" y="2374391"/>
              <a:ext cx="1092835" cy="131445"/>
            </a:xfrm>
            <a:custGeom>
              <a:avLst/>
              <a:gdLst/>
              <a:ahLst/>
              <a:cxnLst/>
              <a:rect l="l" t="t" r="r" b="b"/>
              <a:pathLst>
                <a:path w="1092834" h="131444">
                  <a:moveTo>
                    <a:pt x="0" y="131063"/>
                  </a:moveTo>
                  <a:lnTo>
                    <a:pt x="700785" y="119125"/>
                  </a:lnTo>
                  <a:lnTo>
                    <a:pt x="765611" y="109730"/>
                  </a:lnTo>
                  <a:lnTo>
                    <a:pt x="824102" y="98137"/>
                  </a:lnTo>
                  <a:lnTo>
                    <a:pt x="877165" y="84659"/>
                  </a:lnTo>
                  <a:lnTo>
                    <a:pt x="925702" y="69611"/>
                  </a:lnTo>
                  <a:lnTo>
                    <a:pt x="970621" y="53308"/>
                  </a:lnTo>
                  <a:lnTo>
                    <a:pt x="1012825" y="36062"/>
                  </a:lnTo>
                  <a:lnTo>
                    <a:pt x="1053218" y="18188"/>
                  </a:lnTo>
                  <a:lnTo>
                    <a:pt x="1092707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92645" y="1591817"/>
            <a:ext cx="148590" cy="17811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665"/>
              </a:spcBef>
            </a:pPr>
            <a:r>
              <a:rPr sz="1800" i="1" spc="-18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i="1" spc="-18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750"/>
              </a:spcBef>
            </a:pPr>
            <a:r>
              <a:rPr sz="1800" i="1" spc="-3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580"/>
              </a:spcBef>
            </a:pPr>
            <a:r>
              <a:rPr sz="1800" i="1" spc="-16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20320">
              <a:lnSpc>
                <a:spcPct val="100000"/>
              </a:lnSpc>
              <a:spcBef>
                <a:spcPts val="560"/>
              </a:spcBef>
            </a:pPr>
            <a:r>
              <a:rPr sz="1800" i="1" spc="-459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275" y="1531607"/>
            <a:ext cx="1800606" cy="6027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55465" y="1801190"/>
            <a:ext cx="736600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Microsoft Sans Serif"/>
                <a:cs typeface="Microsoft Sans Serif"/>
              </a:rPr>
              <a:t>mā</a:t>
            </a:r>
            <a:endParaRPr sz="24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3600" b="1" dirty="0">
                <a:solidFill>
                  <a:srgbClr val="FFC000"/>
                </a:solidFill>
                <a:latin typeface="Microsoft YaHei UI"/>
                <a:cs typeface="Microsoft YaHei UI"/>
              </a:rPr>
              <a:t>妈</a:t>
            </a:r>
            <a:endParaRPr sz="36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mot</a:t>
            </a:r>
            <a:r>
              <a:rPr sz="1800" spc="-15" dirty="0">
                <a:solidFill>
                  <a:srgbClr val="8FAADC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03090" y="4277317"/>
            <a:ext cx="596265" cy="13303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mǎ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600" b="1" dirty="0">
                <a:solidFill>
                  <a:srgbClr val="FFC000"/>
                </a:solidFill>
                <a:latin typeface="Microsoft YaHei UI"/>
                <a:cs typeface="Microsoft YaHei UI"/>
              </a:rPr>
              <a:t>马</a:t>
            </a:r>
            <a:endParaRPr sz="36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h</a:t>
            </a:r>
            <a:r>
              <a:rPr sz="1800" spc="-15" dirty="0">
                <a:solidFill>
                  <a:srgbClr val="8FAADC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rse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3907" y="1824609"/>
            <a:ext cx="1332865" cy="126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>
              <a:lnSpc>
                <a:spcPts val="279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má</a:t>
            </a:r>
            <a:endParaRPr sz="2400">
              <a:latin typeface="Microsoft Sans Serif"/>
              <a:cs typeface="Microsoft Sans Serif"/>
            </a:endParaRPr>
          </a:p>
          <a:p>
            <a:pPr marL="333375">
              <a:lnSpc>
                <a:spcPts val="4230"/>
              </a:lnSpc>
            </a:pPr>
            <a:r>
              <a:rPr sz="3600" b="1" dirty="0">
                <a:solidFill>
                  <a:srgbClr val="FFC000"/>
                </a:solidFill>
                <a:latin typeface="Microsoft YaHei UI"/>
                <a:cs typeface="Microsoft YaHei UI"/>
              </a:rPr>
              <a:t>麻</a:t>
            </a:r>
            <a:endParaRPr sz="36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fibrous</a:t>
            </a:r>
            <a:r>
              <a:rPr sz="1800" spc="-50" dirty="0">
                <a:solidFill>
                  <a:srgbClr val="8FAAD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crops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49459" y="4329810"/>
            <a:ext cx="812800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Microsoft Sans Serif"/>
                <a:cs typeface="Microsoft Sans Serif"/>
              </a:rPr>
              <a:t>mà</a:t>
            </a:r>
            <a:endParaRPr sz="2400">
              <a:latin typeface="Microsoft Sans Serif"/>
              <a:cs typeface="Microsoft Sans Serif"/>
            </a:endParaRPr>
          </a:p>
          <a:p>
            <a:pPr marL="107314">
              <a:lnSpc>
                <a:spcPct val="100000"/>
              </a:lnSpc>
              <a:spcBef>
                <a:spcPts val="120"/>
              </a:spcBef>
            </a:pPr>
            <a:r>
              <a:rPr sz="3600" b="1" dirty="0">
                <a:solidFill>
                  <a:srgbClr val="FFC000"/>
                </a:solidFill>
                <a:latin typeface="Microsoft YaHei UI"/>
                <a:cs typeface="Microsoft YaHei UI"/>
              </a:rPr>
              <a:t>骂</a:t>
            </a:r>
            <a:endParaRPr sz="36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8FAADC"/>
                </a:solidFill>
                <a:latin typeface="Arial MT"/>
                <a:cs typeface="Arial MT"/>
              </a:rPr>
              <a:t>to</a:t>
            </a:r>
            <a:r>
              <a:rPr sz="1800" spc="-75" dirty="0">
                <a:solidFill>
                  <a:srgbClr val="8FAAD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FAADC"/>
                </a:solidFill>
                <a:latin typeface="Arial MT"/>
                <a:cs typeface="Arial MT"/>
              </a:rPr>
              <a:t>scold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64133" y="4712080"/>
            <a:ext cx="1965960" cy="1104900"/>
            <a:chOff x="1064133" y="4712080"/>
            <a:chExt cx="1965960" cy="1104900"/>
          </a:xfrm>
        </p:grpSpPr>
        <p:sp>
          <p:nvSpPr>
            <p:cNvPr id="25" name="object 25"/>
            <p:cNvSpPr/>
            <p:nvPr/>
          </p:nvSpPr>
          <p:spPr>
            <a:xfrm>
              <a:off x="1092708" y="5035295"/>
              <a:ext cx="1757680" cy="753110"/>
            </a:xfrm>
            <a:custGeom>
              <a:avLst/>
              <a:gdLst/>
              <a:ahLst/>
              <a:cxnLst/>
              <a:rect l="l" t="t" r="r" b="b"/>
              <a:pathLst>
                <a:path w="1757680" h="753110">
                  <a:moveTo>
                    <a:pt x="0" y="356107"/>
                  </a:moveTo>
                  <a:lnTo>
                    <a:pt x="22095" y="394118"/>
                  </a:lnTo>
                  <a:lnTo>
                    <a:pt x="44676" y="431780"/>
                  </a:lnTo>
                  <a:lnTo>
                    <a:pt x="68224" y="468743"/>
                  </a:lnTo>
                  <a:lnTo>
                    <a:pt x="93227" y="504656"/>
                  </a:lnTo>
                  <a:lnTo>
                    <a:pt x="120167" y="539169"/>
                  </a:lnTo>
                  <a:lnTo>
                    <a:pt x="149531" y="571931"/>
                  </a:lnTo>
                  <a:lnTo>
                    <a:pt x="181802" y="602593"/>
                  </a:lnTo>
                  <a:lnTo>
                    <a:pt x="217465" y="630804"/>
                  </a:lnTo>
                  <a:lnTo>
                    <a:pt x="257005" y="656213"/>
                  </a:lnTo>
                  <a:lnTo>
                    <a:pt x="300906" y="678470"/>
                  </a:lnTo>
                  <a:lnTo>
                    <a:pt x="349654" y="697225"/>
                  </a:lnTo>
                  <a:lnTo>
                    <a:pt x="403732" y="712127"/>
                  </a:lnTo>
                  <a:lnTo>
                    <a:pt x="479841" y="726497"/>
                  </a:lnTo>
                  <a:lnTo>
                    <a:pt x="523163" y="732771"/>
                  </a:lnTo>
                  <a:lnTo>
                    <a:pt x="569434" y="738329"/>
                  </a:lnTo>
                  <a:lnTo>
                    <a:pt x="618230" y="743092"/>
                  </a:lnTo>
                  <a:lnTo>
                    <a:pt x="669127" y="746981"/>
                  </a:lnTo>
                  <a:lnTo>
                    <a:pt x="721703" y="749913"/>
                  </a:lnTo>
                  <a:lnTo>
                    <a:pt x="775534" y="751811"/>
                  </a:lnTo>
                  <a:lnTo>
                    <a:pt x="830197" y="752593"/>
                  </a:lnTo>
                  <a:lnTo>
                    <a:pt x="885269" y="752179"/>
                  </a:lnTo>
                  <a:lnTo>
                    <a:pt x="940327" y="750490"/>
                  </a:lnTo>
                  <a:lnTo>
                    <a:pt x="994947" y="747444"/>
                  </a:lnTo>
                  <a:lnTo>
                    <a:pt x="1048707" y="742963"/>
                  </a:lnTo>
                  <a:lnTo>
                    <a:pt x="1101182" y="736965"/>
                  </a:lnTo>
                  <a:lnTo>
                    <a:pt x="1151951" y="729372"/>
                  </a:lnTo>
                  <a:lnTo>
                    <a:pt x="1200589" y="720101"/>
                  </a:lnTo>
                  <a:lnTo>
                    <a:pt x="1246674" y="709075"/>
                  </a:lnTo>
                  <a:lnTo>
                    <a:pt x="1289783" y="696211"/>
                  </a:lnTo>
                  <a:lnTo>
                    <a:pt x="1329491" y="681431"/>
                  </a:lnTo>
                  <a:lnTo>
                    <a:pt x="1365377" y="664654"/>
                  </a:lnTo>
                  <a:lnTo>
                    <a:pt x="1406207" y="638914"/>
                  </a:lnTo>
                  <a:lnTo>
                    <a:pt x="1444209" y="606807"/>
                  </a:lnTo>
                  <a:lnTo>
                    <a:pt x="1479521" y="569247"/>
                  </a:lnTo>
                  <a:lnTo>
                    <a:pt x="1512284" y="527146"/>
                  </a:lnTo>
                  <a:lnTo>
                    <a:pt x="1542635" y="481417"/>
                  </a:lnTo>
                  <a:lnTo>
                    <a:pt x="1570715" y="432972"/>
                  </a:lnTo>
                  <a:lnTo>
                    <a:pt x="1596661" y="382725"/>
                  </a:lnTo>
                  <a:lnTo>
                    <a:pt x="1620615" y="331589"/>
                  </a:lnTo>
                  <a:lnTo>
                    <a:pt x="1642714" y="280475"/>
                  </a:lnTo>
                  <a:lnTo>
                    <a:pt x="1663097" y="230297"/>
                  </a:lnTo>
                  <a:lnTo>
                    <a:pt x="1681905" y="181968"/>
                  </a:lnTo>
                  <a:lnTo>
                    <a:pt x="1699275" y="136400"/>
                  </a:lnTo>
                  <a:lnTo>
                    <a:pt x="1715348" y="94507"/>
                  </a:lnTo>
                  <a:lnTo>
                    <a:pt x="1730262" y="57200"/>
                  </a:lnTo>
                  <a:lnTo>
                    <a:pt x="1744157" y="25394"/>
                  </a:lnTo>
                  <a:lnTo>
                    <a:pt x="1757172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5712" y="4712080"/>
              <a:ext cx="234315" cy="344170"/>
            </a:xfrm>
            <a:custGeom>
              <a:avLst/>
              <a:gdLst/>
              <a:ahLst/>
              <a:cxnLst/>
              <a:rect l="l" t="t" r="r" b="b"/>
              <a:pathLst>
                <a:path w="234314" h="344170">
                  <a:moveTo>
                    <a:pt x="170055" y="100446"/>
                  </a:moveTo>
                  <a:lnTo>
                    <a:pt x="122120" y="130533"/>
                  </a:lnTo>
                  <a:lnTo>
                    <a:pt x="24322" y="317246"/>
                  </a:lnTo>
                  <a:lnTo>
                    <a:pt x="74868" y="343789"/>
                  </a:lnTo>
                  <a:lnTo>
                    <a:pt x="172634" y="157137"/>
                  </a:lnTo>
                  <a:lnTo>
                    <a:pt x="170055" y="100446"/>
                  </a:lnTo>
                  <a:close/>
                </a:path>
                <a:path w="234314" h="344170">
                  <a:moveTo>
                    <a:pt x="224385" y="36957"/>
                  </a:moveTo>
                  <a:lnTo>
                    <a:pt x="171134" y="36957"/>
                  </a:lnTo>
                  <a:lnTo>
                    <a:pt x="221680" y="63500"/>
                  </a:lnTo>
                  <a:lnTo>
                    <a:pt x="172634" y="157137"/>
                  </a:lnTo>
                  <a:lnTo>
                    <a:pt x="176849" y="249809"/>
                  </a:lnTo>
                  <a:lnTo>
                    <a:pt x="206694" y="277114"/>
                  </a:lnTo>
                  <a:lnTo>
                    <a:pt x="217693" y="274343"/>
                  </a:lnTo>
                  <a:lnTo>
                    <a:pt x="226490" y="267811"/>
                  </a:lnTo>
                  <a:lnTo>
                    <a:pt x="232215" y="258468"/>
                  </a:lnTo>
                  <a:lnTo>
                    <a:pt x="233999" y="247269"/>
                  </a:lnTo>
                  <a:lnTo>
                    <a:pt x="224385" y="36957"/>
                  </a:lnTo>
                  <a:close/>
                </a:path>
                <a:path w="234314" h="344170">
                  <a:moveTo>
                    <a:pt x="222696" y="0"/>
                  </a:moveTo>
                  <a:lnTo>
                    <a:pt x="13019" y="131445"/>
                  </a:lnTo>
                  <a:lnTo>
                    <a:pt x="4806" y="139259"/>
                  </a:lnTo>
                  <a:lnTo>
                    <a:pt x="367" y="149288"/>
                  </a:lnTo>
                  <a:lnTo>
                    <a:pt x="0" y="160270"/>
                  </a:lnTo>
                  <a:lnTo>
                    <a:pt x="4002" y="170942"/>
                  </a:lnTo>
                  <a:lnTo>
                    <a:pt x="11814" y="179155"/>
                  </a:lnTo>
                  <a:lnTo>
                    <a:pt x="21830" y="183594"/>
                  </a:lnTo>
                  <a:lnTo>
                    <a:pt x="32773" y="183961"/>
                  </a:lnTo>
                  <a:lnTo>
                    <a:pt x="43372" y="179959"/>
                  </a:lnTo>
                  <a:lnTo>
                    <a:pt x="122120" y="130533"/>
                  </a:lnTo>
                  <a:lnTo>
                    <a:pt x="171134" y="36957"/>
                  </a:lnTo>
                  <a:lnTo>
                    <a:pt x="224385" y="36957"/>
                  </a:lnTo>
                  <a:lnTo>
                    <a:pt x="222696" y="0"/>
                  </a:lnTo>
                  <a:close/>
                </a:path>
                <a:path w="234314" h="344170">
                  <a:moveTo>
                    <a:pt x="198946" y="51562"/>
                  </a:moveTo>
                  <a:lnTo>
                    <a:pt x="167832" y="51562"/>
                  </a:lnTo>
                  <a:lnTo>
                    <a:pt x="211520" y="74422"/>
                  </a:lnTo>
                  <a:lnTo>
                    <a:pt x="170055" y="100446"/>
                  </a:lnTo>
                  <a:lnTo>
                    <a:pt x="172634" y="157137"/>
                  </a:lnTo>
                  <a:lnTo>
                    <a:pt x="221680" y="63500"/>
                  </a:lnTo>
                  <a:lnTo>
                    <a:pt x="198946" y="51562"/>
                  </a:lnTo>
                  <a:close/>
                </a:path>
                <a:path w="234314" h="344170">
                  <a:moveTo>
                    <a:pt x="171134" y="36957"/>
                  </a:moveTo>
                  <a:lnTo>
                    <a:pt x="122120" y="130533"/>
                  </a:lnTo>
                  <a:lnTo>
                    <a:pt x="170055" y="100446"/>
                  </a:lnTo>
                  <a:lnTo>
                    <a:pt x="167832" y="51562"/>
                  </a:lnTo>
                  <a:lnTo>
                    <a:pt x="198946" y="51562"/>
                  </a:lnTo>
                  <a:lnTo>
                    <a:pt x="171134" y="36957"/>
                  </a:lnTo>
                  <a:close/>
                </a:path>
                <a:path w="234314" h="344170">
                  <a:moveTo>
                    <a:pt x="167832" y="51562"/>
                  </a:moveTo>
                  <a:lnTo>
                    <a:pt x="170055" y="100446"/>
                  </a:lnTo>
                  <a:lnTo>
                    <a:pt x="211520" y="74422"/>
                  </a:lnTo>
                  <a:lnTo>
                    <a:pt x="167832" y="515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09205" y="1085082"/>
            <a:ext cx="7992109" cy="5430520"/>
            <a:chOff x="2109205" y="1085082"/>
            <a:chExt cx="7992109" cy="5430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9205" y="1085082"/>
              <a:ext cx="7991876" cy="54300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25979" y="1092708"/>
              <a:ext cx="7908290" cy="5355590"/>
            </a:xfrm>
            <a:custGeom>
              <a:avLst/>
              <a:gdLst/>
              <a:ahLst/>
              <a:cxnLst/>
              <a:rect l="l" t="t" r="r" b="b"/>
              <a:pathLst>
                <a:path w="7908290" h="5355590">
                  <a:moveTo>
                    <a:pt x="7015480" y="0"/>
                  </a:moveTo>
                  <a:lnTo>
                    <a:pt x="0" y="0"/>
                  </a:lnTo>
                  <a:lnTo>
                    <a:pt x="0" y="5355335"/>
                  </a:lnTo>
                  <a:lnTo>
                    <a:pt x="7908036" y="5355335"/>
                  </a:lnTo>
                  <a:lnTo>
                    <a:pt x="7908036" y="892555"/>
                  </a:lnTo>
                  <a:lnTo>
                    <a:pt x="7906798" y="845158"/>
                  </a:lnTo>
                  <a:lnTo>
                    <a:pt x="7903127" y="798404"/>
                  </a:lnTo>
                  <a:lnTo>
                    <a:pt x="7897084" y="752356"/>
                  </a:lnTo>
                  <a:lnTo>
                    <a:pt x="7888731" y="707075"/>
                  </a:lnTo>
                  <a:lnTo>
                    <a:pt x="7878130" y="662623"/>
                  </a:lnTo>
                  <a:lnTo>
                    <a:pt x="7865341" y="619061"/>
                  </a:lnTo>
                  <a:lnTo>
                    <a:pt x="7850428" y="576452"/>
                  </a:lnTo>
                  <a:lnTo>
                    <a:pt x="7833452" y="534857"/>
                  </a:lnTo>
                  <a:lnTo>
                    <a:pt x="7814474" y="494337"/>
                  </a:lnTo>
                  <a:lnTo>
                    <a:pt x="7793556" y="454955"/>
                  </a:lnTo>
                  <a:lnTo>
                    <a:pt x="7770760" y="416772"/>
                  </a:lnTo>
                  <a:lnTo>
                    <a:pt x="7746147" y="379850"/>
                  </a:lnTo>
                  <a:lnTo>
                    <a:pt x="7719780" y="344251"/>
                  </a:lnTo>
                  <a:lnTo>
                    <a:pt x="7691720" y="310036"/>
                  </a:lnTo>
                  <a:lnTo>
                    <a:pt x="7662028" y="277268"/>
                  </a:lnTo>
                  <a:lnTo>
                    <a:pt x="7630767" y="246007"/>
                  </a:lnTo>
                  <a:lnTo>
                    <a:pt x="7597999" y="216315"/>
                  </a:lnTo>
                  <a:lnTo>
                    <a:pt x="7563784" y="188255"/>
                  </a:lnTo>
                  <a:lnTo>
                    <a:pt x="7528185" y="161888"/>
                  </a:lnTo>
                  <a:lnTo>
                    <a:pt x="7491263" y="137275"/>
                  </a:lnTo>
                  <a:lnTo>
                    <a:pt x="7453080" y="114479"/>
                  </a:lnTo>
                  <a:lnTo>
                    <a:pt x="7413698" y="93561"/>
                  </a:lnTo>
                  <a:lnTo>
                    <a:pt x="7373178" y="74583"/>
                  </a:lnTo>
                  <a:lnTo>
                    <a:pt x="7331583" y="57607"/>
                  </a:lnTo>
                  <a:lnTo>
                    <a:pt x="7288974" y="42694"/>
                  </a:lnTo>
                  <a:lnTo>
                    <a:pt x="7245412" y="29905"/>
                  </a:lnTo>
                  <a:lnTo>
                    <a:pt x="7200960" y="19304"/>
                  </a:lnTo>
                  <a:lnTo>
                    <a:pt x="7155679" y="10951"/>
                  </a:lnTo>
                  <a:lnTo>
                    <a:pt x="7109631" y="4908"/>
                  </a:lnTo>
                  <a:lnTo>
                    <a:pt x="7062877" y="1237"/>
                  </a:lnTo>
                  <a:lnTo>
                    <a:pt x="7015480" y="0"/>
                  </a:lnTo>
                  <a:close/>
                </a:path>
              </a:pathLst>
            </a:custGeom>
            <a:solidFill>
              <a:srgbClr val="E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4720" y="1154511"/>
            <a:ext cx="7011670" cy="6877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05"/>
              </a:spcBef>
              <a:buSzPct val="120000"/>
              <a:buFont typeface="Arial MT"/>
              <a:buChar char="•"/>
              <a:tabLst>
                <a:tab pos="203200" algn="l"/>
              </a:tabLst>
            </a:pPr>
            <a:r>
              <a:rPr sz="2000" spc="10" dirty="0">
                <a:solidFill>
                  <a:srgbClr val="00AF50"/>
                </a:solidFill>
                <a:latin typeface="SimSun"/>
                <a:cs typeface="SimSun"/>
              </a:rPr>
              <a:t>朗读下列音节，注意声调的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不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同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Read</a:t>
            </a:r>
            <a:r>
              <a:rPr sz="2000" spc="-3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2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syllables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aloud</a:t>
            </a:r>
            <a:r>
              <a:rPr sz="2000" spc="-4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and</a:t>
            </a:r>
            <a:r>
              <a:rPr sz="2000" spc="-1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pay</a:t>
            </a:r>
            <a:r>
              <a:rPr sz="2000" spc="-2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attention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to</a:t>
            </a:r>
            <a:r>
              <a:rPr sz="2000" spc="-2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1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tones</a:t>
            </a:r>
            <a:endParaRPr sz="2000">
              <a:latin typeface="SimSun"/>
              <a:cs typeface="SimSu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2298" y="2755014"/>
          <a:ext cx="6375398" cy="294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310"/>
                <a:gridCol w="1977389"/>
                <a:gridCol w="1977389"/>
                <a:gridCol w="1210310"/>
              </a:tblGrid>
              <a:tr h="436496">
                <a:tc>
                  <a:txBody>
                    <a:bodyPr/>
                    <a:lstStyle/>
                    <a:p>
                      <a:pPr marL="129539">
                        <a:lnSpc>
                          <a:spcPts val="2940"/>
                        </a:lnSpc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ā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á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ǎ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2940"/>
                        </a:lnSpc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à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50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ō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ó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ò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</a:tr>
              <a:tr h="51832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ē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é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ě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è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</a:tr>
              <a:tr h="51803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ī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ǐ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ì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</a:tr>
              <a:tr h="518452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ū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ú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ǔ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ù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</a:tr>
              <a:tr h="436743">
                <a:tc>
                  <a:txBody>
                    <a:bodyPr/>
                    <a:lstStyle/>
                    <a:p>
                      <a:pPr marL="128270">
                        <a:lnSpc>
                          <a:spcPts val="3115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ǖ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ǘ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ǜ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3115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ǜ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4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3923" y="941578"/>
            <a:ext cx="2203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3.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spc="5" dirty="0">
                <a:latin typeface="SimSun"/>
                <a:cs typeface="SimSun"/>
              </a:rPr>
              <a:t>汉语的音节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1667" y="1068070"/>
            <a:ext cx="196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Chinese</a:t>
            </a:r>
            <a:r>
              <a:rPr sz="1800" spc="-9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Syllables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7485" y="2305811"/>
          <a:ext cx="9451339" cy="3581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835"/>
                <a:gridCol w="2362835"/>
                <a:gridCol w="2362835"/>
                <a:gridCol w="2362834"/>
              </a:tblGrid>
              <a:tr h="834771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汉语的音节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Syllable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197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solidFill>
                            <a:srgbClr val="0D0D0D"/>
                          </a:solidFill>
                          <a:latin typeface="Microsoft YaHei"/>
                          <a:cs typeface="Microsoft YaHei"/>
                        </a:rPr>
                        <a:t>声母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18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5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solidFill>
                            <a:srgbClr val="0D0D0D"/>
                          </a:solidFill>
                          <a:latin typeface="Microsoft YaHei"/>
                          <a:cs typeface="Microsoft YaHei"/>
                        </a:rPr>
                        <a:t>韵母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marL="1905" algn="ctr">
                        <a:lnSpc>
                          <a:spcPts val="2850"/>
                        </a:lnSpc>
                      </a:pPr>
                      <a:r>
                        <a:rPr sz="2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Final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50"/>
                        </a:lnSpc>
                        <a:spcBef>
                          <a:spcPts val="26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声调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  <a:p>
                      <a:pPr marL="1905" algn="ctr">
                        <a:lnSpc>
                          <a:spcPts val="2850"/>
                        </a:lnSpc>
                      </a:pP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3797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b="1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ā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（猫，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b="1" spc="-125" dirty="0">
                          <a:latin typeface="Arial"/>
                          <a:cs typeface="Arial"/>
                        </a:rPr>
                        <a:t>ao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b="1" spc="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ú</a:t>
                      </a:r>
                      <a:r>
                        <a:rPr sz="2800" b="1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（鱼，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ü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800" b="1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ě</a:t>
                      </a:r>
                      <a:r>
                        <a:rPr sz="2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（姐，</a:t>
                      </a:r>
                      <a:endParaRPr sz="240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elder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sisiter</a:t>
                      </a:r>
                      <a:r>
                        <a:rPr sz="2400" spc="-5" dirty="0">
                          <a:latin typeface="SimSun"/>
                          <a:cs typeface="SimSun"/>
                        </a:rPr>
                        <a:t>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j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800" b="1" spc="-100" dirty="0">
                          <a:latin typeface="Arial"/>
                          <a:cs typeface="Arial"/>
                        </a:rPr>
                        <a:t>ie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4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800" b="1" spc="10" dirty="0">
                          <a:latin typeface="Arial"/>
                          <a:cs typeface="Arial"/>
                        </a:rPr>
                        <a:t>è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（二，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800" b="1" spc="-80" dirty="0">
                          <a:latin typeface="Arial"/>
                          <a:cs typeface="Arial"/>
                        </a:rPr>
                        <a:t>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4753" y="3400425"/>
            <a:ext cx="238626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4627" y="3895936"/>
            <a:ext cx="133581" cy="105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5949" y="4455133"/>
            <a:ext cx="228234" cy="1049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73437" y="5307656"/>
            <a:ext cx="132994" cy="105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0"/>
            <a:ext cx="24771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u="heavy" spc="-2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拼</a:t>
            </a:r>
            <a:r>
              <a:rPr sz="3600" u="heavy" spc="-5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音</a:t>
            </a:r>
            <a:r>
              <a:rPr sz="3800" u="heavy" spc="-110" dirty="0">
                <a:solidFill>
                  <a:srgbClr val="D09E00"/>
                </a:solidFill>
                <a:uFill>
                  <a:solidFill>
                    <a:srgbClr val="BE9000"/>
                  </a:solidFill>
                </a:uFill>
              </a:rPr>
              <a:t>Pinyin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674751"/>
            <a:ext cx="2568575" cy="13970"/>
          </a:xfrm>
          <a:custGeom>
            <a:avLst/>
            <a:gdLst/>
            <a:ahLst/>
            <a:cxnLst/>
            <a:rect l="l" t="t" r="r" b="b"/>
            <a:pathLst>
              <a:path w="2568575" h="13970">
                <a:moveTo>
                  <a:pt x="2568194" y="0"/>
                </a:moveTo>
                <a:lnTo>
                  <a:pt x="0" y="0"/>
                </a:lnTo>
                <a:lnTo>
                  <a:pt x="0" y="13970"/>
                </a:lnTo>
                <a:lnTo>
                  <a:pt x="2568194" y="13970"/>
                </a:lnTo>
                <a:lnTo>
                  <a:pt x="2568194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5460" y="734556"/>
            <a:ext cx="11608435" cy="6123940"/>
            <a:chOff x="315460" y="734556"/>
            <a:chExt cx="11608435" cy="6123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460" y="734556"/>
              <a:ext cx="11608322" cy="61234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9184" y="748283"/>
              <a:ext cx="11530965" cy="6064250"/>
            </a:xfrm>
            <a:custGeom>
              <a:avLst/>
              <a:gdLst/>
              <a:ahLst/>
              <a:cxnLst/>
              <a:rect l="l" t="t" r="r" b="b"/>
              <a:pathLst>
                <a:path w="11530965" h="6064250">
                  <a:moveTo>
                    <a:pt x="11530584" y="0"/>
                  </a:moveTo>
                  <a:lnTo>
                    <a:pt x="0" y="0"/>
                  </a:lnTo>
                  <a:lnTo>
                    <a:pt x="0" y="6063996"/>
                  </a:lnTo>
                  <a:lnTo>
                    <a:pt x="11530584" y="6063996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E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184" y="748283"/>
              <a:ext cx="11530965" cy="6064250"/>
            </a:xfrm>
            <a:custGeom>
              <a:avLst/>
              <a:gdLst/>
              <a:ahLst/>
              <a:cxnLst/>
              <a:rect l="l" t="t" r="r" b="b"/>
              <a:pathLst>
                <a:path w="11530965" h="6064250">
                  <a:moveTo>
                    <a:pt x="0" y="6063996"/>
                  </a:moveTo>
                  <a:lnTo>
                    <a:pt x="11530584" y="6063996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606399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8228" y="801090"/>
            <a:ext cx="7392670" cy="6870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00"/>
              </a:spcBef>
              <a:buSzPct val="120000"/>
              <a:buFont typeface="Arial MT"/>
              <a:buChar char="•"/>
              <a:tabLst>
                <a:tab pos="203200" algn="l"/>
              </a:tabLst>
            </a:pPr>
            <a:r>
              <a:rPr sz="2000" spc="10" dirty="0">
                <a:solidFill>
                  <a:srgbClr val="00AF50"/>
                </a:solidFill>
                <a:latin typeface="SimSun"/>
                <a:cs typeface="SimSun"/>
              </a:rPr>
              <a:t>看图片，朗读下列单音节词语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Look</a:t>
            </a:r>
            <a:r>
              <a:rPr sz="2000" spc="-3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at</a:t>
            </a:r>
            <a:r>
              <a:rPr sz="2000" spc="-2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2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pictures</a:t>
            </a:r>
            <a:r>
              <a:rPr sz="2000" spc="-4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and</a:t>
            </a:r>
            <a:r>
              <a:rPr sz="2000" spc="-2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read</a:t>
            </a:r>
            <a:r>
              <a:rPr sz="2000" spc="-30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the</a:t>
            </a:r>
            <a:r>
              <a:rPr sz="2000" spc="-2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00AF50"/>
                </a:solidFill>
                <a:latin typeface="SimSun"/>
                <a:cs typeface="SimSun"/>
              </a:rPr>
              <a:t>monosyllabic</a:t>
            </a:r>
            <a:r>
              <a:rPr sz="2000" spc="-3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words</a:t>
            </a:r>
            <a:r>
              <a:rPr sz="2000" spc="-35" dirty="0">
                <a:solidFill>
                  <a:srgbClr val="00AF50"/>
                </a:solidFill>
                <a:latin typeface="SimSun"/>
                <a:cs typeface="SimSu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SimSun"/>
                <a:cs typeface="SimSun"/>
              </a:rPr>
              <a:t>aloud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5691" y="1768919"/>
            <a:ext cx="10656570" cy="3213735"/>
            <a:chOff x="575691" y="1768919"/>
            <a:chExt cx="10656570" cy="32137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778508"/>
              <a:ext cx="2159508" cy="14401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453" y="1773682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60" h="1449705">
                  <a:moveTo>
                    <a:pt x="0" y="1449705"/>
                  </a:moveTo>
                  <a:lnTo>
                    <a:pt x="2169033" y="1449705"/>
                  </a:lnTo>
                  <a:lnTo>
                    <a:pt x="2169033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1380" y="1778508"/>
              <a:ext cx="2161031" cy="14401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16554" y="1773682"/>
              <a:ext cx="2171065" cy="1449705"/>
            </a:xfrm>
            <a:custGeom>
              <a:avLst/>
              <a:gdLst/>
              <a:ahLst/>
              <a:cxnLst/>
              <a:rect l="l" t="t" r="r" b="b"/>
              <a:pathLst>
                <a:path w="2171065" h="1449705">
                  <a:moveTo>
                    <a:pt x="0" y="1449705"/>
                  </a:moveTo>
                  <a:lnTo>
                    <a:pt x="2170556" y="1449705"/>
                  </a:lnTo>
                  <a:lnTo>
                    <a:pt x="2170556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9924" y="1778508"/>
              <a:ext cx="2159507" cy="14401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45098" y="1773682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5">
                  <a:moveTo>
                    <a:pt x="0" y="1449705"/>
                  </a:moveTo>
                  <a:lnTo>
                    <a:pt x="2169032" y="1449705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3227" y="1778508"/>
              <a:ext cx="2159507" cy="14401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58401" y="1773682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5">
                  <a:moveTo>
                    <a:pt x="0" y="1449705"/>
                  </a:moveTo>
                  <a:lnTo>
                    <a:pt x="2169032" y="1449705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216" y="3509772"/>
              <a:ext cx="2159508" cy="14401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0453" y="3504946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60" h="1449704">
                  <a:moveTo>
                    <a:pt x="0" y="1449704"/>
                  </a:moveTo>
                  <a:lnTo>
                    <a:pt x="2169033" y="1449704"/>
                  </a:lnTo>
                  <a:lnTo>
                    <a:pt x="2169033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80" y="3532632"/>
              <a:ext cx="2161031" cy="14401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16554" y="3527805"/>
              <a:ext cx="2171065" cy="1449705"/>
            </a:xfrm>
            <a:custGeom>
              <a:avLst/>
              <a:gdLst/>
              <a:ahLst/>
              <a:cxnLst/>
              <a:rect l="l" t="t" r="r" b="b"/>
              <a:pathLst>
                <a:path w="2171065" h="1449704">
                  <a:moveTo>
                    <a:pt x="0" y="1449705"/>
                  </a:moveTo>
                  <a:lnTo>
                    <a:pt x="2170556" y="1449705"/>
                  </a:lnTo>
                  <a:lnTo>
                    <a:pt x="2170556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37179" y="2688462"/>
            <a:ext cx="361950" cy="72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Yī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100" b="1" spc="-35" dirty="0">
                <a:latin typeface="Arial"/>
                <a:cs typeface="Arial"/>
              </a:rPr>
              <a:t>Shirt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1405" y="2710942"/>
            <a:ext cx="468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4" dirty="0">
                <a:latin typeface="Arial"/>
                <a:cs typeface="Arial"/>
              </a:rPr>
              <a:t>wǔ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89442" y="2710942"/>
            <a:ext cx="38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15" dirty="0">
                <a:latin typeface="Arial"/>
                <a:cs typeface="Arial"/>
              </a:rPr>
              <a:t>yú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03000" y="2710942"/>
            <a:ext cx="34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>
                <a:latin typeface="Arial"/>
                <a:cs typeface="Arial"/>
              </a:rPr>
              <a:t>ěr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7179" y="4440377"/>
            <a:ext cx="33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Arial"/>
                <a:cs typeface="Arial"/>
              </a:rPr>
              <a:t>bǐ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90159" y="4515357"/>
            <a:ext cx="58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latin typeface="Arial"/>
                <a:cs typeface="Arial"/>
              </a:rPr>
              <a:t>m</a:t>
            </a:r>
            <a:r>
              <a:rPr sz="2400" b="1" spc="-90" dirty="0">
                <a:latin typeface="Arial"/>
                <a:cs typeface="Arial"/>
              </a:rPr>
              <a:t>ā</a:t>
            </a:r>
            <a:r>
              <a:rPr sz="2400" b="1" spc="-195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40335" y="3521519"/>
            <a:ext cx="2178685" cy="1461135"/>
            <a:chOff x="6240335" y="3521519"/>
            <a:chExt cx="2178685" cy="146113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9923" y="3531108"/>
              <a:ext cx="2159507" cy="14417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45097" y="3526282"/>
              <a:ext cx="2169160" cy="1451610"/>
            </a:xfrm>
            <a:custGeom>
              <a:avLst/>
              <a:gdLst/>
              <a:ahLst/>
              <a:cxnLst/>
              <a:rect l="l" t="t" r="r" b="b"/>
              <a:pathLst>
                <a:path w="2169159" h="1451610">
                  <a:moveTo>
                    <a:pt x="0" y="1451228"/>
                  </a:moveTo>
                  <a:lnTo>
                    <a:pt x="2169032" y="1451228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51228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435085" y="4465065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d</a:t>
            </a:r>
            <a:r>
              <a:rPr sz="2800" b="1" spc="-114" dirty="0">
                <a:latin typeface="Arial"/>
                <a:cs typeface="Arial"/>
              </a:rPr>
              <a:t>ǎ</a:t>
            </a:r>
            <a:r>
              <a:rPr sz="2800" b="1" spc="-225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53639" y="3521519"/>
            <a:ext cx="2178685" cy="1459230"/>
            <a:chOff x="9053639" y="3521519"/>
            <a:chExt cx="2178685" cy="145923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3228" y="3531108"/>
              <a:ext cx="2159507" cy="14401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58402" y="3526282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4">
                  <a:moveTo>
                    <a:pt x="0" y="1449705"/>
                  </a:moveTo>
                  <a:lnTo>
                    <a:pt x="2169032" y="1449705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248770" y="4463541"/>
            <a:ext cx="58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4" dirty="0">
                <a:latin typeface="Arial"/>
                <a:cs typeface="Arial"/>
              </a:rPr>
              <a:t>huā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5691" y="5254371"/>
            <a:ext cx="10656570" cy="1459230"/>
            <a:chOff x="575691" y="5254371"/>
            <a:chExt cx="10656570" cy="1459230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216" y="5263896"/>
              <a:ext cx="2159508" cy="14401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80453" y="5259133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60" h="1449704">
                  <a:moveTo>
                    <a:pt x="0" y="1449704"/>
                  </a:moveTo>
                  <a:lnTo>
                    <a:pt x="2169033" y="1449704"/>
                  </a:lnTo>
                  <a:lnTo>
                    <a:pt x="2169033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1380" y="5263896"/>
              <a:ext cx="2161031" cy="14401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416554" y="5259133"/>
              <a:ext cx="2171065" cy="1449705"/>
            </a:xfrm>
            <a:custGeom>
              <a:avLst/>
              <a:gdLst/>
              <a:ahLst/>
              <a:cxnLst/>
              <a:rect l="l" t="t" r="r" b="b"/>
              <a:pathLst>
                <a:path w="2171065" h="1449704">
                  <a:moveTo>
                    <a:pt x="0" y="1449704"/>
                  </a:moveTo>
                  <a:lnTo>
                    <a:pt x="2170556" y="1449704"/>
                  </a:lnTo>
                  <a:lnTo>
                    <a:pt x="2170556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4495" y="5263896"/>
              <a:ext cx="2159507" cy="14401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49669" y="5259133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4">
                  <a:moveTo>
                    <a:pt x="0" y="1449704"/>
                  </a:moveTo>
                  <a:lnTo>
                    <a:pt x="2169032" y="1449704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63227" y="5263896"/>
              <a:ext cx="2159507" cy="14401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058401" y="5259133"/>
              <a:ext cx="2169160" cy="1449705"/>
            </a:xfrm>
            <a:custGeom>
              <a:avLst/>
              <a:gdLst/>
              <a:ahLst/>
              <a:cxnLst/>
              <a:rect l="l" t="t" r="r" b="b"/>
              <a:pathLst>
                <a:path w="2169159" h="1449704">
                  <a:moveTo>
                    <a:pt x="0" y="1449704"/>
                  </a:moveTo>
                  <a:lnTo>
                    <a:pt x="2169032" y="1449704"/>
                  </a:lnTo>
                  <a:lnTo>
                    <a:pt x="2169032" y="0"/>
                  </a:lnTo>
                  <a:lnTo>
                    <a:pt x="0" y="0"/>
                  </a:lnTo>
                  <a:lnTo>
                    <a:pt x="0" y="1449704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823717" y="6196380"/>
            <a:ext cx="228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" dirty="0">
                <a:latin typeface="Arial"/>
                <a:cs typeface="Arial"/>
              </a:rPr>
              <a:t>jī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61405" y="6196380"/>
            <a:ext cx="335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Arial"/>
                <a:cs typeface="Arial"/>
              </a:rPr>
              <a:t>qī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94521" y="6196380"/>
            <a:ext cx="45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80" dirty="0">
                <a:latin typeface="Arial"/>
                <a:cs typeface="Arial"/>
              </a:rPr>
              <a:t>x</a:t>
            </a:r>
            <a:r>
              <a:rPr sz="2800" b="1" spc="-125" dirty="0">
                <a:latin typeface="Arial"/>
                <a:cs typeface="Arial"/>
              </a:rPr>
              <a:t>i</a:t>
            </a:r>
            <a:r>
              <a:rPr sz="2800" b="1" spc="-85" dirty="0">
                <a:latin typeface="Arial"/>
                <a:cs typeface="Arial"/>
              </a:rPr>
              <a:t>é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67313" y="6196380"/>
            <a:ext cx="563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4" dirty="0">
                <a:latin typeface="Arial"/>
                <a:cs typeface="Arial"/>
              </a:rPr>
              <a:t>x</a:t>
            </a:r>
            <a:r>
              <a:rPr sz="2800" b="1" spc="-270" dirty="0">
                <a:latin typeface="Arial"/>
                <a:cs typeface="Arial"/>
              </a:rPr>
              <a:t>u</a:t>
            </a:r>
            <a:r>
              <a:rPr sz="2800" b="1" spc="-85" dirty="0">
                <a:latin typeface="Arial"/>
                <a:cs typeface="Arial"/>
              </a:rPr>
              <a:t>ě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736</Words>
  <Application>Microsoft Office PowerPoint</Application>
  <PresentationFormat>Widescreen</PresentationFormat>
  <Paragraphs>371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Microsoft JhengHei</vt:lpstr>
      <vt:lpstr>Microsoft YaHei</vt:lpstr>
      <vt:lpstr>Microsoft YaHei UI</vt:lpstr>
      <vt:lpstr>MS Gothic</vt:lpstr>
      <vt:lpstr>宋体</vt:lpstr>
      <vt:lpstr>宋体</vt:lpstr>
      <vt:lpstr>Arial</vt:lpstr>
      <vt:lpstr>Arial MT</vt:lpstr>
      <vt:lpstr>Calibri</vt:lpstr>
      <vt:lpstr>Microsoft Sans Serif</vt:lpstr>
      <vt:lpstr>Times New Roman</vt:lpstr>
      <vt:lpstr>Trebuchet MS</vt:lpstr>
      <vt:lpstr>Wingdings</vt:lpstr>
      <vt:lpstr>Wingdings 2</vt:lpstr>
      <vt:lpstr>幼圆</vt:lpstr>
      <vt:lpstr>Office Theme</vt:lpstr>
      <vt:lpstr>PowerPoint Presentation</vt:lpstr>
      <vt:lpstr> 拼音Pinyin</vt:lpstr>
      <vt:lpstr> 声母（initials）</vt:lpstr>
      <vt:lpstr>PowerPoint Presentation</vt:lpstr>
      <vt:lpstr>PowerPoint Presentation</vt:lpstr>
      <vt:lpstr> 拼音Pinyin</vt:lpstr>
      <vt:lpstr> 拼音Pinyin</vt:lpstr>
      <vt:lpstr> 拼音Pinyin</vt:lpstr>
      <vt:lpstr> 拼音Pinyin</vt:lpstr>
      <vt:lpstr> 拼音Pinyin</vt:lpstr>
      <vt:lpstr> 拼音Pinyin</vt:lpstr>
      <vt:lpstr> 拼音Pinyin</vt:lpstr>
      <vt:lpstr> 汉字Characters</vt:lpstr>
      <vt:lpstr>PowerPoint Presentation</vt:lpstr>
      <vt:lpstr> 生词New Words</vt:lpstr>
      <vt:lpstr> 生词New Words</vt:lpstr>
      <vt:lpstr> 生词New Words</vt:lpstr>
      <vt:lpstr> 生词New Words</vt:lpstr>
      <vt:lpstr> 生词New Words</vt:lpstr>
      <vt:lpstr> 生词New Words</vt:lpstr>
      <vt:lpstr> 课文Text 1</vt:lpstr>
      <vt:lpstr> 课文Text 2</vt:lpstr>
      <vt:lpstr> 课文Text 3</vt:lpstr>
      <vt:lpstr>课 堂 活 动</vt:lpstr>
      <vt:lpstr>课 堂 活 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195447</cp:lastModifiedBy>
  <cp:revision>2</cp:revision>
  <dcterms:created xsi:type="dcterms:W3CDTF">2023-05-24T04:11:28Z</dcterms:created>
  <dcterms:modified xsi:type="dcterms:W3CDTF">2023-05-24T04:53:26Z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2023-05-24T00:00:00Z</vt:filetime>
  </property>
</Properties>
</file>