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2" r:id="rId4"/>
    <p:sldId id="263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5449-A0C9-7B41-A81B-86D7D9382C5B}" type="datetimeFigureOut">
              <a:rPr lang="en-US" smtClean="0"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7640-9DB9-3144-9784-0BA43849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9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5449-A0C9-7B41-A81B-86D7D9382C5B}" type="datetimeFigureOut">
              <a:rPr lang="en-US" smtClean="0"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7640-9DB9-3144-9784-0BA43849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5449-A0C9-7B41-A81B-86D7D9382C5B}" type="datetimeFigureOut">
              <a:rPr lang="en-US" smtClean="0"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7640-9DB9-3144-9784-0BA43849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03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5FB3C54-3D1D-C348-A420-03894B8BD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2337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5FB3C54-3D1D-C348-A420-03894B8BD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2337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5449-A0C9-7B41-A81B-86D7D9382C5B}" type="datetimeFigureOut">
              <a:rPr lang="en-US" smtClean="0"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7640-9DB9-3144-9784-0BA43849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9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5449-A0C9-7B41-A81B-86D7D9382C5B}" type="datetimeFigureOut">
              <a:rPr lang="en-US" smtClean="0"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7640-9DB9-3144-9784-0BA43849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1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5449-A0C9-7B41-A81B-86D7D9382C5B}" type="datetimeFigureOut">
              <a:rPr lang="en-US" smtClean="0"/>
              <a:t>2/4/12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7640-9DB9-3144-9784-0BA43849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5449-A0C9-7B41-A81B-86D7D9382C5B}" type="datetimeFigureOut">
              <a:rPr lang="en-US" smtClean="0"/>
              <a:t>2/4/12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7640-9DB9-3144-9784-0BA43849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0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5449-A0C9-7B41-A81B-86D7D9382C5B}" type="datetimeFigureOut">
              <a:rPr lang="en-US" smtClean="0"/>
              <a:t>2/4/12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7640-9DB9-3144-9784-0BA43849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8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5449-A0C9-7B41-A81B-86D7D9382C5B}" type="datetimeFigureOut">
              <a:rPr lang="en-US" smtClean="0"/>
              <a:t>2/4/12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7640-9DB9-3144-9784-0BA43849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5449-A0C9-7B41-A81B-86D7D9382C5B}" type="datetimeFigureOut">
              <a:rPr lang="en-US" smtClean="0"/>
              <a:t>2/4/12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7640-9DB9-3144-9784-0BA43849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0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5449-A0C9-7B41-A81B-86D7D9382C5B}" type="datetimeFigureOut">
              <a:rPr lang="en-US" smtClean="0"/>
              <a:t>2/4/12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7640-9DB9-3144-9784-0BA43849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5449-A0C9-7B41-A81B-86D7D9382C5B}" type="datetimeFigureOut">
              <a:rPr lang="en-US" smtClean="0"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27640-9DB9-3144-9784-0BA43849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4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Structured vs.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288398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  <a:t>IR vs. databases:</a:t>
            </a:r>
            <a:b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  <a:t>Structured vs unstructured data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Structured data tends to refer to information in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“tables”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83F905B5-E59E-184C-8413-0105356D0FE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1524000" y="2667000"/>
            <a:ext cx="6172200" cy="2209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1524000" y="3200400"/>
            <a:ext cx="6172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1524000" y="3733800"/>
            <a:ext cx="6172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Rectangle 7"/>
          <p:cNvSpPr>
            <a:spLocks noChangeArrowheads="1"/>
          </p:cNvSpPr>
          <p:nvPr/>
        </p:nvSpPr>
        <p:spPr bwMode="auto">
          <a:xfrm>
            <a:off x="3429000" y="2667000"/>
            <a:ext cx="2362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Text Box 8"/>
          <p:cNvSpPr txBox="1">
            <a:spLocks noChangeArrowheads="1"/>
          </p:cNvSpPr>
          <p:nvPr/>
        </p:nvSpPr>
        <p:spPr bwMode="auto">
          <a:xfrm>
            <a:off x="1658938" y="2743200"/>
            <a:ext cx="1541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Employee</a:t>
            </a:r>
          </a:p>
        </p:txBody>
      </p:sp>
      <p:sp>
        <p:nvSpPr>
          <p:cNvPr id="60426" name="Text Box 9"/>
          <p:cNvSpPr txBox="1">
            <a:spLocks noChangeArrowheads="1"/>
          </p:cNvSpPr>
          <p:nvPr/>
        </p:nvSpPr>
        <p:spPr bwMode="auto">
          <a:xfrm>
            <a:off x="3944938" y="2743200"/>
            <a:ext cx="1389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Manager</a:t>
            </a:r>
          </a:p>
        </p:txBody>
      </p:sp>
      <p:sp>
        <p:nvSpPr>
          <p:cNvPr id="60427" name="Text Box 10"/>
          <p:cNvSpPr txBox="1">
            <a:spLocks noChangeArrowheads="1"/>
          </p:cNvSpPr>
          <p:nvPr/>
        </p:nvSpPr>
        <p:spPr bwMode="auto">
          <a:xfrm>
            <a:off x="6183313" y="2743200"/>
            <a:ext cx="1049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Salary</a:t>
            </a:r>
          </a:p>
        </p:txBody>
      </p:sp>
      <p:sp>
        <p:nvSpPr>
          <p:cNvPr id="60428" name="Text Box 11"/>
          <p:cNvSpPr txBox="1">
            <a:spLocks noChangeArrowheads="1"/>
          </p:cNvSpPr>
          <p:nvPr/>
        </p:nvSpPr>
        <p:spPr bwMode="auto">
          <a:xfrm>
            <a:off x="1654175" y="3276600"/>
            <a:ext cx="96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Smith</a:t>
            </a:r>
          </a:p>
        </p:txBody>
      </p:sp>
      <p:sp>
        <p:nvSpPr>
          <p:cNvPr id="60429" name="Text Box 12"/>
          <p:cNvSpPr txBox="1">
            <a:spLocks noChangeArrowheads="1"/>
          </p:cNvSpPr>
          <p:nvPr/>
        </p:nvSpPr>
        <p:spPr bwMode="auto">
          <a:xfrm>
            <a:off x="3886200" y="3276600"/>
            <a:ext cx="998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Jones</a:t>
            </a:r>
          </a:p>
        </p:txBody>
      </p:sp>
      <p:sp>
        <p:nvSpPr>
          <p:cNvPr id="60430" name="Text Box 13"/>
          <p:cNvSpPr txBox="1">
            <a:spLocks noChangeArrowheads="1"/>
          </p:cNvSpPr>
          <p:nvPr/>
        </p:nvSpPr>
        <p:spPr bwMode="auto">
          <a:xfrm>
            <a:off x="6205538" y="3276600"/>
            <a:ext cx="103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50000</a:t>
            </a:r>
          </a:p>
        </p:txBody>
      </p:sp>
      <p:sp>
        <p:nvSpPr>
          <p:cNvPr id="60431" name="Text Box 14"/>
          <p:cNvSpPr txBox="1">
            <a:spLocks noChangeArrowheads="1"/>
          </p:cNvSpPr>
          <p:nvPr/>
        </p:nvSpPr>
        <p:spPr bwMode="auto">
          <a:xfrm>
            <a:off x="1658938" y="3810000"/>
            <a:ext cx="1084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Chang</a:t>
            </a:r>
          </a:p>
        </p:txBody>
      </p:sp>
      <p:sp>
        <p:nvSpPr>
          <p:cNvPr id="60432" name="Text Box 15"/>
          <p:cNvSpPr txBox="1">
            <a:spLocks noChangeArrowheads="1"/>
          </p:cNvSpPr>
          <p:nvPr/>
        </p:nvSpPr>
        <p:spPr bwMode="auto">
          <a:xfrm>
            <a:off x="3913188" y="3810000"/>
            <a:ext cx="963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Smith</a:t>
            </a:r>
          </a:p>
        </p:txBody>
      </p:sp>
      <p:sp>
        <p:nvSpPr>
          <p:cNvPr id="60433" name="Rectangle 16"/>
          <p:cNvSpPr>
            <a:spLocks noChangeArrowheads="1"/>
          </p:cNvSpPr>
          <p:nvPr/>
        </p:nvSpPr>
        <p:spPr bwMode="auto">
          <a:xfrm>
            <a:off x="1524000" y="3200400"/>
            <a:ext cx="6172200" cy="762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4" name="Text Box 17"/>
          <p:cNvSpPr txBox="1">
            <a:spLocks noChangeArrowheads="1"/>
          </p:cNvSpPr>
          <p:nvPr/>
        </p:nvSpPr>
        <p:spPr bwMode="auto">
          <a:xfrm>
            <a:off x="6205538" y="3810000"/>
            <a:ext cx="103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60000</a:t>
            </a:r>
          </a:p>
        </p:txBody>
      </p:sp>
      <p:sp>
        <p:nvSpPr>
          <p:cNvPr id="60435" name="Text Box 18"/>
          <p:cNvSpPr txBox="1">
            <a:spLocks noChangeArrowheads="1"/>
          </p:cNvSpPr>
          <p:nvPr/>
        </p:nvSpPr>
        <p:spPr bwMode="auto">
          <a:xfrm>
            <a:off x="6205538" y="4343400"/>
            <a:ext cx="103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50000</a:t>
            </a:r>
          </a:p>
        </p:txBody>
      </p:sp>
      <p:sp>
        <p:nvSpPr>
          <p:cNvPr id="60436" name="Text Box 19"/>
          <p:cNvSpPr txBox="1">
            <a:spLocks noChangeArrowheads="1"/>
          </p:cNvSpPr>
          <p:nvPr/>
        </p:nvSpPr>
        <p:spPr bwMode="auto">
          <a:xfrm>
            <a:off x="1676400" y="4343400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Ivy</a:t>
            </a:r>
          </a:p>
        </p:txBody>
      </p:sp>
      <p:sp>
        <p:nvSpPr>
          <p:cNvPr id="60437" name="Text Box 20"/>
          <p:cNvSpPr txBox="1">
            <a:spLocks noChangeArrowheads="1"/>
          </p:cNvSpPr>
          <p:nvPr/>
        </p:nvSpPr>
        <p:spPr bwMode="auto">
          <a:xfrm>
            <a:off x="3913188" y="4343400"/>
            <a:ext cx="963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Smith</a:t>
            </a:r>
          </a:p>
        </p:txBody>
      </p:sp>
      <p:sp>
        <p:nvSpPr>
          <p:cNvPr id="60438" name="Text Box 21"/>
          <p:cNvSpPr txBox="1">
            <a:spLocks noChangeArrowheads="1"/>
          </p:cNvSpPr>
          <p:nvPr/>
        </p:nvSpPr>
        <p:spPr bwMode="auto">
          <a:xfrm>
            <a:off x="838200" y="5283111"/>
            <a:ext cx="7618542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/>
              <a:t>Typically allows numerical range and exact match</a:t>
            </a:r>
          </a:p>
          <a:p>
            <a:pPr eaLnBrk="1" hangingPunct="1"/>
            <a:r>
              <a:rPr lang="en-US" dirty="0"/>
              <a:t>(for text) queries, e.g.,</a:t>
            </a:r>
          </a:p>
          <a:p>
            <a:pPr eaLnBrk="1" hangingPunct="1"/>
            <a:r>
              <a:rPr lang="en-US" i="1" dirty="0" smtClean="0"/>
              <a:t>    Salary </a:t>
            </a:r>
            <a:r>
              <a:rPr lang="en-US" i="1" dirty="0"/>
              <a:t>&lt; 60000 AND Manager = Smith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6821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Unstructured data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Typically refers to free text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Allows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Keyword queries including operators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More sophisticated </a:t>
            </a:r>
            <a:r>
              <a:rPr lang="en-US" dirty="0" smtClean="0">
                <a:latin typeface="Calibri" charset="0"/>
                <a:ea typeface="ＭＳ Ｐゴシック" charset="0"/>
              </a:rPr>
              <a:t>“concept” </a:t>
            </a:r>
            <a:r>
              <a:rPr lang="en-US" dirty="0">
                <a:latin typeface="Calibri" charset="0"/>
                <a:ea typeface="ＭＳ Ｐゴシック" charset="0"/>
              </a:rPr>
              <a:t>queries e.g.,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find all web pages dealing with </a:t>
            </a:r>
            <a:r>
              <a:rPr lang="en-US" i="1" dirty="0">
                <a:latin typeface="Calibri" charset="0"/>
                <a:ea typeface="ＭＳ Ｐゴシック" charset="0"/>
              </a:rPr>
              <a:t>drug abuse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Classic model for searching text documents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1279B1F-5CA2-2E4F-ADD0-76E041DCB2FE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40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Semi-structured data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 fact almost no data is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“unstructured”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E.g., this slide has distinctly identified zones such as the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Title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Bullets</a:t>
            </a:r>
          </a:p>
          <a:p>
            <a:pPr lvl="2" eaLnBrk="1" hangingPunct="1"/>
            <a:r>
              <a:rPr lang="en-US" dirty="0" smtClean="0">
                <a:latin typeface="Calibri" charset="0"/>
                <a:ea typeface="ＭＳ Ｐゴシック" charset="0"/>
              </a:rPr>
              <a:t>… to say nothing of linguistic structure</a:t>
            </a:r>
            <a:endParaRPr lang="en-US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Facilitates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“semi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-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structured”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search such as</a:t>
            </a:r>
          </a:p>
          <a:p>
            <a:pPr lvl="1" eaLnBrk="1" hangingPunct="1"/>
            <a:r>
              <a:rPr lang="en-US" i="1" dirty="0">
                <a:latin typeface="Calibri" charset="0"/>
                <a:ea typeface="ＭＳ Ｐゴシック" charset="0"/>
              </a:rPr>
              <a:t>Title</a:t>
            </a:r>
            <a:r>
              <a:rPr lang="en-US" dirty="0">
                <a:latin typeface="Calibri" charset="0"/>
                <a:ea typeface="ＭＳ Ｐゴシック" charset="0"/>
              </a:rPr>
              <a:t> contains </a:t>
            </a:r>
            <a:r>
              <a:rPr lang="en-US" u="sng" dirty="0">
                <a:latin typeface="Calibri" charset="0"/>
                <a:ea typeface="ＭＳ Ｐゴシック" charset="0"/>
              </a:rPr>
              <a:t>data</a:t>
            </a:r>
            <a:r>
              <a:rPr lang="en-US" dirty="0">
                <a:latin typeface="Calibri" charset="0"/>
                <a:ea typeface="ＭＳ Ｐゴシック" charset="0"/>
              </a:rPr>
              <a:t> AND </a:t>
            </a:r>
            <a:r>
              <a:rPr lang="en-US" i="1" dirty="0">
                <a:latin typeface="Calibri" charset="0"/>
                <a:ea typeface="ＭＳ Ｐゴシック" charset="0"/>
              </a:rPr>
              <a:t>Bullets</a:t>
            </a:r>
            <a:r>
              <a:rPr lang="en-US" dirty="0">
                <a:latin typeface="Calibri" charset="0"/>
                <a:ea typeface="ＭＳ Ｐゴシック" charset="0"/>
              </a:rPr>
              <a:t> contain </a:t>
            </a:r>
            <a:r>
              <a:rPr lang="en-US" u="sng" dirty="0">
                <a:latin typeface="Calibri" charset="0"/>
                <a:ea typeface="ＭＳ Ｐゴシック" charset="0"/>
              </a:rPr>
              <a:t>search</a:t>
            </a:r>
          </a:p>
          <a:p>
            <a:pPr eaLnBrk="1" hangingPunct="1"/>
            <a:r>
              <a:rPr lang="en-US" dirty="0" smtClean="0"/>
              <a:t>Or even</a:t>
            </a:r>
          </a:p>
          <a:p>
            <a:pPr lvl="1" eaLnBrk="1" hangingPunct="1"/>
            <a:r>
              <a:rPr lang="en-US" i="1" dirty="0" smtClean="0"/>
              <a:t>Title</a:t>
            </a:r>
            <a:r>
              <a:rPr lang="en-US" dirty="0" smtClean="0"/>
              <a:t> is about </a:t>
            </a:r>
            <a:r>
              <a:rPr lang="en-US" u="sng" dirty="0" smtClean="0"/>
              <a:t>Object Oriented Programming</a:t>
            </a:r>
            <a:r>
              <a:rPr lang="en-US" dirty="0" smtClean="0"/>
              <a:t> AND </a:t>
            </a:r>
            <a:r>
              <a:rPr lang="en-US" i="1" dirty="0" smtClean="0"/>
              <a:t>Author</a:t>
            </a:r>
            <a:r>
              <a:rPr lang="en-US" dirty="0" smtClean="0"/>
              <a:t>  something like </a:t>
            </a:r>
            <a:r>
              <a:rPr lang="en-US" u="sng" dirty="0" err="1" smtClean="0"/>
              <a:t>stro</a:t>
            </a:r>
            <a:r>
              <a:rPr lang="en-US" u="sng" dirty="0" smtClean="0"/>
              <a:t>*</a:t>
            </a:r>
            <a:r>
              <a:rPr lang="en-US" u="sng" dirty="0" err="1" smtClean="0"/>
              <a:t>rup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where * is the wild-card operator</a:t>
            </a:r>
          </a:p>
          <a:p>
            <a:pPr eaLnBrk="1" hangingPunct="1"/>
            <a:endParaRPr lang="en-US" u="sng" dirty="0">
              <a:latin typeface="Calibri" charset="0"/>
              <a:ea typeface="ＭＳ Ｐゴシック" charset="0"/>
            </a:endParaRPr>
          </a:p>
          <a:p>
            <a:pPr lvl="1" eaLnBrk="1" hangingPunct="1"/>
            <a:endParaRPr lang="en-US" u="sng" dirty="0">
              <a:latin typeface="Calibri" charset="0"/>
              <a:ea typeface="ＭＳ Ｐゴシック" charset="0"/>
            </a:endParaRP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A005AB06-F6BE-C445-B7CC-6A7682B83F0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823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Structured vs.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2579397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175</Words>
  <Application>Microsoft Macintosh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IR vs. databases: Structured vs unstructured data</vt:lpstr>
      <vt:lpstr>Unstructured data</vt:lpstr>
      <vt:lpstr>Semi-structured data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OpenClassroom</dc:creator>
  <cp:lastModifiedBy>OpenClassroom</cp:lastModifiedBy>
  <cp:revision>1</cp:revision>
  <dcterms:created xsi:type="dcterms:W3CDTF">2012-02-05T03:54:08Z</dcterms:created>
  <dcterms:modified xsi:type="dcterms:W3CDTF">2012-02-05T03:58:38Z</dcterms:modified>
</cp:coreProperties>
</file>