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8"/>
  </p:notesMasterIdLst>
  <p:handoutMasterIdLst>
    <p:handoutMasterId r:id="rId9"/>
  </p:handoutMasterIdLst>
  <p:sldIdLst>
    <p:sldId id="400" r:id="rId2"/>
    <p:sldId id="353" r:id="rId3"/>
    <p:sldId id="354" r:id="rId4"/>
    <p:sldId id="355" r:id="rId5"/>
    <p:sldId id="401" r:id="rId6"/>
    <p:sldId id="402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A5051DE9-A0FB-014F-85D0-85995DE2BA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0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083B1C-F863-4B4C-8862-B553B3C7A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3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Circle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3B1C-F863-4B4C-8862-B553B3C7A2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Nontrivial issues.  Requires some design decisions.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55BA876-79EF-AE42-B50F-BE80E1F6DD76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Nontrivial issues.  Requires some design decisions.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55BA876-79EF-AE42-B50F-BE80E1F6DD76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59882877-7B92-C64D-AC21-035665263E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878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37114-5FF8-0C4A-98DC-80B50912BB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84CA8-9087-164B-A158-CAC595FC04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57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fld id="{E9EBE767-DC5D-8341-9FC9-23BEDAE125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8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F7D8B-D157-844A-938B-35E4AA3FD2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F6E67-EE31-4343-9DE5-01CE97361D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1F1EA-1E44-6A45-9811-49324FFC97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8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D6F0B-9FB5-4D4A-8349-7A30638C85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AFABA-6382-574B-84F8-AC7FEBF174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544E0-46C6-A547-9A6C-4CFB4E5BA8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7951E-B740-0A44-B977-319080899D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FA79F-AF2C-E045-9D63-F36A9A7BD5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6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AEBC7-4014-CD41-B6B1-ED9580ADD5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1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FC3DB-AA70-6B4A-80EB-28004A3675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20BF3A1F-999D-7A40-A4EA-F82D87E360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53" r:id="rId3"/>
    <p:sldLayoutId id="2147483860" r:id="rId4"/>
    <p:sldLayoutId id="2147483861" r:id="rId5"/>
    <p:sldLayoutId id="2147483862" r:id="rId6"/>
    <p:sldLayoutId id="2147483854" r:id="rId7"/>
    <p:sldLayoutId id="2147483855" r:id="rId8"/>
    <p:sldLayoutId id="2147483856" r:id="rId9"/>
    <p:sldLayoutId id="2147483863" r:id="rId10"/>
    <p:sldLayoutId id="2147483857" r:id="rId11"/>
    <p:sldLayoutId id="2147483864" r:id="rId12"/>
    <p:sldLayoutId id="2147483865" r:id="rId13"/>
    <p:sldLayoutId id="2147483866" r:id="rId1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 ingestion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9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Recall the basic indexing pipeline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21550" name="AutoShape 4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21551" name="AutoShape 5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52" name="Text Box 6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</a:t>
              </a:r>
              <a:r>
                <a:rPr lang="en-US" sz="2000" dirty="0" smtClean="0"/>
                <a:t>stream</a:t>
              </a:r>
              <a:endParaRPr lang="en-US" sz="2000" dirty="0"/>
            </a:p>
          </p:txBody>
        </p:sp>
        <p:sp>
          <p:nvSpPr>
            <p:cNvPr id="21553" name="Rectangle 7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21554" name="Rectangle 8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21555" name="Rectangle 9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grpSp>
        <p:nvGrpSpPr>
          <p:cNvPr id="21508" name="Group 1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21544" name="AutoShape 11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21545" name="AutoShape 12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46" name="Text Box 13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</a:t>
              </a:r>
              <a:r>
                <a:rPr lang="en-US" sz="2000" dirty="0" smtClean="0"/>
                <a:t>tokens</a:t>
              </a:r>
              <a:endParaRPr lang="en-US" sz="2000" dirty="0"/>
            </a:p>
          </p:txBody>
        </p:sp>
        <p:sp>
          <p:nvSpPr>
            <p:cNvPr id="21547" name="Rectangle 14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21548" name="Rectangle 15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21549" name="Rectangle 16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21509" name="Group 17"/>
          <p:cNvGrpSpPr>
            <a:grpSpLocks/>
          </p:cNvGrpSpPr>
          <p:nvPr/>
        </p:nvGrpSpPr>
        <p:grpSpPr bwMode="auto">
          <a:xfrm>
            <a:off x="762000" y="5172075"/>
            <a:ext cx="8350250" cy="1573213"/>
            <a:chOff x="480" y="3258"/>
            <a:chExt cx="5260" cy="991"/>
          </a:xfrm>
        </p:grpSpPr>
        <p:sp>
          <p:nvSpPr>
            <p:cNvPr id="21522" name="AutoShape 18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21523" name="AutoShape 19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</a:t>
              </a:r>
              <a:r>
                <a:rPr lang="en-US" sz="2000" dirty="0" smtClean="0"/>
                <a:t>index</a:t>
              </a:r>
              <a:endParaRPr lang="en-US" sz="2000" dirty="0"/>
            </a:p>
          </p:txBody>
        </p:sp>
        <p:grpSp>
          <p:nvGrpSpPr>
            <p:cNvPr id="21525" name="Group 21"/>
            <p:cNvGrpSpPr>
              <a:grpSpLocks/>
            </p:cNvGrpSpPr>
            <p:nvPr/>
          </p:nvGrpSpPr>
          <p:grpSpPr bwMode="auto">
            <a:xfrm>
              <a:off x="3024" y="3258"/>
              <a:ext cx="2716" cy="991"/>
              <a:chOff x="3024" y="3258"/>
              <a:chExt cx="2716" cy="991"/>
            </a:xfrm>
          </p:grpSpPr>
          <p:grpSp>
            <p:nvGrpSpPr>
              <p:cNvPr id="21526" name="Group 2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43"/>
                <a:chOff x="528" y="2634"/>
                <a:chExt cx="1776" cy="943"/>
              </a:xfrm>
            </p:grpSpPr>
            <p:sp>
              <p:nvSpPr>
                <p:cNvPr id="2051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04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2051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4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2051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050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21541" name="AutoShape 2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0 h 21600"/>
                    <a:gd name="T4" fmla="*/ 1 w 21600"/>
                    <a:gd name="T5" fmla="*/ 0 h 21600"/>
                    <a:gd name="T6" fmla="*/ 1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42" name="AutoShape 2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0 h 21600"/>
                    <a:gd name="T4" fmla="*/ 1 w 21600"/>
                    <a:gd name="T5" fmla="*/ 0 h 21600"/>
                    <a:gd name="T6" fmla="*/ 1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43" name="AutoShape 2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0 h 21600"/>
                    <a:gd name="T4" fmla="*/ 1 w 21600"/>
                    <a:gd name="T5" fmla="*/ 0 h 21600"/>
                    <a:gd name="T6" fmla="*/ 1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527" name="Text Box 2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21528" name="Text Box 3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21529" name="Text Box 3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21530" name="Text Box 3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21531" name="Text Box 3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21532" name="AutoShape 34"/>
              <p:cNvCxnSpPr>
                <a:cxnSpLocks noChangeShapeType="1"/>
                <a:stCxn id="21527" idx="3"/>
                <a:endCxn id="21528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3" name="AutoShape 35"/>
              <p:cNvCxnSpPr>
                <a:cxnSpLocks noChangeShapeType="1"/>
                <a:stCxn id="21528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34" name="Text Box 3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21535" name="AutoShape 37"/>
              <p:cNvCxnSpPr>
                <a:cxnSpLocks noChangeShapeType="1"/>
                <a:stCxn id="21534" idx="3"/>
                <a:endCxn id="21529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6" name="AutoShape 38"/>
              <p:cNvCxnSpPr>
                <a:cxnSpLocks noChangeShapeType="1"/>
                <a:stCxn id="21529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7" name="AutoShape 39"/>
              <p:cNvCxnSpPr>
                <a:cxnSpLocks noChangeShapeType="1"/>
                <a:stCxn id="21530" idx="3"/>
                <a:endCxn id="21531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1511" name="AutoShape 51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2" name="Text Box 52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</a:t>
            </a:r>
            <a:r>
              <a:rPr lang="en-US" sz="2000" dirty="0" smtClean="0"/>
              <a:t>indexed</a:t>
            </a:r>
            <a:endParaRPr lang="en-US" sz="2000" dirty="0"/>
          </a:p>
        </p:txBody>
      </p:sp>
      <p:sp>
        <p:nvSpPr>
          <p:cNvPr id="21513" name="Rectangle 53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21514" name="Oval 54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5" name="Oval 55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6" name="Oval 56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Parsing a document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What format is it in?</a:t>
            </a:r>
          </a:p>
          <a:p>
            <a:pPr lvl="1" eaLnBrk="1" hangingPunct="1"/>
            <a:r>
              <a:rPr lang="en-US" sz="2800" dirty="0" err="1">
                <a:latin typeface="Calibri" charset="0"/>
                <a:ea typeface="ＭＳ Ｐゴシック" charset="0"/>
              </a:rPr>
              <a:t>pdf</a:t>
            </a:r>
            <a:r>
              <a:rPr lang="en-US" sz="2800" dirty="0">
                <a:latin typeface="Calibri" charset="0"/>
                <a:ea typeface="ＭＳ Ｐゴシック" charset="0"/>
              </a:rPr>
              <a:t>/word/excel/html?</a:t>
            </a:r>
          </a:p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What language is it in?</a:t>
            </a:r>
          </a:p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What character set is in use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  <a:sym typeface="Symbol" charset="0"/>
              </a:rPr>
              <a:t>(CP1252, UTF-8, …)</a:t>
            </a:r>
          </a:p>
          <a:p>
            <a:pPr lvl="1" eaLnBrk="1" hangingPunct="1"/>
            <a:endParaRPr lang="en-US" sz="2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524" name="Text Box 1028"/>
          <p:cNvSpPr txBox="1">
            <a:spLocks noChangeArrowheads="1"/>
          </p:cNvSpPr>
          <p:nvPr/>
        </p:nvSpPr>
        <p:spPr bwMode="auto">
          <a:xfrm>
            <a:off x="609600" y="4532313"/>
            <a:ext cx="7772400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800" dirty="0"/>
              <a:t>Each of these is a classification problem, which we will study later in the course.</a:t>
            </a:r>
          </a:p>
        </p:txBody>
      </p:sp>
      <p:sp>
        <p:nvSpPr>
          <p:cNvPr id="1259526" name="Text Box 1030"/>
          <p:cNvSpPr txBox="1">
            <a:spLocks noChangeArrowheads="1"/>
          </p:cNvSpPr>
          <p:nvPr/>
        </p:nvSpPr>
        <p:spPr bwMode="auto">
          <a:xfrm>
            <a:off x="609600" y="5729288"/>
            <a:ext cx="810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800" dirty="0"/>
              <a:t>But these tasks are often done heuristically …</a:t>
            </a:r>
          </a:p>
        </p:txBody>
      </p:sp>
      <p:sp>
        <p:nvSpPr>
          <p:cNvPr id="2253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1259524" grpId="0" autoUpdateAnimBg="0"/>
      <p:bldP spid="125952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Complications: Format/language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Documents being indexed can include docs from many different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  <a:sym typeface="Symbol" charset="0"/>
              </a:rPr>
              <a:t>A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single index may </a:t>
            </a:r>
            <a:r>
              <a:rPr lang="en-US" dirty="0" smtClean="0">
                <a:latin typeface="Calibri" charset="0"/>
                <a:ea typeface="ＭＳ Ｐゴシック" charset="0"/>
                <a:sym typeface="Symbol" charset="0"/>
              </a:rPr>
              <a:t>contain terms from many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languages.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Sometimes a document or its components can contain multiple languages/formats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French email with a German </a:t>
            </a:r>
            <a:r>
              <a:rPr lang="en-US" dirty="0" err="1">
                <a:latin typeface="Calibri" charset="0"/>
                <a:ea typeface="ＭＳ Ｐゴシック" charset="0"/>
                <a:sym typeface="Symbol" charset="0"/>
              </a:rPr>
              <a:t>pdf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 attachment</a:t>
            </a:r>
            <a:r>
              <a:rPr lang="en-US" dirty="0" smtClean="0">
                <a:latin typeface="Calibri" charset="0"/>
                <a:ea typeface="ＭＳ Ｐゴシック" charset="0"/>
                <a:sym typeface="Symbol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  <a:sym typeface="Symbol" charset="0"/>
              </a:rPr>
              <a:t>French email quote clauses from an English-language contract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Calibri" charset="0"/>
              <a:ea typeface="ＭＳ Ｐゴシック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  <a:sym typeface="Symbol" charset="0"/>
              </a:rPr>
              <a:t>There are commercial and open source libraries that can handle a lot of this stuff</a:t>
            </a:r>
            <a:endParaRPr lang="en-US" dirty="0">
              <a:latin typeface="Calibri" charset="0"/>
              <a:ea typeface="ＭＳ Ｐゴシック" charset="0"/>
              <a:sym typeface="Symbol" charset="0"/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Complications: </a:t>
            </a:r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What is a document?</a:t>
            </a:r>
            <a:endParaRPr lang="en-US" sz="3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We return from our query “documents” but there are often interesting questions of grain size: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  <a:sym typeface="Symbo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is a unit document?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A file?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An email?  (Perhaps one of many in </a:t>
            </a:r>
            <a:r>
              <a:rPr lang="en-US" dirty="0" smtClean="0">
                <a:latin typeface="Calibri" charset="0"/>
                <a:ea typeface="ＭＳ Ｐゴシック" charset="0"/>
              </a:rPr>
              <a:t>a single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mbox</a:t>
            </a:r>
            <a:r>
              <a:rPr lang="en-US" dirty="0" smtClean="0">
                <a:latin typeface="Calibri" charset="0"/>
                <a:ea typeface="ＭＳ Ｐゴシック" charset="0"/>
              </a:rPr>
              <a:t> file)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</a:rPr>
              <a:t>What about an </a:t>
            </a:r>
            <a:r>
              <a:rPr lang="en-US" dirty="0">
                <a:latin typeface="Calibri" charset="0"/>
                <a:ea typeface="ＭＳ Ｐゴシック" charset="0"/>
              </a:rPr>
              <a:t>email with 5 attachments?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A group of files </a:t>
            </a:r>
            <a:r>
              <a:rPr lang="en-US" dirty="0" smtClean="0">
                <a:latin typeface="Calibri" charset="0"/>
                <a:ea typeface="ＭＳ Ｐゴシック" charset="0"/>
              </a:rPr>
              <a:t>(e.g., PPT </a:t>
            </a:r>
            <a:r>
              <a:rPr lang="en-US" dirty="0">
                <a:latin typeface="Calibri" charset="0"/>
                <a:ea typeface="ＭＳ Ｐゴシック" charset="0"/>
              </a:rPr>
              <a:t>or </a:t>
            </a:r>
            <a:r>
              <a:rPr lang="en-US" dirty="0" err="1">
                <a:latin typeface="Calibri" charset="0"/>
                <a:ea typeface="ＭＳ Ｐゴシック" charset="0"/>
              </a:rPr>
              <a:t>LaTeX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split over </a:t>
            </a:r>
            <a:r>
              <a:rPr lang="en-US" dirty="0">
                <a:latin typeface="Calibri" charset="0"/>
                <a:ea typeface="ＭＳ Ｐゴシック" charset="0"/>
              </a:rPr>
              <a:t>HTML pages)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2.1</a:t>
            </a:r>
          </a:p>
        </p:txBody>
      </p:sp>
    </p:spTree>
    <p:extLst>
      <p:ext uri="{BB962C8B-B14F-4D97-AF65-F5344CB8AC3E}">
        <p14:creationId xmlns:p14="http://schemas.microsoft.com/office/powerpoint/2010/main" val="299778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 ingestion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3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21547</TotalTime>
  <Words>280</Words>
  <Application>Microsoft Macintosh PowerPoint</Application>
  <PresentationFormat>On-screen Show (4:3)</PresentationFormat>
  <Paragraphs>60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IIR-slides</vt:lpstr>
      <vt:lpstr>PowerPoint Presentation</vt:lpstr>
      <vt:lpstr>Recall the basic indexing pipeline</vt:lpstr>
      <vt:lpstr>Parsing a document</vt:lpstr>
      <vt:lpstr>Complications: Format/language</vt:lpstr>
      <vt:lpstr>Complications: What is a document?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Open Classroom</cp:lastModifiedBy>
  <cp:revision>311</cp:revision>
  <cp:lastPrinted>2009-09-27T15:38:04Z</cp:lastPrinted>
  <dcterms:created xsi:type="dcterms:W3CDTF">2009-09-24T07:33:46Z</dcterms:created>
  <dcterms:modified xsi:type="dcterms:W3CDTF">2012-04-05T07:03:30Z</dcterms:modified>
</cp:coreProperties>
</file>