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0"/>
  </p:notesMasterIdLst>
  <p:handoutMasterIdLst>
    <p:handoutMasterId r:id="rId11"/>
  </p:handoutMasterIdLst>
  <p:sldIdLst>
    <p:sldId id="356" r:id="rId2"/>
    <p:sldId id="357" r:id="rId3"/>
    <p:sldId id="358" r:id="rId4"/>
    <p:sldId id="359" r:id="rId5"/>
    <p:sldId id="360" r:id="rId6"/>
    <p:sldId id="361" r:id="rId7"/>
    <p:sldId id="362" r:id="rId8"/>
    <p:sldId id="403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A5051DE9-A0FB-014F-85D0-85995DE2BA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0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083B1C-F863-4B4C-8862-B553B3C7A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3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59882877-7B92-C64D-AC21-035665263E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78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37114-5FF8-0C4A-98DC-80B50912B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7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84CA8-9087-164B-A158-CAC595FC04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57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charset="0"/>
              </a:defRPr>
            </a:lvl1pPr>
          </a:lstStyle>
          <a:p>
            <a:fld id="{E9EBE767-DC5D-8341-9FC9-23BEDAE12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8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F7D8B-D157-844A-938B-35E4AA3FD2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F6E67-EE31-4343-9DE5-01CE97361D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1F1EA-1E44-6A45-9811-49324FFC97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D6F0B-9FB5-4D4A-8349-7A30638C8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AFABA-6382-574B-84F8-AC7FEBF174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544E0-46C6-A547-9A6C-4CFB4E5BA8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7951E-B740-0A44-B977-319080899D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FA79F-AF2C-E045-9D63-F36A9A7BD5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AEBC7-4014-CD41-B6B1-ED9580ADD5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1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FC3DB-AA70-6B4A-80EB-28004A3675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20BF3A1F-999D-7A40-A4EA-F82D87E360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53" r:id="rId3"/>
    <p:sldLayoutId id="2147483860" r:id="rId4"/>
    <p:sldLayoutId id="2147483861" r:id="rId5"/>
    <p:sldLayoutId id="2147483862" r:id="rId6"/>
    <p:sldLayoutId id="2147483854" r:id="rId7"/>
    <p:sldLayoutId id="2147483855" r:id="rId8"/>
    <p:sldLayoutId id="2147483856" r:id="rId9"/>
    <p:sldLayoutId id="2147483863" r:id="rId10"/>
    <p:sldLayoutId id="2147483857" r:id="rId11"/>
    <p:sldLayoutId id="2147483864" r:id="rId12"/>
    <p:sldLayoutId id="2147483865" r:id="rId13"/>
    <p:sldLayoutId id="2147483866" r:id="rId1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Tokenization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 u="sng" dirty="0">
                <a:solidFill>
                  <a:srgbClr val="A40508"/>
                </a:solidFill>
                <a:ea typeface="ＭＳ Ｐゴシック" charset="-128"/>
                <a:cs typeface="ＭＳ Ｐゴシック" charset="-128"/>
              </a:rPr>
              <a:t>Input</a:t>
            </a:r>
            <a:r>
              <a:rPr lang="en-US" dirty="0">
                <a:ea typeface="ＭＳ Ｐゴシック" charset="-128"/>
                <a:cs typeface="ＭＳ Ｐゴシック" charset="-128"/>
              </a:rPr>
              <a:t>: “</a:t>
            </a:r>
            <a:r>
              <a:rPr lang="en-US" b="1" i="1" dirty="0">
                <a:ea typeface="ＭＳ Ｐゴシック" charset="-128"/>
                <a:cs typeface="ＭＳ Ｐゴシック" charset="-128"/>
              </a:rPr>
              <a:t>Friends, Romans and Countrymen</a:t>
            </a:r>
            <a:r>
              <a:rPr lang="en-US" dirty="0">
                <a:ea typeface="ＭＳ Ｐゴシック" charset="-128"/>
                <a:cs typeface="ＭＳ Ｐゴシック" charset="-128"/>
              </a:rPr>
              <a:t>”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u="sng" dirty="0">
                <a:solidFill>
                  <a:srgbClr val="A40508"/>
                </a:solidFill>
                <a:ea typeface="ＭＳ Ｐゴシック" charset="-128"/>
                <a:cs typeface="ＭＳ Ｐゴシック" charset="-128"/>
              </a:rPr>
              <a:t>Output</a:t>
            </a:r>
            <a:r>
              <a:rPr lang="en-US" dirty="0">
                <a:ea typeface="ＭＳ Ｐゴシック" charset="-128"/>
                <a:cs typeface="ＭＳ Ｐゴシック" charset="-128"/>
              </a:rPr>
              <a:t>: Tokens</a:t>
            </a: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b="1" i="1" dirty="0"/>
              <a:t>Friends</a:t>
            </a: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b="1" i="1" dirty="0"/>
              <a:t>Romans</a:t>
            </a: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b="1" i="1" dirty="0" smtClean="0"/>
              <a:t>Countrymen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token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is an instance of a sequence of characters</a:t>
            </a:r>
            <a:endParaRPr lang="en-US" dirty="0" smtClean="0"/>
          </a:p>
          <a:p>
            <a:pPr eaLnBrk="1" hangingPunct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Each such token is now a candidate for an index entry, after </a:t>
            </a:r>
            <a:r>
              <a:rPr lang="en-US" u="sng" dirty="0">
                <a:ea typeface="ＭＳ Ｐゴシック" charset="-128"/>
                <a:cs typeface="ＭＳ Ｐゴシック" charset="-128"/>
              </a:rPr>
              <a:t>further processing</a:t>
            </a: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dirty="0"/>
              <a:t>Described below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But what are valid tokens to emit?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Tokenization</a:t>
            </a:r>
          </a:p>
        </p:txBody>
      </p:sp>
      <p:sp>
        <p:nvSpPr>
          <p:cNvPr id="2765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Issues in tokenization:</a:t>
            </a:r>
          </a:p>
          <a:p>
            <a:pPr lvl="1" eaLnBrk="1" hangingPunct="1"/>
            <a:r>
              <a:rPr lang="en-US" sz="2800" b="1" i="1" dirty="0" smtClean="0">
                <a:latin typeface="Calibri" charset="0"/>
                <a:ea typeface="ＭＳ Ｐゴシック" charset="0"/>
              </a:rPr>
              <a:t>Finland’s </a:t>
            </a:r>
            <a:r>
              <a:rPr lang="en-US" sz="2800" b="1" i="1" dirty="0">
                <a:latin typeface="Calibri" charset="0"/>
                <a:ea typeface="ＭＳ Ｐゴシック" charset="0"/>
              </a:rPr>
              <a:t>capital </a:t>
            </a:r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 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     </a:t>
            </a:r>
            <a:r>
              <a:rPr lang="en-US" sz="2800" b="1" i="1" dirty="0" smtClean="0">
                <a:latin typeface="Calibri" charset="0"/>
                <a:ea typeface="ＭＳ Ｐゴシック" charset="0"/>
                <a:sym typeface="Symbol" charset="0"/>
              </a:rPr>
              <a:t>Finland </a:t>
            </a:r>
            <a:r>
              <a:rPr lang="en-US" sz="2800" dirty="0" smtClean="0">
                <a:latin typeface="Calibri" charset="0"/>
                <a:ea typeface="ＭＳ Ｐゴシック" charset="0"/>
                <a:sym typeface="Symbol" charset="0"/>
              </a:rPr>
              <a:t>AND</a:t>
            </a:r>
            <a:r>
              <a:rPr lang="en-US" sz="2800" b="1" i="1" dirty="0" smtClean="0">
                <a:latin typeface="Calibri" charset="0"/>
                <a:ea typeface="ＭＳ Ｐゴシック" charset="0"/>
                <a:sym typeface="Symbol" charset="0"/>
              </a:rPr>
              <a:t> s</a:t>
            </a:r>
            <a:r>
              <a:rPr lang="en-US" sz="2800" dirty="0" smtClean="0">
                <a:latin typeface="Calibri" charset="0"/>
                <a:ea typeface="ＭＳ Ｐゴシック" charset="0"/>
                <a:sym typeface="Symbol" charset="0"/>
              </a:rPr>
              <a:t>? </a:t>
            </a:r>
            <a:r>
              <a:rPr lang="en-US" sz="2800" b="1" i="1" dirty="0" smtClean="0"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sz="2800" b="1" i="1" dirty="0" err="1">
                <a:latin typeface="Calibri" charset="0"/>
                <a:ea typeface="ＭＳ Ｐゴシック" charset="0"/>
                <a:sym typeface="Symbol" charset="0"/>
              </a:rPr>
              <a:t>Finlands</a:t>
            </a:r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?</a:t>
            </a:r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sz="2800" b="1" i="1" dirty="0" smtClean="0">
                <a:latin typeface="Calibri" charset="0"/>
                <a:ea typeface="ＭＳ Ｐゴシック" charset="0"/>
                <a:sym typeface="Symbol" charset="0"/>
              </a:rPr>
              <a:t> Finland’s</a:t>
            </a:r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?</a:t>
            </a:r>
          </a:p>
          <a:p>
            <a:pPr lvl="1" eaLnBrk="1" hangingPunct="1"/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Hewlett-Packard</a:t>
            </a:r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  </a:t>
            </a:r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Hewlett</a:t>
            </a:r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 and </a:t>
            </a:r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Packard</a:t>
            </a:r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 as two tokens?</a:t>
            </a:r>
          </a:p>
          <a:p>
            <a:pPr lvl="2" eaLnBrk="1" hangingPunct="1"/>
            <a:r>
              <a:rPr lang="en-US" b="1" i="1" dirty="0">
                <a:latin typeface="Calibri" charset="0"/>
                <a:ea typeface="ＭＳ Ｐゴシック" charset="0"/>
              </a:rPr>
              <a:t>state-of-the-art</a:t>
            </a:r>
            <a:r>
              <a:rPr lang="en-US" dirty="0">
                <a:latin typeface="Calibri" charset="0"/>
                <a:ea typeface="ＭＳ Ｐゴシック" charset="0"/>
              </a:rPr>
              <a:t>: break up hyphenated sequence.  </a:t>
            </a:r>
          </a:p>
          <a:p>
            <a:pPr lvl="2" eaLnBrk="1" hangingPunct="1"/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co-education</a:t>
            </a:r>
          </a:p>
          <a:p>
            <a:pPr lvl="2" eaLnBrk="1" hangingPunct="1"/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lowercase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lower-case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lower case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 ?</a:t>
            </a:r>
          </a:p>
          <a:p>
            <a:pPr lvl="2" eaLnBrk="1" hangingPunct="1"/>
            <a:r>
              <a:rPr lang="en-US" sz="1900" dirty="0">
                <a:latin typeface="Calibri" charset="0"/>
                <a:ea typeface="ＭＳ Ｐゴシック" charset="0"/>
                <a:sym typeface="Symbol" charset="0"/>
              </a:rPr>
              <a:t>It can be effective to get the user to put in possible hyphens</a:t>
            </a:r>
          </a:p>
          <a:p>
            <a:pPr lvl="1" eaLnBrk="1" hangingPunct="1"/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San Francisco</a:t>
            </a:r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: one token or two?  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How do you decide it is one token?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Numbers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3/20/91			 Mar. 12, 1991				20/3/91</a:t>
            </a:r>
          </a:p>
          <a:p>
            <a:pPr eaLnBrk="1" hangingPunct="1"/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55 B.C.</a:t>
            </a:r>
          </a:p>
          <a:p>
            <a:pPr eaLnBrk="1" hangingPunct="1"/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B-52</a:t>
            </a:r>
          </a:p>
          <a:p>
            <a:pPr eaLnBrk="1" hangingPunct="1"/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My PGP key is 324a3df234cb23e</a:t>
            </a:r>
          </a:p>
          <a:p>
            <a:pPr eaLnBrk="1" hangingPunct="1"/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(800) 234-2333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Often have embedded spaces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Older IR systems may not index numbers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But often very useful: think about things like looking up error codes/</a:t>
            </a:r>
            <a:r>
              <a:rPr lang="en-US" dirty="0" err="1">
                <a:latin typeface="Calibri" charset="0"/>
                <a:ea typeface="ＭＳ Ｐゴシック" charset="0"/>
              </a:rPr>
              <a:t>stacktraces</a:t>
            </a:r>
            <a:r>
              <a:rPr lang="en-US" dirty="0">
                <a:latin typeface="Calibri" charset="0"/>
                <a:ea typeface="ＭＳ Ｐゴシック" charset="0"/>
              </a:rPr>
              <a:t> on the web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(One answer is using n-grams: </a:t>
            </a:r>
            <a:r>
              <a:rPr lang="en-US" dirty="0" smtClean="0">
                <a:latin typeface="Calibri" charset="0"/>
                <a:ea typeface="ＭＳ Ｐゴシック" charset="0"/>
              </a:rPr>
              <a:t>IIR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ch.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3)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Will often index </a:t>
            </a:r>
            <a:r>
              <a:rPr lang="en-US" dirty="0" smtClean="0">
                <a:latin typeface="Calibri" charset="0"/>
                <a:ea typeface="ＭＳ Ｐゴシック" charset="0"/>
              </a:rPr>
              <a:t>“meta</a:t>
            </a:r>
            <a:r>
              <a:rPr lang="en-US" dirty="0">
                <a:latin typeface="Calibri" charset="0"/>
                <a:ea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</a:rPr>
              <a:t>data” </a:t>
            </a:r>
            <a:r>
              <a:rPr lang="en-US" dirty="0">
                <a:latin typeface="Calibri" charset="0"/>
                <a:ea typeface="ＭＳ Ｐゴシック" charset="0"/>
              </a:rPr>
              <a:t>separately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Creation date, format, etc.</a:t>
            </a: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Tokenization: language issues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French</a:t>
            </a:r>
          </a:p>
          <a:p>
            <a:pPr lvl="1" eaLnBrk="1" hangingPunct="1"/>
            <a:r>
              <a:rPr lang="en-US" b="1" i="1" dirty="0" err="1">
                <a:latin typeface="Calibri" charset="0"/>
                <a:ea typeface="ＭＳ Ｐゴシック" charset="0"/>
              </a:rPr>
              <a:t>L'ensemble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 one token or two?</a:t>
            </a:r>
          </a:p>
          <a:p>
            <a:pPr lvl="2" eaLnBrk="1" hangingPunct="1"/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L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? </a:t>
            </a:r>
            <a:r>
              <a:rPr lang="en-US" b="1" i="1" dirty="0" smtClean="0">
                <a:latin typeface="Calibri" charset="0"/>
                <a:ea typeface="ＭＳ Ｐゴシック" charset="0"/>
                <a:sym typeface="Symbol" charset="0"/>
              </a:rPr>
              <a:t>L</a:t>
            </a:r>
            <a:r>
              <a:rPr lang="en-US" altLang="ja-JP" b="1" i="1" dirty="0" smtClean="0">
                <a:latin typeface="Calibri" charset="0"/>
                <a:ea typeface="ＭＳ Ｐゴシック" charset="0"/>
                <a:sym typeface="Symbol" charset="0"/>
              </a:rPr>
              <a:t>’</a:t>
            </a:r>
            <a:r>
              <a:rPr lang="en-US" b="1" i="1" dirty="0" smtClean="0"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? </a:t>
            </a:r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Le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?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Want </a:t>
            </a:r>
            <a:r>
              <a:rPr lang="en-US" b="1" i="1" dirty="0" err="1" smtClean="0">
                <a:latin typeface="Calibri" charset="0"/>
                <a:ea typeface="ＭＳ Ｐゴシック" charset="0"/>
                <a:sym typeface="Symbol" charset="0"/>
              </a:rPr>
              <a:t>l</a:t>
            </a:r>
            <a:r>
              <a:rPr lang="en-US" altLang="ja-JP" b="1" i="1" dirty="0" err="1" smtClean="0">
                <a:latin typeface="Calibri" charset="0"/>
                <a:ea typeface="ＭＳ Ｐゴシック" charset="0"/>
                <a:sym typeface="Symbol" charset="0"/>
              </a:rPr>
              <a:t>’</a:t>
            </a:r>
            <a:r>
              <a:rPr lang="en-US" b="1" i="1" dirty="0" err="1" smtClean="0">
                <a:latin typeface="Calibri" charset="0"/>
                <a:ea typeface="ＭＳ Ｐゴシック" charset="0"/>
                <a:sym typeface="Symbol" charset="0"/>
              </a:rPr>
              <a:t>ensemble</a:t>
            </a:r>
            <a:r>
              <a:rPr lang="en-US" dirty="0" smtClean="0"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to match with </a:t>
            </a:r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un ensemble</a:t>
            </a:r>
          </a:p>
          <a:p>
            <a:pPr lvl="3" eaLnBrk="1" hangingPunct="1"/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Until at least 2003, it </a:t>
            </a:r>
            <a:r>
              <a:rPr lang="en-US" dirty="0" smtClean="0">
                <a:latin typeface="Calibri" charset="0"/>
                <a:ea typeface="ＭＳ Ｐゴシック" charset="0"/>
                <a:sym typeface="Symbol" charset="0"/>
              </a:rPr>
              <a:t>didn</a:t>
            </a:r>
            <a:r>
              <a:rPr lang="en-US" altLang="ja-JP" dirty="0" smtClean="0">
                <a:latin typeface="Calibri" charset="0"/>
                <a:ea typeface="ＭＳ Ｐゴシック" charset="0"/>
                <a:sym typeface="Symbol" charset="0"/>
              </a:rPr>
              <a:t>’t </a:t>
            </a:r>
            <a:r>
              <a:rPr lang="en-US" dirty="0" smtClean="0">
                <a:latin typeface="Calibri" charset="0"/>
                <a:ea typeface="ＭＳ Ｐゴシック" charset="0"/>
                <a:sym typeface="Symbol" charset="0"/>
              </a:rPr>
              <a:t>on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Google</a:t>
            </a:r>
          </a:p>
          <a:p>
            <a:pPr lvl="4" eaLnBrk="1" hangingPunct="1"/>
            <a:r>
              <a:rPr lang="en-US" dirty="0">
                <a:solidFill>
                  <a:srgbClr val="C0504D"/>
                </a:solidFill>
                <a:latin typeface="Calibri" charset="0"/>
                <a:ea typeface="ＭＳ Ｐゴシック" charset="0"/>
                <a:sym typeface="Symbol" charset="0"/>
              </a:rPr>
              <a:t>Internationalization!</a:t>
            </a:r>
          </a:p>
          <a:p>
            <a:pPr lvl="1" eaLnBrk="1" hangingPunct="1"/>
            <a:endParaRPr lang="en-US" sz="1600" b="1" i="1" dirty="0">
              <a:latin typeface="Calibri" charset="0"/>
              <a:ea typeface="ＭＳ Ｐゴシック" charset="0"/>
              <a:sym typeface="Symbol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latin typeface="Calibri" charset="0"/>
                <a:ea typeface="ＭＳ Ｐゴシック" charset="0"/>
                <a:sym typeface="Symbol" charset="0"/>
              </a:rPr>
              <a:t>Lebensversicherungsgesellschaftsangestellter</a:t>
            </a:r>
            <a:endParaRPr lang="en-US" sz="2000" b="1" i="1" dirty="0">
              <a:latin typeface="Calibri" charset="0"/>
              <a:ea typeface="ＭＳ Ｐゴシック" charset="0"/>
              <a:sym typeface="Symbol" charset="0"/>
            </a:endParaRPr>
          </a:p>
          <a:p>
            <a:pPr lvl="1" eaLnBrk="1" hangingPunct="1"/>
            <a:r>
              <a:rPr lang="en-US" altLang="ja-JP" sz="2000" dirty="0" smtClean="0">
                <a:latin typeface="Calibri" charset="0"/>
                <a:ea typeface="ＭＳ Ｐゴシック" charset="0"/>
                <a:sym typeface="Symbol" charset="0"/>
              </a:rPr>
              <a:t>‘</a:t>
            </a:r>
            <a:r>
              <a:rPr lang="en-US" sz="2000" dirty="0" smtClean="0">
                <a:latin typeface="Calibri" charset="0"/>
                <a:ea typeface="ＭＳ Ｐゴシック" charset="0"/>
                <a:sym typeface="Symbol" charset="0"/>
              </a:rPr>
              <a:t>life </a:t>
            </a:r>
            <a:r>
              <a:rPr lang="en-US" sz="2000" dirty="0">
                <a:latin typeface="Calibri" charset="0"/>
                <a:ea typeface="ＭＳ Ｐゴシック" charset="0"/>
                <a:sym typeface="Symbol" charset="0"/>
              </a:rPr>
              <a:t>insurance company </a:t>
            </a:r>
            <a:r>
              <a:rPr lang="en-US" sz="2000" dirty="0" smtClean="0">
                <a:latin typeface="Calibri" charset="0"/>
                <a:ea typeface="ＭＳ Ｐゴシック" charset="0"/>
                <a:sym typeface="Symbol" charset="0"/>
              </a:rPr>
              <a:t>employee’</a:t>
            </a:r>
            <a:endParaRPr lang="en-US" sz="2000" dirty="0">
              <a:latin typeface="Calibri" charset="0"/>
              <a:ea typeface="ＭＳ Ｐゴシック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  <a:sym typeface="Symbol" charset="0"/>
              </a:rPr>
              <a:t>German retrieval systems benefit greatly from a </a:t>
            </a:r>
            <a:r>
              <a:rPr lang="en-US" sz="2000" b="1" dirty="0">
                <a:latin typeface="Calibri" charset="0"/>
                <a:ea typeface="ＭＳ Ｐゴシック" charset="0"/>
                <a:sym typeface="Symbol" charset="0"/>
              </a:rPr>
              <a:t>compound splitter </a:t>
            </a:r>
            <a:r>
              <a:rPr lang="en-US" sz="2000" dirty="0">
                <a:latin typeface="Calibri" charset="0"/>
                <a:ea typeface="ＭＳ Ｐゴシック" charset="0"/>
                <a:sym typeface="Symbol" charset="0"/>
              </a:rPr>
              <a:t>module</a:t>
            </a:r>
          </a:p>
          <a:p>
            <a:pPr lvl="3" eaLnBrk="1" hangingPunct="1"/>
            <a:r>
              <a:rPr lang="en-US" sz="1600" dirty="0">
                <a:latin typeface="Calibri" charset="0"/>
                <a:ea typeface="ＭＳ Ｐゴシック" charset="0"/>
                <a:sym typeface="Symbol" charset="0"/>
              </a:rPr>
              <a:t>Can give a 15% performance boost for German </a:t>
            </a: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Tokenization: language issues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876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Chinese and Japanese have no spaces between words:</a:t>
            </a:r>
          </a:p>
          <a:p>
            <a:pPr lvl="1" eaLnBrk="1" hangingPunct="1"/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莎拉波娃现在居住在美国东南部的佛罗里达。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  <a:sym typeface="Symbol" charset="0"/>
              </a:rPr>
              <a:t>Not always guaranteed a unique tokenization</a:t>
            </a:r>
            <a:r>
              <a:rPr lang="ja-JP" altLang="en-US">
                <a:latin typeface="Calibri" charset="0"/>
                <a:ea typeface="ＭＳ Ｐゴシック" charset="0"/>
                <a:sym typeface="Symbol" charset="0"/>
              </a:rPr>
              <a:t> </a:t>
            </a:r>
            <a:endParaRPr lang="en-US">
              <a:latin typeface="Calibri" charset="0"/>
              <a:ea typeface="ＭＳ Ｐゴシック" charset="0"/>
              <a:sym typeface="Symbol" charset="0"/>
            </a:endParaRP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  <a:sym typeface="Symbol" charset="0"/>
              </a:rPr>
              <a:t>Dates/amounts in multiple formats</a:t>
            </a:r>
          </a:p>
        </p:txBody>
      </p:sp>
      <p:sp>
        <p:nvSpPr>
          <p:cNvPr id="30724" name="Text Box 1037"/>
          <p:cNvSpPr txBox="1">
            <a:spLocks noChangeArrowheads="1"/>
          </p:cNvSpPr>
          <p:nvPr/>
        </p:nvSpPr>
        <p:spPr bwMode="auto">
          <a:xfrm>
            <a:off x="76200" y="4876800"/>
            <a:ext cx="88884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0"/>
              <a:buNone/>
            </a:pPr>
            <a:r>
              <a:rPr lang="ja-JP" altLang="en-US" sz="2100" b="1" i="1">
                <a:latin typeface="Tahoma" charset="0"/>
                <a:ea typeface="ＭＳ Ｐゴシック" charset="0"/>
                <a:cs typeface="ＭＳ Ｐゴシック" charset="0"/>
              </a:rPr>
              <a:t>フォーチュン</a:t>
            </a:r>
            <a:r>
              <a:rPr lang="en-US" altLang="ja-JP" sz="2100" b="1" i="1">
                <a:latin typeface="Tahoma" charset="0"/>
                <a:ea typeface="ＭＳ Ｐゴシック" charset="0"/>
                <a:cs typeface="ＭＳ Ｐゴシック" charset="0"/>
              </a:rPr>
              <a:t>500</a:t>
            </a:r>
            <a:r>
              <a:rPr lang="ja-JP" altLang="en-US" sz="2100" b="1" i="1">
                <a:latin typeface="Tahoma" charset="0"/>
                <a:ea typeface="ＭＳ Ｐゴシック" charset="0"/>
                <a:cs typeface="ＭＳ Ｐゴシック" charset="0"/>
              </a:rPr>
              <a:t>社は情報不足のため時間あた</a:t>
            </a:r>
            <a:r>
              <a:rPr lang="en-US" altLang="ja-JP" sz="2100" b="1" i="1">
                <a:latin typeface="Tahoma" charset="0"/>
                <a:ea typeface="ＭＳ Ｐゴシック" charset="0"/>
                <a:cs typeface="ＭＳ Ｐゴシック" charset="0"/>
              </a:rPr>
              <a:t>$500K(</a:t>
            </a:r>
            <a:r>
              <a:rPr lang="ja-JP" altLang="en-US" sz="2100" b="1" i="1">
                <a:latin typeface="Tahoma" charset="0"/>
                <a:ea typeface="ＭＳ Ｐゴシック" charset="0"/>
                <a:cs typeface="ＭＳ Ｐゴシック" charset="0"/>
              </a:rPr>
              <a:t>約</a:t>
            </a:r>
            <a:r>
              <a:rPr lang="en-US" altLang="ja-JP" sz="2100" b="1" i="1">
                <a:latin typeface="Tahoma" charset="0"/>
                <a:ea typeface="ＭＳ Ｐゴシック" charset="0"/>
                <a:cs typeface="ＭＳ Ｐゴシック" charset="0"/>
              </a:rPr>
              <a:t>6,000</a:t>
            </a:r>
            <a:r>
              <a:rPr lang="ja-JP" altLang="en-US" sz="2100" b="1" i="1">
                <a:latin typeface="Tahoma" charset="0"/>
                <a:ea typeface="ＭＳ Ｐゴシック" charset="0"/>
                <a:cs typeface="ＭＳ Ｐゴシック" charset="0"/>
              </a:rPr>
              <a:t>万円</a:t>
            </a:r>
            <a:r>
              <a:rPr lang="en-US" altLang="ja-JP" sz="2100" b="1" i="1">
                <a:latin typeface="Tahoma" charset="0"/>
                <a:ea typeface="ＭＳ Ｐゴシック" charset="0"/>
                <a:cs typeface="ＭＳ Ｐゴシック" charset="0"/>
              </a:rPr>
              <a:t>)</a:t>
            </a:r>
            <a:endParaRPr lang="en-US" b="1" i="1">
              <a:ea typeface="ＭＳ Ｐゴシック" charset="0"/>
            </a:endParaRPr>
          </a:p>
        </p:txBody>
      </p:sp>
      <p:grpSp>
        <p:nvGrpSpPr>
          <p:cNvPr id="30725" name="Group 1032"/>
          <p:cNvGrpSpPr>
            <a:grpSpLocks/>
          </p:cNvGrpSpPr>
          <p:nvPr/>
        </p:nvGrpSpPr>
        <p:grpSpPr bwMode="auto">
          <a:xfrm>
            <a:off x="1371600" y="5486400"/>
            <a:ext cx="5726113" cy="457200"/>
            <a:chOff x="422" y="3792"/>
            <a:chExt cx="3607" cy="288"/>
          </a:xfrm>
        </p:grpSpPr>
        <p:sp>
          <p:nvSpPr>
            <p:cNvPr id="30739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968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Katakana</a:t>
              </a:r>
            </a:p>
          </p:txBody>
        </p:sp>
        <p:sp>
          <p:nvSpPr>
            <p:cNvPr id="30740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949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Hiragana</a:t>
              </a:r>
            </a:p>
          </p:txBody>
        </p:sp>
        <p:sp>
          <p:nvSpPr>
            <p:cNvPr id="30741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580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Kanji</a:t>
              </a:r>
            </a:p>
          </p:txBody>
        </p:sp>
        <p:sp>
          <p:nvSpPr>
            <p:cNvPr id="30742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754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Romaji</a:t>
              </a:r>
            </a:p>
          </p:txBody>
        </p:sp>
      </p:grpSp>
      <p:sp>
        <p:nvSpPr>
          <p:cNvPr id="30726" name="Rectangle 1040"/>
          <p:cNvSpPr>
            <a:spLocks noChangeArrowheads="1"/>
          </p:cNvSpPr>
          <p:nvPr/>
        </p:nvSpPr>
        <p:spPr bwMode="auto">
          <a:xfrm>
            <a:off x="609600" y="4876800"/>
            <a:ext cx="14478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30727" name="AutoShape 1041"/>
          <p:cNvCxnSpPr>
            <a:cxnSpLocks noChangeShapeType="1"/>
            <a:stCxn id="30739" idx="0"/>
            <a:endCxn id="30726" idx="2"/>
          </p:cNvCxnSpPr>
          <p:nvPr/>
        </p:nvCxnSpPr>
        <p:spPr bwMode="auto">
          <a:xfrm rot="16200000" flipV="1">
            <a:off x="1662906" y="5009357"/>
            <a:ext cx="147637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8" name="Rectangle 1044"/>
          <p:cNvSpPr>
            <a:spLocks noChangeArrowheads="1"/>
          </p:cNvSpPr>
          <p:nvPr/>
        </p:nvSpPr>
        <p:spPr bwMode="auto">
          <a:xfrm>
            <a:off x="4343400" y="4876800"/>
            <a:ext cx="5334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30729" name="AutoShape 1045"/>
          <p:cNvCxnSpPr>
            <a:cxnSpLocks noChangeShapeType="1"/>
            <a:stCxn id="30740" idx="0"/>
            <a:endCxn id="30728" idx="2"/>
          </p:cNvCxnSpPr>
          <p:nvPr/>
        </p:nvCxnSpPr>
        <p:spPr bwMode="auto">
          <a:xfrm rot="5400000" flipH="1" flipV="1">
            <a:off x="4148138" y="5024438"/>
            <a:ext cx="147637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0" name="Rectangle 1046"/>
          <p:cNvSpPr>
            <a:spLocks noChangeArrowheads="1"/>
          </p:cNvSpPr>
          <p:nvPr/>
        </p:nvSpPr>
        <p:spPr bwMode="auto">
          <a:xfrm>
            <a:off x="4876800" y="4876800"/>
            <a:ext cx="609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30731" name="AutoShape 1047"/>
          <p:cNvCxnSpPr>
            <a:cxnSpLocks noChangeShapeType="1"/>
            <a:stCxn id="30741" idx="0"/>
            <a:endCxn id="30730" idx="2"/>
          </p:cNvCxnSpPr>
          <p:nvPr/>
        </p:nvCxnSpPr>
        <p:spPr bwMode="auto">
          <a:xfrm rot="16200000" flipV="1">
            <a:off x="5164138" y="5356225"/>
            <a:ext cx="147637" cy="1127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2" name="Rectangle 1048"/>
          <p:cNvSpPr>
            <a:spLocks noChangeArrowheads="1"/>
          </p:cNvSpPr>
          <p:nvPr/>
        </p:nvSpPr>
        <p:spPr bwMode="auto">
          <a:xfrm>
            <a:off x="6629400" y="4876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30733" name="AutoShape 1049"/>
          <p:cNvCxnSpPr>
            <a:cxnSpLocks noChangeShapeType="1"/>
            <a:stCxn id="30742" idx="0"/>
            <a:endCxn id="30732" idx="2"/>
          </p:cNvCxnSpPr>
          <p:nvPr/>
        </p:nvCxnSpPr>
        <p:spPr bwMode="auto">
          <a:xfrm rot="5400000" flipH="1" flipV="1">
            <a:off x="6507163" y="5249862"/>
            <a:ext cx="22860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Text Box 1051"/>
          <p:cNvSpPr txBox="1">
            <a:spLocks noChangeArrowheads="1"/>
          </p:cNvSpPr>
          <p:nvPr/>
        </p:nvSpPr>
        <p:spPr bwMode="auto">
          <a:xfrm>
            <a:off x="757238" y="6172200"/>
            <a:ext cx="7319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End-user can express query entirely in hiragana!</a:t>
            </a:r>
          </a:p>
        </p:txBody>
      </p:sp>
      <p:grpSp>
        <p:nvGrpSpPr>
          <p:cNvPr id="30735" name="Group 1055"/>
          <p:cNvGrpSpPr>
            <a:grpSpLocks/>
          </p:cNvGrpSpPr>
          <p:nvPr/>
        </p:nvGrpSpPr>
        <p:grpSpPr bwMode="auto">
          <a:xfrm>
            <a:off x="6629400" y="4724400"/>
            <a:ext cx="1447800" cy="228600"/>
            <a:chOff x="4176" y="3168"/>
            <a:chExt cx="912" cy="144"/>
          </a:xfrm>
        </p:grpSpPr>
        <p:sp>
          <p:nvSpPr>
            <p:cNvPr id="30737" name="Line 1053"/>
            <p:cNvSpPr>
              <a:spLocks noChangeShapeType="1"/>
            </p:cNvSpPr>
            <p:nvPr/>
          </p:nvSpPr>
          <p:spPr bwMode="auto">
            <a:xfrm>
              <a:off x="4176" y="31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38" name="Line 1054"/>
            <p:cNvSpPr>
              <a:spLocks noChangeShapeType="1"/>
            </p:cNvSpPr>
            <p:nvPr/>
          </p:nvSpPr>
          <p:spPr bwMode="auto">
            <a:xfrm>
              <a:off x="4176" y="3168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073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Tokenization: language issues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Arabic (or Hebrew) is basically written right to left, but with certain items like numbers written left to right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Words are separated, but letter forms within a word form complex ligatures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                 		         ←  →    ← →                         ← start</a:t>
            </a:r>
          </a:p>
          <a:p>
            <a:pPr eaLnBrk="1" hangingPunct="1"/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‘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Algeria achieved its independence in 1962 after 132 years of French occupation.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With Unicode, the surface presentation is complex, but the stored form is  straightforward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6200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2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21547</TotalTime>
  <Words>339</Words>
  <Application>Microsoft Macintosh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IIR-slides</vt:lpstr>
      <vt:lpstr>PowerPoint Presentation</vt:lpstr>
      <vt:lpstr>Tokenization</vt:lpstr>
      <vt:lpstr>Tokenization</vt:lpstr>
      <vt:lpstr>Numbers</vt:lpstr>
      <vt:lpstr>Tokenization: language issues</vt:lpstr>
      <vt:lpstr>Tokenization: language issues</vt:lpstr>
      <vt:lpstr>Tokenization: language issues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Open Classroom</cp:lastModifiedBy>
  <cp:revision>311</cp:revision>
  <cp:lastPrinted>2009-09-27T15:38:04Z</cp:lastPrinted>
  <dcterms:created xsi:type="dcterms:W3CDTF">2009-09-24T07:33:46Z</dcterms:created>
  <dcterms:modified xsi:type="dcterms:W3CDTF">2012-04-05T07:03:56Z</dcterms:modified>
</cp:coreProperties>
</file>