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1"/>
  </p:notesMasterIdLst>
  <p:handoutMasterIdLst>
    <p:handoutMasterId r:id="rId12"/>
  </p:handoutMasterIdLst>
  <p:sldIdLst>
    <p:sldId id="404" r:id="rId2"/>
    <p:sldId id="363" r:id="rId3"/>
    <p:sldId id="364" r:id="rId4"/>
    <p:sldId id="365" r:id="rId5"/>
    <p:sldId id="366" r:id="rId6"/>
    <p:sldId id="367" r:id="rId7"/>
    <p:sldId id="398" r:id="rId8"/>
    <p:sldId id="368" r:id="rId9"/>
    <p:sldId id="406" r:id="rId1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B2B2"/>
    <a:srgbClr val="FF9966"/>
    <a:srgbClr val="F4F3EB"/>
    <a:srgbClr val="F0EEEB"/>
    <a:srgbClr val="00A000"/>
    <a:srgbClr val="A40508"/>
    <a:srgbClr val="A50021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8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A5051DE9-A0FB-014F-85D0-85995DE2BA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90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083B1C-F863-4B4C-8862-B553B3C7A2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834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Nevertheless: </a:t>
            </a:r>
            <a:r>
              <a:rPr lang="ja-JP" altLang="en-US"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ea typeface="ＭＳ Ｐゴシック" charset="0"/>
                <a:cs typeface="ＭＳ Ｐゴシック" charset="0"/>
              </a:rPr>
              <a:t>Google ignores common words and characters such as where, the, how, and other digits and letters which slow down your search without improving the results.</a:t>
            </a:r>
            <a:r>
              <a:rPr lang="ja-JP" altLang="en-US"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ea typeface="ＭＳ Ｐゴシック" charset="0"/>
                <a:cs typeface="ＭＳ Ｐゴシック" charset="0"/>
              </a:rPr>
              <a:t> (Though you can explicitly ask for them to remain.)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3D097C3-4F8B-9946-86FD-E9B32F440878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not the reverse?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4946AAE9-8479-1747-A18D-7E0E3F959F62}" type="slidenum">
              <a:rPr lang="en-US" sz="1200"/>
              <a:pPr eaLnBrk="1" hangingPunct="1"/>
              <a:t>7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59882877-7B92-C64D-AC21-035665263E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8789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37114-5FF8-0C4A-98DC-80B50912BB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7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84CA8-9087-164B-A158-CAC595FC04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57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charset="0"/>
              </a:defRPr>
            </a:lvl1pPr>
          </a:lstStyle>
          <a:p>
            <a:fld id="{E9EBE767-DC5D-8341-9FC9-23BEDAE125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89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F7D8B-D157-844A-938B-35E4AA3FD2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7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0F6E67-EE31-4343-9DE5-01CE97361D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3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1F1EA-1E44-6A45-9811-49324FFC97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8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D6F0B-9FB5-4D4A-8349-7A30638C85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4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AFABA-6382-574B-84F8-AC7FEBF174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544E0-46C6-A547-9A6C-4CFB4E5BA8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7951E-B740-0A44-B977-319080899D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FA79F-AF2C-E045-9D63-F36A9A7BD5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6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AEBC7-4014-CD41-B6B1-ED9580ADD5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1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FC3DB-AA70-6B4A-80EB-28004A3675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4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20BF3A1F-999D-7A40-A4EA-F82D87E3602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53" r:id="rId3"/>
    <p:sldLayoutId id="2147483860" r:id="rId4"/>
    <p:sldLayoutId id="2147483861" r:id="rId5"/>
    <p:sldLayoutId id="2147483862" r:id="rId6"/>
    <p:sldLayoutId id="2147483854" r:id="rId7"/>
    <p:sldLayoutId id="2147483855" r:id="rId8"/>
    <p:sldLayoutId id="2147483856" r:id="rId9"/>
    <p:sldLayoutId id="2147483863" r:id="rId10"/>
    <p:sldLayoutId id="2147483857" r:id="rId11"/>
    <p:sldLayoutId id="2147483864" r:id="rId12"/>
    <p:sldLayoutId id="2147483865" r:id="rId13"/>
    <p:sldLayoutId id="2147483866" r:id="rId1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charset="0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charset="0"/>
        <a:buChar char="§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</a:p>
          <a:p>
            <a:r>
              <a:rPr lang="en-US" dirty="0" smtClean="0"/>
              <a:t>The things indexed in an IR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27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Stop words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4876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With a stop list, you exclude from the dictionary entirely the commonest words. Intuition: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</a:rPr>
              <a:t>They have little semantic content: </a:t>
            </a:r>
            <a:r>
              <a:rPr lang="en-US" sz="2000" i="1" dirty="0">
                <a:latin typeface="Calibri" charset="0"/>
                <a:ea typeface="ＭＳ Ｐゴシック" charset="0"/>
              </a:rPr>
              <a:t>the, a, and, to, be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</a:rPr>
              <a:t>There are a lot of them: ~30% of postings for top 30 words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But the trend is away from doing this: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</a:rPr>
              <a:t>Good compression techniques 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(IIR </a:t>
            </a:r>
            <a:r>
              <a:rPr lang="en-US" sz="2000" dirty="0">
                <a:latin typeface="Calibri" charset="0"/>
                <a:ea typeface="ＭＳ Ｐゴシック" charset="0"/>
              </a:rPr>
              <a:t>5) means the space for including 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stop words </a:t>
            </a:r>
            <a:r>
              <a:rPr lang="en-US" sz="2000" dirty="0">
                <a:latin typeface="Calibri" charset="0"/>
                <a:ea typeface="ＭＳ Ｐゴシック" charset="0"/>
              </a:rPr>
              <a:t>in a system is very small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</a:rPr>
              <a:t>Good query optimization techniques 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(IIR </a:t>
            </a:r>
            <a:r>
              <a:rPr lang="en-US" sz="2000" dirty="0">
                <a:latin typeface="Calibri" charset="0"/>
                <a:ea typeface="ＭＳ Ｐゴシック" charset="0"/>
              </a:rPr>
              <a:t>7) mean you pay little at query time for including stop words.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</a:rPr>
              <a:t>You need them for:</a:t>
            </a:r>
          </a:p>
          <a:p>
            <a:pPr lvl="2" eaLnBrk="1" hangingPunct="1"/>
            <a:r>
              <a:rPr lang="en-US" sz="1800" dirty="0">
                <a:latin typeface="Calibri" charset="0"/>
                <a:ea typeface="ＭＳ Ｐゴシック" charset="0"/>
              </a:rPr>
              <a:t>Phrase queries: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“King </a:t>
            </a:r>
            <a:r>
              <a:rPr lang="en-US" sz="1800" dirty="0">
                <a:latin typeface="Calibri" charset="0"/>
                <a:ea typeface="ＭＳ Ｐゴシック" charset="0"/>
              </a:rPr>
              <a:t>of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Denmark”</a:t>
            </a:r>
            <a:endParaRPr lang="en-US" sz="1800" dirty="0">
              <a:latin typeface="Calibri" charset="0"/>
              <a:ea typeface="ＭＳ Ｐゴシック" charset="0"/>
            </a:endParaRPr>
          </a:p>
          <a:p>
            <a:pPr lvl="2" eaLnBrk="1" hangingPunct="1"/>
            <a:r>
              <a:rPr lang="en-US" sz="1800" dirty="0">
                <a:latin typeface="Calibri" charset="0"/>
                <a:ea typeface="ＭＳ Ｐゴシック" charset="0"/>
              </a:rPr>
              <a:t>Various song titles, etc.: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“Let </a:t>
            </a:r>
            <a:r>
              <a:rPr lang="en-US" sz="1800" dirty="0">
                <a:latin typeface="Calibri" charset="0"/>
                <a:ea typeface="ＭＳ Ｐゴシック" charset="0"/>
              </a:rPr>
              <a:t>it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be”, “To </a:t>
            </a:r>
            <a:r>
              <a:rPr lang="en-US" sz="1800" dirty="0">
                <a:latin typeface="Calibri" charset="0"/>
                <a:ea typeface="ＭＳ Ｐゴシック" charset="0"/>
              </a:rPr>
              <a:t>be or not to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be”</a:t>
            </a:r>
            <a:endParaRPr lang="en-US" sz="1800" dirty="0">
              <a:latin typeface="Calibri" charset="0"/>
              <a:ea typeface="ＭＳ Ｐゴシック" charset="0"/>
            </a:endParaRPr>
          </a:p>
          <a:p>
            <a:pPr lvl="2" eaLnBrk="1" hangingPunct="1"/>
            <a:r>
              <a:rPr lang="en-US" sz="1800" dirty="0" smtClean="0">
                <a:latin typeface="Calibri" charset="0"/>
                <a:ea typeface="ＭＳ Ｐゴシック" charset="0"/>
              </a:rPr>
              <a:t>“Relational” </a:t>
            </a:r>
            <a:r>
              <a:rPr lang="en-US" sz="1800" dirty="0">
                <a:latin typeface="Calibri" charset="0"/>
                <a:ea typeface="ＭＳ Ｐゴシック" charset="0"/>
              </a:rPr>
              <a:t>queries: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“flights </a:t>
            </a:r>
            <a:r>
              <a:rPr lang="en-US" sz="1800" dirty="0">
                <a:latin typeface="Calibri" charset="0"/>
                <a:ea typeface="ＭＳ Ｐゴシック" charset="0"/>
              </a:rPr>
              <a:t>to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London”</a:t>
            </a:r>
            <a:endParaRPr lang="en-US" sz="1700" dirty="0">
              <a:latin typeface="Calibri" charset="0"/>
              <a:ea typeface="ＭＳ Ｐゴシック" charset="0"/>
            </a:endParaRPr>
          </a:p>
        </p:txBody>
      </p: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2.2.2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Normalization to terms</a:t>
            </a:r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We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may need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to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“normalize”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words in indexed text as well as query words into the same form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We want to match </a:t>
            </a:r>
            <a:r>
              <a:rPr lang="en-US" b="1" i="1" dirty="0">
                <a:latin typeface="Calibri" charset="0"/>
                <a:ea typeface="ＭＳ Ｐゴシック" charset="0"/>
                <a:sym typeface="Symbol" charset="0"/>
              </a:rPr>
              <a:t>U.S.A.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 and </a:t>
            </a:r>
            <a:r>
              <a:rPr lang="en-US" b="1" i="1" dirty="0">
                <a:latin typeface="Calibri" charset="0"/>
                <a:ea typeface="ＭＳ Ｐゴシック" charset="0"/>
                <a:sym typeface="Symbol" charset="0"/>
              </a:rPr>
              <a:t>USA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Result is terms: a </a:t>
            </a:r>
            <a:r>
              <a:rPr lang="en-US" dirty="0">
                <a:solidFill>
                  <a:srgbClr val="139CB7"/>
                </a:solidFill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term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 is a (normalized) word type, which is an entry in our IR system dictionary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We most commonly implicitly define equivalence classes of terms by, e.g.,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deleting periods to form a term</a:t>
            </a:r>
          </a:p>
          <a:p>
            <a:pPr lvl="2" eaLnBrk="1" hangingPunct="1"/>
            <a:r>
              <a:rPr lang="en-US" sz="1800" b="1" i="1" dirty="0">
                <a:latin typeface="Calibri" charset="0"/>
                <a:ea typeface="ＭＳ Ｐゴシック" charset="0"/>
                <a:sym typeface="Symbol" charset="0"/>
              </a:rPr>
              <a:t>U.S.A.</a:t>
            </a:r>
            <a:r>
              <a:rPr lang="en-US" sz="1800" b="1" dirty="0">
                <a:latin typeface="Calibri" charset="0"/>
                <a:ea typeface="ＭＳ Ｐゴシック" charset="0"/>
                <a:sym typeface="Symbol" charset="0"/>
              </a:rPr>
              <a:t>,</a:t>
            </a:r>
            <a:r>
              <a:rPr lang="en-US" sz="1800" dirty="0">
                <a:latin typeface="Calibri" charset="0"/>
                <a:ea typeface="ＭＳ Ｐゴシック" charset="0"/>
                <a:sym typeface="Symbol" charset="0"/>
              </a:rPr>
              <a:t> </a:t>
            </a:r>
            <a:r>
              <a:rPr lang="en-US" sz="1800" b="1" i="1" dirty="0">
                <a:latin typeface="Calibri" charset="0"/>
                <a:ea typeface="ＭＳ Ｐゴシック" charset="0"/>
                <a:sym typeface="Symbol" charset="0"/>
              </a:rPr>
              <a:t>USA  </a:t>
            </a:r>
            <a:r>
              <a:rPr lang="en-US" sz="1800" b="1" i="1" dirty="0">
                <a:latin typeface="Wingdings" charset="0"/>
                <a:ea typeface="ＭＳ Ｐゴシック" charset="0"/>
                <a:cs typeface="Wingdings" charset="0"/>
                <a:sym typeface="Symbol" charset="0"/>
              </a:rPr>
              <a:t></a:t>
            </a:r>
            <a:r>
              <a:rPr lang="en-US" sz="1800" b="1" i="1" dirty="0">
                <a:latin typeface="Calibri" charset="0"/>
                <a:ea typeface="ＭＳ Ｐゴシック" charset="0"/>
                <a:sym typeface="Symbol" charset="0"/>
              </a:rPr>
              <a:t>  USA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deleting hyphens to form a term</a:t>
            </a:r>
          </a:p>
          <a:p>
            <a:pPr lvl="2" eaLnBrk="1" hangingPunct="1"/>
            <a:r>
              <a:rPr lang="en-US" sz="1800" b="1" i="1" dirty="0">
                <a:latin typeface="Calibri" charset="0"/>
                <a:ea typeface="ＭＳ Ｐゴシック" charset="0"/>
                <a:sym typeface="Symbol" charset="0"/>
              </a:rPr>
              <a:t>anti-discriminatory, </a:t>
            </a:r>
            <a:r>
              <a:rPr lang="en-US" sz="1800" b="1" i="1" dirty="0" err="1">
                <a:latin typeface="Calibri" charset="0"/>
                <a:ea typeface="ＭＳ Ｐゴシック" charset="0"/>
                <a:sym typeface="Symbol" charset="0"/>
              </a:rPr>
              <a:t>antidiscriminatory</a:t>
            </a:r>
            <a:r>
              <a:rPr lang="en-US" sz="1800" b="1" i="1" dirty="0">
                <a:latin typeface="Calibri" charset="0"/>
                <a:ea typeface="ＭＳ Ｐゴシック" charset="0"/>
                <a:sym typeface="Symbol" charset="0"/>
              </a:rPr>
              <a:t>  </a:t>
            </a:r>
            <a:r>
              <a:rPr lang="en-US" sz="1800" b="1" i="1" dirty="0">
                <a:latin typeface="Wingdings" charset="0"/>
                <a:ea typeface="ＭＳ Ｐゴシック" charset="0"/>
                <a:cs typeface="Wingdings" charset="0"/>
                <a:sym typeface="Symbol" charset="0"/>
              </a:rPr>
              <a:t></a:t>
            </a:r>
            <a:r>
              <a:rPr lang="en-US" sz="1800" b="1" i="1" dirty="0">
                <a:latin typeface="Calibri" charset="0"/>
                <a:ea typeface="ＭＳ Ｐゴシック" charset="0"/>
                <a:sym typeface="Symbol" charset="0"/>
              </a:rPr>
              <a:t>  </a:t>
            </a:r>
            <a:r>
              <a:rPr lang="en-US" sz="1800" b="1" i="1" dirty="0" err="1">
                <a:latin typeface="Calibri" charset="0"/>
                <a:ea typeface="ＭＳ Ｐゴシック" charset="0"/>
                <a:sym typeface="Symbol" charset="0"/>
              </a:rPr>
              <a:t>antidiscriminatory</a:t>
            </a:r>
            <a:endParaRPr lang="en-US" sz="1800" b="1" i="1" dirty="0">
              <a:latin typeface="Calibri" charset="0"/>
              <a:ea typeface="ＭＳ Ｐゴシック" charset="0"/>
              <a:sym typeface="Symbol" charset="0"/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2.2.3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Normalization: other languages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Accents: e.g., French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résumé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vs.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resume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Umlauts: e.g., German: </a:t>
            </a: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Tuebingen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 vs. </a:t>
            </a: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Tübingen</a:t>
            </a:r>
            <a:endParaRPr lang="en-US" b="1" i="1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Should be equivalent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Most important criterion: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How are your users like to write their queries for these words?</a:t>
            </a:r>
          </a:p>
          <a:p>
            <a:pPr lvl="1" eaLnBrk="1" hangingPunct="1"/>
            <a:endParaRPr lang="en-US" sz="1600" dirty="0">
              <a:latin typeface="Calibri" charset="0"/>
              <a:ea typeface="ＭＳ Ｐゴシック" charset="0"/>
              <a:sym typeface="Symbol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Even in languages that standardly have accents, users often may not type them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Often best to normalize to a de-accented term</a:t>
            </a:r>
          </a:p>
          <a:p>
            <a:pPr lvl="2" eaLnBrk="1" hangingPunct="1"/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Tuebingen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, </a:t>
            </a: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Tübingen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, Tubingen </a:t>
            </a:r>
            <a:r>
              <a:rPr lang="en-US" dirty="0">
                <a:latin typeface="Wingdings" charset="0"/>
                <a:ea typeface="ＭＳ Ｐゴシック" charset="0"/>
                <a:cs typeface="Wingdings" charset="0"/>
                <a:sym typeface="Symbol" charset="0"/>
              </a:rPr>
              <a:t>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 Tubingen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2.2.3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Normalization: other languages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Normalization of things like date forms</a:t>
            </a:r>
          </a:p>
          <a:p>
            <a:pPr lvl="1" eaLnBrk="1" hangingPunct="1"/>
            <a:r>
              <a:rPr lang="en-US" b="1" i="1" dirty="0">
                <a:solidFill>
                  <a:srgbClr val="A40508"/>
                </a:solidFill>
                <a:latin typeface="楷体_GB2312" charset="0"/>
                <a:ea typeface="ＭＳ Ｐゴシック" charset="0"/>
              </a:rPr>
              <a:t>7</a:t>
            </a:r>
            <a:r>
              <a:rPr lang="ja-JP" altLang="en-US" b="1" i="1" dirty="0">
                <a:solidFill>
                  <a:srgbClr val="A40508"/>
                </a:solidFill>
                <a:latin typeface="楷体_GB2312" charset="0"/>
                <a:ea typeface="ＭＳ Ｐゴシック" charset="0"/>
                <a:cs typeface="ＭＳ Ｐゴシック" charset="0"/>
              </a:rPr>
              <a:t>月</a:t>
            </a:r>
            <a:r>
              <a:rPr lang="en-US" altLang="ja-JP" b="1" i="1" dirty="0">
                <a:solidFill>
                  <a:srgbClr val="A40508"/>
                </a:solidFill>
                <a:latin typeface="楷体_GB2312" charset="0"/>
                <a:ea typeface="ＭＳ Ｐゴシック" charset="0"/>
              </a:rPr>
              <a:t>30</a:t>
            </a:r>
            <a:r>
              <a:rPr lang="ja-JP" altLang="en-US" b="1" i="1" dirty="0">
                <a:solidFill>
                  <a:srgbClr val="A40508"/>
                </a:solidFill>
                <a:latin typeface="楷体_GB2312" charset="0"/>
                <a:ea typeface="ＭＳ Ｐゴシック" charset="0"/>
                <a:cs typeface="ＭＳ Ｐゴシック" charset="0"/>
              </a:rPr>
              <a:t>日</a:t>
            </a:r>
            <a:r>
              <a:rPr lang="en-US" altLang="ja-JP" b="1" i="1" dirty="0">
                <a:solidFill>
                  <a:srgbClr val="A40508"/>
                </a:solidFill>
                <a:latin typeface="楷体_GB2312" charset="0"/>
                <a:ea typeface="ＭＳ Ｐゴシック" charset="0"/>
              </a:rPr>
              <a:t> vs. 7/30</a:t>
            </a:r>
          </a:p>
          <a:p>
            <a:pPr lvl="1" eaLnBrk="1" hangingPunct="1"/>
            <a:r>
              <a:rPr lang="en-US" b="1" i="1" dirty="0">
                <a:solidFill>
                  <a:srgbClr val="A40508"/>
                </a:solidFill>
                <a:latin typeface="楷体_GB2312" charset="0"/>
                <a:ea typeface="ＭＳ Ｐゴシック" charset="0"/>
                <a:cs typeface="ＭＳ Ｐゴシック" charset="0"/>
                <a:sym typeface="Symbol" charset="0"/>
              </a:rPr>
              <a:t>Japanese use of kana vs. Chinese characters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Tokenization and normalization may depend on the language and so is intertwined with language detection</a:t>
            </a:r>
          </a:p>
          <a:p>
            <a:pPr eaLnBrk="1" hangingPunct="1"/>
            <a:endParaRPr lang="en-US" sz="3600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Crucial: Need to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“normalize”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indexed text as well as query terms </a:t>
            </a:r>
            <a:r>
              <a:rPr lang="en-US" dirty="0" smtClean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identically</a:t>
            </a:r>
            <a:endParaRPr lang="en-US" dirty="0">
              <a:solidFill>
                <a:schemeClr val="accent3"/>
              </a:solidFill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2209800" y="4953000"/>
            <a:ext cx="414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/>
              <a:t>Morgen will ich in MIT</a:t>
            </a:r>
            <a:r>
              <a:rPr lang="en-US"/>
              <a:t> … </a:t>
            </a:r>
          </a:p>
        </p:txBody>
      </p:sp>
      <p:grpSp>
        <p:nvGrpSpPr>
          <p:cNvPr id="36869" name="Group 7"/>
          <p:cNvGrpSpPr>
            <a:grpSpLocks/>
          </p:cNvGrpSpPr>
          <p:nvPr/>
        </p:nvGrpSpPr>
        <p:grpSpPr bwMode="auto">
          <a:xfrm>
            <a:off x="5105401" y="4572000"/>
            <a:ext cx="3722688" cy="831850"/>
            <a:chOff x="3216" y="3604"/>
            <a:chExt cx="2345" cy="524"/>
          </a:xfrm>
        </p:grpSpPr>
        <p:sp>
          <p:nvSpPr>
            <p:cNvPr id="36871" name="Rectangle 8"/>
            <p:cNvSpPr>
              <a:spLocks noChangeArrowheads="1"/>
            </p:cNvSpPr>
            <p:nvPr/>
          </p:nvSpPr>
          <p:spPr bwMode="auto">
            <a:xfrm>
              <a:off x="3216" y="3888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72" name="AutoShape 9"/>
            <p:cNvSpPr>
              <a:spLocks/>
            </p:cNvSpPr>
            <p:nvPr/>
          </p:nvSpPr>
          <p:spPr bwMode="auto">
            <a:xfrm>
              <a:off x="4242" y="3604"/>
              <a:ext cx="1319" cy="523"/>
            </a:xfrm>
            <a:prstGeom prst="borderCallout2">
              <a:avLst>
                <a:gd name="adj1" fmla="val 18750"/>
                <a:gd name="adj2" fmla="val -3083"/>
                <a:gd name="adj3" fmla="val 18750"/>
                <a:gd name="adj4" fmla="val -10218"/>
                <a:gd name="adj5" fmla="val 72917"/>
                <a:gd name="adj6" fmla="val -3605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Is this</a:t>
              </a:r>
            </a:p>
            <a:p>
              <a:pPr algn="ctr"/>
              <a:r>
                <a:rPr lang="en-US" dirty="0">
                  <a:latin typeface="+mn-lt"/>
                </a:rPr>
                <a:t>German </a:t>
              </a:r>
              <a:r>
                <a:rPr lang="en-US" dirty="0" smtClean="0">
                  <a:latin typeface="+mn-lt"/>
                </a:rPr>
                <a:t>“</a:t>
              </a:r>
              <a:r>
                <a:rPr lang="en-US" dirty="0" err="1" smtClean="0">
                  <a:latin typeface="+mn-lt"/>
                </a:rPr>
                <a:t>mit</a:t>
              </a:r>
              <a:r>
                <a:rPr lang="en-US" dirty="0" smtClean="0">
                  <a:latin typeface="+mn-lt"/>
                </a:rPr>
                <a:t>”?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3687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2.2.3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folding</a:t>
            </a:r>
            <a:endParaRPr lang="en-US"/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Reduce all letters to lower case</a:t>
            </a:r>
          </a:p>
          <a:p>
            <a:pPr lvl="1"/>
            <a:r>
              <a:rPr lang="en-US" dirty="0" smtClean="0"/>
              <a:t>exception: upper case in mid-sentence?</a:t>
            </a:r>
          </a:p>
          <a:p>
            <a:pPr lvl="2"/>
            <a:r>
              <a:rPr lang="en-US" dirty="0" smtClean="0"/>
              <a:t>e.g., General Motors</a:t>
            </a:r>
          </a:p>
          <a:p>
            <a:pPr lvl="2"/>
            <a:r>
              <a:rPr lang="en-US" dirty="0" smtClean="0"/>
              <a:t>Fed vs. fed</a:t>
            </a:r>
          </a:p>
          <a:p>
            <a:pPr lvl="2"/>
            <a:r>
              <a:rPr lang="en-US" dirty="0" smtClean="0"/>
              <a:t>SAIL vs. sail</a:t>
            </a:r>
          </a:p>
          <a:p>
            <a:pPr lvl="1"/>
            <a:r>
              <a:rPr lang="en-US" dirty="0" smtClean="0"/>
              <a:t>Often best to lower case everything, since users will use lowercase regardless of ‘correct’ capitalization…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Longstanding Google example:         </a:t>
            </a:r>
            <a:r>
              <a:rPr lang="en-US" sz="2400" dirty="0" smtClean="0">
                <a:solidFill>
                  <a:srgbClr val="357E69"/>
                </a:solidFill>
              </a:rPr>
              <a:t>[fixed in 2011…]</a:t>
            </a:r>
          </a:p>
          <a:p>
            <a:pPr lvl="1"/>
            <a:r>
              <a:rPr lang="en-US" dirty="0" smtClean="0"/>
              <a:t>Query C.A.T.  </a:t>
            </a:r>
          </a:p>
          <a:p>
            <a:pPr lvl="1"/>
            <a:r>
              <a:rPr lang="en-US" dirty="0" smtClean="0"/>
              <a:t>#1 result is for “cats” (well, </a:t>
            </a:r>
            <a:r>
              <a:rPr lang="en-US" dirty="0" err="1" smtClean="0"/>
              <a:t>Lolcats</a:t>
            </a:r>
            <a:r>
              <a:rPr lang="en-US" dirty="0" smtClean="0"/>
              <a:t>) not </a:t>
            </a:r>
            <a:r>
              <a:rPr lang="en-US" dirty="0" smtClean="0">
                <a:sym typeface="Wingdings" charset="0"/>
              </a:rPr>
              <a:t>Caterpillar Inc.</a:t>
            </a:r>
            <a:endParaRPr lang="en-US" dirty="0"/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2.2.3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Normalization to terms</a:t>
            </a:r>
          </a:p>
        </p:txBody>
      </p:sp>
      <p:sp>
        <p:nvSpPr>
          <p:cNvPr id="38915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An alternative to equivalence classing is to do asymmetric expansion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An example of where this may be useful</a:t>
            </a:r>
          </a:p>
          <a:p>
            <a:pPr lvl="1" eaLnBrk="1" hangingPunct="1"/>
            <a:r>
              <a:rPr lang="en-US" sz="2000">
                <a:latin typeface="Calibri" charset="0"/>
                <a:ea typeface="ＭＳ Ｐゴシック" charset="0"/>
                <a:sym typeface="Symbol" charset="0"/>
              </a:rPr>
              <a:t>Enter: </a:t>
            </a:r>
            <a:r>
              <a:rPr lang="en-US" sz="2000" b="1" i="1">
                <a:latin typeface="Calibri" charset="0"/>
                <a:ea typeface="ＭＳ Ｐゴシック" charset="0"/>
                <a:sym typeface="Symbol" charset="0"/>
              </a:rPr>
              <a:t>window</a:t>
            </a:r>
            <a:r>
              <a:rPr lang="en-US" sz="2000">
                <a:latin typeface="Calibri" charset="0"/>
                <a:ea typeface="ＭＳ Ｐゴシック" charset="0"/>
                <a:sym typeface="Symbol" charset="0"/>
              </a:rPr>
              <a:t>		Search: </a:t>
            </a:r>
            <a:r>
              <a:rPr lang="en-US" sz="2000" b="1" i="1">
                <a:latin typeface="Calibri" charset="0"/>
                <a:ea typeface="ＭＳ Ｐゴシック" charset="0"/>
                <a:sym typeface="Symbol" charset="0"/>
              </a:rPr>
              <a:t>window, windows</a:t>
            </a:r>
          </a:p>
          <a:p>
            <a:pPr lvl="1" eaLnBrk="1" hangingPunct="1"/>
            <a:r>
              <a:rPr lang="en-US" sz="2000">
                <a:latin typeface="Calibri" charset="0"/>
                <a:ea typeface="ＭＳ Ｐゴシック" charset="0"/>
                <a:sym typeface="Symbol" charset="0"/>
              </a:rPr>
              <a:t>Enter: </a:t>
            </a:r>
            <a:r>
              <a:rPr lang="en-US" sz="2000" b="1" i="1">
                <a:latin typeface="Calibri" charset="0"/>
                <a:ea typeface="ＭＳ Ｐゴシック" charset="0"/>
                <a:sym typeface="Symbol" charset="0"/>
              </a:rPr>
              <a:t>windows</a:t>
            </a:r>
            <a:r>
              <a:rPr lang="en-US" sz="2000">
                <a:latin typeface="Calibri" charset="0"/>
                <a:ea typeface="ＭＳ Ｐゴシック" charset="0"/>
                <a:sym typeface="Symbol" charset="0"/>
              </a:rPr>
              <a:t>	Search: </a:t>
            </a:r>
            <a:r>
              <a:rPr lang="en-US" sz="2000" b="1" i="1">
                <a:latin typeface="Calibri" charset="0"/>
                <a:ea typeface="ＭＳ Ｐゴシック" charset="0"/>
                <a:sym typeface="Symbol" charset="0"/>
              </a:rPr>
              <a:t>Windows, windows, window</a:t>
            </a:r>
          </a:p>
          <a:p>
            <a:pPr lvl="1" eaLnBrk="1" hangingPunct="1"/>
            <a:r>
              <a:rPr lang="en-US" sz="2000">
                <a:latin typeface="Calibri" charset="0"/>
                <a:ea typeface="ＭＳ Ｐゴシック" charset="0"/>
                <a:sym typeface="Symbol" charset="0"/>
              </a:rPr>
              <a:t>Enter: </a:t>
            </a:r>
            <a:r>
              <a:rPr lang="en-US" sz="2000" b="1" i="1">
                <a:latin typeface="Calibri" charset="0"/>
                <a:ea typeface="ＭＳ Ｐゴシック" charset="0"/>
                <a:sym typeface="Symbol" charset="0"/>
              </a:rPr>
              <a:t>Windows</a:t>
            </a:r>
            <a:r>
              <a:rPr lang="en-US" sz="2000">
                <a:latin typeface="Calibri" charset="0"/>
                <a:ea typeface="ＭＳ Ｐゴシック" charset="0"/>
                <a:sym typeface="Symbol" charset="0"/>
              </a:rPr>
              <a:t>	Search: </a:t>
            </a:r>
            <a:r>
              <a:rPr lang="en-US" sz="2000" b="1" i="1">
                <a:latin typeface="Calibri" charset="0"/>
                <a:ea typeface="ＭＳ Ｐゴシック" charset="0"/>
                <a:sym typeface="Symbol" charset="0"/>
              </a:rPr>
              <a:t>Windows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Potentially more powerful, but less efficient</a:t>
            </a:r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2.2.3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Thesauri and soundex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Do we handle synonyms and homonyms?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E.g., by hand-constructed equivalence classes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i="1" dirty="0">
                <a:latin typeface="Calibri" charset="0"/>
                <a:ea typeface="ＭＳ Ｐゴシック" charset="0"/>
              </a:rPr>
              <a:t>car</a:t>
            </a:r>
            <a:r>
              <a:rPr lang="en-US" dirty="0">
                <a:latin typeface="Calibri" charset="0"/>
                <a:ea typeface="ＭＳ Ｐゴシック" charset="0"/>
              </a:rPr>
              <a:t> = </a:t>
            </a:r>
            <a:r>
              <a:rPr lang="en-US" b="1" i="1" dirty="0">
                <a:latin typeface="Calibri" charset="0"/>
                <a:ea typeface="ＭＳ Ｐゴシック" charset="0"/>
              </a:rPr>
              <a:t>automobile	 color</a:t>
            </a:r>
            <a:r>
              <a:rPr lang="en-US" dirty="0">
                <a:latin typeface="Calibri" charset="0"/>
                <a:ea typeface="ＭＳ Ｐゴシック" charset="0"/>
              </a:rPr>
              <a:t> = </a:t>
            </a:r>
            <a:r>
              <a:rPr lang="en-US" b="1" i="1" dirty="0" err="1">
                <a:latin typeface="Calibri" charset="0"/>
                <a:ea typeface="ＭＳ Ｐゴシック" charset="0"/>
              </a:rPr>
              <a:t>colour</a:t>
            </a:r>
            <a:endParaRPr lang="en-US" b="1" i="1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can rewrite to form equivalence-class terms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When the document contains </a:t>
            </a:r>
            <a:r>
              <a:rPr lang="en-US" b="1" i="1" dirty="0">
                <a:latin typeface="Calibri" charset="0"/>
                <a:ea typeface="ＭＳ Ｐゴシック" charset="0"/>
              </a:rPr>
              <a:t>automobile</a:t>
            </a:r>
            <a:r>
              <a:rPr lang="en-US" dirty="0">
                <a:latin typeface="Calibri" charset="0"/>
                <a:ea typeface="ＭＳ Ｐゴシック" charset="0"/>
              </a:rPr>
              <a:t>, index it under </a:t>
            </a:r>
            <a:r>
              <a:rPr lang="en-US" b="1" i="1" dirty="0">
                <a:latin typeface="Calibri" charset="0"/>
                <a:ea typeface="ＭＳ Ｐゴシック" charset="0"/>
              </a:rPr>
              <a:t>car-automobile</a:t>
            </a:r>
            <a:r>
              <a:rPr lang="en-US" dirty="0">
                <a:latin typeface="Calibri" charset="0"/>
                <a:ea typeface="ＭＳ Ｐゴシック" charset="0"/>
              </a:rPr>
              <a:t> (and vice-versa)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Or we can expand a query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When the query contains </a:t>
            </a:r>
            <a:r>
              <a:rPr lang="en-US" b="1" i="1" dirty="0">
                <a:latin typeface="Calibri" charset="0"/>
                <a:ea typeface="ＭＳ Ｐゴシック" charset="0"/>
              </a:rPr>
              <a:t>automobile</a:t>
            </a:r>
            <a:r>
              <a:rPr lang="en-US" dirty="0">
                <a:latin typeface="Calibri" charset="0"/>
                <a:ea typeface="ＭＳ Ｐゴシック" charset="0"/>
              </a:rPr>
              <a:t>, look under </a:t>
            </a:r>
            <a:r>
              <a:rPr lang="en-US" b="1" i="1" dirty="0">
                <a:latin typeface="Calibri" charset="0"/>
                <a:ea typeface="ＭＳ Ｐゴシック" charset="0"/>
              </a:rPr>
              <a:t>car</a:t>
            </a:r>
            <a:r>
              <a:rPr lang="en-US" dirty="0">
                <a:latin typeface="Calibri" charset="0"/>
                <a:ea typeface="ＭＳ Ｐゴシック" charset="0"/>
              </a:rPr>
              <a:t> as well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 about spelling mistakes?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One approach is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Soundex</a:t>
            </a:r>
            <a:r>
              <a:rPr lang="en-US" dirty="0">
                <a:latin typeface="Calibri" charset="0"/>
                <a:ea typeface="ＭＳ Ｐゴシック" charset="0"/>
              </a:rPr>
              <a:t>, which forms equivalence classes of words based on phonetic heuristics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More in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IIR 3 and IIR 9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</a:p>
          <a:p>
            <a:r>
              <a:rPr lang="en-US" dirty="0" smtClean="0"/>
              <a:t>The things indexed in an IR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11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IR-slides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IIR-slides.pot</Template>
  <TotalTime>21547</TotalTime>
  <Words>594</Words>
  <Application>Microsoft Macintosh PowerPoint</Application>
  <PresentationFormat>On-screen Show (4:3)</PresentationFormat>
  <Paragraphs>85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IIR-slides</vt:lpstr>
      <vt:lpstr>PowerPoint Presentation</vt:lpstr>
      <vt:lpstr>Stop words</vt:lpstr>
      <vt:lpstr>Normalization to terms</vt:lpstr>
      <vt:lpstr>Normalization: other languages</vt:lpstr>
      <vt:lpstr>Normalization: other languages</vt:lpstr>
      <vt:lpstr>Case folding</vt:lpstr>
      <vt:lpstr>Normalization to terms</vt:lpstr>
      <vt:lpstr>Thesauri and soundex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Open Classroom</cp:lastModifiedBy>
  <cp:revision>311</cp:revision>
  <cp:lastPrinted>2009-09-27T15:38:04Z</cp:lastPrinted>
  <dcterms:created xsi:type="dcterms:W3CDTF">2009-09-24T07:33:46Z</dcterms:created>
  <dcterms:modified xsi:type="dcterms:W3CDTF">2012-04-05T07:04:32Z</dcterms:modified>
</cp:coreProperties>
</file>