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1"/>
  </p:notesMasterIdLst>
  <p:handoutMasterIdLst>
    <p:handoutMasterId r:id="rId12"/>
  </p:handoutMasterIdLst>
  <p:sldIdLst>
    <p:sldId id="407" r:id="rId2"/>
    <p:sldId id="370" r:id="rId3"/>
    <p:sldId id="371" r:id="rId4"/>
    <p:sldId id="372" r:id="rId5"/>
    <p:sldId id="373" r:id="rId6"/>
    <p:sldId id="409" r:id="rId7"/>
    <p:sldId id="375" r:id="rId8"/>
    <p:sldId id="374" r:id="rId9"/>
    <p:sldId id="408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A5051DE9-A0FB-014F-85D0-85995DE2BA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083B1C-F863-4B4C-8862-B553B3C7A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careses</a:t>
            </a:r>
            <a:endParaRPr lang="en-US" dirty="0" smtClean="0"/>
          </a:p>
          <a:p>
            <a:r>
              <a:rPr lang="en-US" dirty="0" smtClean="0"/>
              <a:t>parties</a:t>
            </a:r>
          </a:p>
          <a:p>
            <a:r>
              <a:rPr lang="en-US" dirty="0" err="1" smtClean="0"/>
              <a:t>separational</a:t>
            </a:r>
            <a:r>
              <a:rPr lang="en-US" dirty="0" smtClean="0"/>
              <a:t> -&gt; separate</a:t>
            </a:r>
          </a:p>
          <a:p>
            <a:r>
              <a:rPr lang="en-US" dirty="0" smtClean="0"/>
              <a:t>factional -&gt; faction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3B1C-F863-4B4C-8862-B553B3C7A2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59882877-7B92-C64D-AC21-035665263E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78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37114-5FF8-0C4A-98DC-80B50912B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84CA8-9087-164B-A158-CAC595FC04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fld id="{E9EBE767-DC5D-8341-9FC9-23BEDAE12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F7D8B-D157-844A-938B-35E4AA3FD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F6E67-EE31-4343-9DE5-01CE97361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1F1EA-1E44-6A45-9811-49324FFC97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D6F0B-9FB5-4D4A-8349-7A30638C8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AFABA-6382-574B-84F8-AC7FEBF17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544E0-46C6-A547-9A6C-4CFB4E5BA8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7951E-B740-0A44-B977-319080899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FA79F-AF2C-E045-9D63-F36A9A7BD5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EBC7-4014-CD41-B6B1-ED9580ADD5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FC3DB-AA70-6B4A-80EB-28004A367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0BF3A1F-999D-7A40-A4EA-F82D87E360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53" r:id="rId3"/>
    <p:sldLayoutId id="2147483860" r:id="rId4"/>
    <p:sldLayoutId id="2147483861" r:id="rId5"/>
    <p:sldLayoutId id="2147483862" r:id="rId6"/>
    <p:sldLayoutId id="2147483854" r:id="rId7"/>
    <p:sldLayoutId id="2147483855" r:id="rId8"/>
    <p:sldLayoutId id="2147483856" r:id="rId9"/>
    <p:sldLayoutId id="2147483863" r:id="rId10"/>
    <p:sldLayoutId id="2147483857" r:id="rId11"/>
    <p:sldLayoutId id="2147483864" r:id="rId12"/>
    <p:sldLayoutId id="2147483865" r:id="rId13"/>
    <p:sldLayoutId id="2147483866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Stemming and Lemmatization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1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Lemmatization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Reduce inflectional/variant forms to base form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>
                <a:latin typeface="Calibri" charset="0"/>
                <a:ea typeface="ＭＳ Ｐゴシック" charset="0"/>
              </a:rPr>
              <a:t>am, are,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is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be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>
                <a:latin typeface="Calibri" charset="0"/>
                <a:ea typeface="ＭＳ Ｐゴシック" charset="0"/>
              </a:rPr>
              <a:t>car, cars, car's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i="1" dirty="0">
                <a:latin typeface="Calibri" charset="0"/>
                <a:ea typeface="ＭＳ Ｐゴシック" charset="0"/>
              </a:rPr>
              <a:t>cars'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the boy's cars are different colors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Lemmatization implies doing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“proper”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reduction to dictionary headword form</a:t>
            </a: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Stemming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Reduce terms to their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“roots”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before indexing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“Stemming” suggests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crude affix chopping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language dependent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e.g., </a:t>
            </a:r>
            <a:r>
              <a:rPr lang="en-US" b="1" i="1" dirty="0">
                <a:latin typeface="Calibri" charset="0"/>
                <a:ea typeface="ＭＳ Ｐゴシック" charset="0"/>
              </a:rPr>
              <a:t>automate(s), automatic, automation</a:t>
            </a:r>
            <a:r>
              <a:rPr lang="en-US" dirty="0">
                <a:latin typeface="Calibri" charset="0"/>
                <a:ea typeface="ＭＳ Ｐゴシック" charset="0"/>
              </a:rPr>
              <a:t> all reduced to </a:t>
            </a:r>
            <a:r>
              <a:rPr lang="en-US" b="1" i="1" dirty="0">
                <a:latin typeface="Calibri" charset="0"/>
                <a:ea typeface="ＭＳ Ｐゴシック" charset="0"/>
              </a:rPr>
              <a:t>automat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77875" y="1671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4572000"/>
            <a:ext cx="8229600" cy="1676400"/>
            <a:chOff x="381000" y="4572000"/>
            <a:chExt cx="8229600" cy="1676400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381000" y="4648200"/>
              <a:ext cx="4086225" cy="15621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b="1" i="1">
                  <a:latin typeface="Arial" charset="0"/>
                </a:rPr>
                <a:t>for example compressed </a:t>
              </a:r>
            </a:p>
            <a:p>
              <a:r>
                <a:rPr lang="en-US" b="1" i="1">
                  <a:latin typeface="Arial" charset="0"/>
                </a:rPr>
                <a:t>and compression are both </a:t>
              </a:r>
            </a:p>
            <a:p>
              <a:r>
                <a:rPr lang="en-US" b="1" i="1">
                  <a:latin typeface="Arial" charset="0"/>
                </a:rPr>
                <a:t>accepted as equivalent to </a:t>
              </a:r>
            </a:p>
            <a:p>
              <a:r>
                <a:rPr lang="en-US" b="1" i="1">
                  <a:latin typeface="Arial" charset="0"/>
                </a:rPr>
                <a:t>compress</a:t>
              </a:r>
              <a:r>
                <a:rPr lang="en-US">
                  <a:latin typeface="Arial" charset="0"/>
                </a:rPr>
                <a:t>.</a:t>
              </a: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5000625" y="4572000"/>
              <a:ext cx="3609975" cy="16764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>
                  <a:latin typeface="Arial" charset="0"/>
                </a:rPr>
                <a:t>for exampl compress and</a:t>
              </a:r>
            </a:p>
            <a:p>
              <a:r>
                <a:rPr lang="en-US">
                  <a:latin typeface="Arial" charset="0"/>
                </a:rPr>
                <a:t>compress ar both accept</a:t>
              </a:r>
            </a:p>
            <a:p>
              <a:r>
                <a:rPr lang="en-US">
                  <a:latin typeface="Arial" charset="0"/>
                </a:rPr>
                <a:t>as equival to compress</a:t>
              </a:r>
            </a:p>
          </p:txBody>
        </p:sp>
        <p:sp>
          <p:nvSpPr>
            <p:cNvPr id="43015" name="AutoShape 7"/>
            <p:cNvSpPr>
              <a:spLocks noChangeArrowheads="1"/>
            </p:cNvSpPr>
            <p:nvPr/>
          </p:nvSpPr>
          <p:spPr bwMode="auto">
            <a:xfrm>
              <a:off x="4572000" y="5181600"/>
              <a:ext cx="304800" cy="4857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Porter’s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Commonest algorithm for stemming English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Results suggest </a:t>
            </a:r>
            <a:r>
              <a:rPr lang="en-US" dirty="0" smtClean="0">
                <a:latin typeface="Calibri" charset="0"/>
                <a:ea typeface="ＭＳ Ｐゴシック" charset="0"/>
              </a:rPr>
              <a:t>it’s </a:t>
            </a:r>
            <a:r>
              <a:rPr lang="en-US" dirty="0">
                <a:latin typeface="Calibri" charset="0"/>
                <a:ea typeface="ＭＳ Ｐゴシック" charset="0"/>
              </a:rPr>
              <a:t>at least as good as other stemming options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Conventions + 5 phases of reductions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phases applied sequentially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each phase consists of a set of commands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sample convention: </a:t>
            </a:r>
            <a:r>
              <a:rPr lang="en-US" i="1" dirty="0">
                <a:latin typeface="Calibri" charset="0"/>
                <a:ea typeface="ＭＳ Ｐゴシック" charset="0"/>
              </a:rPr>
              <a:t>Of the rules in a compound command, select the one that applies to the longest suffix.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Typical rules in Porter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sses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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ss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/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ies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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/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ational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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ate</a:t>
            </a:r>
          </a:p>
          <a:p>
            <a:pPr eaLnBrk="1" hangingPunct="1"/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tional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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tion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/>
            <a:endParaRPr lang="en-US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Weight of word sensitive rules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	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(m&gt;1) EMENT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→</a:t>
            </a:r>
          </a:p>
          <a:p>
            <a:pPr lvl="2" eaLnBrk="1" hangingPunct="1"/>
            <a:r>
              <a:rPr lang="en-US" i="1" dirty="0">
                <a:latin typeface="Calibri" charset="0"/>
                <a:ea typeface="ＭＳ Ｐゴシック" charset="0"/>
                <a:sym typeface="Symbol" charset="0"/>
              </a:rPr>
              <a:t>replacement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 → </a:t>
            </a:r>
            <a:r>
              <a:rPr lang="en-US" i="1" dirty="0" err="1">
                <a:latin typeface="Calibri" charset="0"/>
                <a:ea typeface="ＭＳ Ｐゴシック" charset="0"/>
                <a:sym typeface="Symbol" charset="0"/>
              </a:rPr>
              <a:t>replac</a:t>
            </a:r>
            <a:endParaRPr lang="en-US" i="1" dirty="0">
              <a:latin typeface="Calibri" charset="0"/>
              <a:ea typeface="ＭＳ Ｐゴシック" charset="0"/>
              <a:sym typeface="Symbol" charset="0"/>
            </a:endParaRPr>
          </a:p>
          <a:p>
            <a:pPr lvl="2" eaLnBrk="1" hangingPunct="1"/>
            <a:r>
              <a:rPr lang="en-US" i="1" dirty="0">
                <a:latin typeface="Calibri" charset="0"/>
                <a:ea typeface="ＭＳ Ｐゴシック" charset="0"/>
                <a:sym typeface="Symbol" charset="0"/>
              </a:rPr>
              <a:t>cement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 → </a:t>
            </a:r>
            <a:r>
              <a:rPr lang="en-US" i="1" dirty="0">
                <a:latin typeface="Calibri" charset="0"/>
                <a:ea typeface="ＭＳ Ｐゴシック" charset="0"/>
                <a:sym typeface="Symbol" charset="0"/>
              </a:rPr>
              <a:t>cement</a:t>
            </a:r>
          </a:p>
          <a:p>
            <a:pPr eaLnBrk="1" hangingPunct="1"/>
            <a:endParaRPr lang="en-US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Other stemmers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Other stemmers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exist:</a:t>
            </a:r>
          </a:p>
          <a:p>
            <a:pPr lvl="1" eaLnBrk="1" hangingPunct="1"/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Lovins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stemmer </a:t>
            </a:r>
          </a:p>
          <a:p>
            <a:pPr lvl="2" eaLnBrk="1" hangingPunct="1"/>
            <a:r>
              <a:rPr lang="en-US" sz="1500" dirty="0">
                <a:latin typeface="Calibri" charset="0"/>
                <a:ea typeface="ＭＳ Ｐゴシック" charset="0"/>
                <a:cs typeface="ＭＳ Ｐゴシック" charset="0"/>
              </a:rPr>
              <a:t>http://</a:t>
            </a:r>
            <a:r>
              <a:rPr lang="en-US" sz="1500" dirty="0" err="1">
                <a:latin typeface="Calibri" charset="0"/>
                <a:ea typeface="ＭＳ Ｐゴシック" charset="0"/>
                <a:cs typeface="ＭＳ Ｐゴシック" charset="0"/>
              </a:rPr>
              <a:t>www.comp.lancs.ac.uk</a:t>
            </a:r>
            <a:r>
              <a:rPr lang="en-US" sz="1500" dirty="0">
                <a:latin typeface="Calibri" charset="0"/>
                <a:ea typeface="ＭＳ Ｐゴシック" charset="0"/>
                <a:cs typeface="ＭＳ Ｐゴシック" charset="0"/>
              </a:rPr>
              <a:t>/computing/research/stemming/general/</a:t>
            </a:r>
            <a:r>
              <a:rPr lang="en-US" sz="1500" dirty="0" err="1">
                <a:latin typeface="Calibri" charset="0"/>
                <a:ea typeface="ＭＳ Ｐゴシック" charset="0"/>
                <a:cs typeface="ＭＳ Ｐゴシック" charset="0"/>
              </a:rPr>
              <a:t>lovins.htm</a:t>
            </a:r>
            <a:endParaRPr lang="en-US" sz="15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Single-pass, longest suffix removal (about 250 rules</a:t>
            </a:r>
            <a:r>
              <a:rPr lang="en-US" dirty="0" smtClean="0">
                <a:latin typeface="Calibri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dirty="0" err="1" smtClean="0">
                <a:latin typeface="Calibri" charset="0"/>
                <a:ea typeface="ＭＳ Ｐゴシック" charset="0"/>
              </a:rPr>
              <a:t>Paice</a:t>
            </a:r>
            <a:r>
              <a:rPr lang="en-US" dirty="0" smtClean="0">
                <a:latin typeface="Calibri" charset="0"/>
                <a:ea typeface="ＭＳ Ｐゴシック" charset="0"/>
              </a:rPr>
              <a:t>/Husk stemmer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Snowball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endParaRPr lang="en-US" sz="1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Full morphological analysis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(lemmatization)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most modest benefits for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retrieval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2.2.4</a:t>
            </a:r>
          </a:p>
        </p:txBody>
      </p:sp>
    </p:spTree>
    <p:extLst>
      <p:ext uri="{BB962C8B-B14F-4D97-AF65-F5344CB8AC3E}">
        <p14:creationId xmlns:p14="http://schemas.microsoft.com/office/powerpoint/2010/main" val="24749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Language-specificity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above methods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embody transformations that are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Language-</a:t>
            </a:r>
            <a:r>
              <a:rPr lang="en-US" dirty="0" smtClean="0">
                <a:latin typeface="Calibri" charset="0"/>
                <a:ea typeface="ＭＳ Ｐゴシック" charset="0"/>
              </a:rPr>
              <a:t>specific, and often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Application</a:t>
            </a:r>
            <a:r>
              <a:rPr lang="en-US" dirty="0">
                <a:latin typeface="Calibri" charset="0"/>
                <a:ea typeface="ＭＳ Ｐゴシック" charset="0"/>
              </a:rPr>
              <a:t>-specific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are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“plug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addenda to the indexing process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Both open source and commercial plug-ins are available for handling these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Does stemming help?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English: very mixed results. Helps recall for some queries but harms precision on others</a:t>
            </a:r>
          </a:p>
          <a:p>
            <a:pPr lvl="1"/>
            <a:r>
              <a:rPr lang="en-US" dirty="0" smtClean="0"/>
              <a:t>E.g., operative (dentistry) ⇒ </a:t>
            </a:r>
            <a:r>
              <a:rPr lang="en-US" dirty="0" err="1" smtClean="0"/>
              <a:t>oper</a:t>
            </a:r>
            <a:endParaRPr lang="en-US" dirty="0" smtClean="0"/>
          </a:p>
          <a:p>
            <a:r>
              <a:rPr lang="en-US" dirty="0" smtClean="0"/>
              <a:t>Definitely useful for Spanish, German, Finnish, …</a:t>
            </a:r>
          </a:p>
          <a:p>
            <a:pPr lvl="1"/>
            <a:r>
              <a:rPr lang="en-US" dirty="0" smtClean="0"/>
              <a:t>30% performance gains for Finnish!</a:t>
            </a:r>
            <a:endParaRPr lang="en-US" dirty="0"/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Stemming and Lemmatization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21547</TotalTime>
  <Words>372</Words>
  <Application>Microsoft Macintosh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IIR-slides</vt:lpstr>
      <vt:lpstr>PowerPoint Presentation</vt:lpstr>
      <vt:lpstr>Lemmatization</vt:lpstr>
      <vt:lpstr>Stemming</vt:lpstr>
      <vt:lpstr>Porter’s algorithm</vt:lpstr>
      <vt:lpstr>Typical rules in Porter</vt:lpstr>
      <vt:lpstr>Other stemmers</vt:lpstr>
      <vt:lpstr>Language-specificity</vt:lpstr>
      <vt:lpstr>Does stemming help?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Open Classroom</cp:lastModifiedBy>
  <cp:revision>311</cp:revision>
  <cp:lastPrinted>2009-09-27T15:38:04Z</cp:lastPrinted>
  <dcterms:created xsi:type="dcterms:W3CDTF">2009-09-24T07:33:46Z</dcterms:created>
  <dcterms:modified xsi:type="dcterms:W3CDTF">2012-04-05T07:05:18Z</dcterms:modified>
</cp:coreProperties>
</file>