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9"/>
  </p:notesMasterIdLst>
  <p:handoutMasterIdLst>
    <p:handoutMasterId r:id="rId10"/>
  </p:handoutMasterIdLst>
  <p:sldIdLst>
    <p:sldId id="377" r:id="rId2"/>
    <p:sldId id="378" r:id="rId3"/>
    <p:sldId id="379" r:id="rId4"/>
    <p:sldId id="380" r:id="rId5"/>
    <p:sldId id="381" r:id="rId6"/>
    <p:sldId id="382" r:id="rId7"/>
    <p:sldId id="405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A5051DE9-A0FB-014F-85D0-85995DE2BA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0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083B1C-F863-4B4C-8862-B553B3C7A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59882877-7B92-C64D-AC21-035665263E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78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37114-5FF8-0C4A-98DC-80B50912B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84CA8-9087-164B-A158-CAC595FC04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fld id="{E9EBE767-DC5D-8341-9FC9-23BEDAE12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F7D8B-D157-844A-938B-35E4AA3FD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F6E67-EE31-4343-9DE5-01CE97361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1F1EA-1E44-6A45-9811-49324FFC97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D6F0B-9FB5-4D4A-8349-7A30638C8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AFABA-6382-574B-84F8-AC7FEBF17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544E0-46C6-A547-9A6C-4CFB4E5BA8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7951E-B740-0A44-B977-319080899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FA79F-AF2C-E045-9D63-F36A9A7BD5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EBC7-4014-CD41-B6B1-ED9580ADD5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1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FC3DB-AA70-6B4A-80EB-28004A367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0BF3A1F-999D-7A40-A4EA-F82D87E360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53" r:id="rId3"/>
    <p:sldLayoutId id="2147483860" r:id="rId4"/>
    <p:sldLayoutId id="2147483861" r:id="rId5"/>
    <p:sldLayoutId id="2147483862" r:id="rId6"/>
    <p:sldLayoutId id="2147483854" r:id="rId7"/>
    <p:sldLayoutId id="2147483855" r:id="rId8"/>
    <p:sldLayoutId id="2147483856" r:id="rId9"/>
    <p:sldLayoutId id="2147483863" r:id="rId10"/>
    <p:sldLayoutId id="2147483857" r:id="rId11"/>
    <p:sldLayoutId id="2147483864" r:id="rId12"/>
    <p:sldLayoutId id="2147483865" r:id="rId13"/>
    <p:sldLayoutId id="2147483866" r:id="rId1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Faster postings merges: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Skip pointers/Skip lists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Recall basic merge</a:t>
            </a:r>
          </a:p>
        </p:txBody>
      </p:sp>
      <p:sp>
        <p:nvSpPr>
          <p:cNvPr id="50179" name="Rectangle 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50180" name="Text Box 46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128</a:t>
            </a:r>
          </a:p>
        </p:txBody>
      </p:sp>
      <p:sp>
        <p:nvSpPr>
          <p:cNvPr id="50181" name="Text Box 47"/>
          <p:cNvSpPr txBox="1">
            <a:spLocks noChangeArrowheads="1"/>
          </p:cNvSpPr>
          <p:nvPr/>
        </p:nvSpPr>
        <p:spPr bwMode="auto">
          <a:xfrm>
            <a:off x="7351713" y="39624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50182" name="Text Box 49"/>
          <p:cNvSpPr txBox="1">
            <a:spLocks noChangeArrowheads="1"/>
          </p:cNvSpPr>
          <p:nvPr/>
        </p:nvSpPr>
        <p:spPr bwMode="auto">
          <a:xfrm>
            <a:off x="2514600" y="34290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cxnSp>
        <p:nvCxnSpPr>
          <p:cNvPr id="50183" name="AutoShape 50"/>
          <p:cNvCxnSpPr>
            <a:cxnSpLocks noChangeShapeType="1"/>
            <a:stCxn id="50182" idx="3"/>
            <a:endCxn id="50184" idx="1"/>
          </p:cNvCxnSpPr>
          <p:nvPr/>
        </p:nvCxnSpPr>
        <p:spPr bwMode="auto">
          <a:xfrm>
            <a:off x="2878138" y="3662363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4" name="Text Box 52"/>
          <p:cNvSpPr txBox="1">
            <a:spLocks noChangeArrowheads="1"/>
          </p:cNvSpPr>
          <p:nvPr/>
        </p:nvSpPr>
        <p:spPr bwMode="auto">
          <a:xfrm>
            <a:off x="3162300" y="34290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cxnSp>
        <p:nvCxnSpPr>
          <p:cNvPr id="50185" name="AutoShape 53"/>
          <p:cNvCxnSpPr>
            <a:cxnSpLocks noChangeShapeType="1"/>
            <a:stCxn id="50184" idx="3"/>
            <a:endCxn id="50186" idx="1"/>
          </p:cNvCxnSpPr>
          <p:nvPr/>
        </p:nvCxnSpPr>
        <p:spPr bwMode="auto">
          <a:xfrm>
            <a:off x="3525838" y="3662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6" name="Text Box 55"/>
          <p:cNvSpPr txBox="1">
            <a:spLocks noChangeArrowheads="1"/>
          </p:cNvSpPr>
          <p:nvPr/>
        </p:nvSpPr>
        <p:spPr bwMode="auto">
          <a:xfrm>
            <a:off x="3830638" y="34290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8</a:t>
            </a:r>
          </a:p>
        </p:txBody>
      </p:sp>
      <p:cxnSp>
        <p:nvCxnSpPr>
          <p:cNvPr id="50187" name="AutoShape 56"/>
          <p:cNvCxnSpPr>
            <a:cxnSpLocks noChangeShapeType="1"/>
            <a:stCxn id="50186" idx="3"/>
            <a:endCxn id="50188" idx="1"/>
          </p:cNvCxnSpPr>
          <p:nvPr/>
        </p:nvCxnSpPr>
        <p:spPr bwMode="auto">
          <a:xfrm flipV="1">
            <a:off x="4194175" y="3659188"/>
            <a:ext cx="2460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8" name="Text Box 58"/>
          <p:cNvSpPr txBox="1">
            <a:spLocks noChangeArrowheads="1"/>
          </p:cNvSpPr>
          <p:nvPr/>
        </p:nvSpPr>
        <p:spPr bwMode="auto">
          <a:xfrm>
            <a:off x="4440238" y="3429000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41</a:t>
            </a:r>
          </a:p>
        </p:txBody>
      </p:sp>
      <p:cxnSp>
        <p:nvCxnSpPr>
          <p:cNvPr id="50189" name="AutoShape 59"/>
          <p:cNvCxnSpPr>
            <a:cxnSpLocks noChangeShapeType="1"/>
            <a:stCxn id="50188" idx="3"/>
            <a:endCxn id="50190" idx="1"/>
          </p:cNvCxnSpPr>
          <p:nvPr/>
        </p:nvCxnSpPr>
        <p:spPr bwMode="auto">
          <a:xfrm>
            <a:off x="5014913" y="3659188"/>
            <a:ext cx="187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61"/>
          <p:cNvSpPr txBox="1">
            <a:spLocks noChangeArrowheads="1"/>
          </p:cNvSpPr>
          <p:nvPr/>
        </p:nvSpPr>
        <p:spPr bwMode="auto">
          <a:xfrm>
            <a:off x="5202238" y="3429000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48</a:t>
            </a:r>
          </a:p>
        </p:txBody>
      </p:sp>
      <p:cxnSp>
        <p:nvCxnSpPr>
          <p:cNvPr id="50191" name="AutoShape 62"/>
          <p:cNvCxnSpPr>
            <a:cxnSpLocks noChangeShapeType="1"/>
            <a:stCxn id="50190" idx="3"/>
            <a:endCxn id="50192" idx="1"/>
          </p:cNvCxnSpPr>
          <p:nvPr/>
        </p:nvCxnSpPr>
        <p:spPr bwMode="auto">
          <a:xfrm>
            <a:off x="5776913" y="3659188"/>
            <a:ext cx="2635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2" name="Text Box 64"/>
          <p:cNvSpPr txBox="1">
            <a:spLocks noChangeArrowheads="1"/>
          </p:cNvSpPr>
          <p:nvPr/>
        </p:nvSpPr>
        <p:spPr bwMode="auto">
          <a:xfrm>
            <a:off x="6040438" y="3429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64</a:t>
            </a:r>
          </a:p>
        </p:txBody>
      </p:sp>
      <p:cxnSp>
        <p:nvCxnSpPr>
          <p:cNvPr id="50193" name="AutoShape 65"/>
          <p:cNvCxnSpPr>
            <a:cxnSpLocks noChangeShapeType="1"/>
            <a:stCxn id="50192" idx="3"/>
            <a:endCxn id="50180" idx="1"/>
          </p:cNvCxnSpPr>
          <p:nvPr/>
        </p:nvCxnSpPr>
        <p:spPr bwMode="auto">
          <a:xfrm>
            <a:off x="6573838" y="3662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4" name="Text Box 67"/>
          <p:cNvSpPr txBox="1">
            <a:spLocks noChangeArrowheads="1"/>
          </p:cNvSpPr>
          <p:nvPr/>
        </p:nvSpPr>
        <p:spPr bwMode="auto">
          <a:xfrm>
            <a:off x="2535238" y="39624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cxnSp>
        <p:nvCxnSpPr>
          <p:cNvPr id="50195" name="AutoShape 68"/>
          <p:cNvCxnSpPr>
            <a:cxnSpLocks noChangeShapeType="1"/>
            <a:stCxn id="50194" idx="3"/>
            <a:endCxn id="50196" idx="1"/>
          </p:cNvCxnSpPr>
          <p:nvPr/>
        </p:nvCxnSpPr>
        <p:spPr bwMode="auto">
          <a:xfrm>
            <a:off x="2898775" y="4195763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6" name="Text Box 70"/>
          <p:cNvSpPr txBox="1">
            <a:spLocks noChangeArrowheads="1"/>
          </p:cNvSpPr>
          <p:nvPr/>
        </p:nvSpPr>
        <p:spPr bwMode="auto">
          <a:xfrm>
            <a:off x="3182938" y="39624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cxnSp>
        <p:nvCxnSpPr>
          <p:cNvPr id="50197" name="AutoShape 71"/>
          <p:cNvCxnSpPr>
            <a:cxnSpLocks noChangeShapeType="1"/>
            <a:stCxn id="50196" idx="3"/>
            <a:endCxn id="50198" idx="1"/>
          </p:cNvCxnSpPr>
          <p:nvPr/>
        </p:nvCxnSpPr>
        <p:spPr bwMode="auto">
          <a:xfrm>
            <a:off x="3546475" y="4195763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8" name="Text Box 73"/>
          <p:cNvSpPr txBox="1">
            <a:spLocks noChangeArrowheads="1"/>
          </p:cNvSpPr>
          <p:nvPr/>
        </p:nvSpPr>
        <p:spPr bwMode="auto">
          <a:xfrm>
            <a:off x="3830638" y="39624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cxnSp>
        <p:nvCxnSpPr>
          <p:cNvPr id="50199" name="AutoShape 74"/>
          <p:cNvCxnSpPr>
            <a:cxnSpLocks noChangeShapeType="1"/>
            <a:stCxn id="50198" idx="3"/>
            <a:endCxn id="50200" idx="1"/>
          </p:cNvCxnSpPr>
          <p:nvPr/>
        </p:nvCxnSpPr>
        <p:spPr bwMode="auto">
          <a:xfrm flipV="1">
            <a:off x="4194175" y="4192588"/>
            <a:ext cx="2667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0" name="Text Box 76"/>
          <p:cNvSpPr txBox="1">
            <a:spLocks noChangeArrowheads="1"/>
          </p:cNvSpPr>
          <p:nvPr/>
        </p:nvSpPr>
        <p:spPr bwMode="auto">
          <a:xfrm>
            <a:off x="4460875" y="3962400"/>
            <a:ext cx="37941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8</a:t>
            </a:r>
          </a:p>
        </p:txBody>
      </p:sp>
      <p:cxnSp>
        <p:nvCxnSpPr>
          <p:cNvPr id="50201" name="AutoShape 77"/>
          <p:cNvCxnSpPr>
            <a:cxnSpLocks noChangeShapeType="1"/>
            <a:stCxn id="50200" idx="3"/>
            <a:endCxn id="50202" idx="1"/>
          </p:cNvCxnSpPr>
          <p:nvPr/>
        </p:nvCxnSpPr>
        <p:spPr bwMode="auto">
          <a:xfrm>
            <a:off x="4840288" y="4192588"/>
            <a:ext cx="2270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2" name="Text Box 79"/>
          <p:cNvSpPr txBox="1">
            <a:spLocks noChangeArrowheads="1"/>
          </p:cNvSpPr>
          <p:nvPr/>
        </p:nvSpPr>
        <p:spPr bwMode="auto">
          <a:xfrm>
            <a:off x="5067300" y="3962400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11</a:t>
            </a:r>
          </a:p>
        </p:txBody>
      </p:sp>
      <p:cxnSp>
        <p:nvCxnSpPr>
          <p:cNvPr id="50203" name="AutoShape 80"/>
          <p:cNvCxnSpPr>
            <a:cxnSpLocks noChangeShapeType="1"/>
            <a:stCxn id="50202" idx="3"/>
            <a:endCxn id="50204" idx="1"/>
          </p:cNvCxnSpPr>
          <p:nvPr/>
        </p:nvCxnSpPr>
        <p:spPr bwMode="auto">
          <a:xfrm>
            <a:off x="5641975" y="4192588"/>
            <a:ext cx="1857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4" name="Text Box 82"/>
          <p:cNvSpPr txBox="1">
            <a:spLocks noChangeArrowheads="1"/>
          </p:cNvSpPr>
          <p:nvPr/>
        </p:nvSpPr>
        <p:spPr bwMode="auto">
          <a:xfrm>
            <a:off x="5827713" y="3962400"/>
            <a:ext cx="588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</a:t>
            </a:r>
          </a:p>
        </p:txBody>
      </p:sp>
      <p:cxnSp>
        <p:nvCxnSpPr>
          <p:cNvPr id="50205" name="AutoShape 83"/>
          <p:cNvCxnSpPr>
            <a:cxnSpLocks noChangeShapeType="1"/>
            <a:stCxn id="50204" idx="3"/>
            <a:endCxn id="50206" idx="1"/>
          </p:cNvCxnSpPr>
          <p:nvPr/>
        </p:nvCxnSpPr>
        <p:spPr bwMode="auto">
          <a:xfrm>
            <a:off x="6416675" y="4195763"/>
            <a:ext cx="1730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6" name="Text Box 85"/>
          <p:cNvSpPr txBox="1">
            <a:spLocks noChangeArrowheads="1"/>
          </p:cNvSpPr>
          <p:nvPr/>
        </p:nvSpPr>
        <p:spPr bwMode="auto">
          <a:xfrm>
            <a:off x="6589713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21</a:t>
            </a:r>
          </a:p>
        </p:txBody>
      </p:sp>
      <p:cxnSp>
        <p:nvCxnSpPr>
          <p:cNvPr id="50207" name="AutoShape 86"/>
          <p:cNvCxnSpPr>
            <a:cxnSpLocks noChangeShapeType="1"/>
            <a:stCxn id="50206" idx="3"/>
            <a:endCxn id="50181" idx="1"/>
          </p:cNvCxnSpPr>
          <p:nvPr/>
        </p:nvCxnSpPr>
        <p:spPr bwMode="auto">
          <a:xfrm>
            <a:off x="7123113" y="41957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8" name="Text Box 88"/>
          <p:cNvSpPr txBox="1">
            <a:spLocks noChangeArrowheads="1"/>
          </p:cNvSpPr>
          <p:nvPr/>
        </p:nvSpPr>
        <p:spPr bwMode="auto">
          <a:xfrm>
            <a:off x="7772400" y="3429000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Brutus</a:t>
            </a:r>
          </a:p>
        </p:txBody>
      </p:sp>
      <p:sp>
        <p:nvSpPr>
          <p:cNvPr id="50209" name="Text Box 89"/>
          <p:cNvSpPr txBox="1">
            <a:spLocks noChangeArrowheads="1"/>
          </p:cNvSpPr>
          <p:nvPr/>
        </p:nvSpPr>
        <p:spPr bwMode="auto">
          <a:xfrm>
            <a:off x="7848600" y="3962400"/>
            <a:ext cx="120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Caesar</a:t>
            </a:r>
          </a:p>
        </p:txBody>
      </p:sp>
      <p:sp>
        <p:nvSpPr>
          <p:cNvPr id="50210" name="AutoShape 90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211" name="Text Box 91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cxnSp>
        <p:nvCxnSpPr>
          <p:cNvPr id="50212" name="AutoShape 93"/>
          <p:cNvCxnSpPr>
            <a:cxnSpLocks noChangeShapeType="1"/>
            <a:stCxn id="50211" idx="3"/>
          </p:cNvCxnSpPr>
          <p:nvPr/>
        </p:nvCxnSpPr>
        <p:spPr bwMode="auto">
          <a:xfrm>
            <a:off x="592138" y="3967163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3" name="Text Box 94"/>
          <p:cNvSpPr txBox="1">
            <a:spLocks noChangeArrowheads="1"/>
          </p:cNvSpPr>
          <p:nvPr/>
        </p:nvSpPr>
        <p:spPr bwMode="auto">
          <a:xfrm>
            <a:off x="855663" y="3743325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8</a:t>
            </a:r>
          </a:p>
        </p:txBody>
      </p:sp>
      <p:sp>
        <p:nvSpPr>
          <p:cNvPr id="50214" name="Text Box 95"/>
          <p:cNvSpPr txBox="1">
            <a:spLocks noChangeArrowheads="1"/>
          </p:cNvSpPr>
          <p:nvPr/>
        </p:nvSpPr>
        <p:spPr bwMode="auto">
          <a:xfrm>
            <a:off x="381000" y="4800600"/>
            <a:ext cx="6975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A50021"/>
                </a:solidFill>
                <a:latin typeface="+mn-lt"/>
              </a:rPr>
              <a:t>If the list lengths are </a:t>
            </a:r>
            <a:r>
              <a:rPr lang="en-US" i="1" dirty="0">
                <a:solidFill>
                  <a:srgbClr val="A50021"/>
                </a:solidFill>
                <a:latin typeface="+mn-lt"/>
              </a:rPr>
              <a:t>m</a:t>
            </a:r>
            <a:r>
              <a:rPr lang="en-US" dirty="0">
                <a:solidFill>
                  <a:srgbClr val="A50021"/>
                </a:solidFill>
                <a:latin typeface="+mn-lt"/>
              </a:rPr>
              <a:t> and </a:t>
            </a:r>
            <a:r>
              <a:rPr lang="en-US" i="1" dirty="0">
                <a:solidFill>
                  <a:srgbClr val="A50021"/>
                </a:solidFill>
                <a:latin typeface="+mn-lt"/>
              </a:rPr>
              <a:t>n</a:t>
            </a:r>
            <a:r>
              <a:rPr lang="en-US" dirty="0">
                <a:solidFill>
                  <a:srgbClr val="A50021"/>
                </a:solidFill>
                <a:latin typeface="+mn-lt"/>
              </a:rPr>
              <a:t>, the merge takes O(</a:t>
            </a:r>
            <a:r>
              <a:rPr lang="en-US" i="1" dirty="0" err="1">
                <a:solidFill>
                  <a:srgbClr val="A50021"/>
                </a:solidFill>
                <a:latin typeface="+mn-lt"/>
              </a:rPr>
              <a:t>m+n</a:t>
            </a:r>
            <a:r>
              <a:rPr lang="en-US" dirty="0">
                <a:solidFill>
                  <a:srgbClr val="A50021"/>
                </a:solidFill>
                <a:latin typeface="+mn-lt"/>
              </a:rPr>
              <a:t>)</a:t>
            </a:r>
          </a:p>
          <a:p>
            <a:pPr eaLnBrk="1" hangingPunct="1"/>
            <a:r>
              <a:rPr lang="en-US" dirty="0">
                <a:solidFill>
                  <a:srgbClr val="A50021"/>
                </a:solidFill>
                <a:latin typeface="+mn-lt"/>
              </a:rPr>
              <a:t>operations.</a:t>
            </a:r>
          </a:p>
        </p:txBody>
      </p:sp>
      <p:sp>
        <p:nvSpPr>
          <p:cNvPr id="1264736" name="Text Box 96"/>
          <p:cNvSpPr txBox="1">
            <a:spLocks noChangeArrowheads="1"/>
          </p:cNvSpPr>
          <p:nvPr/>
        </p:nvSpPr>
        <p:spPr bwMode="auto">
          <a:xfrm>
            <a:off x="2286000" y="5791200"/>
            <a:ext cx="51314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Can we do better?</a:t>
            </a:r>
          </a:p>
          <a:p>
            <a:pPr eaLnBrk="1" hangingPunct="1"/>
            <a:r>
              <a:rPr lang="en-US" dirty="0">
                <a:latin typeface="+mn-lt"/>
              </a:rPr>
              <a:t>Yes (if </a:t>
            </a:r>
            <a:r>
              <a:rPr lang="en-US" dirty="0" smtClean="0">
                <a:latin typeface="+mn-lt"/>
              </a:rPr>
              <a:t>the index isn’t </a:t>
            </a:r>
            <a:r>
              <a:rPr lang="en-US" dirty="0">
                <a:latin typeface="+mn-lt"/>
              </a:rPr>
              <a:t>changing too fast).</a:t>
            </a:r>
          </a:p>
        </p:txBody>
      </p:sp>
      <p:sp>
        <p:nvSpPr>
          <p:cNvPr id="502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73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Augment postings with </a:t>
            </a:r>
            <a:r>
              <a:rPr lang="en-US">
                <a:solidFill>
                  <a:schemeClr val="fol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skip pointers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(at indexing time)</a:t>
            </a:r>
          </a:p>
        </p:txBody>
      </p:sp>
      <p:sp>
        <p:nvSpPr>
          <p:cNvPr id="51203" name="Rectangle 75"/>
          <p:cNvSpPr>
            <a:spLocks noGrp="1" noChangeArrowheads="1"/>
          </p:cNvSpPr>
          <p:nvPr>
            <p:ph idx="1"/>
          </p:nvPr>
        </p:nvSpPr>
        <p:spPr>
          <a:xfrm>
            <a:off x="457200" y="4038600"/>
            <a:ext cx="8229600" cy="25146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Why?</a:t>
            </a:r>
          </a:p>
          <a:p>
            <a:pPr eaLnBrk="1" hangingPunct="1"/>
            <a:r>
              <a:rPr lang="en-US" u="sng">
                <a:latin typeface="Calibri" charset="0"/>
                <a:ea typeface="ＭＳ Ｐゴシック" charset="0"/>
                <a:cs typeface="ＭＳ Ｐゴシック" charset="0"/>
              </a:rPr>
              <a:t>To skip postings that will not figure in the search results.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How?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place skip pointers?</a:t>
            </a:r>
          </a:p>
        </p:txBody>
      </p:sp>
      <p:grpSp>
        <p:nvGrpSpPr>
          <p:cNvPr id="51204" name="Group 68"/>
          <p:cNvGrpSpPr>
            <a:grpSpLocks/>
          </p:cNvGrpSpPr>
          <p:nvPr/>
        </p:nvGrpSpPr>
        <p:grpSpPr bwMode="auto">
          <a:xfrm>
            <a:off x="1447800" y="2055813"/>
            <a:ext cx="5133975" cy="468312"/>
            <a:chOff x="912" y="1295"/>
            <a:chExt cx="3234" cy="295"/>
          </a:xfrm>
        </p:grpSpPr>
        <p:sp>
          <p:nvSpPr>
            <p:cNvPr id="51235" name="Text Box 18"/>
            <p:cNvSpPr txBox="1">
              <a:spLocks noChangeArrowheads="1"/>
            </p:cNvSpPr>
            <p:nvPr/>
          </p:nvSpPr>
          <p:spPr bwMode="auto">
            <a:xfrm>
              <a:off x="3661" y="1296"/>
              <a:ext cx="48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grpSp>
          <p:nvGrpSpPr>
            <p:cNvPr id="51236" name="Group 19"/>
            <p:cNvGrpSpPr>
              <a:grpSpLocks/>
            </p:cNvGrpSpPr>
            <p:nvPr/>
          </p:nvGrpSpPr>
          <p:grpSpPr bwMode="auto">
            <a:xfrm>
              <a:off x="912" y="1296"/>
              <a:ext cx="408" cy="294"/>
              <a:chOff x="1584" y="3162"/>
              <a:chExt cx="408" cy="294"/>
            </a:xfrm>
          </p:grpSpPr>
          <p:sp>
            <p:nvSpPr>
              <p:cNvPr id="5125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cxnSp>
            <p:nvCxnSpPr>
              <p:cNvPr id="51256" name="AutoShape 21"/>
              <p:cNvCxnSpPr>
                <a:cxnSpLocks noChangeShapeType="1"/>
                <a:stCxn id="51255" idx="3"/>
                <a:endCxn id="51253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237" name="Group 22"/>
            <p:cNvGrpSpPr>
              <a:grpSpLocks/>
            </p:cNvGrpSpPr>
            <p:nvPr/>
          </p:nvGrpSpPr>
          <p:grpSpPr bwMode="auto">
            <a:xfrm>
              <a:off x="1320" y="1296"/>
              <a:ext cx="421" cy="294"/>
              <a:chOff x="1992" y="3162"/>
              <a:chExt cx="421" cy="294"/>
            </a:xfrm>
          </p:grpSpPr>
          <p:sp>
            <p:nvSpPr>
              <p:cNvPr id="51253" name="Text Box 2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cxnSp>
            <p:nvCxnSpPr>
              <p:cNvPr id="51254" name="AutoShape 24"/>
              <p:cNvCxnSpPr>
                <a:cxnSpLocks noChangeShapeType="1"/>
                <a:stCxn id="51253" idx="3"/>
                <a:endCxn id="51251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238" name="Group 25"/>
            <p:cNvGrpSpPr>
              <a:grpSpLocks/>
            </p:cNvGrpSpPr>
            <p:nvPr/>
          </p:nvGrpSpPr>
          <p:grpSpPr bwMode="auto">
            <a:xfrm>
              <a:off x="1741" y="1296"/>
              <a:ext cx="384" cy="294"/>
              <a:chOff x="2413" y="3162"/>
              <a:chExt cx="384" cy="294"/>
            </a:xfrm>
          </p:grpSpPr>
          <p:sp>
            <p:nvSpPr>
              <p:cNvPr id="51251" name="Text Box 26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cxnSp>
            <p:nvCxnSpPr>
              <p:cNvPr id="51252" name="AutoShape 27"/>
              <p:cNvCxnSpPr>
                <a:cxnSpLocks noChangeShapeType="1"/>
                <a:stCxn id="51251" idx="3"/>
                <a:endCxn id="51249" idx="1"/>
              </p:cNvCxnSpPr>
              <p:nvPr/>
            </p:nvCxnSpPr>
            <p:spPr bwMode="auto">
              <a:xfrm flipV="1">
                <a:off x="2656" y="3307"/>
                <a:ext cx="141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239" name="Group 28"/>
            <p:cNvGrpSpPr>
              <a:grpSpLocks/>
            </p:cNvGrpSpPr>
            <p:nvPr/>
          </p:nvGrpSpPr>
          <p:grpSpPr bwMode="auto">
            <a:xfrm>
              <a:off x="2125" y="1296"/>
              <a:ext cx="480" cy="291"/>
              <a:chOff x="2797" y="3162"/>
              <a:chExt cx="480" cy="291"/>
            </a:xfrm>
          </p:grpSpPr>
          <p:sp>
            <p:nvSpPr>
              <p:cNvPr id="51249" name="Text Box 29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41</a:t>
                </a:r>
              </a:p>
            </p:txBody>
          </p:sp>
          <p:cxnSp>
            <p:nvCxnSpPr>
              <p:cNvPr id="51250" name="AutoShape 30"/>
              <p:cNvCxnSpPr>
                <a:cxnSpLocks noChangeShapeType="1"/>
                <a:stCxn id="51249" idx="3"/>
                <a:endCxn id="51247" idx="1"/>
              </p:cNvCxnSpPr>
              <p:nvPr/>
            </p:nvCxnSpPr>
            <p:spPr bwMode="auto">
              <a:xfrm>
                <a:off x="3159" y="3307"/>
                <a:ext cx="118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240" name="Group 31"/>
            <p:cNvGrpSpPr>
              <a:grpSpLocks/>
            </p:cNvGrpSpPr>
            <p:nvPr/>
          </p:nvGrpSpPr>
          <p:grpSpPr bwMode="auto">
            <a:xfrm>
              <a:off x="2605" y="1296"/>
              <a:ext cx="528" cy="291"/>
              <a:chOff x="3277" y="3162"/>
              <a:chExt cx="528" cy="291"/>
            </a:xfrm>
          </p:grpSpPr>
          <p:sp>
            <p:nvSpPr>
              <p:cNvPr id="51247" name="Text Box 32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48</a:t>
                </a:r>
              </a:p>
            </p:txBody>
          </p:sp>
          <p:cxnSp>
            <p:nvCxnSpPr>
              <p:cNvPr id="51248" name="AutoShape 33"/>
              <p:cNvCxnSpPr>
                <a:cxnSpLocks noChangeShapeType="1"/>
                <a:stCxn id="51247" idx="3"/>
                <a:endCxn id="51245" idx="1"/>
              </p:cNvCxnSpPr>
              <p:nvPr/>
            </p:nvCxnSpPr>
            <p:spPr bwMode="auto">
              <a:xfrm>
                <a:off x="3639" y="3307"/>
                <a:ext cx="166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241" name="Group 34"/>
            <p:cNvGrpSpPr>
              <a:grpSpLocks/>
            </p:cNvGrpSpPr>
            <p:nvPr/>
          </p:nvGrpSpPr>
          <p:grpSpPr bwMode="auto">
            <a:xfrm>
              <a:off x="3133" y="1296"/>
              <a:ext cx="528" cy="294"/>
              <a:chOff x="3805" y="3162"/>
              <a:chExt cx="528" cy="294"/>
            </a:xfrm>
          </p:grpSpPr>
          <p:sp>
            <p:nvSpPr>
              <p:cNvPr id="51245" name="Text Box 35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64</a:t>
                </a:r>
              </a:p>
            </p:txBody>
          </p:sp>
          <p:cxnSp>
            <p:nvCxnSpPr>
              <p:cNvPr id="51246" name="AutoShape 36"/>
              <p:cNvCxnSpPr>
                <a:cxnSpLocks noChangeShapeType="1"/>
                <a:stCxn id="51245" idx="3"/>
                <a:endCxn id="51235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242" name="Group 39"/>
            <p:cNvGrpSpPr>
              <a:grpSpLocks/>
            </p:cNvGrpSpPr>
            <p:nvPr/>
          </p:nvGrpSpPr>
          <p:grpSpPr bwMode="auto">
            <a:xfrm>
              <a:off x="1035" y="1295"/>
              <a:ext cx="2870" cy="1"/>
              <a:chOff x="1227" y="1817"/>
              <a:chExt cx="2870" cy="1"/>
            </a:xfrm>
          </p:grpSpPr>
          <p:cxnSp>
            <p:nvCxnSpPr>
              <p:cNvPr id="51243" name="AutoShape 37"/>
              <p:cNvCxnSpPr>
                <a:cxnSpLocks noChangeShapeType="1"/>
                <a:stCxn id="51255" idx="0"/>
                <a:endCxn id="51249" idx="0"/>
              </p:cNvCxnSpPr>
              <p:nvPr/>
            </p:nvCxnSpPr>
            <p:spPr bwMode="auto">
              <a:xfrm rot="5400000" flipH="1" flipV="1">
                <a:off x="1862" y="1182"/>
                <a:ext cx="1" cy="1272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44" name="AutoShape 38"/>
              <p:cNvCxnSpPr>
                <a:cxnSpLocks noChangeShapeType="1"/>
                <a:stCxn id="51249" idx="0"/>
                <a:endCxn id="51235" idx="0"/>
              </p:cNvCxnSpPr>
              <p:nvPr/>
            </p:nvCxnSpPr>
            <p:spPr bwMode="auto">
              <a:xfrm rot="5400000" flipH="1" flipV="1">
                <a:off x="3297" y="1019"/>
                <a:ext cx="1" cy="1598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1205" name="Text Box 40"/>
          <p:cNvSpPr txBox="1">
            <a:spLocks noChangeArrowheads="1"/>
          </p:cNvSpPr>
          <p:nvPr/>
        </p:nvSpPr>
        <p:spPr bwMode="auto">
          <a:xfrm>
            <a:off x="6356350" y="33528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grpSp>
        <p:nvGrpSpPr>
          <p:cNvPr id="51206" name="Group 41"/>
          <p:cNvGrpSpPr>
            <a:grpSpLocks/>
          </p:cNvGrpSpPr>
          <p:nvPr/>
        </p:nvGrpSpPr>
        <p:grpSpPr bwMode="auto">
          <a:xfrm>
            <a:off x="1479550" y="3352800"/>
            <a:ext cx="647700" cy="466725"/>
            <a:chOff x="1597" y="3498"/>
            <a:chExt cx="408" cy="294"/>
          </a:xfrm>
        </p:grpSpPr>
        <p:sp>
          <p:nvSpPr>
            <p:cNvPr id="51233" name="Text Box 42"/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cxnSp>
          <p:nvCxnSpPr>
            <p:cNvPr id="51234" name="AutoShape 43"/>
            <p:cNvCxnSpPr>
              <a:cxnSpLocks noChangeShapeType="1"/>
              <a:stCxn id="51233" idx="3"/>
              <a:endCxn id="51231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07" name="Group 44"/>
          <p:cNvGrpSpPr>
            <a:grpSpLocks/>
          </p:cNvGrpSpPr>
          <p:nvPr/>
        </p:nvGrpSpPr>
        <p:grpSpPr bwMode="auto">
          <a:xfrm>
            <a:off x="2127250" y="3352800"/>
            <a:ext cx="647700" cy="466725"/>
            <a:chOff x="2005" y="3498"/>
            <a:chExt cx="408" cy="294"/>
          </a:xfrm>
        </p:grpSpPr>
        <p:sp>
          <p:nvSpPr>
            <p:cNvPr id="51231" name="Text Box 45"/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cxnSp>
          <p:nvCxnSpPr>
            <p:cNvPr id="51232" name="AutoShape 46"/>
            <p:cNvCxnSpPr>
              <a:cxnSpLocks noChangeShapeType="1"/>
              <a:stCxn id="51231" idx="3"/>
              <a:endCxn id="51229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08" name="Group 47"/>
          <p:cNvGrpSpPr>
            <a:grpSpLocks/>
          </p:cNvGrpSpPr>
          <p:nvPr/>
        </p:nvGrpSpPr>
        <p:grpSpPr bwMode="auto">
          <a:xfrm>
            <a:off x="2774950" y="3352800"/>
            <a:ext cx="630238" cy="466725"/>
            <a:chOff x="2413" y="3498"/>
            <a:chExt cx="397" cy="294"/>
          </a:xfrm>
        </p:grpSpPr>
        <p:sp>
          <p:nvSpPr>
            <p:cNvPr id="51229" name="Text Box 48"/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cxnSp>
          <p:nvCxnSpPr>
            <p:cNvPr id="51230" name="AutoShape 49"/>
            <p:cNvCxnSpPr>
              <a:cxnSpLocks noChangeShapeType="1"/>
              <a:stCxn id="51229" idx="3"/>
              <a:endCxn id="51227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09" name="Group 50"/>
          <p:cNvGrpSpPr>
            <a:grpSpLocks/>
          </p:cNvGrpSpPr>
          <p:nvPr/>
        </p:nvGrpSpPr>
        <p:grpSpPr bwMode="auto">
          <a:xfrm>
            <a:off x="3405188" y="3352800"/>
            <a:ext cx="557212" cy="466725"/>
            <a:chOff x="2810" y="3498"/>
            <a:chExt cx="351" cy="294"/>
          </a:xfrm>
        </p:grpSpPr>
        <p:sp>
          <p:nvSpPr>
            <p:cNvPr id="51227" name="Text Box 51"/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cxnSp>
          <p:nvCxnSpPr>
            <p:cNvPr id="51228" name="AutoShape 52"/>
            <p:cNvCxnSpPr>
              <a:cxnSpLocks noChangeShapeType="1"/>
              <a:stCxn id="51227" idx="3"/>
              <a:endCxn id="51225" idx="1"/>
            </p:cNvCxnSpPr>
            <p:nvPr/>
          </p:nvCxnSpPr>
          <p:spPr bwMode="auto">
            <a:xfrm flipV="1">
              <a:off x="3053" y="3643"/>
              <a:ext cx="108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10" name="Group 53"/>
          <p:cNvGrpSpPr>
            <a:grpSpLocks/>
          </p:cNvGrpSpPr>
          <p:nvPr/>
        </p:nvGrpSpPr>
        <p:grpSpPr bwMode="auto">
          <a:xfrm>
            <a:off x="3962400" y="3352800"/>
            <a:ext cx="869950" cy="461963"/>
            <a:chOff x="3161" y="3498"/>
            <a:chExt cx="548" cy="291"/>
          </a:xfrm>
        </p:grpSpPr>
        <p:sp>
          <p:nvSpPr>
            <p:cNvPr id="51225" name="Text Box 54"/>
            <p:cNvSpPr txBox="1">
              <a:spLocks noChangeArrowheads="1"/>
            </p:cNvSpPr>
            <p:nvPr/>
          </p:nvSpPr>
          <p:spPr bwMode="auto">
            <a:xfrm>
              <a:off x="3161" y="3498"/>
              <a:ext cx="38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cxnSp>
          <p:nvCxnSpPr>
            <p:cNvPr id="51226" name="AutoShape 55"/>
            <p:cNvCxnSpPr>
              <a:cxnSpLocks noChangeShapeType="1"/>
              <a:stCxn id="51225" idx="3"/>
              <a:endCxn id="51223" idx="1"/>
            </p:cNvCxnSpPr>
            <p:nvPr/>
          </p:nvCxnSpPr>
          <p:spPr bwMode="auto">
            <a:xfrm>
              <a:off x="3545" y="3643"/>
              <a:ext cx="1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11" name="Group 56"/>
          <p:cNvGrpSpPr>
            <a:grpSpLocks/>
          </p:cNvGrpSpPr>
          <p:nvPr/>
        </p:nvGrpSpPr>
        <p:grpSpPr bwMode="auto">
          <a:xfrm>
            <a:off x="4832350" y="3352800"/>
            <a:ext cx="762000" cy="466725"/>
            <a:chOff x="3565" y="2496"/>
            <a:chExt cx="480" cy="294"/>
          </a:xfrm>
        </p:grpSpPr>
        <p:sp>
          <p:nvSpPr>
            <p:cNvPr id="51223" name="Text Box 57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</a:t>
              </a:r>
            </a:p>
          </p:txBody>
        </p:sp>
        <p:cxnSp>
          <p:nvCxnSpPr>
            <p:cNvPr id="51224" name="AutoShape 58"/>
            <p:cNvCxnSpPr>
              <a:cxnSpLocks noChangeShapeType="1"/>
              <a:stCxn id="51223" idx="3"/>
              <a:endCxn id="51221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12" name="Group 59"/>
          <p:cNvGrpSpPr>
            <a:grpSpLocks/>
          </p:cNvGrpSpPr>
          <p:nvPr/>
        </p:nvGrpSpPr>
        <p:grpSpPr bwMode="auto">
          <a:xfrm>
            <a:off x="5594350" y="3352800"/>
            <a:ext cx="838200" cy="466725"/>
            <a:chOff x="4045" y="3498"/>
            <a:chExt cx="528" cy="294"/>
          </a:xfrm>
        </p:grpSpPr>
        <p:sp>
          <p:nvSpPr>
            <p:cNvPr id="51221" name="Text Box 60"/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cxnSp>
          <p:nvCxnSpPr>
            <p:cNvPr id="51222" name="AutoShape 61"/>
            <p:cNvCxnSpPr>
              <a:cxnSpLocks noChangeShapeType="1"/>
              <a:stCxn id="51221" idx="3"/>
              <a:endCxn id="51205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13" name="Group 67"/>
          <p:cNvGrpSpPr>
            <a:grpSpLocks/>
          </p:cNvGrpSpPr>
          <p:nvPr/>
        </p:nvGrpSpPr>
        <p:grpSpPr bwMode="auto">
          <a:xfrm>
            <a:off x="1674813" y="3351213"/>
            <a:ext cx="4972050" cy="1587"/>
            <a:chOff x="1055" y="1967"/>
            <a:chExt cx="3132" cy="1"/>
          </a:xfrm>
        </p:grpSpPr>
        <p:cxnSp>
          <p:nvCxnSpPr>
            <p:cNvPr id="51219" name="AutoShape 65"/>
            <p:cNvCxnSpPr>
              <a:cxnSpLocks noChangeShapeType="1"/>
              <a:stCxn id="51233" idx="0"/>
              <a:endCxn id="51225" idx="0"/>
            </p:cNvCxnSpPr>
            <p:nvPr/>
          </p:nvCxnSpPr>
          <p:spPr bwMode="auto">
            <a:xfrm rot="5400000" flipH="1" flipV="1">
              <a:off x="1871" y="1151"/>
              <a:ext cx="1" cy="163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0" name="AutoShape 66"/>
            <p:cNvCxnSpPr>
              <a:cxnSpLocks noChangeShapeType="1"/>
              <a:stCxn id="51225" idx="0"/>
              <a:endCxn id="51205" idx="0"/>
            </p:cNvCxnSpPr>
            <p:nvPr/>
          </p:nvCxnSpPr>
          <p:spPr bwMode="auto">
            <a:xfrm rot="5400000" flipH="1" flipV="1">
              <a:off x="3437" y="1219"/>
              <a:ext cx="1" cy="14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14" name="Text Box 70"/>
          <p:cNvSpPr txBox="1">
            <a:spLocks noChangeArrowheads="1"/>
          </p:cNvSpPr>
          <p:nvPr/>
        </p:nvSpPr>
        <p:spPr bwMode="auto">
          <a:xfrm>
            <a:off x="4251325" y="29813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51215" name="Text Box 71"/>
          <p:cNvSpPr txBox="1">
            <a:spLocks noChangeArrowheads="1"/>
          </p:cNvSpPr>
          <p:nvPr/>
        </p:nvSpPr>
        <p:spPr bwMode="auto">
          <a:xfrm>
            <a:off x="1628775" y="3032125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51216" name="Text Box 72"/>
          <p:cNvSpPr txBox="1">
            <a:spLocks noChangeArrowheads="1"/>
          </p:cNvSpPr>
          <p:nvPr/>
        </p:nvSpPr>
        <p:spPr bwMode="auto">
          <a:xfrm>
            <a:off x="1628775" y="1676400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51217" name="Text Box 73"/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128</a:t>
            </a:r>
          </a:p>
        </p:txBody>
      </p:sp>
      <p:sp>
        <p:nvSpPr>
          <p:cNvPr id="5121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 with </a:t>
            </a:r>
            <a:r>
              <a:rPr lang="en-US">
                <a:solidFill>
                  <a:schemeClr val="fol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skip pointers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5811838" y="2057400"/>
            <a:ext cx="7699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128</a:t>
            </a:r>
          </a:p>
        </p:txBody>
      </p:sp>
      <p:grpSp>
        <p:nvGrpSpPr>
          <p:cNvPr id="52228" name="Group 6"/>
          <p:cNvGrpSpPr>
            <a:grpSpLocks/>
          </p:cNvGrpSpPr>
          <p:nvPr/>
        </p:nvGrpSpPr>
        <p:grpSpPr bwMode="auto">
          <a:xfrm>
            <a:off x="1447800" y="2057400"/>
            <a:ext cx="647700" cy="466725"/>
            <a:chOff x="1584" y="3162"/>
            <a:chExt cx="408" cy="294"/>
          </a:xfrm>
        </p:grpSpPr>
        <p:sp>
          <p:nvSpPr>
            <p:cNvPr id="5228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cxnSp>
          <p:nvCxnSpPr>
            <p:cNvPr id="52288" name="AutoShape 8"/>
            <p:cNvCxnSpPr>
              <a:cxnSpLocks noChangeShapeType="1"/>
              <a:stCxn id="52287" idx="3"/>
              <a:endCxn id="5228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29" name="Group 9"/>
          <p:cNvGrpSpPr>
            <a:grpSpLocks/>
          </p:cNvGrpSpPr>
          <p:nvPr/>
        </p:nvGrpSpPr>
        <p:grpSpPr bwMode="auto">
          <a:xfrm>
            <a:off x="2095500" y="2057400"/>
            <a:ext cx="668338" cy="466725"/>
            <a:chOff x="1992" y="3162"/>
            <a:chExt cx="421" cy="294"/>
          </a:xfrm>
        </p:grpSpPr>
        <p:sp>
          <p:nvSpPr>
            <p:cNvPr id="5228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cxnSp>
          <p:nvCxnSpPr>
            <p:cNvPr id="52286" name="AutoShape 11"/>
            <p:cNvCxnSpPr>
              <a:cxnSpLocks noChangeShapeType="1"/>
              <a:stCxn id="52285" idx="3"/>
              <a:endCxn id="5228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30" name="Group 12"/>
          <p:cNvGrpSpPr>
            <a:grpSpLocks/>
          </p:cNvGrpSpPr>
          <p:nvPr/>
        </p:nvGrpSpPr>
        <p:grpSpPr bwMode="auto">
          <a:xfrm>
            <a:off x="2763838" y="2057400"/>
            <a:ext cx="609600" cy="466725"/>
            <a:chOff x="2413" y="3162"/>
            <a:chExt cx="384" cy="294"/>
          </a:xfrm>
        </p:grpSpPr>
        <p:sp>
          <p:nvSpPr>
            <p:cNvPr id="5228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cxnSp>
          <p:nvCxnSpPr>
            <p:cNvPr id="52284" name="AutoShape 14"/>
            <p:cNvCxnSpPr>
              <a:cxnSpLocks noChangeShapeType="1"/>
              <a:stCxn id="52283" idx="3"/>
              <a:endCxn id="52281" idx="1"/>
            </p:cNvCxnSpPr>
            <p:nvPr/>
          </p:nvCxnSpPr>
          <p:spPr bwMode="auto">
            <a:xfrm flipV="1">
              <a:off x="2656" y="3307"/>
              <a:ext cx="141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31" name="Group 15"/>
          <p:cNvGrpSpPr>
            <a:grpSpLocks/>
          </p:cNvGrpSpPr>
          <p:nvPr/>
        </p:nvGrpSpPr>
        <p:grpSpPr bwMode="auto">
          <a:xfrm>
            <a:off x="3373438" y="2057400"/>
            <a:ext cx="762000" cy="461963"/>
            <a:chOff x="2797" y="3162"/>
            <a:chExt cx="480" cy="291"/>
          </a:xfrm>
        </p:grpSpPr>
        <p:sp>
          <p:nvSpPr>
            <p:cNvPr id="5228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41</a:t>
              </a:r>
            </a:p>
          </p:txBody>
        </p:sp>
        <p:cxnSp>
          <p:nvCxnSpPr>
            <p:cNvPr id="52282" name="AutoShape 17"/>
            <p:cNvCxnSpPr>
              <a:cxnSpLocks noChangeShapeType="1"/>
              <a:stCxn id="52281" idx="3"/>
              <a:endCxn id="52279" idx="1"/>
            </p:cNvCxnSpPr>
            <p:nvPr/>
          </p:nvCxnSpPr>
          <p:spPr bwMode="auto">
            <a:xfrm>
              <a:off x="3159" y="3307"/>
              <a:ext cx="11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32" name="Group 18"/>
          <p:cNvGrpSpPr>
            <a:grpSpLocks/>
          </p:cNvGrpSpPr>
          <p:nvPr/>
        </p:nvGrpSpPr>
        <p:grpSpPr bwMode="auto">
          <a:xfrm>
            <a:off x="4135438" y="2057400"/>
            <a:ext cx="838200" cy="461963"/>
            <a:chOff x="3277" y="3162"/>
            <a:chExt cx="528" cy="291"/>
          </a:xfrm>
        </p:grpSpPr>
        <p:sp>
          <p:nvSpPr>
            <p:cNvPr id="5227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48</a:t>
              </a:r>
            </a:p>
          </p:txBody>
        </p:sp>
        <p:cxnSp>
          <p:nvCxnSpPr>
            <p:cNvPr id="52280" name="AutoShape 20"/>
            <p:cNvCxnSpPr>
              <a:cxnSpLocks noChangeShapeType="1"/>
              <a:stCxn id="52279" idx="3"/>
              <a:endCxn id="52277" idx="1"/>
            </p:cNvCxnSpPr>
            <p:nvPr/>
          </p:nvCxnSpPr>
          <p:spPr bwMode="auto">
            <a:xfrm>
              <a:off x="3639" y="3307"/>
              <a:ext cx="16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33" name="Group 21"/>
          <p:cNvGrpSpPr>
            <a:grpSpLocks/>
          </p:cNvGrpSpPr>
          <p:nvPr/>
        </p:nvGrpSpPr>
        <p:grpSpPr bwMode="auto">
          <a:xfrm>
            <a:off x="4973638" y="2057400"/>
            <a:ext cx="838200" cy="466725"/>
            <a:chOff x="3805" y="3162"/>
            <a:chExt cx="528" cy="294"/>
          </a:xfrm>
        </p:grpSpPr>
        <p:sp>
          <p:nvSpPr>
            <p:cNvPr id="5227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cxnSp>
          <p:nvCxnSpPr>
            <p:cNvPr id="52278" name="AutoShape 23"/>
            <p:cNvCxnSpPr>
              <a:cxnSpLocks noChangeShapeType="1"/>
              <a:stCxn id="52277" idx="3"/>
              <a:endCxn id="52227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34" name="Group 24"/>
          <p:cNvGrpSpPr>
            <a:grpSpLocks/>
          </p:cNvGrpSpPr>
          <p:nvPr/>
        </p:nvGrpSpPr>
        <p:grpSpPr bwMode="auto">
          <a:xfrm>
            <a:off x="1643063" y="2055813"/>
            <a:ext cx="4556125" cy="1587"/>
            <a:chOff x="1227" y="1817"/>
            <a:chExt cx="2870" cy="1"/>
          </a:xfrm>
        </p:grpSpPr>
        <p:cxnSp>
          <p:nvCxnSpPr>
            <p:cNvPr id="52275" name="AutoShape 25"/>
            <p:cNvCxnSpPr>
              <a:cxnSpLocks noChangeShapeType="1"/>
              <a:stCxn id="52287" idx="0"/>
              <a:endCxn id="52281" idx="0"/>
            </p:cNvCxnSpPr>
            <p:nvPr/>
          </p:nvCxnSpPr>
          <p:spPr bwMode="auto">
            <a:xfrm rot="5400000" flipH="1" flipV="1">
              <a:off x="1862" y="1182"/>
              <a:ext cx="1" cy="1272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6" name="AutoShape 26"/>
            <p:cNvCxnSpPr>
              <a:cxnSpLocks noChangeShapeType="1"/>
              <a:stCxn id="52281" idx="0"/>
              <a:endCxn id="52227" idx="0"/>
            </p:cNvCxnSpPr>
            <p:nvPr/>
          </p:nvCxnSpPr>
          <p:spPr bwMode="auto">
            <a:xfrm rot="5400000" flipH="1" flipV="1">
              <a:off x="3297" y="1019"/>
              <a:ext cx="1" cy="15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35" name="Text Box 28"/>
          <p:cNvSpPr txBox="1">
            <a:spLocks noChangeArrowheads="1"/>
          </p:cNvSpPr>
          <p:nvPr/>
        </p:nvSpPr>
        <p:spPr bwMode="auto">
          <a:xfrm>
            <a:off x="6356350" y="33528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grpSp>
        <p:nvGrpSpPr>
          <p:cNvPr id="52236" name="Group 29"/>
          <p:cNvGrpSpPr>
            <a:grpSpLocks/>
          </p:cNvGrpSpPr>
          <p:nvPr/>
        </p:nvGrpSpPr>
        <p:grpSpPr bwMode="auto">
          <a:xfrm>
            <a:off x="1479550" y="3352800"/>
            <a:ext cx="647700" cy="466725"/>
            <a:chOff x="1597" y="3498"/>
            <a:chExt cx="408" cy="294"/>
          </a:xfrm>
        </p:grpSpPr>
        <p:sp>
          <p:nvSpPr>
            <p:cNvPr id="52273" name="Text Box 30"/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cxnSp>
          <p:nvCxnSpPr>
            <p:cNvPr id="52274" name="AutoShape 31"/>
            <p:cNvCxnSpPr>
              <a:cxnSpLocks noChangeShapeType="1"/>
              <a:stCxn id="52273" idx="3"/>
              <a:endCxn id="52271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37" name="Group 32"/>
          <p:cNvGrpSpPr>
            <a:grpSpLocks/>
          </p:cNvGrpSpPr>
          <p:nvPr/>
        </p:nvGrpSpPr>
        <p:grpSpPr bwMode="auto">
          <a:xfrm>
            <a:off x="2127250" y="3352800"/>
            <a:ext cx="647700" cy="466725"/>
            <a:chOff x="2005" y="3498"/>
            <a:chExt cx="408" cy="294"/>
          </a:xfrm>
        </p:grpSpPr>
        <p:sp>
          <p:nvSpPr>
            <p:cNvPr id="52271" name="Text Box 33"/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cxnSp>
          <p:nvCxnSpPr>
            <p:cNvPr id="52272" name="AutoShape 34"/>
            <p:cNvCxnSpPr>
              <a:cxnSpLocks noChangeShapeType="1"/>
              <a:stCxn id="52271" idx="3"/>
              <a:endCxn id="52269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38" name="Group 35"/>
          <p:cNvGrpSpPr>
            <a:grpSpLocks/>
          </p:cNvGrpSpPr>
          <p:nvPr/>
        </p:nvGrpSpPr>
        <p:grpSpPr bwMode="auto">
          <a:xfrm>
            <a:off x="2774950" y="3352800"/>
            <a:ext cx="630238" cy="466725"/>
            <a:chOff x="2413" y="3498"/>
            <a:chExt cx="397" cy="294"/>
          </a:xfrm>
        </p:grpSpPr>
        <p:sp>
          <p:nvSpPr>
            <p:cNvPr id="52269" name="Text Box 36"/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cxnSp>
          <p:nvCxnSpPr>
            <p:cNvPr id="52270" name="AutoShape 37"/>
            <p:cNvCxnSpPr>
              <a:cxnSpLocks noChangeShapeType="1"/>
              <a:stCxn id="52269" idx="3"/>
              <a:endCxn id="52267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39" name="Group 38"/>
          <p:cNvGrpSpPr>
            <a:grpSpLocks/>
          </p:cNvGrpSpPr>
          <p:nvPr/>
        </p:nvGrpSpPr>
        <p:grpSpPr bwMode="auto">
          <a:xfrm>
            <a:off x="3405188" y="3352800"/>
            <a:ext cx="606425" cy="466725"/>
            <a:chOff x="2810" y="3498"/>
            <a:chExt cx="382" cy="294"/>
          </a:xfrm>
        </p:grpSpPr>
        <p:sp>
          <p:nvSpPr>
            <p:cNvPr id="52267" name="Text Box 39"/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cxnSp>
          <p:nvCxnSpPr>
            <p:cNvPr id="52268" name="AutoShape 40"/>
            <p:cNvCxnSpPr>
              <a:cxnSpLocks noChangeShapeType="1"/>
              <a:stCxn id="52267" idx="3"/>
              <a:endCxn id="52265" idx="1"/>
            </p:cNvCxnSpPr>
            <p:nvPr/>
          </p:nvCxnSpPr>
          <p:spPr bwMode="auto">
            <a:xfrm flipV="1">
              <a:off x="3053" y="3643"/>
              <a:ext cx="139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40" name="Group 41"/>
          <p:cNvGrpSpPr>
            <a:grpSpLocks/>
          </p:cNvGrpSpPr>
          <p:nvPr/>
        </p:nvGrpSpPr>
        <p:grpSpPr bwMode="auto">
          <a:xfrm>
            <a:off x="4011613" y="3352800"/>
            <a:ext cx="820737" cy="461963"/>
            <a:chOff x="3192" y="3498"/>
            <a:chExt cx="517" cy="291"/>
          </a:xfrm>
        </p:grpSpPr>
        <p:sp>
          <p:nvSpPr>
            <p:cNvPr id="52265" name="Text Box 42"/>
            <p:cNvSpPr txBox="1">
              <a:spLocks noChangeArrowheads="1"/>
            </p:cNvSpPr>
            <p:nvPr/>
          </p:nvSpPr>
          <p:spPr bwMode="auto">
            <a:xfrm>
              <a:off x="3192" y="3498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cxnSp>
          <p:nvCxnSpPr>
            <p:cNvPr id="52266" name="AutoShape 43"/>
            <p:cNvCxnSpPr>
              <a:cxnSpLocks noChangeShapeType="1"/>
              <a:stCxn id="52265" idx="3"/>
              <a:endCxn id="52263" idx="1"/>
            </p:cNvCxnSpPr>
            <p:nvPr/>
          </p:nvCxnSpPr>
          <p:spPr bwMode="auto">
            <a:xfrm>
              <a:off x="3554" y="3643"/>
              <a:ext cx="15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41" name="Group 44"/>
          <p:cNvGrpSpPr>
            <a:grpSpLocks/>
          </p:cNvGrpSpPr>
          <p:nvPr/>
        </p:nvGrpSpPr>
        <p:grpSpPr bwMode="auto">
          <a:xfrm>
            <a:off x="4832350" y="3352800"/>
            <a:ext cx="762000" cy="466725"/>
            <a:chOff x="3565" y="2496"/>
            <a:chExt cx="480" cy="294"/>
          </a:xfrm>
        </p:grpSpPr>
        <p:sp>
          <p:nvSpPr>
            <p:cNvPr id="52263" name="Text Box 45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</a:t>
              </a:r>
            </a:p>
          </p:txBody>
        </p:sp>
        <p:cxnSp>
          <p:nvCxnSpPr>
            <p:cNvPr id="52264" name="AutoShape 46"/>
            <p:cNvCxnSpPr>
              <a:cxnSpLocks noChangeShapeType="1"/>
              <a:stCxn id="52263" idx="3"/>
              <a:endCxn id="52261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42" name="Group 47"/>
          <p:cNvGrpSpPr>
            <a:grpSpLocks/>
          </p:cNvGrpSpPr>
          <p:nvPr/>
        </p:nvGrpSpPr>
        <p:grpSpPr bwMode="auto">
          <a:xfrm>
            <a:off x="5594350" y="3352800"/>
            <a:ext cx="838200" cy="466725"/>
            <a:chOff x="4045" y="3498"/>
            <a:chExt cx="528" cy="294"/>
          </a:xfrm>
        </p:grpSpPr>
        <p:sp>
          <p:nvSpPr>
            <p:cNvPr id="52261" name="Text Box 48"/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cxnSp>
          <p:nvCxnSpPr>
            <p:cNvPr id="52262" name="AutoShape 49"/>
            <p:cNvCxnSpPr>
              <a:cxnSpLocks noChangeShapeType="1"/>
              <a:stCxn id="52261" idx="3"/>
              <a:endCxn id="52235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43" name="Group 50"/>
          <p:cNvGrpSpPr>
            <a:grpSpLocks/>
          </p:cNvGrpSpPr>
          <p:nvPr/>
        </p:nvGrpSpPr>
        <p:grpSpPr bwMode="auto">
          <a:xfrm>
            <a:off x="1674813" y="3351213"/>
            <a:ext cx="4972050" cy="1587"/>
            <a:chOff x="1055" y="1967"/>
            <a:chExt cx="3132" cy="1"/>
          </a:xfrm>
        </p:grpSpPr>
        <p:cxnSp>
          <p:nvCxnSpPr>
            <p:cNvPr id="52259" name="AutoShape 51"/>
            <p:cNvCxnSpPr>
              <a:cxnSpLocks noChangeShapeType="1"/>
              <a:stCxn id="52273" idx="0"/>
              <a:endCxn id="52265" idx="0"/>
            </p:cNvCxnSpPr>
            <p:nvPr/>
          </p:nvCxnSpPr>
          <p:spPr bwMode="auto">
            <a:xfrm rot="5400000" flipH="1" flipV="1">
              <a:off x="1881" y="1141"/>
              <a:ext cx="1" cy="165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0" name="AutoShape 52"/>
            <p:cNvCxnSpPr>
              <a:cxnSpLocks noChangeShapeType="1"/>
              <a:stCxn id="52265" idx="0"/>
              <a:endCxn id="52235" idx="0"/>
            </p:cNvCxnSpPr>
            <p:nvPr/>
          </p:nvCxnSpPr>
          <p:spPr bwMode="auto">
            <a:xfrm rot="5400000" flipH="1" flipV="1">
              <a:off x="3447" y="1229"/>
              <a:ext cx="1" cy="147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44" name="Text Box 53"/>
          <p:cNvSpPr txBox="1">
            <a:spLocks noChangeArrowheads="1"/>
          </p:cNvSpPr>
          <p:nvPr/>
        </p:nvSpPr>
        <p:spPr bwMode="auto">
          <a:xfrm>
            <a:off x="4251325" y="29813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52245" name="Text Box 54"/>
          <p:cNvSpPr txBox="1">
            <a:spLocks noChangeArrowheads="1"/>
          </p:cNvSpPr>
          <p:nvPr/>
        </p:nvSpPr>
        <p:spPr bwMode="auto">
          <a:xfrm>
            <a:off x="1628775" y="3032125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52246" name="Text Box 55"/>
          <p:cNvSpPr txBox="1">
            <a:spLocks noChangeArrowheads="1"/>
          </p:cNvSpPr>
          <p:nvPr/>
        </p:nvSpPr>
        <p:spPr bwMode="auto">
          <a:xfrm>
            <a:off x="1628775" y="1676400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52247" name="Text Box 56"/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128</a:t>
            </a:r>
          </a:p>
        </p:txBody>
      </p:sp>
      <p:sp>
        <p:nvSpPr>
          <p:cNvPr id="52248" name="Rectangle 57"/>
          <p:cNvSpPr>
            <a:spLocks noChangeArrowheads="1"/>
          </p:cNvSpPr>
          <p:nvPr/>
        </p:nvSpPr>
        <p:spPr bwMode="auto">
          <a:xfrm>
            <a:off x="3429000" y="3352800"/>
            <a:ext cx="3810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9" name="Rectangle 59"/>
          <p:cNvSpPr>
            <a:spLocks noChangeArrowheads="1"/>
          </p:cNvSpPr>
          <p:nvPr/>
        </p:nvSpPr>
        <p:spPr bwMode="auto">
          <a:xfrm>
            <a:off x="2743200" y="2057400"/>
            <a:ext cx="457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50" name="Text Box 60"/>
          <p:cNvSpPr txBox="1">
            <a:spLocks noChangeArrowheads="1"/>
          </p:cNvSpPr>
          <p:nvPr/>
        </p:nvSpPr>
        <p:spPr bwMode="auto">
          <a:xfrm>
            <a:off x="381000" y="4038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60000"/>
              <a:buFont typeface="Wingdings" charset="0"/>
              <a:buNone/>
            </a:pPr>
            <a:r>
              <a:rPr lang="en-US" dirty="0"/>
              <a:t>Suppose </a:t>
            </a:r>
            <a:r>
              <a:rPr lang="en-US" dirty="0" smtClean="0"/>
              <a:t>we’ve </a:t>
            </a:r>
            <a:r>
              <a:rPr lang="en-US" dirty="0"/>
              <a:t>stepped through the lists until we process </a:t>
            </a:r>
            <a:r>
              <a:rPr lang="en-US" b="1" dirty="0"/>
              <a:t>8 </a:t>
            </a:r>
            <a:r>
              <a:rPr lang="en-US" dirty="0"/>
              <a:t>on each list. We match it and advance.</a:t>
            </a:r>
          </a:p>
        </p:txBody>
      </p:sp>
      <p:sp>
        <p:nvSpPr>
          <p:cNvPr id="52251" name="Text Box 63"/>
          <p:cNvSpPr txBox="1">
            <a:spLocks noChangeArrowheads="1"/>
          </p:cNvSpPr>
          <p:nvPr/>
        </p:nvSpPr>
        <p:spPr bwMode="auto">
          <a:xfrm>
            <a:off x="457200" y="5029200"/>
            <a:ext cx="817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We then have </a:t>
            </a:r>
            <a:r>
              <a:rPr lang="en-US" b="1"/>
              <a:t>41</a:t>
            </a:r>
            <a:r>
              <a:rPr lang="en-US"/>
              <a:t> and </a:t>
            </a:r>
            <a:r>
              <a:rPr lang="en-US" b="1"/>
              <a:t>11</a:t>
            </a:r>
            <a:r>
              <a:rPr lang="en-US"/>
              <a:t> on the lower.  </a:t>
            </a:r>
            <a:r>
              <a:rPr lang="en-US" b="1"/>
              <a:t>11</a:t>
            </a:r>
            <a:r>
              <a:rPr lang="en-US"/>
              <a:t> is smaller.</a:t>
            </a:r>
          </a:p>
        </p:txBody>
      </p:sp>
      <p:sp>
        <p:nvSpPr>
          <p:cNvPr id="49185" name="Rectangle 64"/>
          <p:cNvSpPr>
            <a:spLocks noChangeArrowheads="1"/>
          </p:cNvSpPr>
          <p:nvPr/>
        </p:nvSpPr>
        <p:spPr bwMode="auto">
          <a:xfrm>
            <a:off x="3352800" y="2057400"/>
            <a:ext cx="6096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53" name="Text Box 66"/>
          <p:cNvSpPr txBox="1">
            <a:spLocks noChangeArrowheads="1"/>
          </p:cNvSpPr>
          <p:nvPr/>
        </p:nvSpPr>
        <p:spPr bwMode="auto">
          <a:xfrm>
            <a:off x="425450" y="5827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685800" y="3352800"/>
            <a:ext cx="8294688" cy="3305175"/>
            <a:chOff x="278" y="2112"/>
            <a:chExt cx="5225" cy="2082"/>
          </a:xfrm>
        </p:grpSpPr>
        <p:sp>
          <p:nvSpPr>
            <p:cNvPr id="52257" name="Text Box 67"/>
            <p:cNvSpPr txBox="1">
              <a:spLocks noChangeArrowheads="1"/>
            </p:cNvSpPr>
            <p:nvPr/>
          </p:nvSpPr>
          <p:spPr bwMode="auto">
            <a:xfrm>
              <a:off x="278" y="3671"/>
              <a:ext cx="522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But the skip successor of </a:t>
              </a:r>
              <a:r>
                <a:rPr lang="en-US" b="1"/>
                <a:t>11</a:t>
              </a:r>
              <a:r>
                <a:rPr lang="en-US"/>
                <a:t> on the lower list is </a:t>
              </a:r>
              <a:r>
                <a:rPr lang="en-US" b="1"/>
                <a:t>31</a:t>
              </a:r>
              <a:r>
                <a:rPr lang="en-US"/>
                <a:t>, so</a:t>
              </a:r>
            </a:p>
            <a:p>
              <a:pPr eaLnBrk="1" hangingPunct="1"/>
              <a:r>
                <a:rPr lang="en-US"/>
                <a:t>we can skip ahead past the intervening postings.</a:t>
              </a:r>
            </a:p>
          </p:txBody>
        </p:sp>
        <p:sp>
          <p:nvSpPr>
            <p:cNvPr id="52258" name="Rectangle 68"/>
            <p:cNvSpPr>
              <a:spLocks noChangeArrowheads="1"/>
            </p:cNvSpPr>
            <p:nvPr/>
          </p:nvSpPr>
          <p:spPr bwMode="auto">
            <a:xfrm>
              <a:off x="2880" y="2112"/>
              <a:ext cx="1344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225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2.3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3352800"/>
            <a:ext cx="6096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5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place skips?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Tradeoff: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More skips </a:t>
            </a:r>
            <a:r>
              <a:rPr lang="en-US">
                <a:latin typeface="Calibri" charset="0"/>
                <a:ea typeface="ＭＳ Ｐゴシック" charset="0"/>
                <a:sym typeface="Symbol" charset="0"/>
              </a:rPr>
              <a:t> </a:t>
            </a:r>
            <a:r>
              <a:rPr lang="en-US">
                <a:latin typeface="Calibri" charset="0"/>
                <a:ea typeface="ＭＳ Ｐゴシック" charset="0"/>
              </a:rPr>
              <a:t>shorter skip spans </a:t>
            </a:r>
            <a:r>
              <a:rPr lang="en-US">
                <a:latin typeface="Calibri" charset="0"/>
                <a:ea typeface="ＭＳ Ｐゴシック" charset="0"/>
                <a:sym typeface="Symbol" charset="0"/>
              </a:rPr>
              <a:t> </a:t>
            </a:r>
            <a:r>
              <a:rPr lang="en-US">
                <a:latin typeface="Calibri" charset="0"/>
                <a:ea typeface="ＭＳ Ｐゴシック" charset="0"/>
              </a:rPr>
              <a:t>more likely to skip.  But lots of comparisons to skip pointers.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Fewer skips </a:t>
            </a:r>
            <a:r>
              <a:rPr lang="en-US">
                <a:latin typeface="Calibri" charset="0"/>
                <a:ea typeface="ＭＳ Ｐゴシック" charset="0"/>
                <a:sym typeface="Symbol" charset="0"/>
              </a:rPr>
              <a:t> </a:t>
            </a:r>
            <a:r>
              <a:rPr lang="en-US">
                <a:latin typeface="Calibri" charset="0"/>
                <a:ea typeface="ＭＳ Ｐゴシック" charset="0"/>
              </a:rPr>
              <a:t>few pointer comparison, but then long skip spans </a:t>
            </a:r>
            <a:r>
              <a:rPr lang="en-US">
                <a:latin typeface="Calibri" charset="0"/>
                <a:ea typeface="ＭＳ Ｐゴシック" charset="0"/>
                <a:sym typeface="Symbol" charset="0"/>
              </a:rPr>
              <a:t> </a:t>
            </a:r>
            <a:r>
              <a:rPr lang="en-US">
                <a:latin typeface="Calibri" charset="0"/>
                <a:ea typeface="ＭＳ Ｐゴシック" charset="0"/>
              </a:rPr>
              <a:t>few successful skips.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7543800" y="49530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253" name="Group 7"/>
          <p:cNvGrpSpPr>
            <a:grpSpLocks/>
          </p:cNvGrpSpPr>
          <p:nvPr/>
        </p:nvGrpSpPr>
        <p:grpSpPr bwMode="auto">
          <a:xfrm>
            <a:off x="1447800" y="4953000"/>
            <a:ext cx="609600" cy="304800"/>
            <a:chOff x="1104" y="3168"/>
            <a:chExt cx="384" cy="192"/>
          </a:xfrm>
        </p:grpSpPr>
        <p:sp>
          <p:nvSpPr>
            <p:cNvPr id="53320" name="Rectangle 4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21" name="AutoShape 6"/>
            <p:cNvCxnSpPr>
              <a:cxnSpLocks noChangeShapeType="1"/>
              <a:stCxn id="53320" idx="3"/>
              <a:endCxn id="53252" idx="1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4" name="Group 8"/>
          <p:cNvGrpSpPr>
            <a:grpSpLocks/>
          </p:cNvGrpSpPr>
          <p:nvPr/>
        </p:nvGrpSpPr>
        <p:grpSpPr bwMode="auto">
          <a:xfrm>
            <a:off x="2057400" y="4953000"/>
            <a:ext cx="609600" cy="304800"/>
            <a:chOff x="1104" y="3168"/>
            <a:chExt cx="384" cy="192"/>
          </a:xfrm>
        </p:grpSpPr>
        <p:sp>
          <p:nvSpPr>
            <p:cNvPr id="53318" name="Rectangle 9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19" name="AutoShape 10"/>
            <p:cNvCxnSpPr>
              <a:cxnSpLocks noChangeShapeType="1"/>
              <a:stCxn id="5331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5" name="Group 11"/>
          <p:cNvGrpSpPr>
            <a:grpSpLocks/>
          </p:cNvGrpSpPr>
          <p:nvPr/>
        </p:nvGrpSpPr>
        <p:grpSpPr bwMode="auto">
          <a:xfrm>
            <a:off x="2667000" y="4953000"/>
            <a:ext cx="609600" cy="304800"/>
            <a:chOff x="1104" y="3168"/>
            <a:chExt cx="384" cy="192"/>
          </a:xfrm>
        </p:grpSpPr>
        <p:sp>
          <p:nvSpPr>
            <p:cNvPr id="53316" name="Rectangle 12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17" name="AutoShape 13"/>
            <p:cNvCxnSpPr>
              <a:cxnSpLocks noChangeShapeType="1"/>
              <a:stCxn id="5331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6" name="Group 14"/>
          <p:cNvGrpSpPr>
            <a:grpSpLocks/>
          </p:cNvGrpSpPr>
          <p:nvPr/>
        </p:nvGrpSpPr>
        <p:grpSpPr bwMode="auto">
          <a:xfrm>
            <a:off x="3276600" y="4953000"/>
            <a:ext cx="609600" cy="304800"/>
            <a:chOff x="1104" y="3168"/>
            <a:chExt cx="384" cy="192"/>
          </a:xfrm>
        </p:grpSpPr>
        <p:sp>
          <p:nvSpPr>
            <p:cNvPr id="53314" name="Rectangle 15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15" name="AutoShape 16"/>
            <p:cNvCxnSpPr>
              <a:cxnSpLocks noChangeShapeType="1"/>
              <a:stCxn id="5331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7" name="Group 17"/>
          <p:cNvGrpSpPr>
            <a:grpSpLocks/>
          </p:cNvGrpSpPr>
          <p:nvPr/>
        </p:nvGrpSpPr>
        <p:grpSpPr bwMode="auto">
          <a:xfrm>
            <a:off x="3886200" y="4953000"/>
            <a:ext cx="609600" cy="304800"/>
            <a:chOff x="1104" y="3168"/>
            <a:chExt cx="384" cy="192"/>
          </a:xfrm>
        </p:grpSpPr>
        <p:sp>
          <p:nvSpPr>
            <p:cNvPr id="53312" name="Rectangle 18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13" name="AutoShape 19"/>
            <p:cNvCxnSpPr>
              <a:cxnSpLocks noChangeShapeType="1"/>
              <a:stCxn id="53312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8" name="Group 20"/>
          <p:cNvGrpSpPr>
            <a:grpSpLocks/>
          </p:cNvGrpSpPr>
          <p:nvPr/>
        </p:nvGrpSpPr>
        <p:grpSpPr bwMode="auto">
          <a:xfrm>
            <a:off x="4495800" y="4953000"/>
            <a:ext cx="609600" cy="304800"/>
            <a:chOff x="1104" y="3168"/>
            <a:chExt cx="384" cy="192"/>
          </a:xfrm>
        </p:grpSpPr>
        <p:sp>
          <p:nvSpPr>
            <p:cNvPr id="53310" name="Rectangle 21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11" name="AutoShape 22"/>
            <p:cNvCxnSpPr>
              <a:cxnSpLocks noChangeShapeType="1"/>
              <a:stCxn id="53310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9" name="Group 23"/>
          <p:cNvGrpSpPr>
            <a:grpSpLocks/>
          </p:cNvGrpSpPr>
          <p:nvPr/>
        </p:nvGrpSpPr>
        <p:grpSpPr bwMode="auto">
          <a:xfrm>
            <a:off x="5105400" y="4953000"/>
            <a:ext cx="609600" cy="304800"/>
            <a:chOff x="1104" y="3168"/>
            <a:chExt cx="384" cy="192"/>
          </a:xfrm>
        </p:grpSpPr>
        <p:sp>
          <p:nvSpPr>
            <p:cNvPr id="53308" name="Rectangle 24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09" name="AutoShape 25"/>
            <p:cNvCxnSpPr>
              <a:cxnSpLocks noChangeShapeType="1"/>
              <a:stCxn id="5330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0" name="Group 26"/>
          <p:cNvGrpSpPr>
            <a:grpSpLocks/>
          </p:cNvGrpSpPr>
          <p:nvPr/>
        </p:nvGrpSpPr>
        <p:grpSpPr bwMode="auto">
          <a:xfrm>
            <a:off x="5715000" y="4953000"/>
            <a:ext cx="609600" cy="304800"/>
            <a:chOff x="1104" y="3168"/>
            <a:chExt cx="384" cy="192"/>
          </a:xfrm>
        </p:grpSpPr>
        <p:sp>
          <p:nvSpPr>
            <p:cNvPr id="53306" name="Rectangle 27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07" name="AutoShape 28"/>
            <p:cNvCxnSpPr>
              <a:cxnSpLocks noChangeShapeType="1"/>
              <a:stCxn id="5330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1" name="Group 29"/>
          <p:cNvGrpSpPr>
            <a:grpSpLocks/>
          </p:cNvGrpSpPr>
          <p:nvPr/>
        </p:nvGrpSpPr>
        <p:grpSpPr bwMode="auto">
          <a:xfrm>
            <a:off x="6324600" y="4953000"/>
            <a:ext cx="609600" cy="304800"/>
            <a:chOff x="1104" y="3168"/>
            <a:chExt cx="384" cy="192"/>
          </a:xfrm>
        </p:grpSpPr>
        <p:sp>
          <p:nvSpPr>
            <p:cNvPr id="53304" name="Rectangle 30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05" name="AutoShape 31"/>
            <p:cNvCxnSpPr>
              <a:cxnSpLocks noChangeShapeType="1"/>
              <a:stCxn id="5330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62" name="Rectangle 32"/>
          <p:cNvSpPr>
            <a:spLocks noChangeArrowheads="1"/>
          </p:cNvSpPr>
          <p:nvPr/>
        </p:nvSpPr>
        <p:spPr bwMode="auto">
          <a:xfrm>
            <a:off x="7543800" y="5943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263" name="Group 33"/>
          <p:cNvGrpSpPr>
            <a:grpSpLocks/>
          </p:cNvGrpSpPr>
          <p:nvPr/>
        </p:nvGrpSpPr>
        <p:grpSpPr bwMode="auto">
          <a:xfrm>
            <a:off x="1447800" y="5943600"/>
            <a:ext cx="609600" cy="304800"/>
            <a:chOff x="1104" y="3168"/>
            <a:chExt cx="384" cy="192"/>
          </a:xfrm>
        </p:grpSpPr>
        <p:sp>
          <p:nvSpPr>
            <p:cNvPr id="53302" name="Rectangle 34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03" name="AutoShape 35"/>
            <p:cNvCxnSpPr>
              <a:cxnSpLocks noChangeShapeType="1"/>
              <a:stCxn id="53302" idx="3"/>
              <a:endCxn id="53262" idx="1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4" name="Group 36"/>
          <p:cNvGrpSpPr>
            <a:grpSpLocks/>
          </p:cNvGrpSpPr>
          <p:nvPr/>
        </p:nvGrpSpPr>
        <p:grpSpPr bwMode="auto">
          <a:xfrm>
            <a:off x="2057400" y="5943600"/>
            <a:ext cx="609600" cy="304800"/>
            <a:chOff x="1104" y="3168"/>
            <a:chExt cx="384" cy="192"/>
          </a:xfrm>
        </p:grpSpPr>
        <p:sp>
          <p:nvSpPr>
            <p:cNvPr id="53300" name="Rectangle 37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301" name="AutoShape 38"/>
            <p:cNvCxnSpPr>
              <a:cxnSpLocks noChangeShapeType="1"/>
              <a:stCxn id="53300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5" name="Group 39"/>
          <p:cNvGrpSpPr>
            <a:grpSpLocks/>
          </p:cNvGrpSpPr>
          <p:nvPr/>
        </p:nvGrpSpPr>
        <p:grpSpPr bwMode="auto">
          <a:xfrm>
            <a:off x="2667000" y="5943600"/>
            <a:ext cx="609600" cy="304800"/>
            <a:chOff x="1104" y="3168"/>
            <a:chExt cx="384" cy="192"/>
          </a:xfrm>
        </p:grpSpPr>
        <p:sp>
          <p:nvSpPr>
            <p:cNvPr id="53298" name="Rectangle 40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299" name="AutoShape 41"/>
            <p:cNvCxnSpPr>
              <a:cxnSpLocks noChangeShapeType="1"/>
              <a:stCxn id="5329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6" name="Group 42"/>
          <p:cNvGrpSpPr>
            <a:grpSpLocks/>
          </p:cNvGrpSpPr>
          <p:nvPr/>
        </p:nvGrpSpPr>
        <p:grpSpPr bwMode="auto">
          <a:xfrm>
            <a:off x="3276600" y="5943600"/>
            <a:ext cx="609600" cy="304800"/>
            <a:chOff x="1104" y="3168"/>
            <a:chExt cx="384" cy="192"/>
          </a:xfrm>
        </p:grpSpPr>
        <p:sp>
          <p:nvSpPr>
            <p:cNvPr id="53296" name="Rectangle 43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297" name="AutoShape 44"/>
            <p:cNvCxnSpPr>
              <a:cxnSpLocks noChangeShapeType="1"/>
              <a:stCxn id="5329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7" name="Group 45"/>
          <p:cNvGrpSpPr>
            <a:grpSpLocks/>
          </p:cNvGrpSpPr>
          <p:nvPr/>
        </p:nvGrpSpPr>
        <p:grpSpPr bwMode="auto">
          <a:xfrm>
            <a:off x="3886200" y="5943600"/>
            <a:ext cx="609600" cy="304800"/>
            <a:chOff x="1104" y="3168"/>
            <a:chExt cx="384" cy="192"/>
          </a:xfrm>
        </p:grpSpPr>
        <p:sp>
          <p:nvSpPr>
            <p:cNvPr id="53294" name="Rectangle 46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295" name="AutoShape 47"/>
            <p:cNvCxnSpPr>
              <a:cxnSpLocks noChangeShapeType="1"/>
              <a:stCxn id="5329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8" name="Group 48"/>
          <p:cNvGrpSpPr>
            <a:grpSpLocks/>
          </p:cNvGrpSpPr>
          <p:nvPr/>
        </p:nvGrpSpPr>
        <p:grpSpPr bwMode="auto">
          <a:xfrm>
            <a:off x="4495800" y="5943600"/>
            <a:ext cx="609600" cy="304800"/>
            <a:chOff x="1104" y="3168"/>
            <a:chExt cx="384" cy="192"/>
          </a:xfrm>
        </p:grpSpPr>
        <p:sp>
          <p:nvSpPr>
            <p:cNvPr id="53292" name="Rectangle 49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293" name="AutoShape 50"/>
            <p:cNvCxnSpPr>
              <a:cxnSpLocks noChangeShapeType="1"/>
              <a:stCxn id="53292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9" name="Group 51"/>
          <p:cNvGrpSpPr>
            <a:grpSpLocks/>
          </p:cNvGrpSpPr>
          <p:nvPr/>
        </p:nvGrpSpPr>
        <p:grpSpPr bwMode="auto">
          <a:xfrm>
            <a:off x="5105400" y="5943600"/>
            <a:ext cx="609600" cy="304800"/>
            <a:chOff x="1104" y="3168"/>
            <a:chExt cx="384" cy="192"/>
          </a:xfrm>
        </p:grpSpPr>
        <p:sp>
          <p:nvSpPr>
            <p:cNvPr id="53290" name="Rectangle 52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291" name="AutoShape 53"/>
            <p:cNvCxnSpPr>
              <a:cxnSpLocks noChangeShapeType="1"/>
              <a:stCxn id="53290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70" name="Group 54"/>
          <p:cNvGrpSpPr>
            <a:grpSpLocks/>
          </p:cNvGrpSpPr>
          <p:nvPr/>
        </p:nvGrpSpPr>
        <p:grpSpPr bwMode="auto">
          <a:xfrm>
            <a:off x="5715000" y="5943600"/>
            <a:ext cx="609600" cy="304800"/>
            <a:chOff x="1104" y="3168"/>
            <a:chExt cx="384" cy="192"/>
          </a:xfrm>
        </p:grpSpPr>
        <p:sp>
          <p:nvSpPr>
            <p:cNvPr id="53288" name="Rectangle 55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289" name="AutoShape 56"/>
            <p:cNvCxnSpPr>
              <a:cxnSpLocks noChangeShapeType="1"/>
              <a:stCxn id="5328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71" name="Group 57"/>
          <p:cNvGrpSpPr>
            <a:grpSpLocks/>
          </p:cNvGrpSpPr>
          <p:nvPr/>
        </p:nvGrpSpPr>
        <p:grpSpPr bwMode="auto">
          <a:xfrm>
            <a:off x="6324600" y="5943600"/>
            <a:ext cx="609600" cy="304800"/>
            <a:chOff x="1104" y="3168"/>
            <a:chExt cx="384" cy="192"/>
          </a:xfrm>
        </p:grpSpPr>
        <p:sp>
          <p:nvSpPr>
            <p:cNvPr id="53286" name="Rectangle 58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287" name="AutoShape 59"/>
            <p:cNvCxnSpPr>
              <a:cxnSpLocks noChangeShapeType="1"/>
              <a:stCxn id="5328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3272" name="AutoShape 60"/>
          <p:cNvCxnSpPr>
            <a:cxnSpLocks noChangeShapeType="1"/>
            <a:stCxn id="53320" idx="0"/>
            <a:endCxn id="53316" idx="0"/>
          </p:cNvCxnSpPr>
          <p:nvPr/>
        </p:nvCxnSpPr>
        <p:spPr bwMode="auto">
          <a:xfrm rot="5400000" flipV="1">
            <a:off x="2247106" y="43441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3" name="AutoShape 61"/>
          <p:cNvCxnSpPr>
            <a:cxnSpLocks noChangeShapeType="1"/>
            <a:stCxn id="53316" idx="0"/>
            <a:endCxn id="53312" idx="0"/>
          </p:cNvCxnSpPr>
          <p:nvPr/>
        </p:nvCxnSpPr>
        <p:spPr bwMode="auto">
          <a:xfrm rot="5400000" flipV="1">
            <a:off x="3466306" y="43441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4" name="AutoShape 62"/>
          <p:cNvCxnSpPr>
            <a:cxnSpLocks noChangeShapeType="1"/>
            <a:stCxn id="53312" idx="0"/>
            <a:endCxn id="53308" idx="0"/>
          </p:cNvCxnSpPr>
          <p:nvPr/>
        </p:nvCxnSpPr>
        <p:spPr bwMode="auto">
          <a:xfrm rot="5400000" flipV="1">
            <a:off x="4685506" y="43441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5" name="AutoShape 63"/>
          <p:cNvCxnSpPr>
            <a:cxnSpLocks noChangeShapeType="1"/>
            <a:stCxn id="53308" idx="0"/>
            <a:endCxn id="53304" idx="0"/>
          </p:cNvCxnSpPr>
          <p:nvPr/>
        </p:nvCxnSpPr>
        <p:spPr bwMode="auto">
          <a:xfrm rot="5400000" flipV="1">
            <a:off x="5904706" y="43441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6" name="AutoShape 64"/>
          <p:cNvCxnSpPr>
            <a:cxnSpLocks noChangeShapeType="1"/>
            <a:stCxn id="53302" idx="0"/>
            <a:endCxn id="53292" idx="0"/>
          </p:cNvCxnSpPr>
          <p:nvPr/>
        </p:nvCxnSpPr>
        <p:spPr bwMode="auto">
          <a:xfrm rot="5400000" flipV="1">
            <a:off x="3161506" y="4420394"/>
            <a:ext cx="1588" cy="30480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7" name="AutoShape 65"/>
          <p:cNvCxnSpPr>
            <a:cxnSpLocks noChangeShapeType="1"/>
            <a:stCxn id="53292" idx="0"/>
            <a:endCxn id="53262" idx="0"/>
          </p:cNvCxnSpPr>
          <p:nvPr/>
        </p:nvCxnSpPr>
        <p:spPr bwMode="auto">
          <a:xfrm rot="5400000" flipV="1">
            <a:off x="6209506" y="4420394"/>
            <a:ext cx="1588" cy="30480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278" name="Group 66"/>
          <p:cNvGrpSpPr>
            <a:grpSpLocks/>
          </p:cNvGrpSpPr>
          <p:nvPr/>
        </p:nvGrpSpPr>
        <p:grpSpPr bwMode="auto">
          <a:xfrm>
            <a:off x="6934200" y="4953000"/>
            <a:ext cx="609600" cy="304800"/>
            <a:chOff x="1104" y="3168"/>
            <a:chExt cx="384" cy="192"/>
          </a:xfrm>
        </p:grpSpPr>
        <p:sp>
          <p:nvSpPr>
            <p:cNvPr id="53284" name="Rectangle 67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285" name="AutoShape 68"/>
            <p:cNvCxnSpPr>
              <a:cxnSpLocks noChangeShapeType="1"/>
              <a:stCxn id="5328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79" name="Group 69"/>
          <p:cNvGrpSpPr>
            <a:grpSpLocks/>
          </p:cNvGrpSpPr>
          <p:nvPr/>
        </p:nvGrpSpPr>
        <p:grpSpPr bwMode="auto">
          <a:xfrm>
            <a:off x="6934200" y="5943600"/>
            <a:ext cx="609600" cy="304800"/>
            <a:chOff x="1104" y="3168"/>
            <a:chExt cx="384" cy="192"/>
          </a:xfrm>
        </p:grpSpPr>
        <p:sp>
          <p:nvSpPr>
            <p:cNvPr id="53282" name="Rectangle 70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283" name="AutoShape 71"/>
            <p:cNvCxnSpPr>
              <a:cxnSpLocks noChangeShapeType="1"/>
              <a:stCxn id="53282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3280" name="AutoShape 72"/>
          <p:cNvCxnSpPr>
            <a:cxnSpLocks noChangeShapeType="1"/>
            <a:stCxn id="53304" idx="0"/>
            <a:endCxn id="53252" idx="0"/>
          </p:cNvCxnSpPr>
          <p:nvPr/>
        </p:nvCxnSpPr>
        <p:spPr bwMode="auto">
          <a:xfrm rot="5400000" flipV="1">
            <a:off x="7123906" y="43441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Placing skips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Simple heuristic: for postings of length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use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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evenly-spaced skip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pointers     </a:t>
            </a:r>
            <a:r>
              <a:rPr lang="en-US" sz="2000" dirty="0" smtClean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[Moffat </a:t>
            </a:r>
            <a:r>
              <a:rPr lang="en-US" sz="20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000" dirty="0" err="1" smtClean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Zobel</a:t>
            </a:r>
            <a:r>
              <a:rPr lang="en-US" sz="2000" dirty="0" smtClean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 1996]</a:t>
            </a:r>
            <a:endParaRPr lang="en-US" sz="2000" dirty="0">
              <a:solidFill>
                <a:srgbClr val="357E69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This ignores the distribution of query terms.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Easy if the index is relatively static; harder if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keeps changing because of updates.</a:t>
            </a:r>
          </a:p>
          <a:p>
            <a:pPr eaLnBrk="1" hangingPunct="1"/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This definitely used to help; with modern hardware it may not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unless you’re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memory-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based   </a:t>
            </a:r>
            <a:r>
              <a:rPr lang="en-US" sz="2000" dirty="0" smtClean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000" dirty="0" err="1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Bahle</a:t>
            </a:r>
            <a:r>
              <a:rPr lang="en-US" sz="20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 et al. 2002] 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I/O cost of loading a bigger postings list can outweigh the gains from quicker in memory merging!</a:t>
            </a:r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Faster postings merges: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Skip pointers/Skip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6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21547</TotalTime>
  <Words>371</Words>
  <Application>Microsoft Macintosh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IIR-slides</vt:lpstr>
      <vt:lpstr>PowerPoint Presentation</vt:lpstr>
      <vt:lpstr>Recall basic merge</vt:lpstr>
      <vt:lpstr>Augment postings with skip pointers (at indexing time)</vt:lpstr>
      <vt:lpstr>Query processing with skip pointers</vt:lpstr>
      <vt:lpstr>Where do we place skips?</vt:lpstr>
      <vt:lpstr>Placing skips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Open Classroom</cp:lastModifiedBy>
  <cp:revision>311</cp:revision>
  <cp:lastPrinted>2009-09-27T15:38:04Z</cp:lastPrinted>
  <dcterms:created xsi:type="dcterms:W3CDTF">2009-09-24T07:33:46Z</dcterms:created>
  <dcterms:modified xsi:type="dcterms:W3CDTF">2012-04-05T07:06:02Z</dcterms:modified>
</cp:coreProperties>
</file>