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47"/>
  </p:notesMasterIdLst>
  <p:sldIdLst>
    <p:sldId id="401" r:id="rId5"/>
    <p:sldId id="421" r:id="rId6"/>
    <p:sldId id="423" r:id="rId7"/>
    <p:sldId id="422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36" r:id="rId17"/>
    <p:sldId id="438" r:id="rId18"/>
    <p:sldId id="437" r:id="rId19"/>
    <p:sldId id="439" r:id="rId20"/>
    <p:sldId id="434" r:id="rId21"/>
    <p:sldId id="440" r:id="rId22"/>
    <p:sldId id="441" r:id="rId23"/>
    <p:sldId id="442" r:id="rId24"/>
    <p:sldId id="443" r:id="rId25"/>
    <p:sldId id="445" r:id="rId26"/>
    <p:sldId id="446" r:id="rId27"/>
    <p:sldId id="447" r:id="rId28"/>
    <p:sldId id="448" r:id="rId29"/>
    <p:sldId id="273" r:id="rId30"/>
    <p:sldId id="444" r:id="rId31"/>
    <p:sldId id="449" r:id="rId32"/>
    <p:sldId id="450" r:id="rId33"/>
    <p:sldId id="279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65" r:id="rId44"/>
    <p:sldId id="466" r:id="rId45"/>
    <p:sldId id="470" r:id="rId4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Helvetica" panose="020B0604020202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08C2A-FE9D-445F-8A77-7EF9F6A8F792}">
  <a:tblStyle styleId="{F4008C2A-FE9D-445F-8A77-7EF9F6A8F79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  <a:noFill/>
        </p:spPr>
        <p:txBody>
          <a:bodyPr/>
          <a:lstStyle/>
          <a:p>
            <a:fld id="{F2497792-034D-44F0-B365-52A2E732736E}" type="slidenum">
              <a:rPr lang="ar-SA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7039"/>
            <a:ext cx="2971800" cy="45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C3760E9-8A1D-4714-9470-008E1375DA97}" type="slidenum">
              <a:rPr lang="ar-SA" sz="1200" kern="1200">
                <a:solidFill>
                  <a:prstClr val="black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kern="1200">
              <a:solidFill>
                <a:prstClr val="black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3886200" y="8687039"/>
            <a:ext cx="2971800" cy="45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085DC5B-B61E-4232-9409-9D9E7D5CF153}" type="slidenum">
              <a:rPr lang="ar-SA" sz="1200" b="1" kern="1200">
                <a:solidFill>
                  <a:prstClr val="black"/>
                </a:solidFill>
                <a:latin typeface="Times New Roman" pitchFamily="18" charset="0"/>
                <a:ea typeface="+mn-ea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b="1" kern="1200">
              <a:solidFill>
                <a:prstClr val="black"/>
              </a:solidFill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</p:spPr>
        <p:txBody>
          <a:bodyPr/>
          <a:lstStyle/>
          <a:p>
            <a:fld id="{FF67BD4D-13A7-44ED-BF04-327BA14DA82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9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</p:spPr>
        <p:txBody>
          <a:bodyPr/>
          <a:lstStyle/>
          <a:p>
            <a:fld id="{FF67BD4D-13A7-44ED-BF04-327BA14DA82A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3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</p:spPr>
        <p:txBody>
          <a:bodyPr/>
          <a:lstStyle/>
          <a:p>
            <a:fld id="{FF67BD4D-13A7-44ED-BF04-327BA14DA82A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446"/>
            <a:ext cx="2971800" cy="456961"/>
          </a:xfrm>
          <a:prstGeom prst="rect">
            <a:avLst/>
          </a:prstGeom>
        </p:spPr>
        <p:txBody>
          <a:bodyPr/>
          <a:lstStyle/>
          <a:p>
            <a:fld id="{FF67BD4D-13A7-44ED-BF04-327BA14DA82A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5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2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8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351A7-4134-4082-A0E9-6341CDB86050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12B38A-5389-40C0-A815-F5D581C54AF0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4373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4373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DA5F-8C4F-4F63-A72F-A6CF182057EB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48006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908E0-2CD8-43DB-8F16-1B583539CFFD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4373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4373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48006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682176-1801-4022-B1F4-F682DE90B0C9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4373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4373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48006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2B1129-5BE8-46F7-A0DC-BBAB5D892F40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71450"/>
            <a:ext cx="1943100" cy="4373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76900" cy="4373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742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3810000" cy="35159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48006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48006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7AAE7A-3133-4DDC-9749-60D20543CA89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89AD03-C3A6-4E35-A7D9-CF24BEE8E6A1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0C8CDA-A774-4B6D-8119-F8CBA064DEA5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1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42714-2CD5-4A89-98B7-75890A950192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3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32229D-5558-4ECC-9BEC-F759E6044270}" type="slidenum">
              <a:rPr lang="ar-SA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51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33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latin typeface="Times New Roman" pitchFamily="18" charset="0"/>
              <a:ea typeface="+mn-ea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97155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kern="1200"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4BDAFC-8900-4F2C-8994-2436A6E4070B}" type="slidenum">
              <a:rPr lang="ar-SA" kern="1200">
                <a:ea typeface="+mn-ea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ea typeface="+mn-ea"/>
              <a:cs typeface="Arial" pitchFamily="34" charset="0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006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latin typeface="Times New Roman" pitchFamily="18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51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97155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937E3-2D37-4145-B280-18E522600F41}" type="slidenum">
              <a:rPr lang="en-US" kern="1200"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006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51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97155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937E3-2D37-4145-B280-18E522600F41}" type="slidenum">
              <a:rPr lang="en-US" kern="1200"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006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28700"/>
            <a:ext cx="7772400" cy="351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97155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6937E3-2D37-4145-B280-18E522600F41}" type="slidenum">
              <a:rPr lang="en-US" kern="1200">
                <a:ea typeface="+mn-ea"/>
                <a:cs typeface="+mn-cs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ea typeface="+mn-ea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006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0A9D0-DAC1-49E5-B7B6-63345D737540}" type="slidenum">
              <a:rPr lang="ar-SA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2" name="Slide Number Placeholder 2"/>
          <p:cNvSpPr txBox="1">
            <a:spLocks noGrp="1"/>
          </p:cNvSpPr>
          <p:nvPr/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248F0796-7289-4C15-AC57-816919732FAD}" type="slidenum">
              <a:rPr lang="ar-SA" sz="1200" kern="1200">
                <a:latin typeface="Helvetica" pitchFamily="34" charset="0"/>
                <a:ea typeface="+mn-ea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kern="1200"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6563" name="Slide Number Placeholder 4"/>
          <p:cNvSpPr txBox="1">
            <a:spLocks noGrp="1"/>
          </p:cNvSpPr>
          <p:nvPr/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E5029A97-B710-429F-B3FD-322130ABB5B4}" type="slidenum">
              <a:rPr lang="ar-SA" sz="1200" b="1" kern="1200">
                <a:latin typeface="Helvetica" pitchFamily="34" charset="0"/>
                <a:ea typeface="+mn-ea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 b="1" kern="1200"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38702" y="1304868"/>
            <a:ext cx="8378613" cy="940594"/>
          </a:xfrm>
        </p:spPr>
        <p:txBody>
          <a:bodyPr/>
          <a:lstStyle/>
          <a:p>
            <a:pPr eaLnBrk="1" hangingPunct="1"/>
            <a:r>
              <a:rPr lang="en-US" dirty="0"/>
              <a:t>The Deep Learning Revolution</a:t>
            </a:r>
            <a:endParaRPr lang="en-US" b="1" dirty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05319" y="2599620"/>
            <a:ext cx="7351287" cy="131445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Raymond J. Mooney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2800" dirty="0"/>
              <a:t>University of Texas at Austin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3-Layer NN </a:t>
            </a:r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1748" name="Picture 4" descr="Image result for sigmoid thresho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561" y="1980119"/>
            <a:ext cx="4389332" cy="1544557"/>
          </a:xfrm>
          <a:prstGeom prst="rect">
            <a:avLst/>
          </a:prstGeom>
          <a:noFill/>
        </p:spPr>
      </p:pic>
      <p:pic>
        <p:nvPicPr>
          <p:cNvPr id="31746" name="Picture 2" descr="Image result for backpropagation three lay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80263"/>
            <a:ext cx="4650812" cy="349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NN Demise (1995-2010)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1" y="1131085"/>
            <a:ext cx="7772400" cy="3515916"/>
          </a:xfrm>
        </p:spPr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backpropagation</a:t>
            </a:r>
            <a:r>
              <a:rPr lang="en-US" dirty="0"/>
              <a:t> did not generalize that well to training deeper networks.</a:t>
            </a:r>
          </a:p>
          <a:p>
            <a:r>
              <a:rPr lang="en-US" dirty="0"/>
              <a:t>Little theoretical justification for underlying methods.</a:t>
            </a:r>
          </a:p>
          <a:p>
            <a:r>
              <a:rPr lang="en-US" dirty="0"/>
              <a:t>Machine learning research moved to graphical models and kernel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Revolution (2010…)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50" y="1028700"/>
            <a:ext cx="8195733" cy="3515916"/>
          </a:xfrm>
        </p:spPr>
        <p:txBody>
          <a:bodyPr/>
          <a:lstStyle/>
          <a:p>
            <a:r>
              <a:rPr lang="en-US" dirty="0"/>
              <a:t>Improved methods developed for training deep neural works.</a:t>
            </a:r>
          </a:p>
          <a:p>
            <a:r>
              <a:rPr lang="en-US" dirty="0"/>
              <a:t>Particular successes with:</a:t>
            </a:r>
          </a:p>
          <a:p>
            <a:pPr lvl="1"/>
            <a:r>
              <a:rPr lang="en-US" dirty="0" err="1"/>
              <a:t>Convolutional</a:t>
            </a:r>
            <a:r>
              <a:rPr lang="en-US" dirty="0"/>
              <a:t> neural nets (CNNs) for vision.</a:t>
            </a:r>
          </a:p>
          <a:p>
            <a:pPr lvl="1"/>
            <a:r>
              <a:rPr lang="en-US" dirty="0"/>
              <a:t>Recurrent neural nets (RNNs) for machine translation and speech recognition.</a:t>
            </a:r>
          </a:p>
          <a:p>
            <a:pPr lvl="1"/>
            <a:r>
              <a:rPr lang="en-US" dirty="0"/>
              <a:t>Deep reinforcement learning for game playing.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Data and Specialized Hardware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028700"/>
            <a:ext cx="8033172" cy="3515916"/>
          </a:xfrm>
        </p:spPr>
        <p:txBody>
          <a:bodyPr/>
          <a:lstStyle/>
          <a:p>
            <a:r>
              <a:rPr lang="en-US" dirty="0"/>
              <a:t>Large collections of supervised (</a:t>
            </a:r>
            <a:r>
              <a:rPr lang="en-US" dirty="0" err="1"/>
              <a:t>crowdsourced</a:t>
            </a:r>
            <a:r>
              <a:rPr lang="en-US" dirty="0"/>
              <a:t>) training data has been critical.</a:t>
            </a:r>
          </a:p>
          <a:p>
            <a:r>
              <a:rPr lang="en-US" dirty="0"/>
              <a:t>Efficient processing of this big data using specialized hardware (Graphics Processing Units, GPUs) has been critical.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4" y="1028700"/>
            <a:ext cx="8974666" cy="3515916"/>
          </a:xfrm>
        </p:spPr>
        <p:txBody>
          <a:bodyPr/>
          <a:lstStyle/>
          <a:p>
            <a:r>
              <a:rPr lang="en-US" sz="2800" dirty="0"/>
              <a:t>Convolutional layers learn to extract local features from image regions (receptive fields) analogous to human vision (</a:t>
            </a:r>
            <a:r>
              <a:rPr lang="en-US" sz="2800" dirty="0" err="1"/>
              <a:t>LeCun</a:t>
            </a:r>
            <a:r>
              <a:rPr lang="en-US" sz="2800" dirty="0"/>
              <a:t>, et al., 1998).</a:t>
            </a:r>
          </a:p>
          <a:p>
            <a:r>
              <a:rPr lang="en-US" sz="2800" dirty="0"/>
              <a:t>Deeper layers extract higher-level features.</a:t>
            </a:r>
          </a:p>
          <a:p>
            <a:r>
              <a:rPr lang="en-US" sz="2800" dirty="0"/>
              <a:t>Pool activity of multiple neurons into one at the next layer using max or mean.</a:t>
            </a:r>
          </a:p>
          <a:p>
            <a:r>
              <a:rPr lang="en-US" sz="2800" dirty="0"/>
              <a:t>Nonlinear processing with Rectified Linear Units (</a:t>
            </a:r>
            <a:r>
              <a:rPr lang="en-US" sz="2800" dirty="0" err="1"/>
              <a:t>ReLUs</a:t>
            </a:r>
            <a:r>
              <a:rPr lang="en-US" sz="2800" dirty="0"/>
              <a:t>)</a:t>
            </a:r>
          </a:p>
          <a:p>
            <a:r>
              <a:rPr lang="en-US" sz="2800" dirty="0"/>
              <a:t>Decision made using final fully connected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33" y="2925251"/>
            <a:ext cx="2592493" cy="202607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Increasingly</a:t>
            </a:r>
          </a:p>
          <a:p>
            <a:pPr>
              <a:buNone/>
            </a:pPr>
            <a:r>
              <a:rPr lang="en-US" sz="2400" dirty="0"/>
              <a:t>broader local</a:t>
            </a:r>
          </a:p>
          <a:p>
            <a:pPr>
              <a:buNone/>
            </a:pPr>
            <a:r>
              <a:rPr lang="en-US" sz="2400" dirty="0"/>
              <a:t>features extracted</a:t>
            </a:r>
          </a:p>
          <a:p>
            <a:pPr>
              <a:buNone/>
            </a:pPr>
            <a:r>
              <a:rPr lang="en-US" sz="2400" dirty="0"/>
              <a:t>from image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0" name="AutoShape 2" descr="Image result for convolution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2" name="AutoShape 4" descr="Image result for convolution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AutoShape 6" descr="Image result for convolution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6" name="AutoShape 8" descr="Image result for convolutional neural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898" name="Picture 10" descr="Image result for convolutional neural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1307" y="2772622"/>
            <a:ext cx="2140734" cy="2255732"/>
          </a:xfrm>
          <a:prstGeom prst="rect">
            <a:avLst/>
          </a:prstGeom>
          <a:noFill/>
        </p:spPr>
      </p:pic>
      <p:pic>
        <p:nvPicPr>
          <p:cNvPr id="37900" name="Picture 12" descr="Screen Shot 2016-08-07 at 4.59.29 P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816" y="1095287"/>
            <a:ext cx="7124700" cy="1695451"/>
          </a:xfrm>
          <a:prstGeom prst="rect">
            <a:avLst/>
          </a:prstGeom>
          <a:noFill/>
        </p:spPr>
      </p:pic>
      <p:sp>
        <p:nvSpPr>
          <p:cNvPr id="37902" name="AutoShape 14" descr="Image result for REL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04" name="AutoShape 16" descr="Image result for REL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906" name="Picture 18" descr="Image result for REL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9624" y="2667314"/>
            <a:ext cx="2837603" cy="2289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ImageNet</a:t>
            </a:r>
            <a:r>
              <a:rPr lang="en-US" sz="2800" dirty="0"/>
              <a:t> Large Scale </a:t>
            </a:r>
            <a:br>
              <a:rPr lang="en-US" sz="2800" dirty="0"/>
            </a:br>
            <a:r>
              <a:rPr lang="en-US" sz="2800" dirty="0"/>
              <a:t>Visual Recognition Challenge (ILSVRC)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87" y="1455420"/>
            <a:ext cx="7772400" cy="1836420"/>
          </a:xfrm>
        </p:spPr>
        <p:txBody>
          <a:bodyPr/>
          <a:lstStyle/>
          <a:p>
            <a:r>
              <a:rPr lang="en-US" sz="2800" dirty="0"/>
              <a:t>Recognize 1,000 categories of objects in 150K test images (given 1.2M training images).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1988" name="Picture 4" descr="http://imagenet.stanford.edu/nodes/12/02137722/d8/d82c30ee87a3fcf2e26f27e0803c8b1534732226.thum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3201" y="3221690"/>
            <a:ext cx="1219200" cy="838201"/>
          </a:xfrm>
          <a:prstGeom prst="rect">
            <a:avLst/>
          </a:prstGeom>
          <a:noFill/>
        </p:spPr>
      </p:pic>
      <p:pic>
        <p:nvPicPr>
          <p:cNvPr id="41990" name="Picture 6" descr="http://imagenet.stanford.edu/nodes/2/02843029/ae/aeb2014c3e607a7c5136221ea9fd865223d2b766.thum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1683" y="3149935"/>
            <a:ext cx="1033851" cy="1550777"/>
          </a:xfrm>
          <a:prstGeom prst="rect">
            <a:avLst/>
          </a:prstGeom>
          <a:noFill/>
        </p:spPr>
      </p:pic>
      <p:pic>
        <p:nvPicPr>
          <p:cNvPr id="41992" name="Picture 8" descr="http://imagenet.stanford.edu/nodes/9/03772674/2b/2bc34b061aa68c46e61b2c87ae047ee6f5df5a4a.thum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9873" y="3223898"/>
            <a:ext cx="1107905" cy="1449705"/>
          </a:xfrm>
          <a:prstGeom prst="rect">
            <a:avLst/>
          </a:prstGeom>
          <a:noFill/>
        </p:spPr>
      </p:pic>
      <p:pic>
        <p:nvPicPr>
          <p:cNvPr id="41994" name="Picture 10" descr="http://imagenet.stanford.edu/nodes/8/04123123/c1/c1dbd342ee6777f8c56cdf4bc659b63858ce9196.thum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2907" y="3539067"/>
            <a:ext cx="2322456" cy="6807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185335" y="2844800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Mongoose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1396" y="2753361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Canoe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80377" y="2777067"/>
            <a:ext cx="809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Missile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07388" y="2827868"/>
            <a:ext cx="1119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Trombone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ImageNet</a:t>
            </a:r>
            <a:r>
              <a:rPr lang="en-US" dirty="0"/>
              <a:t> Performance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842" name="Picture 2" descr="imagen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4428" y="1111676"/>
            <a:ext cx="5943600" cy="27908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796" y="4083492"/>
            <a:ext cx="4482253" cy="62399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CNNs</a:t>
            </a:r>
          </a:p>
          <a:p>
            <a:pPr>
              <a:buNone/>
            </a:pPr>
            <a:r>
              <a:rPr lang="en-US" sz="2400" dirty="0"/>
              <a:t>introduced</a:t>
            </a:r>
          </a:p>
        </p:txBody>
      </p:sp>
      <p:sp>
        <p:nvSpPr>
          <p:cNvPr id="6" name="Right Arrow 5"/>
          <p:cNvSpPr/>
          <p:nvPr/>
        </p:nvSpPr>
        <p:spPr bwMode="auto">
          <a:xfrm rot="16200000">
            <a:off x="3916104" y="3586539"/>
            <a:ext cx="241609" cy="799134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feedback loops where some units’ current outputs determine some future network inputs.</a:t>
            </a:r>
          </a:p>
          <a:p>
            <a:r>
              <a:rPr lang="en-US" dirty="0"/>
              <a:t>RNNs can model dynamic finite-state machines, beyond the static combinatorial circuits modeled by feed-forward networks.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076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Recurrent Network (SRN)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39" y="1028701"/>
            <a:ext cx="7772400" cy="2050742"/>
          </a:xfrm>
        </p:spPr>
        <p:txBody>
          <a:bodyPr/>
          <a:lstStyle/>
          <a:p>
            <a:r>
              <a:rPr lang="en-US"/>
              <a:t>Initially </a:t>
            </a:r>
            <a:r>
              <a:rPr lang="en-US" dirty="0"/>
              <a:t>developed by Jeff Elman (“</a:t>
            </a:r>
            <a:r>
              <a:rPr lang="en-US" i="1" dirty="0"/>
              <a:t>Finding structure in time</a:t>
            </a:r>
            <a:r>
              <a:rPr lang="en-US" dirty="0"/>
              <a:t>,” 1990).</a:t>
            </a:r>
          </a:p>
          <a:p>
            <a:r>
              <a:rPr lang="en-US" dirty="0"/>
              <a:t>Additional input to hidden layer is the state of the hidden layer in the previous time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2" descr="http://www.willamette.edu/%7Egorr/classes/cs449/Temporal/elma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1" y="3135346"/>
            <a:ext cx="3200400" cy="185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2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26" y="3056453"/>
            <a:ext cx="1493205" cy="17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2329" y="4835738"/>
            <a:ext cx="453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kern="1200" dirty="0">
                <a:latin typeface="Times New Roman" pitchFamily="18" charset="0"/>
                <a:ea typeface="+mn-ea"/>
                <a:cs typeface="+mn-cs"/>
              </a:rPr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5202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Recent machine learning methods for training “deep” neural networks (NNs) have demonstrated remarkable progress on many challenging AI problems (e.g. speech recognition, visual object recognition, machine translation, game playing).</a:t>
            </a:r>
          </a:p>
          <a:p>
            <a:r>
              <a:rPr lang="en-US" sz="2800" dirty="0"/>
              <a:t>However, their capabilities are prone to “hype.”</a:t>
            </a:r>
          </a:p>
          <a:p>
            <a:r>
              <a:rPr lang="en-US" sz="2800" dirty="0"/>
              <a:t>Deep learning has not “solved” AI and current methods have clear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Unrolled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38" y="1291703"/>
            <a:ext cx="7772400" cy="988750"/>
          </a:xfrm>
        </p:spPr>
        <p:txBody>
          <a:bodyPr/>
          <a:lstStyle/>
          <a:p>
            <a:r>
              <a:rPr lang="en-US" dirty="0"/>
              <a:t>Behavior of RNN is perhaps best viewed by “unrolling” the network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7026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3" y="2847696"/>
            <a:ext cx="6628208" cy="130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488937" y="4341197"/>
            <a:ext cx="4052657" cy="199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126082" y="434118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kern="1200" dirty="0">
                <a:latin typeface="Times New Roman" pitchFamily="18" charset="0"/>
                <a:ea typeface="+mn-ea"/>
                <a:cs typeface="+mn-cs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3212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39000" y="4800600"/>
            <a:ext cx="1905000" cy="342900"/>
          </a:xfrm>
        </p:spPr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1631" y="1258143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Training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outputs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6671" y="3796138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Training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inputs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19691" y="4553393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backpropagated errors</a:t>
            </a:r>
          </a:p>
        </p:txBody>
      </p:sp>
      <p:cxnSp>
        <p:nvCxnSpPr>
          <p:cNvPr id="136" name="Straight Arrow Connector 135"/>
          <p:cNvCxnSpPr>
            <a:cxnSpLocks/>
          </p:cNvCxnSpPr>
          <p:nvPr/>
        </p:nvCxnSpPr>
        <p:spPr bwMode="auto">
          <a:xfrm flipH="1" flipV="1">
            <a:off x="3581696" y="4577808"/>
            <a:ext cx="4119237" cy="266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7" name="Rectangle: Rounded Corners 12"/>
          <p:cNvSpPr/>
          <p:nvPr/>
        </p:nvSpPr>
        <p:spPr bwMode="auto">
          <a:xfrm>
            <a:off x="2435721" y="2397068"/>
            <a:ext cx="923278" cy="102981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8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14" y="1511744"/>
            <a:ext cx="5925615" cy="15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16" y="2791329"/>
            <a:ext cx="5925615" cy="15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/>
          <p:cNvGrpSpPr/>
          <p:nvPr/>
        </p:nvGrpSpPr>
        <p:grpSpPr>
          <a:xfrm>
            <a:off x="7106690" y="1404277"/>
            <a:ext cx="360996" cy="400110"/>
            <a:chOff x="4716781" y="3260786"/>
            <a:chExt cx="360996" cy="400110"/>
          </a:xfrm>
        </p:grpSpPr>
        <p:sp>
          <p:nvSpPr>
            <p:cNvPr id="141" name="Flowchart: Connector 140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16781" y="3260786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644768" y="1401402"/>
            <a:ext cx="397866" cy="400110"/>
            <a:chOff x="4698346" y="3260786"/>
            <a:chExt cx="397866" cy="400110"/>
          </a:xfrm>
        </p:grpSpPr>
        <p:sp>
          <p:nvSpPr>
            <p:cNvPr id="144" name="Flowchart: Connector 143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07983" y="1415780"/>
            <a:ext cx="397866" cy="400110"/>
            <a:chOff x="4698346" y="3260786"/>
            <a:chExt cx="397866" cy="400110"/>
          </a:xfrm>
        </p:grpSpPr>
        <p:sp>
          <p:nvSpPr>
            <p:cNvPr id="147" name="Flowchart: Connector 146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767749" y="1421532"/>
            <a:ext cx="397866" cy="400110"/>
            <a:chOff x="4698346" y="3260786"/>
            <a:chExt cx="397866" cy="400110"/>
          </a:xfrm>
        </p:grpSpPr>
        <p:sp>
          <p:nvSpPr>
            <p:cNvPr id="150" name="Flowchart: Connector 149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</p:grpSp>
      <p:sp>
        <p:nvSpPr>
          <p:cNvPr id="152" name="Rectangle 151"/>
          <p:cNvSpPr/>
          <p:nvPr/>
        </p:nvSpPr>
        <p:spPr bwMode="auto">
          <a:xfrm>
            <a:off x="7022294" y="2146149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5570182" y="2126022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4713290" y="2140399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3839146" y="2128898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1371992" y="1490540"/>
            <a:ext cx="2044460" cy="30710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4371109" y="1987358"/>
            <a:ext cx="3132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234709" y="2131291"/>
            <a:ext cx="3132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098309" y="2080491"/>
            <a:ext cx="8974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26" y="980083"/>
            <a:ext cx="3120941" cy="4045730"/>
          </a:xfrm>
        </p:spPr>
        <p:txBody>
          <a:bodyPr/>
          <a:lstStyle/>
          <a:p>
            <a:r>
              <a:rPr lang="en-US" sz="2800" dirty="0"/>
              <a:t>RNNs can be trained using “backpropagation through time.”</a:t>
            </a:r>
          </a:p>
          <a:p>
            <a:r>
              <a:rPr lang="en-US" sz="2800" dirty="0"/>
              <a:t>Can viewed as applying normal backprop to the unrolled network.</a:t>
            </a:r>
          </a:p>
        </p:txBody>
      </p:sp>
    </p:spTree>
    <p:extLst>
      <p:ext uri="{BB962C8B-B14F-4D97-AF65-F5344CB8AC3E}">
        <p14:creationId xmlns:p14="http://schemas.microsoft.com/office/powerpoint/2010/main" val="205724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Backpropagated errors multiply at each layer, resulting in exponential decay (if derivative is small) or growth (if derivative is large).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Makes it very difficult train deep networks, or simple recurrent networks over many time steps.</a:t>
            </a:r>
          </a:p>
          <a:p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2"/>
            <a:ext cx="7772400" cy="984647"/>
          </a:xfrm>
        </p:spPr>
        <p:txBody>
          <a:bodyPr/>
          <a:lstStyle/>
          <a:p>
            <a:r>
              <a:rPr lang="en-US" sz="2800" dirty="0"/>
              <a:t>It is very difficult to train SRNs to retain information over many time steps.</a:t>
            </a:r>
          </a:p>
          <a:p>
            <a:r>
              <a:rPr lang="en-US" sz="2800" dirty="0"/>
              <a:t>This make is very difficult to learn SRNs that handle long-distance dependencies, such as subject-verb agreement.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Picture 6" descr="Neural networks struggle with long term dependencies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3739" y="3304329"/>
            <a:ext cx="5757899" cy="148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46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8700"/>
            <a:ext cx="7992174" cy="3515916"/>
          </a:xfrm>
        </p:spPr>
        <p:txBody>
          <a:bodyPr/>
          <a:lstStyle/>
          <a:p>
            <a:r>
              <a:rPr lang="en-US" sz="2800" dirty="0"/>
              <a:t>LSTM networks, add additional gating units in each memory cell (</a:t>
            </a:r>
            <a:r>
              <a:rPr lang="en-US" sz="2800" dirty="0" err="1"/>
              <a:t>Hochreiter</a:t>
            </a:r>
            <a:r>
              <a:rPr lang="en-US" sz="2800" dirty="0"/>
              <a:t> &amp; </a:t>
            </a:r>
            <a:r>
              <a:rPr lang="en-US" sz="2800" dirty="0" err="1"/>
              <a:t>Schmidhuber</a:t>
            </a:r>
            <a:r>
              <a:rPr lang="en-US" sz="2800" dirty="0"/>
              <a:t>, 1997).</a:t>
            </a:r>
          </a:p>
          <a:p>
            <a:pPr lvl="1"/>
            <a:r>
              <a:rPr lang="en-US" sz="2400" dirty="0"/>
              <a:t>Forget gate</a:t>
            </a:r>
          </a:p>
          <a:p>
            <a:pPr lvl="1"/>
            <a:r>
              <a:rPr lang="en-US" sz="2400" dirty="0"/>
              <a:t>Input gate</a:t>
            </a:r>
          </a:p>
          <a:p>
            <a:pPr lvl="1"/>
            <a:r>
              <a:rPr lang="en-US" sz="2400" dirty="0"/>
              <a:t>Output gate</a:t>
            </a:r>
          </a:p>
          <a:p>
            <a:r>
              <a:rPr lang="en-US" sz="2800" dirty="0"/>
              <a:t>Prevents vanishing/exploding gradient problem and allows network to retain state information over longer periods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847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5" name="Content Placeholder 4" descr="A LSTM neural network.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7810" y="1328737"/>
            <a:ext cx="7772400" cy="21902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028" y="3807620"/>
            <a:ext cx="6727539" cy="9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3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LSTM (Bi-LSTM)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29" y="1146914"/>
            <a:ext cx="3340369" cy="1732186"/>
          </a:xfrm>
        </p:spPr>
        <p:txBody>
          <a:bodyPr/>
          <a:lstStyle/>
          <a:p>
            <a:r>
              <a:rPr lang="en-US" sz="2100" dirty="0"/>
              <a:t>Separate LSTMs process sequence forward and backward and hidden layers at each time step are concatenated to form the cell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26</a:t>
            </a:fld>
            <a:endParaRPr lang="en-US">
              <a:latin typeface="+mn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9EADBC-99C8-4F3F-9C6B-927C2190DBB3}"/>
              </a:ext>
            </a:extLst>
          </p:cNvPr>
          <p:cNvGrpSpPr/>
          <p:nvPr/>
        </p:nvGrpSpPr>
        <p:grpSpPr>
          <a:xfrm>
            <a:off x="7368572" y="2879100"/>
            <a:ext cx="449248" cy="315242"/>
            <a:chOff x="3547904" y="4645378"/>
            <a:chExt cx="449248" cy="31524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F399F77-2AAC-4D1E-9CAA-E1843B9772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862543-EBB2-4F56-9F2C-5CD93DA815E4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C11537A-9FC5-4F06-9D1F-D94851634B85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E27DE-6D1E-4E33-8CAE-E2942ED40EC1}"/>
              </a:ext>
            </a:extLst>
          </p:cNvPr>
          <p:cNvGrpSpPr/>
          <p:nvPr/>
        </p:nvGrpSpPr>
        <p:grpSpPr>
          <a:xfrm>
            <a:off x="5780320" y="2869394"/>
            <a:ext cx="449248" cy="315242"/>
            <a:chOff x="3547904" y="4645378"/>
            <a:chExt cx="449248" cy="31524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2C74AB6-5C93-436B-8750-0EAC9D3E9E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9F109F6-7346-4901-A3C3-18D72C7CC028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91537C-A3E0-48C9-8FDD-6D0CFAA09B27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5" name="Content Placeholder 4" descr="A LSTM neural network.">
            <a:extLst>
              <a:ext uri="{FF2B5EF4-FFF2-40B4-BE49-F238E27FC236}">
                <a16:creationId xmlns:a16="http://schemas.microsoft.com/office/drawing/2014/main" id="{60696978-FF2D-445B-8884-8B8349D9CC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96765" y="3091639"/>
            <a:ext cx="4869401" cy="182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Content Placeholder 4" descr="A LSTM neural network.">
            <a:extLst>
              <a:ext uri="{FF2B5EF4-FFF2-40B4-BE49-F238E27FC236}">
                <a16:creationId xmlns:a16="http://schemas.microsoft.com/office/drawing/2014/main" id="{55803769-4597-41CB-9152-B052B33AD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0800000">
            <a:off x="3686940" y="1154090"/>
            <a:ext cx="4944862" cy="18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038771DD-C972-42E3-A2F6-1769368713AB}"/>
              </a:ext>
            </a:extLst>
          </p:cNvPr>
          <p:cNvSpPr/>
          <p:nvPr/>
        </p:nvSpPr>
        <p:spPr bwMode="auto">
          <a:xfrm>
            <a:off x="8396229" y="1164601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2C13C515-5264-4669-AAE2-F501EA5A1933}"/>
              </a:ext>
            </a:extLst>
          </p:cNvPr>
          <p:cNvSpPr txBox="1"/>
          <p:nvPr/>
        </p:nvSpPr>
        <p:spPr>
          <a:xfrm>
            <a:off x="8257886" y="1094321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x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630C90-BB88-43CB-BFFE-418EB7E5ED35}"/>
              </a:ext>
            </a:extLst>
          </p:cNvPr>
          <p:cNvGrpSpPr/>
          <p:nvPr/>
        </p:nvGrpSpPr>
        <p:grpSpPr>
          <a:xfrm>
            <a:off x="6604547" y="1095365"/>
            <a:ext cx="528221" cy="295181"/>
            <a:chOff x="8310979" y="2827382"/>
            <a:chExt cx="528221" cy="29518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E1DE05C-48B7-42DE-91D8-CC793D8AEE9A}"/>
                </a:ext>
              </a:extLst>
            </p:cNvPr>
            <p:cNvSpPr/>
            <p:nvPr/>
          </p:nvSpPr>
          <p:spPr bwMode="auto">
            <a:xfrm>
              <a:off x="8449322" y="2897662"/>
              <a:ext cx="220277" cy="224901"/>
            </a:xfrm>
            <a:prstGeom prst="ellipse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Box 13">
              <a:extLst>
                <a:ext uri="{FF2B5EF4-FFF2-40B4-BE49-F238E27FC236}">
                  <a16:creationId xmlns:a16="http://schemas.microsoft.com/office/drawing/2014/main" id="{B9520A47-598D-460B-821D-B6A55485DD19}"/>
                </a:ext>
              </a:extLst>
            </p:cNvPr>
            <p:cNvSpPr txBox="1"/>
            <p:nvPr/>
          </p:nvSpPr>
          <p:spPr>
            <a:xfrm>
              <a:off x="8310979" y="2827382"/>
              <a:ext cx="528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sz="1200" dirty="0" err="1"/>
                <a:t>x</a:t>
              </a:r>
              <a:r>
                <a:rPr lang="en-US" sz="1200" baseline="-25000" dirty="0" err="1"/>
                <a:t>t</a:t>
              </a:r>
              <a:endParaRPr lang="en-US" sz="1200" dirty="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C9319500-A227-4FC6-84C4-FC321E4781A4}"/>
              </a:ext>
            </a:extLst>
          </p:cNvPr>
          <p:cNvSpPr/>
          <p:nvPr/>
        </p:nvSpPr>
        <p:spPr bwMode="auto">
          <a:xfrm>
            <a:off x="5121533" y="1162640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5E3B971F-F5A1-4AC8-917A-0EABCE56FE44}"/>
              </a:ext>
            </a:extLst>
          </p:cNvPr>
          <p:cNvSpPr txBox="1"/>
          <p:nvPr/>
        </p:nvSpPr>
        <p:spPr>
          <a:xfrm>
            <a:off x="4972979" y="1091292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x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ED8C10-F9C4-44FD-BAF8-9F210F4D2EDB}"/>
              </a:ext>
            </a:extLst>
          </p:cNvPr>
          <p:cNvSpPr/>
          <p:nvPr/>
        </p:nvSpPr>
        <p:spPr bwMode="auto">
          <a:xfrm>
            <a:off x="3887093" y="2766650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234D3F-0611-4ED4-A0FA-7CD6E17EFB79}"/>
              </a:ext>
            </a:extLst>
          </p:cNvPr>
          <p:cNvSpPr/>
          <p:nvPr/>
        </p:nvSpPr>
        <p:spPr bwMode="auto">
          <a:xfrm>
            <a:off x="5548253" y="2775390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24A969-BD73-4F5B-90BF-CCC3F3187921}"/>
              </a:ext>
            </a:extLst>
          </p:cNvPr>
          <p:cNvSpPr/>
          <p:nvPr/>
        </p:nvSpPr>
        <p:spPr bwMode="auto">
          <a:xfrm>
            <a:off x="7173218" y="2775389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F272C82D-D146-4300-AEA6-18DA75BEBE6D}"/>
              </a:ext>
            </a:extLst>
          </p:cNvPr>
          <p:cNvSpPr txBox="1"/>
          <p:nvPr/>
        </p:nvSpPr>
        <p:spPr>
          <a:xfrm>
            <a:off x="3733120" y="2714552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h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5DC88BE1-FF66-414E-B569-4A09B71C920B}"/>
              </a:ext>
            </a:extLst>
          </p:cNvPr>
          <p:cNvSpPr txBox="1"/>
          <p:nvPr/>
        </p:nvSpPr>
        <p:spPr>
          <a:xfrm>
            <a:off x="7024960" y="2723290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h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DEA0C602-90C7-4D29-93FF-CF9AF4F26874}"/>
              </a:ext>
            </a:extLst>
          </p:cNvPr>
          <p:cNvSpPr txBox="1"/>
          <p:nvPr/>
        </p:nvSpPr>
        <p:spPr>
          <a:xfrm>
            <a:off x="5379040" y="2723291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h</a:t>
            </a:r>
            <a:r>
              <a:rPr lang="en-US" sz="1200" baseline="-25000" dirty="0" err="1"/>
              <a:t>t</a:t>
            </a:r>
            <a:endParaRPr lang="en-US" sz="12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876CD4B-E966-445B-9CD8-CF79F8654F36}"/>
              </a:ext>
            </a:extLst>
          </p:cNvPr>
          <p:cNvGrpSpPr/>
          <p:nvPr/>
        </p:nvGrpSpPr>
        <p:grpSpPr>
          <a:xfrm>
            <a:off x="4107370" y="2879100"/>
            <a:ext cx="449248" cy="315242"/>
            <a:chOff x="3547904" y="4645378"/>
            <a:chExt cx="449248" cy="31524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26E0FF9-9E91-4BDB-AC40-4D6897CA3C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80C5F4-A2EC-4C75-92E4-23328B5C313E}"/>
                </a:ext>
              </a:extLst>
            </p:cNvPr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0D2A6DE-0991-4DBB-B675-382B6B7CB8A5}"/>
                </a:ext>
              </a:extLst>
            </p:cNvPr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632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5" y="171450"/>
            <a:ext cx="8861559" cy="742950"/>
          </a:xfrm>
        </p:spPr>
        <p:txBody>
          <a:bodyPr/>
          <a:lstStyle/>
          <a:p>
            <a:r>
              <a:rPr lang="en-US" dirty="0"/>
              <a:t>Sequence to Sequence (Seq2Seq) Transduction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03" y="991602"/>
            <a:ext cx="8120153" cy="1579463"/>
          </a:xfrm>
        </p:spPr>
        <p:txBody>
          <a:bodyPr/>
          <a:lstStyle/>
          <a:p>
            <a:r>
              <a:rPr lang="en-US" sz="2800" dirty="0"/>
              <a:t>Encoder/Decoder framework maps one sequence to a "deep vector" then another LSTM maps this vector to an output sequence (</a:t>
            </a:r>
            <a:r>
              <a:rPr lang="en-US" sz="2800" dirty="0" err="1"/>
              <a:t>Sutskever</a:t>
            </a:r>
            <a:r>
              <a:rPr lang="en-US" sz="2800" dirty="0"/>
              <a:t> et al., 2014).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538" y="2786062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Times New Roman"/>
                <a:ea typeface="+mn-ea"/>
                <a:cs typeface="+mn-cs"/>
              </a:rPr>
              <a:t>I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1</a:t>
            </a:r>
            <a:r>
              <a:rPr lang="en-US" sz="2000" i="1" kern="1200" dirty="0">
                <a:latin typeface="Times New Roman"/>
                <a:ea typeface="+mn-ea"/>
                <a:cs typeface="+mn-cs"/>
              </a:rPr>
              <a:t>, I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2</a:t>
            </a:r>
            <a:r>
              <a:rPr lang="en-US" sz="2000" i="1" kern="1200" dirty="0">
                <a:latin typeface="Times New Roman"/>
                <a:ea typeface="+mn-ea"/>
                <a:cs typeface="+mn-cs"/>
              </a:rPr>
              <a:t>,…,I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96442" y="2700344"/>
            <a:ext cx="1036158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Times New Roman" pitchFamily="18" charset="0"/>
                <a:ea typeface="+mn-ea"/>
                <a:cs typeface="+mn-cs"/>
              </a:rPr>
              <a:t>Encoder</a:t>
            </a:r>
            <a:endParaRPr lang="en-US" sz="2000" kern="1200" dirty="0">
              <a:latin typeface="Times New Roman"/>
              <a:ea typeface="+mn-ea"/>
              <a:cs typeface="+mn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Times New Roman"/>
                <a:ea typeface="+mn-ea"/>
                <a:cs typeface="+mn-cs"/>
              </a:rPr>
              <a:t>LSTM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2972" y="2786062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>
                <a:latin typeface="Times New Roman"/>
                <a:ea typeface="+mn-ea"/>
                <a:cs typeface="+mn-cs"/>
              </a:rPr>
              <a:t>O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1</a:t>
            </a:r>
            <a:r>
              <a:rPr lang="en-US" sz="2000" i="1" kern="1200" dirty="0">
                <a:latin typeface="Times New Roman"/>
                <a:ea typeface="+mn-ea"/>
                <a:cs typeface="+mn-cs"/>
              </a:rPr>
              <a:t>, O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2</a:t>
            </a:r>
            <a:r>
              <a:rPr lang="en-US" sz="2000" i="1" kern="1200" dirty="0">
                <a:latin typeface="Times New Roman"/>
                <a:ea typeface="+mn-ea"/>
                <a:cs typeface="+mn-cs"/>
              </a:rPr>
              <a:t>,…,O</a:t>
            </a:r>
            <a:r>
              <a:rPr lang="en-US" sz="2000" i="1" kern="1200" baseline="-25000" dirty="0">
                <a:latin typeface="Times New Roman"/>
                <a:ea typeface="+mn-ea"/>
                <a:cs typeface="+mn-cs"/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3227" y="2764631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kern="1200" dirty="0" err="1">
                <a:latin typeface="Times New Roman"/>
                <a:ea typeface="+mn-ea"/>
                <a:cs typeface="+mn-cs"/>
              </a:rPr>
              <a:t>h</a:t>
            </a:r>
            <a:r>
              <a:rPr lang="en-US" sz="2000" i="1" kern="1200" baseline="-25000" dirty="0" err="1">
                <a:latin typeface="Times New Roman"/>
                <a:ea typeface="+mn-ea"/>
                <a:cs typeface="+mn-cs"/>
              </a:rPr>
              <a:t>n</a:t>
            </a:r>
            <a:endParaRPr lang="en-US" sz="2000" i="1" kern="1200" baseline="-25000" dirty="0"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40268" y="2700344"/>
            <a:ext cx="1050585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Times New Roman" pitchFamily="18" charset="0"/>
                <a:ea typeface="+mn-ea"/>
                <a:cs typeface="+mn-cs"/>
              </a:rPr>
              <a:t>Decoder</a:t>
            </a:r>
            <a:endParaRPr lang="en-US" sz="2000" kern="1200" dirty="0">
              <a:latin typeface="Times New Roman"/>
              <a:ea typeface="+mn-ea"/>
              <a:cs typeface="+mn-cs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1200" dirty="0">
                <a:latin typeface="Times New Roman"/>
                <a:ea typeface="+mn-ea"/>
                <a:cs typeface="+mn-cs"/>
              </a:rPr>
              <a:t>LSTM</a:t>
            </a:r>
          </a:p>
        </p:txBody>
      </p:sp>
      <p:sp>
        <p:nvSpPr>
          <p:cNvPr id="11" name="Arrow: Right 10"/>
          <p:cNvSpPr/>
          <p:nvPr/>
        </p:nvSpPr>
        <p:spPr bwMode="auto">
          <a:xfrm>
            <a:off x="3755320" y="2636943"/>
            <a:ext cx="448594" cy="799134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Arrow: Right 11"/>
          <p:cNvSpPr/>
          <p:nvPr/>
        </p:nvSpPr>
        <p:spPr bwMode="auto">
          <a:xfrm>
            <a:off x="4535358" y="2662925"/>
            <a:ext cx="308224" cy="799134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Arrow: Right 12"/>
          <p:cNvSpPr/>
          <p:nvPr/>
        </p:nvSpPr>
        <p:spPr bwMode="auto">
          <a:xfrm>
            <a:off x="2384770" y="2637684"/>
            <a:ext cx="308224" cy="799134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Arrow: Right 13"/>
          <p:cNvSpPr/>
          <p:nvPr/>
        </p:nvSpPr>
        <p:spPr bwMode="auto">
          <a:xfrm>
            <a:off x="5901889" y="2677583"/>
            <a:ext cx="308224" cy="799134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65480" y="3564042"/>
            <a:ext cx="7772400" cy="15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</a:rPr>
              <a:t>Train model "end to end" on I/O pairs of sequences.</a:t>
            </a:r>
          </a:p>
        </p:txBody>
      </p:sp>
    </p:spTree>
    <p:extLst>
      <p:ext uri="{BB962C8B-B14F-4D97-AF65-F5344CB8AC3E}">
        <p14:creationId xmlns:p14="http://schemas.microsoft.com/office/powerpoint/2010/main" val="259635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9A2-6A69-4B0D-BFE1-631CAB18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Machine Translation (NMT)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F7BF-DBDE-4EB9-AF93-15A848E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29939"/>
            <a:ext cx="7772400" cy="3515916"/>
          </a:xfrm>
        </p:spPr>
        <p:txBody>
          <a:bodyPr/>
          <a:lstStyle/>
          <a:p>
            <a:r>
              <a:rPr lang="en-US" dirty="0"/>
              <a:t>LSTM Seq2Seq has lead to a new approach to translating human language.</a:t>
            </a:r>
          </a:p>
          <a:p>
            <a:r>
              <a:rPr lang="en-US" dirty="0"/>
              <a:t>NMT modestly outperforms previous statistical learning approaches to MT (SMT).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F90C8-5C1F-4710-910E-A687DA76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36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BBB-B4E8-4E12-837F-7BFF77C4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NMT Results (Wu et al., 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4B99-DDDA-4BF5-9EAB-E8BA72E0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447" y="1049883"/>
            <a:ext cx="7772400" cy="1128437"/>
          </a:xfrm>
        </p:spPr>
        <p:txBody>
          <a:bodyPr/>
          <a:lstStyle/>
          <a:p>
            <a:r>
              <a:rPr lang="en-US" dirty="0"/>
              <a:t>Experimental results using automated (BLEU) and human evaluation for English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French translation.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D7D54-9522-418D-AA49-048BD2E7B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545B7-9AAE-4291-8671-2CBEC24B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22900"/>
              </p:ext>
            </p:extLst>
          </p:nvPr>
        </p:nvGraphicFramePr>
        <p:xfrm>
          <a:off x="1524000" y="2841637"/>
          <a:ext cx="6096000" cy="1828800"/>
        </p:xfrm>
        <a:graphic>
          <a:graphicData uri="http://schemas.openxmlformats.org/drawingml/2006/table">
            <a:tbl>
              <a:tblPr firstRow="1" bandRow="1">
                <a:tableStyleId>{F4008C2A-FE9D-445F-8A77-7EF9F6A8F792}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63435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9616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47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Human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5147"/>
                  </a:ext>
                </a:extLst>
              </a:tr>
              <a:tr h="360117">
                <a:tc>
                  <a:txBody>
                    <a:bodyPr/>
                    <a:lstStyle/>
                    <a:p>
                      <a:r>
                        <a:rPr lang="en-US" sz="2400" dirty="0"/>
                        <a:t>Human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1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28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History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028700"/>
            <a:ext cx="8078893" cy="3515916"/>
          </a:xfrm>
        </p:spPr>
        <p:txBody>
          <a:bodyPr/>
          <a:lstStyle/>
          <a:p>
            <a:r>
              <a:rPr lang="en-US" sz="2800" dirty="0"/>
              <a:t>Single-layer neural networks (1957-1969)</a:t>
            </a:r>
          </a:p>
          <a:p>
            <a:r>
              <a:rPr lang="en-US" sz="2800" dirty="0"/>
              <a:t>Symbolic AI &amp; knowledge engineering (1970-1985)</a:t>
            </a:r>
          </a:p>
          <a:p>
            <a:r>
              <a:rPr lang="en-US" sz="2800" dirty="0"/>
              <a:t>Multi-layer NNs and symbolic learning (1985-1995)</a:t>
            </a:r>
          </a:p>
          <a:p>
            <a:r>
              <a:rPr lang="en-US" sz="2800" dirty="0"/>
              <a:t>Statistical (Bayesian) learning and kernel methods (1995-2010)</a:t>
            </a:r>
          </a:p>
          <a:p>
            <a:r>
              <a:rPr lang="en-US" sz="2800" dirty="0"/>
              <a:t>Deep learning (CNNs and RNNs) (2010-?)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510"/>
            <a:ext cx="7772400" cy="742950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dirty="0"/>
              <a:t>LSTM Application Architectures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96" y="1411788"/>
            <a:ext cx="5829300" cy="21180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30</a:t>
            </a:fld>
            <a:endParaRPr lang="en-US">
              <a:latin typeface="+mn-lt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7D0586A-E8B0-454C-B476-6CB571304AE5}"/>
              </a:ext>
            </a:extLst>
          </p:cNvPr>
          <p:cNvSpPr txBox="1"/>
          <p:nvPr/>
        </p:nvSpPr>
        <p:spPr>
          <a:xfrm>
            <a:off x="1106329" y="360417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Image Captioning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1548ECD-4938-42C4-B182-894683951A6E}"/>
              </a:ext>
            </a:extLst>
          </p:cNvPr>
          <p:cNvSpPr txBox="1"/>
          <p:nvPr/>
        </p:nvSpPr>
        <p:spPr>
          <a:xfrm>
            <a:off x="2540267" y="3618053"/>
            <a:ext cx="174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Video Activity </a:t>
            </a:r>
            <a:r>
              <a:rPr lang="en-US" sz="1400" dirty="0" err="1"/>
              <a:t>Recog</a:t>
            </a:r>
            <a:endParaRPr lang="en-US" sz="1400" dirty="0"/>
          </a:p>
          <a:p>
            <a:r>
              <a:rPr lang="en-US" sz="1400" dirty="0"/>
              <a:t>Text Classification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43708D5-BDE7-4415-B103-694CEBF78D7C}"/>
              </a:ext>
            </a:extLst>
          </p:cNvPr>
          <p:cNvSpPr txBox="1"/>
          <p:nvPr/>
        </p:nvSpPr>
        <p:spPr>
          <a:xfrm>
            <a:off x="4238893" y="3628143"/>
            <a:ext cx="166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Video Captioning</a:t>
            </a:r>
          </a:p>
          <a:p>
            <a:r>
              <a:rPr lang="en-US" sz="1400" dirty="0"/>
              <a:t>Machine Translation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8DFBB4F-352B-47C5-9A35-399EB7B48C89}"/>
              </a:ext>
            </a:extLst>
          </p:cNvPr>
          <p:cNvSpPr txBox="1"/>
          <p:nvPr/>
        </p:nvSpPr>
        <p:spPr>
          <a:xfrm>
            <a:off x="5975055" y="3628143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POS Tagging, IE,</a:t>
            </a:r>
          </a:p>
          <a:p>
            <a:r>
              <a:rPr lang="en-US" sz="1400" dirty="0"/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3518321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E581-DE89-4835-A026-84A42BE8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EF14-EC46-4BE4-A63A-37574112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word meanings as vectors based on words with which they co-occur.</a:t>
            </a:r>
          </a:p>
          <a:p>
            <a:r>
              <a:rPr lang="en-US" dirty="0"/>
              <a:t>Neural approaches based on predicting a word’s context (skip-grams) from its vector (Word2Vec, </a:t>
            </a:r>
            <a:r>
              <a:rPr lang="en-US" dirty="0" err="1"/>
              <a:t>Mikolov</a:t>
            </a:r>
            <a:r>
              <a:rPr lang="en-US" dirty="0"/>
              <a:t> et al., 2013).</a:t>
            </a:r>
          </a:p>
          <a:p>
            <a:r>
              <a:rPr lang="en-US" dirty="0"/>
              <a:t>Fails to account for lexical ambiguity or dependence of word meaning on context.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D9B8-572F-4B25-A9DB-D78DEAEBB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743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4309-59A9-4AD7-9451-17600734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6E7A-8C9C-4C84-9E35-370B6A3D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028700"/>
            <a:ext cx="8273143" cy="3515916"/>
          </a:xfrm>
        </p:spPr>
        <p:txBody>
          <a:bodyPr/>
          <a:lstStyle/>
          <a:p>
            <a:r>
              <a:rPr lang="en-US" dirty="0"/>
              <a:t>A standard statistical language model predicts the probability of the next word based on the previous context.</a:t>
            </a:r>
          </a:p>
          <a:p>
            <a:pPr lvl="1"/>
            <a:r>
              <a:rPr lang="en-US" dirty="0"/>
              <a:t>Your program for Project 4 does not _____</a:t>
            </a:r>
          </a:p>
          <a:p>
            <a:r>
              <a:rPr lang="en-US" dirty="0"/>
              <a:t>A bidirectional language model (</a:t>
            </a:r>
            <a:r>
              <a:rPr lang="en-US" dirty="0" err="1"/>
              <a:t>BiLM</a:t>
            </a:r>
            <a:r>
              <a:rPr lang="en-US" dirty="0"/>
              <a:t>) predicts the word at each position based on both prior and posterior context encoded using an RNN (e.g. LSTM).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4F61B-7752-482E-A99B-4043DA453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059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085D-782F-4A10-AFA4-AD476D5C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Contextualized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C718-D144-4038-AFE0-1A192243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vector representation for a specific occurrence of a word, by using textual context to compute its meaning.</a:t>
            </a:r>
          </a:p>
          <a:p>
            <a:r>
              <a:rPr lang="en-US" dirty="0" err="1"/>
              <a:t>ELMo</a:t>
            </a:r>
            <a:r>
              <a:rPr lang="en-US" dirty="0"/>
              <a:t> (Embeddings from Language Models, Peters et al., 2018) uses the hidden state of a </a:t>
            </a:r>
            <a:r>
              <a:rPr lang="en-US" dirty="0" err="1"/>
              <a:t>BiLM</a:t>
            </a:r>
            <a:r>
              <a:rPr lang="en-US" dirty="0"/>
              <a:t> to compute contextualized word embeddings.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80DF-082D-4E46-8AC7-F40A07490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061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4858-C1DC-4D03-9129-2DA9EFC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712A-FD00-4656-86DE-DCC847A3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Seq2Seq neural architecture based on attention rather than recurrence (Vaswani et al., 2017).</a:t>
            </a:r>
          </a:p>
          <a:p>
            <a:r>
              <a:rPr lang="en-US" dirty="0"/>
              <a:t> Attention mechanisms compute the output at each position in the sequence by varying “attention” across different positions in the input sequence.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703C-276C-4E30-9C18-2F1E62FEE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07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52B1-46F8-48D9-A51E-C0A7764E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A35FE-870B-49CD-B909-DD4D641DA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7519A-FD6C-45ED-B093-9E3C9601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16" y="1012662"/>
            <a:ext cx="3133298" cy="41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2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A183-A5DC-4F57-B1F8-E9727B1A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Contextualized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8248-32E0-44F6-B882-7866494A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Encoder Representations from Transformers (BERT, Devlin et al., 2018)</a:t>
            </a:r>
            <a:endParaRPr lang="en-US" b="1" dirty="0"/>
          </a:p>
          <a:p>
            <a:r>
              <a:rPr lang="en-US" dirty="0"/>
              <a:t>Trains a transformer network to predict a fraction of “masked” tokens in an input sentence, or predict the next sentence.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E29B-99A2-4511-8F12-E631145B9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744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D6FA-AE58-4590-A416-B9155F1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995EC-93F8-4FD0-BDF9-CBBDD092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47" y="1324027"/>
            <a:ext cx="8287189" cy="34765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7E307-A60C-46A3-8EB4-093E7D871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4347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8E2A-AE9C-438A-9EB4-83DB0CAE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36E6-E860-4EC0-8BA4-8D6A158A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embeddings have been used to improve IR by allowing matching words based on semantic similarity.</a:t>
            </a:r>
          </a:p>
          <a:p>
            <a:r>
              <a:rPr lang="en-US" dirty="0"/>
              <a:t>Most recent results (Dai &amp; Callan, SIGIR-2019) show improvements to ad-hoc document retrieval using BERT transformer approach.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4936E-2B31-4E95-B189-2AD09F408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2946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8A81-98A6-4CD1-9BE7-76F54C2D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A51CB-E192-4558-ACDF-A334707C5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B3EC9-CBB5-4D7D-95DC-821757BE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75" y="1028700"/>
            <a:ext cx="6305850" cy="41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27" y="130810"/>
            <a:ext cx="7772400" cy="742950"/>
          </a:xfrm>
        </p:spPr>
        <p:txBody>
          <a:bodyPr/>
          <a:lstStyle/>
          <a:p>
            <a:r>
              <a:rPr lang="en-US" dirty="0"/>
              <a:t>Single-Layer Neural Network</a:t>
            </a:r>
            <a:br>
              <a:rPr lang="en-US" dirty="0"/>
            </a:br>
            <a:r>
              <a:rPr lang="en-US" sz="2800" dirty="0"/>
              <a:t>(Linear Threshold Unit)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56" y="1082886"/>
            <a:ext cx="7902787" cy="3515916"/>
          </a:xfrm>
        </p:spPr>
        <p:txBody>
          <a:bodyPr/>
          <a:lstStyle/>
          <a:p>
            <a:r>
              <a:rPr lang="en-US" dirty="0"/>
              <a:t>Mathematical model of an individual neuron.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194" name="Picture 2" descr="Image result for perceptr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658" y="1595651"/>
            <a:ext cx="6204585" cy="3354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BAE-228A-486A-A720-D58AED1D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“Cramming” Meaning into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8D27-ABD2-4131-97AA-7B685E80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DNNs force semantics to be encoded into real-valued vectors.</a:t>
            </a:r>
          </a:p>
          <a:p>
            <a:r>
              <a:rPr lang="en-US" dirty="0"/>
              <a:t>Structured meaning representations that exploit trees, graphs, and logical representations are only imperfectly encoded as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9513-D089-4F44-ACCF-60B3BAD6A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3601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E670-8A4F-43A7-BA46-D1E4F6AF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Compositional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A06D-0C76-4294-9CFD-42BA42CF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5929"/>
            <a:ext cx="7772400" cy="1223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“Has Woody Allen made more movies with Diane Keaton or Mia Farrow.”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D83A-D1C4-4A3B-9C5F-26BF3A8E0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679A5-9A79-4AEC-BF73-09F0BFD0C199}"/>
                  </a:ext>
                </a:extLst>
              </p:cNvPr>
              <p:cNvSpPr txBox="1"/>
              <p:nvPr/>
            </p:nvSpPr>
            <p:spPr>
              <a:xfrm>
                <a:off x="752879" y="3241000"/>
                <a:ext cx="7638242" cy="1233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∈{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𝐷𝑖𝑎𝑛𝑒𝐾𝑒𝑎𝑡𝑜𝑛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𝑀𝑖𝑎𝐹𝑎𝑟𝑟𝑜𝑤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𝐷𝑖𝑟𝑒𝑐𝑡𝑜𝑟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𝑊𝑜𝑜𝑑𝑦𝐴𝑙𝑙𝑒𝑛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𝐶𝑎𝑠𝑡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6679A5-9A79-4AEC-BF73-09F0BFD0C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9" y="3241000"/>
                <a:ext cx="7638242" cy="1233799"/>
              </a:xfrm>
              <a:prstGeom prst="rect">
                <a:avLst/>
              </a:prstGeom>
              <a:blipFill>
                <a:blip r:embed="rId2"/>
                <a:stretch>
                  <a:fillRect l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EF97CF8B-BF3F-487B-9F0C-482117B1B8E6}"/>
              </a:ext>
            </a:extLst>
          </p:cNvPr>
          <p:cNvSpPr/>
          <p:nvPr/>
        </p:nvSpPr>
        <p:spPr bwMode="auto">
          <a:xfrm>
            <a:off x="4222480" y="2192442"/>
            <a:ext cx="409539" cy="882625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17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B664-57BE-430E-8094-C14C4362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A139-EBBE-441F-94AE-9A38626A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60" y="1067535"/>
            <a:ext cx="8115741" cy="3515916"/>
          </a:xfrm>
        </p:spPr>
        <p:txBody>
          <a:bodyPr/>
          <a:lstStyle/>
          <a:p>
            <a:r>
              <a:rPr lang="en-US" sz="2800" dirty="0"/>
              <a:t>Machine learning, and specifically neural nets, has a </a:t>
            </a:r>
            <a:r>
              <a:rPr lang="en-US" sz="2800" dirty="0" err="1"/>
              <a:t>a</a:t>
            </a:r>
            <a:r>
              <a:rPr lang="en-US" sz="2800" dirty="0"/>
              <a:t> long, rich, varied history.</a:t>
            </a:r>
          </a:p>
          <a:p>
            <a:r>
              <a:rPr lang="en-US" sz="2800" dirty="0"/>
              <a:t>Deep learning has made significant recent progress.</a:t>
            </a:r>
          </a:p>
          <a:p>
            <a:r>
              <a:rPr lang="en-US" sz="2800" dirty="0"/>
              <a:t>Progress is continuing and holds promise of enabling revolutionary technology.</a:t>
            </a:r>
          </a:p>
          <a:p>
            <a:r>
              <a:rPr lang="en-US" sz="2800" dirty="0"/>
              <a:t>However, progress has been exaggerated and core AI problems are a long way from completely solved.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9797A-3CC7-4B5B-9BCA-0C24195CC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10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Rosenblatt (1957) developed an iterative, hill-climbing algorithm for learning the weights of single-layer NN to try to fit a set of training examples.</a:t>
            </a:r>
          </a:p>
          <a:p>
            <a:r>
              <a:rPr lang="en-US" dirty="0"/>
              <a:t>Unable to learn or represent many classification functions (e.g. XOR), only the “linearly separable” ones are learnable.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ADD2E-49ED-4215-B90D-7001665FA137}" type="slidenum">
              <a:rPr lang="en-US"/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Learning Rule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6" y="1028700"/>
            <a:ext cx="8166947" cy="3515916"/>
          </a:xfrm>
        </p:spPr>
        <p:txBody>
          <a:bodyPr/>
          <a:lstStyle/>
          <a:p>
            <a:r>
              <a:rPr lang="en-US" sz="2800" dirty="0"/>
              <a:t>Update weights by: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    where </a:t>
            </a:r>
            <a:r>
              <a:rPr lang="el-GR" sz="2800" dirty="0">
                <a:cs typeface="Times New Roman" pitchFamily="18" charset="0"/>
              </a:rPr>
              <a:t>η</a:t>
            </a:r>
            <a:r>
              <a:rPr lang="en-US" sz="2800" dirty="0">
                <a:cs typeface="Times New Roman" pitchFamily="18" charset="0"/>
              </a:rPr>
              <a:t> is the “learning rate,”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dirty="0">
                <a:cs typeface="Times New Roman" pitchFamily="18" charset="0"/>
              </a:rPr>
              <a:t> is the teacher output, and</a:t>
            </a:r>
            <a:r>
              <a:rPr lang="en-US" sz="2800" i="1" dirty="0">
                <a:cs typeface="Times New Roman" pitchFamily="18" charset="0"/>
              </a:rPr>
              <a:t> o </a:t>
            </a:r>
            <a:r>
              <a:rPr lang="en-US" sz="2800" dirty="0">
                <a:cs typeface="Times New Roman" pitchFamily="18" charset="0"/>
              </a:rPr>
              <a:t>is the network output.</a:t>
            </a:r>
            <a:endParaRPr lang="el-GR" sz="2800" dirty="0">
              <a:cs typeface="Times New Roman" pitchFamily="18" charset="0"/>
            </a:endParaRPr>
          </a:p>
          <a:p>
            <a:r>
              <a:rPr lang="en-US" sz="2800" dirty="0"/>
              <a:t>Equivalent to rules:</a:t>
            </a:r>
          </a:p>
          <a:p>
            <a:pPr lvl="1"/>
            <a:r>
              <a:rPr lang="en-US" sz="2400" dirty="0"/>
              <a:t>If output is correct do nothing.</a:t>
            </a:r>
          </a:p>
          <a:p>
            <a:pPr lvl="1"/>
            <a:r>
              <a:rPr lang="en-US" sz="2400" dirty="0"/>
              <a:t>If output is high, lower weights on active inputs</a:t>
            </a:r>
          </a:p>
          <a:p>
            <a:pPr lvl="1"/>
            <a:r>
              <a:rPr lang="en-US" sz="2400" dirty="0"/>
              <a:t>If output is low, increase weights on active inputs</a:t>
            </a:r>
          </a:p>
        </p:txBody>
      </p:sp>
      <p:graphicFrame>
        <p:nvGraphicFramePr>
          <p:cNvPr id="2355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01825" y="1577975"/>
          <a:ext cx="25479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25" y="1577975"/>
                        <a:ext cx="254793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66C5CC-83C5-4410-9DB7-701965FCA5A4}" type="slidenum">
              <a:rPr lang="en-US"/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Learning Algorithm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8700"/>
            <a:ext cx="7918450" cy="3515916"/>
          </a:xfrm>
        </p:spPr>
        <p:txBody>
          <a:bodyPr/>
          <a:lstStyle/>
          <a:p>
            <a:r>
              <a:rPr lang="en-US" dirty="0"/>
              <a:t>Iteratively update weights until convergence.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700972" y="1816376"/>
            <a:ext cx="7651751" cy="23105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2400" dirty="0"/>
              <a:t>Initialize weights to random values</a:t>
            </a:r>
          </a:p>
          <a:p>
            <a:pPr algn="l"/>
            <a:r>
              <a:rPr lang="en-US" sz="2400" dirty="0"/>
              <a:t>Until outputs of all training examples are correct</a:t>
            </a:r>
          </a:p>
          <a:p>
            <a:pPr algn="l"/>
            <a:r>
              <a:rPr lang="en-US" sz="2400" dirty="0"/>
              <a:t>      For each training pair, </a:t>
            </a:r>
            <a:r>
              <a:rPr lang="en-US" sz="2400" i="1" dirty="0"/>
              <a:t>E</a:t>
            </a:r>
            <a:r>
              <a:rPr lang="en-US" sz="2400" dirty="0"/>
              <a:t>, do: </a:t>
            </a:r>
          </a:p>
          <a:p>
            <a:pPr algn="l"/>
            <a:r>
              <a:rPr lang="en-US" sz="2400" dirty="0"/>
              <a:t>             Compute current output </a:t>
            </a:r>
            <a:r>
              <a:rPr lang="en-US" sz="2400" i="1" dirty="0"/>
              <a:t>o</a:t>
            </a:r>
            <a:r>
              <a:rPr lang="en-US" sz="2400" dirty="0"/>
              <a:t> for </a:t>
            </a:r>
            <a:r>
              <a:rPr lang="en-US" sz="2400" i="1" dirty="0"/>
              <a:t>E</a:t>
            </a:r>
            <a:r>
              <a:rPr lang="en-US" sz="2400" dirty="0"/>
              <a:t> given its inputs</a:t>
            </a:r>
          </a:p>
          <a:p>
            <a:pPr algn="l"/>
            <a:r>
              <a:rPr lang="en-US" sz="2400" dirty="0"/>
              <a:t>             Compare current output to target value, </a:t>
            </a:r>
            <a:r>
              <a:rPr lang="en-US" sz="2400" i="1" dirty="0"/>
              <a:t>t</a:t>
            </a:r>
            <a:r>
              <a:rPr lang="en-US" sz="2400" baseline="-25000" dirty="0"/>
              <a:t> , </a:t>
            </a:r>
            <a:r>
              <a:rPr lang="en-US" sz="2400" dirty="0"/>
              <a:t>for </a:t>
            </a:r>
            <a:r>
              <a:rPr lang="en-US" sz="2400" i="1" dirty="0"/>
              <a:t>E</a:t>
            </a:r>
            <a:endParaRPr lang="en-US" sz="2400" i="1" baseline="-25000" dirty="0"/>
          </a:p>
          <a:p>
            <a:pPr algn="l"/>
            <a:r>
              <a:rPr lang="en-US" sz="2400" dirty="0"/>
              <a:t>             Update weights using learning rule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</a:t>
            </a:r>
            <a:r>
              <a:rPr lang="en-US" dirty="0"/>
              <a:t> Demise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56" y="1328792"/>
            <a:ext cx="7929880" cy="3515916"/>
          </a:xfrm>
        </p:spPr>
        <p:txBody>
          <a:bodyPr/>
          <a:lstStyle/>
          <a:p>
            <a:r>
              <a:rPr lang="en-US" i="1" dirty="0" err="1"/>
              <a:t>Perceptons</a:t>
            </a:r>
            <a:r>
              <a:rPr lang="en-US" dirty="0"/>
              <a:t> (1969) by </a:t>
            </a:r>
            <a:r>
              <a:rPr lang="en-US" dirty="0" err="1"/>
              <a:t>Minksy</a:t>
            </a:r>
            <a:r>
              <a:rPr lang="en-US" dirty="0"/>
              <a:t> and </a:t>
            </a:r>
            <a:r>
              <a:rPr lang="en-US" dirty="0" err="1"/>
              <a:t>Papert</a:t>
            </a:r>
            <a:r>
              <a:rPr lang="en-US" dirty="0"/>
              <a:t> illuminated the limitations of the </a:t>
            </a:r>
            <a:r>
              <a:rPr lang="en-US" dirty="0" err="1"/>
              <a:t>perceptron</a:t>
            </a:r>
            <a:r>
              <a:rPr lang="en-US" dirty="0"/>
              <a:t>.</a:t>
            </a:r>
          </a:p>
          <a:p>
            <a:r>
              <a:rPr lang="en-US" dirty="0"/>
              <a:t>Work on neural-networks dissipated during the 70’s and early 80’s.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Resurgence (1986)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967740"/>
            <a:ext cx="7772400" cy="3515916"/>
          </a:xfrm>
        </p:spPr>
        <p:txBody>
          <a:bodyPr/>
          <a:lstStyle/>
          <a:p>
            <a:r>
              <a:rPr lang="en-US" dirty="0"/>
              <a:t>Interest in NNs revived in the mid 1980’s due to the rise of “connectionism.”</a:t>
            </a:r>
          </a:p>
          <a:p>
            <a:r>
              <a:rPr lang="en-US" dirty="0" err="1"/>
              <a:t>Backpropagation</a:t>
            </a:r>
            <a:r>
              <a:rPr lang="en-US" dirty="0"/>
              <a:t> algorithm popularized for training three-layer NN’s.</a:t>
            </a:r>
          </a:p>
          <a:p>
            <a:r>
              <a:rPr lang="en-US" dirty="0"/>
              <a:t>Generalized the iterative “hill climbing” method to approximate fitting two layers of synaptic connections, but no convergence guarantees.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1566</Words>
  <Application>Microsoft Office PowerPoint</Application>
  <PresentationFormat>On-screen Show (16:9)</PresentationFormat>
  <Paragraphs>243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Helvetica</vt:lpstr>
      <vt:lpstr>Cambria Math</vt:lpstr>
      <vt:lpstr>Times New Roman</vt:lpstr>
      <vt:lpstr>Arial</vt:lpstr>
      <vt:lpstr>models</vt:lpstr>
      <vt:lpstr>1_models</vt:lpstr>
      <vt:lpstr>2_models</vt:lpstr>
      <vt:lpstr>3_models</vt:lpstr>
      <vt:lpstr>Equation</vt:lpstr>
      <vt:lpstr>The Deep Learning Revolution</vt:lpstr>
      <vt:lpstr>Deep Learning Revolution</vt:lpstr>
      <vt:lpstr>Very Brief History of Machine Learning</vt:lpstr>
      <vt:lpstr>Single-Layer Neural Network (Linear Threshold Unit)</vt:lpstr>
      <vt:lpstr>Perceptron</vt:lpstr>
      <vt:lpstr>Perceptron Learning Rule</vt:lpstr>
      <vt:lpstr>Perceptron Learning Algorithm</vt:lpstr>
      <vt:lpstr>Perceptron Demise</vt:lpstr>
      <vt:lpstr>Neural Net Resurgence (1986)</vt:lpstr>
      <vt:lpstr>3-Layer NN Backpropagation</vt:lpstr>
      <vt:lpstr>Second NN Demise (1995-2010) </vt:lpstr>
      <vt:lpstr>Deep Learning Revolution (2010…)</vt:lpstr>
      <vt:lpstr>Massive Data and Specialized Hardware  </vt:lpstr>
      <vt:lpstr>CNNs</vt:lpstr>
      <vt:lpstr>CNNs</vt:lpstr>
      <vt:lpstr>ImageNet Large Scale  Visual Recognition Challenge (ILSVRC)</vt:lpstr>
      <vt:lpstr>ImageNet Performance Over Time</vt:lpstr>
      <vt:lpstr>Recurrent Neural Networks (RNNs)</vt:lpstr>
      <vt:lpstr>Simple Recurrent Network (SRN)</vt:lpstr>
      <vt:lpstr>Unrolled RNN</vt:lpstr>
      <vt:lpstr>Training RNN’s</vt:lpstr>
      <vt:lpstr>Vanishing/Exploding Gradient Problem</vt:lpstr>
      <vt:lpstr>Long Distance Dependencies</vt:lpstr>
      <vt:lpstr>Long Short Term Memory (LSTM)</vt:lpstr>
      <vt:lpstr>LSTM Network Architecture</vt:lpstr>
      <vt:lpstr>Bi-directional LSTM (Bi-LSTM)</vt:lpstr>
      <vt:lpstr>Sequence to Sequence (Seq2Seq) Transduction</vt:lpstr>
      <vt:lpstr>Neural Machine Translation (NMT)</vt:lpstr>
      <vt:lpstr>NMT Results (Wu et al., 2016)</vt:lpstr>
      <vt:lpstr> LSTM Application Architectures</vt:lpstr>
      <vt:lpstr>Independent Word Vectors</vt:lpstr>
      <vt:lpstr>Bidirectional Language Model</vt:lpstr>
      <vt:lpstr>Contextualized Word Embeddings</vt:lpstr>
      <vt:lpstr>Transformer Networks</vt:lpstr>
      <vt:lpstr>Transformer Architecture</vt:lpstr>
      <vt:lpstr>BERT Contextualized Embeddings</vt:lpstr>
      <vt:lpstr>BERT Architecture</vt:lpstr>
      <vt:lpstr>Neural Information Retrieval</vt:lpstr>
      <vt:lpstr>BERT IR Results</vt:lpstr>
      <vt:lpstr>“Cramming” Meaning into Vectors</vt:lpstr>
      <vt:lpstr>Complex Compositional Questions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Continuously Improving Robotic Natural Language Understanding with Semantic Parsing, Dialog, and Multi-modal Perception</dc:title>
  <dc:creator>Raymond Mooney</dc:creator>
  <cp:lastModifiedBy>Raymond Mooney</cp:lastModifiedBy>
  <cp:revision>98</cp:revision>
  <dcterms:modified xsi:type="dcterms:W3CDTF">2019-11-30T15:38:18Z</dcterms:modified>
</cp:coreProperties>
</file>