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4688800" cy="32918400"/>
  <p:notesSz cx="6858000" cy="9144000"/>
  <p:defaultTextStyle>
    <a:defPPr>
      <a:defRPr lang="en-US"/>
    </a:defPPr>
    <a:lvl1pPr marL="0" algn="l" defTabSz="3028493" rtl="0" eaLnBrk="1" latinLnBrk="0" hangingPunct="1">
      <a:defRPr sz="5962" kern="1200">
        <a:solidFill>
          <a:schemeClr val="tx1"/>
        </a:solidFill>
        <a:latin typeface="+mn-lt"/>
        <a:ea typeface="+mn-ea"/>
        <a:cs typeface="+mn-cs"/>
      </a:defRPr>
    </a:lvl1pPr>
    <a:lvl2pPr marL="1514246" algn="l" defTabSz="3028493" rtl="0" eaLnBrk="1" latinLnBrk="0" hangingPunct="1">
      <a:defRPr sz="5962" kern="1200">
        <a:solidFill>
          <a:schemeClr val="tx1"/>
        </a:solidFill>
        <a:latin typeface="+mn-lt"/>
        <a:ea typeface="+mn-ea"/>
        <a:cs typeface="+mn-cs"/>
      </a:defRPr>
    </a:lvl2pPr>
    <a:lvl3pPr marL="3028493" algn="l" defTabSz="3028493" rtl="0" eaLnBrk="1" latinLnBrk="0" hangingPunct="1">
      <a:defRPr sz="5962" kern="1200">
        <a:solidFill>
          <a:schemeClr val="tx1"/>
        </a:solidFill>
        <a:latin typeface="+mn-lt"/>
        <a:ea typeface="+mn-ea"/>
        <a:cs typeface="+mn-cs"/>
      </a:defRPr>
    </a:lvl3pPr>
    <a:lvl4pPr marL="4542739" algn="l" defTabSz="3028493" rtl="0" eaLnBrk="1" latinLnBrk="0" hangingPunct="1">
      <a:defRPr sz="5962" kern="1200">
        <a:solidFill>
          <a:schemeClr val="tx1"/>
        </a:solidFill>
        <a:latin typeface="+mn-lt"/>
        <a:ea typeface="+mn-ea"/>
        <a:cs typeface="+mn-cs"/>
      </a:defRPr>
    </a:lvl4pPr>
    <a:lvl5pPr marL="6056986" algn="l" defTabSz="3028493" rtl="0" eaLnBrk="1" latinLnBrk="0" hangingPunct="1">
      <a:defRPr sz="5962" kern="1200">
        <a:solidFill>
          <a:schemeClr val="tx1"/>
        </a:solidFill>
        <a:latin typeface="+mn-lt"/>
        <a:ea typeface="+mn-ea"/>
        <a:cs typeface="+mn-cs"/>
      </a:defRPr>
    </a:lvl5pPr>
    <a:lvl6pPr marL="7571232" algn="l" defTabSz="3028493" rtl="0" eaLnBrk="1" latinLnBrk="0" hangingPunct="1">
      <a:defRPr sz="5962" kern="1200">
        <a:solidFill>
          <a:schemeClr val="tx1"/>
        </a:solidFill>
        <a:latin typeface="+mn-lt"/>
        <a:ea typeface="+mn-ea"/>
        <a:cs typeface="+mn-cs"/>
      </a:defRPr>
    </a:lvl6pPr>
    <a:lvl7pPr marL="9085478" algn="l" defTabSz="3028493" rtl="0" eaLnBrk="1" latinLnBrk="0" hangingPunct="1">
      <a:defRPr sz="5962" kern="1200">
        <a:solidFill>
          <a:schemeClr val="tx1"/>
        </a:solidFill>
        <a:latin typeface="+mn-lt"/>
        <a:ea typeface="+mn-ea"/>
        <a:cs typeface="+mn-cs"/>
      </a:defRPr>
    </a:lvl7pPr>
    <a:lvl8pPr marL="10599725" algn="l" defTabSz="3028493" rtl="0" eaLnBrk="1" latinLnBrk="0" hangingPunct="1">
      <a:defRPr sz="5962" kern="1200">
        <a:solidFill>
          <a:schemeClr val="tx1"/>
        </a:solidFill>
        <a:latin typeface="+mn-lt"/>
        <a:ea typeface="+mn-ea"/>
        <a:cs typeface="+mn-cs"/>
      </a:defRPr>
    </a:lvl8pPr>
    <a:lvl9pPr marL="12113971" algn="l" defTabSz="3028493" rtl="0" eaLnBrk="1" latinLnBrk="0" hangingPunct="1">
      <a:defRPr sz="596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51660" y="5387342"/>
            <a:ext cx="20985480" cy="11460480"/>
          </a:xfrm>
        </p:spPr>
        <p:txBody>
          <a:bodyPr anchor="b"/>
          <a:lstStyle>
            <a:lvl1pPr algn="ctr">
              <a:defRPr sz="16200"/>
            </a:lvl1pPr>
          </a:lstStyle>
          <a:p>
            <a:r>
              <a:rPr lang="en-US" smtClean="0"/>
              <a:t>Click to edit Master title style</a:t>
            </a:r>
            <a:endParaRPr lang="en-US" dirty="0"/>
          </a:p>
        </p:txBody>
      </p:sp>
      <p:sp>
        <p:nvSpPr>
          <p:cNvPr id="3" name="Subtitle 2"/>
          <p:cNvSpPr>
            <a:spLocks noGrp="1"/>
          </p:cNvSpPr>
          <p:nvPr>
            <p:ph type="subTitle" idx="1"/>
          </p:nvPr>
        </p:nvSpPr>
        <p:spPr>
          <a:xfrm>
            <a:off x="3086100" y="17289782"/>
            <a:ext cx="18516600" cy="794765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F33D53-CA6C-4FC1-B69B-90F7ABF22602}"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294450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33D53-CA6C-4FC1-B69B-90F7ABF22602}"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325204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67924" y="1752600"/>
            <a:ext cx="5323523"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97356" y="1752600"/>
            <a:ext cx="15661958"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33D53-CA6C-4FC1-B69B-90F7ABF22602}"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192628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F33D53-CA6C-4FC1-B69B-90F7ABF22602}"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9440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4498" y="8206749"/>
            <a:ext cx="21294090" cy="13693138"/>
          </a:xfrm>
        </p:spPr>
        <p:txBody>
          <a:bodyPr anchor="b"/>
          <a:lstStyle>
            <a:lvl1pPr>
              <a:defRPr sz="16200"/>
            </a:lvl1pPr>
          </a:lstStyle>
          <a:p>
            <a:r>
              <a:rPr lang="en-US" smtClean="0"/>
              <a:t>Click to edit Master title style</a:t>
            </a:r>
            <a:endParaRPr lang="en-US" dirty="0"/>
          </a:p>
        </p:txBody>
      </p:sp>
      <p:sp>
        <p:nvSpPr>
          <p:cNvPr id="3" name="Text Placeholder 2"/>
          <p:cNvSpPr>
            <a:spLocks noGrp="1"/>
          </p:cNvSpPr>
          <p:nvPr>
            <p:ph type="body" idx="1"/>
          </p:nvPr>
        </p:nvSpPr>
        <p:spPr>
          <a:xfrm>
            <a:off x="1684498" y="22029429"/>
            <a:ext cx="21294090" cy="7200898"/>
          </a:xfrm>
        </p:spPr>
        <p:txBody>
          <a:bodyPr/>
          <a:lstStyle>
            <a:lvl1pPr marL="0" indent="0">
              <a:buNone/>
              <a:defRPr sz="6480">
                <a:solidFill>
                  <a:schemeClr val="tx1"/>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F33D53-CA6C-4FC1-B69B-90F7ABF22602}"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88279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97355" y="8763000"/>
            <a:ext cx="104927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498705" y="8763000"/>
            <a:ext cx="104927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F33D53-CA6C-4FC1-B69B-90F7ABF22602}"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272612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00571" y="1752607"/>
            <a:ext cx="2129409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00573" y="8069582"/>
            <a:ext cx="10444518"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4" name="Content Placeholder 3"/>
          <p:cNvSpPr>
            <a:spLocks noGrp="1"/>
          </p:cNvSpPr>
          <p:nvPr>
            <p:ph sz="half" idx="2"/>
          </p:nvPr>
        </p:nvSpPr>
        <p:spPr>
          <a:xfrm>
            <a:off x="1700573" y="12024360"/>
            <a:ext cx="1044451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498706" y="8069582"/>
            <a:ext cx="10495956" cy="395477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smtClean="0"/>
              <a:t>Click to edit Master text styles</a:t>
            </a:r>
          </a:p>
        </p:txBody>
      </p:sp>
      <p:sp>
        <p:nvSpPr>
          <p:cNvPr id="6" name="Content Placeholder 5"/>
          <p:cNvSpPr>
            <a:spLocks noGrp="1"/>
          </p:cNvSpPr>
          <p:nvPr>
            <p:ph sz="quarter" idx="4"/>
          </p:nvPr>
        </p:nvSpPr>
        <p:spPr>
          <a:xfrm>
            <a:off x="12498706" y="12024360"/>
            <a:ext cx="1049595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F33D53-CA6C-4FC1-B69B-90F7ABF22602}"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422547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F33D53-CA6C-4FC1-B69B-90F7ABF22602}"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250539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33D53-CA6C-4FC1-B69B-90F7ABF22602}"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24052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0571" y="2194560"/>
            <a:ext cx="7962781" cy="7680960"/>
          </a:xfrm>
        </p:spPr>
        <p:txBody>
          <a:bodyPr anchor="b"/>
          <a:lstStyle>
            <a:lvl1pPr>
              <a:defRPr sz="8640"/>
            </a:lvl1pPr>
          </a:lstStyle>
          <a:p>
            <a:r>
              <a:rPr lang="en-US" smtClean="0"/>
              <a:t>Click to edit Master title style</a:t>
            </a:r>
            <a:endParaRPr lang="en-US" dirty="0"/>
          </a:p>
        </p:txBody>
      </p:sp>
      <p:sp>
        <p:nvSpPr>
          <p:cNvPr id="3" name="Content Placeholder 2"/>
          <p:cNvSpPr>
            <a:spLocks noGrp="1"/>
          </p:cNvSpPr>
          <p:nvPr>
            <p:ph idx="1"/>
          </p:nvPr>
        </p:nvSpPr>
        <p:spPr>
          <a:xfrm>
            <a:off x="10495956" y="4739647"/>
            <a:ext cx="12498705" cy="233934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00571" y="9875520"/>
            <a:ext cx="7962781"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F33D53-CA6C-4FC1-B69B-90F7ABF22602}"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11069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0571" y="2194560"/>
            <a:ext cx="7962781" cy="7680960"/>
          </a:xfrm>
        </p:spPr>
        <p:txBody>
          <a:bodyPr anchor="b"/>
          <a:lstStyle>
            <a:lvl1pPr>
              <a:defRPr sz="86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95956" y="4739647"/>
            <a:ext cx="12498705" cy="23393400"/>
          </a:xfrm>
        </p:spPr>
        <p:txBody>
          <a:bodyPr anchor="t"/>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r>
              <a:rPr lang="en-US" smtClean="0"/>
              <a:t>Click icon to add picture</a:t>
            </a:r>
            <a:endParaRPr lang="en-US" dirty="0"/>
          </a:p>
        </p:txBody>
      </p:sp>
      <p:sp>
        <p:nvSpPr>
          <p:cNvPr id="4" name="Text Placeholder 3"/>
          <p:cNvSpPr>
            <a:spLocks noGrp="1"/>
          </p:cNvSpPr>
          <p:nvPr>
            <p:ph type="body" sz="half" idx="2"/>
          </p:nvPr>
        </p:nvSpPr>
        <p:spPr>
          <a:xfrm>
            <a:off x="1700571" y="9875520"/>
            <a:ext cx="7962781" cy="1829562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F33D53-CA6C-4FC1-B69B-90F7ABF22602}"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075FD-D58E-4155-B305-32520242F1C3}" type="slidenum">
              <a:rPr lang="en-US" smtClean="0"/>
              <a:t>‹#›</a:t>
            </a:fld>
            <a:endParaRPr lang="en-US"/>
          </a:p>
        </p:txBody>
      </p:sp>
    </p:spTree>
    <p:extLst>
      <p:ext uri="{BB962C8B-B14F-4D97-AF65-F5344CB8AC3E}">
        <p14:creationId xmlns:p14="http://schemas.microsoft.com/office/powerpoint/2010/main" val="416740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97355" y="1752607"/>
            <a:ext cx="2129409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97355" y="8763000"/>
            <a:ext cx="2129409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97355" y="30510487"/>
            <a:ext cx="5554980" cy="1752600"/>
          </a:xfrm>
          <a:prstGeom prst="rect">
            <a:avLst/>
          </a:prstGeom>
        </p:spPr>
        <p:txBody>
          <a:bodyPr vert="horz" lIns="91440" tIns="45720" rIns="91440" bIns="45720" rtlCol="0" anchor="ctr"/>
          <a:lstStyle>
            <a:lvl1pPr algn="l">
              <a:defRPr sz="3240">
                <a:solidFill>
                  <a:schemeClr val="tx1">
                    <a:tint val="75000"/>
                  </a:schemeClr>
                </a:solidFill>
              </a:defRPr>
            </a:lvl1pPr>
          </a:lstStyle>
          <a:p>
            <a:fld id="{EFF33D53-CA6C-4FC1-B69B-90F7ABF22602}" type="datetimeFigureOut">
              <a:rPr lang="en-US" smtClean="0"/>
              <a:t>8/1/2019</a:t>
            </a:fld>
            <a:endParaRPr lang="en-US"/>
          </a:p>
        </p:txBody>
      </p:sp>
      <p:sp>
        <p:nvSpPr>
          <p:cNvPr id="5" name="Footer Placeholder 4"/>
          <p:cNvSpPr>
            <a:spLocks noGrp="1"/>
          </p:cNvSpPr>
          <p:nvPr>
            <p:ph type="ftr" sz="quarter" idx="3"/>
          </p:nvPr>
        </p:nvSpPr>
        <p:spPr>
          <a:xfrm>
            <a:off x="8178165" y="30510487"/>
            <a:ext cx="8332470" cy="17526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36465" y="30510487"/>
            <a:ext cx="5554980" cy="1752600"/>
          </a:xfrm>
          <a:prstGeom prst="rect">
            <a:avLst/>
          </a:prstGeom>
        </p:spPr>
        <p:txBody>
          <a:bodyPr vert="horz" lIns="91440" tIns="45720" rIns="91440" bIns="45720" rtlCol="0" anchor="ctr"/>
          <a:lstStyle>
            <a:lvl1pPr algn="r">
              <a:defRPr sz="3240">
                <a:solidFill>
                  <a:schemeClr val="tx1">
                    <a:tint val="75000"/>
                  </a:schemeClr>
                </a:solidFill>
              </a:defRPr>
            </a:lvl1pPr>
          </a:lstStyle>
          <a:p>
            <a:fld id="{440075FD-D58E-4155-B305-32520242F1C3}" type="slidenum">
              <a:rPr lang="en-US" smtClean="0"/>
              <a:t>‹#›</a:t>
            </a:fld>
            <a:endParaRPr lang="en-US"/>
          </a:p>
        </p:txBody>
      </p:sp>
    </p:spTree>
    <p:extLst>
      <p:ext uri="{BB962C8B-B14F-4D97-AF65-F5344CB8AC3E}">
        <p14:creationId xmlns:p14="http://schemas.microsoft.com/office/powerpoint/2010/main" val="2306186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5156200" y="313118"/>
            <a:ext cx="19060558" cy="3252802"/>
            <a:chOff x="0" y="190500"/>
            <a:chExt cx="33832800" cy="4227860"/>
          </a:xfrm>
        </p:grpSpPr>
        <p:sp>
          <p:nvSpPr>
            <p:cNvPr id="4" name="Rectangle 3"/>
            <p:cNvSpPr/>
            <p:nvPr/>
          </p:nvSpPr>
          <p:spPr>
            <a:xfrm>
              <a:off x="0" y="190500"/>
              <a:ext cx="33832800" cy="201203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7200" b="1" dirty="0">
                  <a:solidFill>
                    <a:schemeClr val="bg1"/>
                  </a:solidFill>
                </a:rPr>
                <a:t>SMART PENDANT FOR WOMEN SAFETY</a:t>
              </a:r>
              <a:endParaRPr lang="en-US" sz="7200" dirty="0">
                <a:solidFill>
                  <a:schemeClr val="bg1"/>
                </a:solidFill>
              </a:endParaRPr>
            </a:p>
          </p:txBody>
        </p:sp>
        <p:sp>
          <p:nvSpPr>
            <p:cNvPr id="5" name="Rectangle 4"/>
            <p:cNvSpPr/>
            <p:nvPr/>
          </p:nvSpPr>
          <p:spPr>
            <a:xfrm>
              <a:off x="0" y="2045031"/>
              <a:ext cx="33832800" cy="23733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1"/>
                  </a:solidFill>
                </a:rPr>
                <a:t>Md</a:t>
              </a:r>
              <a:r>
                <a:rPr lang="en-US" sz="3600" dirty="0">
                  <a:solidFill>
                    <a:schemeClr val="bg1"/>
                  </a:solidFill>
                </a:rPr>
                <a:t>. </a:t>
              </a:r>
              <a:r>
                <a:rPr lang="en-US" sz="3600" dirty="0" err="1">
                  <a:solidFill>
                    <a:schemeClr val="bg1"/>
                  </a:solidFill>
                </a:rPr>
                <a:t>Rakibul</a:t>
              </a:r>
              <a:r>
                <a:rPr lang="en-US" sz="3600" dirty="0">
                  <a:solidFill>
                    <a:schemeClr val="bg1"/>
                  </a:solidFill>
                </a:rPr>
                <a:t> </a:t>
              </a:r>
              <a:r>
                <a:rPr lang="en-US" sz="3600" dirty="0" err="1" smtClean="0">
                  <a:solidFill>
                    <a:schemeClr val="bg1"/>
                  </a:solidFill>
                </a:rPr>
                <a:t>Hasan</a:t>
              </a:r>
              <a:r>
                <a:rPr lang="en-US" sz="3600" dirty="0" smtClean="0">
                  <a:solidFill>
                    <a:schemeClr val="bg1"/>
                  </a:solidFill>
                </a:rPr>
                <a:t>, </a:t>
              </a:r>
              <a:r>
                <a:rPr lang="en-US" sz="3600" dirty="0">
                  <a:solidFill>
                    <a:schemeClr val="bg1"/>
                  </a:solidFill>
                </a:rPr>
                <a:t>Mohammad </a:t>
              </a:r>
              <a:r>
                <a:rPr lang="en-US" sz="3600" dirty="0" err="1">
                  <a:solidFill>
                    <a:schemeClr val="bg1"/>
                  </a:solidFill>
                </a:rPr>
                <a:t>Torikul</a:t>
              </a:r>
              <a:r>
                <a:rPr lang="en-US" sz="3600" dirty="0">
                  <a:solidFill>
                    <a:schemeClr val="bg1"/>
                  </a:solidFill>
                </a:rPr>
                <a:t> Islam </a:t>
              </a:r>
              <a:r>
                <a:rPr lang="en-US" sz="3600" dirty="0" err="1" smtClean="0">
                  <a:solidFill>
                    <a:schemeClr val="bg1"/>
                  </a:solidFill>
                </a:rPr>
                <a:t>Maruf</a:t>
              </a:r>
              <a:endParaRPr lang="en-US" sz="3600" dirty="0" smtClean="0">
                <a:solidFill>
                  <a:schemeClr val="bg1"/>
                </a:solidFill>
              </a:endParaRPr>
            </a:p>
            <a:p>
              <a:pPr algn="ctr"/>
              <a:r>
                <a:rPr lang="en-US" sz="3600" dirty="0" smtClean="0">
                  <a:solidFill>
                    <a:schemeClr val="bg1"/>
                  </a:solidFill>
                </a:rPr>
                <a:t>Supervised by- </a:t>
              </a:r>
              <a:r>
                <a:rPr lang="en-US" sz="3600" dirty="0" err="1" smtClean="0">
                  <a:solidFill>
                    <a:schemeClr val="bg1"/>
                  </a:solidFill>
                </a:rPr>
                <a:t>Sarnali</a:t>
              </a:r>
              <a:r>
                <a:rPr lang="en-US" sz="3600" dirty="0" smtClean="0">
                  <a:solidFill>
                    <a:schemeClr val="bg1"/>
                  </a:solidFill>
                </a:rPr>
                <a:t> </a:t>
              </a:r>
              <a:r>
                <a:rPr lang="en-US" sz="3600" dirty="0" err="1" smtClean="0">
                  <a:solidFill>
                    <a:schemeClr val="bg1"/>
                  </a:solidFill>
                </a:rPr>
                <a:t>Basak</a:t>
              </a:r>
              <a:endParaRPr lang="en-US" sz="3600" dirty="0" smtClean="0">
                <a:solidFill>
                  <a:schemeClr val="bg1"/>
                </a:solidFill>
              </a:endParaRPr>
            </a:p>
            <a:p>
              <a:pPr algn="ctr"/>
              <a:r>
                <a:rPr lang="en-US" sz="2200" dirty="0" smtClean="0">
                  <a:solidFill>
                    <a:schemeClr val="bg1"/>
                  </a:solidFill>
                </a:rPr>
                <a:t>Assistant Professor</a:t>
              </a:r>
              <a:endParaRPr lang="en-US" sz="2200" dirty="0">
                <a:solidFill>
                  <a:schemeClr val="bg1"/>
                </a:solidFill>
              </a:endParaRPr>
            </a:p>
            <a:p>
              <a:pPr algn="ctr"/>
              <a:r>
                <a:rPr lang="en-US" sz="2400" dirty="0" smtClean="0">
                  <a:solidFill>
                    <a:schemeClr val="bg1"/>
                  </a:solidFill>
                </a:rPr>
                <a:t>Department of Computer Science and Engineering, </a:t>
              </a:r>
              <a:r>
                <a:rPr lang="en-US" sz="2400" dirty="0" err="1" smtClean="0">
                  <a:solidFill>
                    <a:schemeClr val="bg1"/>
                  </a:solidFill>
                </a:rPr>
                <a:t>Jahangirnagar</a:t>
              </a:r>
              <a:r>
                <a:rPr lang="en-US" sz="2400" dirty="0" smtClean="0">
                  <a:solidFill>
                    <a:schemeClr val="bg1"/>
                  </a:solidFill>
                </a:rPr>
                <a:t> University, </a:t>
              </a:r>
              <a:r>
                <a:rPr lang="en-US" sz="2400" dirty="0" err="1" smtClean="0">
                  <a:solidFill>
                    <a:schemeClr val="bg1"/>
                  </a:solidFill>
                </a:rPr>
                <a:t>Savar</a:t>
              </a:r>
              <a:r>
                <a:rPr lang="en-US" sz="2400" dirty="0" smtClean="0">
                  <a:solidFill>
                    <a:schemeClr val="bg1"/>
                  </a:solidFill>
                </a:rPr>
                <a:t>, Dhaka, Bangladesh</a:t>
              </a:r>
              <a:endParaRPr lang="en-US" sz="2400" dirty="0">
                <a:solidFill>
                  <a:schemeClr val="bg1"/>
                </a:solidFill>
              </a:endParaRPr>
            </a:p>
          </p:txBody>
        </p:sp>
      </p:grpSp>
      <p:sp>
        <p:nvSpPr>
          <p:cNvPr id="6" name="Rectangle 5"/>
          <p:cNvSpPr/>
          <p:nvPr/>
        </p:nvSpPr>
        <p:spPr>
          <a:xfrm>
            <a:off x="222421" y="3910302"/>
            <a:ext cx="3864576" cy="28665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350">
              <a:solidFill>
                <a:schemeClr val="tx1"/>
              </a:solidFill>
            </a:endParaRPr>
          </a:p>
        </p:txBody>
      </p:sp>
      <p:sp>
        <p:nvSpPr>
          <p:cNvPr id="8" name="Rectangle 7"/>
          <p:cNvSpPr/>
          <p:nvPr/>
        </p:nvSpPr>
        <p:spPr>
          <a:xfrm>
            <a:off x="4280686" y="3910302"/>
            <a:ext cx="6515308" cy="2866519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350" dirty="0">
              <a:solidFill>
                <a:schemeClr val="tx1"/>
              </a:solidFill>
            </a:endParaRPr>
          </a:p>
        </p:txBody>
      </p:sp>
      <p:sp>
        <p:nvSpPr>
          <p:cNvPr id="10" name="Rectangle 9"/>
          <p:cNvSpPr/>
          <p:nvPr/>
        </p:nvSpPr>
        <p:spPr>
          <a:xfrm>
            <a:off x="10895953" y="3910302"/>
            <a:ext cx="6515308" cy="2866519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1"/>
              </a:solidFill>
            </a:endParaRPr>
          </a:p>
        </p:txBody>
      </p:sp>
      <p:sp>
        <p:nvSpPr>
          <p:cNvPr id="17" name="Rectangle 16"/>
          <p:cNvSpPr/>
          <p:nvPr/>
        </p:nvSpPr>
        <p:spPr>
          <a:xfrm>
            <a:off x="546253" y="5298497"/>
            <a:ext cx="3365336" cy="928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FF"/>
                </a:solidFill>
              </a:rPr>
              <a:t>Abstract</a:t>
            </a:r>
          </a:p>
        </p:txBody>
      </p:sp>
      <p:sp>
        <p:nvSpPr>
          <p:cNvPr id="23" name="Rectangle 22"/>
          <p:cNvSpPr/>
          <p:nvPr/>
        </p:nvSpPr>
        <p:spPr>
          <a:xfrm>
            <a:off x="374801" y="6384267"/>
            <a:ext cx="3754755" cy="7280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i="1" dirty="0">
                <a:solidFill>
                  <a:srgbClr val="FFFFFF"/>
                </a:solidFill>
              </a:rPr>
              <a:t>This project is to develop a device which is useful to the women for their own safety and security. A GPS module and GSM module have been integrated with a Sim808 device. We built a system that will support the user to SMS on a cell phone and make a contact with police station, family member or hospital. Electronic system configuration, a GMS module, a GPS module, a Sim808 device, a fingerprint module etc. are the components of the device. </a:t>
            </a:r>
          </a:p>
        </p:txBody>
      </p:sp>
      <p:sp>
        <p:nvSpPr>
          <p:cNvPr id="24" name="Rectangle 23"/>
          <p:cNvSpPr/>
          <p:nvPr/>
        </p:nvSpPr>
        <p:spPr>
          <a:xfrm>
            <a:off x="4328043" y="4004579"/>
            <a:ext cx="6467951" cy="1090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Introduction</a:t>
            </a:r>
          </a:p>
        </p:txBody>
      </p:sp>
      <p:sp>
        <p:nvSpPr>
          <p:cNvPr id="25" name="Rectangle 24"/>
          <p:cNvSpPr/>
          <p:nvPr/>
        </p:nvSpPr>
        <p:spPr>
          <a:xfrm>
            <a:off x="4304364" y="14222137"/>
            <a:ext cx="6467951" cy="1090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Requirement Analysis</a:t>
            </a:r>
            <a:endParaRPr lang="en-US" sz="3600" b="1" dirty="0">
              <a:solidFill>
                <a:schemeClr val="tx1"/>
              </a:solidFill>
            </a:endParaRPr>
          </a:p>
        </p:txBody>
      </p:sp>
      <p:sp>
        <p:nvSpPr>
          <p:cNvPr id="32" name="Rectangle 31"/>
          <p:cNvSpPr/>
          <p:nvPr/>
        </p:nvSpPr>
        <p:spPr>
          <a:xfrm>
            <a:off x="4434106" y="5112441"/>
            <a:ext cx="6313279" cy="8880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smtClean="0">
                <a:solidFill>
                  <a:schemeClr val="tx1"/>
                </a:solidFill>
              </a:rPr>
              <a:t>GPS/GSM </a:t>
            </a:r>
            <a:r>
              <a:rPr lang="en-US" sz="2200" dirty="0">
                <a:solidFill>
                  <a:schemeClr val="tx1"/>
                </a:solidFill>
              </a:rPr>
              <a:t>technology is very useful and developed in many sectors of modern science. By integrating the GPS/GSM device with a fingerprint module, we have implemented a security system especially for women as well as for someone who is seeking for help when they are in critical situation. Now-a-days women safety on streets/outside/vehicle is one of the greatest concern in Bangladesh. To solve this issue, we propose a GPS based safety system that has dual security feature. This device consists of a system that ensures dual alerts in case a woman is harassed or she thinks she is in trouble. It is useful because once an incident occur with a woman, she may or may not get the chance to press the emergency button. Only the user authenticated to the device can start the system by fingerprint scan. Once started, the device requires the woman to constantly scan her finger on the system every one minute, else the system now sends her location to the authorized personnel number through SMS as a security measure. In this case if someone hits the user or the user falls down and get unconscious, the user doesn’t need to do anything. The system automatically starts the dual security features. The device uses GPS sensor along with a GSM modem, fingerprint module and microcontroller based circuit to achieve this system.</a:t>
            </a:r>
          </a:p>
        </p:txBody>
      </p:sp>
      <p:sp>
        <p:nvSpPr>
          <p:cNvPr id="33" name="Rectangle 32"/>
          <p:cNvSpPr/>
          <p:nvPr/>
        </p:nvSpPr>
        <p:spPr>
          <a:xfrm>
            <a:off x="10883213" y="11731043"/>
            <a:ext cx="6467951" cy="4234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Figure: Deployment </a:t>
            </a:r>
            <a:r>
              <a:rPr lang="en-US" sz="2200" dirty="0">
                <a:solidFill>
                  <a:schemeClr val="tx1"/>
                </a:solidFill>
              </a:rPr>
              <a:t>diagram.</a:t>
            </a:r>
          </a:p>
        </p:txBody>
      </p:sp>
      <p:sp>
        <p:nvSpPr>
          <p:cNvPr id="34" name="Rectangle 33"/>
          <p:cNvSpPr/>
          <p:nvPr/>
        </p:nvSpPr>
        <p:spPr>
          <a:xfrm>
            <a:off x="4404665" y="15312487"/>
            <a:ext cx="6384316" cy="16582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en-US" sz="2200" b="1" dirty="0">
                <a:solidFill>
                  <a:schemeClr val="tx1"/>
                </a:solidFill>
              </a:rPr>
              <a:t>Global System for Mobile </a:t>
            </a:r>
            <a:r>
              <a:rPr lang="en-US" sz="2200" b="1" dirty="0" smtClean="0">
                <a:solidFill>
                  <a:schemeClr val="tx1"/>
                </a:solidFill>
              </a:rPr>
              <a:t>Communications</a:t>
            </a:r>
          </a:p>
          <a:p>
            <a:pPr algn="just">
              <a:spcBef>
                <a:spcPts val="600"/>
              </a:spcBef>
              <a:spcAft>
                <a:spcPts val="600"/>
              </a:spcAft>
            </a:pPr>
            <a:r>
              <a:rPr lang="en-US" sz="2200" dirty="0">
                <a:solidFill>
                  <a:schemeClr val="tx1"/>
                </a:solidFill>
              </a:rPr>
              <a:t>GSM (Global System for Mobile Communications) is a second-generation digital mobile telephone standard using a variation of Time Division Multiple Access. It is the most widely used of the three digital wireless telephone technologies - CDMA, GSM and TDMA. </a:t>
            </a:r>
            <a:endParaRPr lang="en-US" sz="2200" dirty="0" smtClean="0">
              <a:solidFill>
                <a:schemeClr val="tx1"/>
              </a:solidFill>
            </a:endParaRPr>
          </a:p>
          <a:p>
            <a:pPr algn="just">
              <a:spcBef>
                <a:spcPts val="600"/>
              </a:spcBef>
              <a:spcAft>
                <a:spcPts val="600"/>
              </a:spcAft>
            </a:pPr>
            <a:r>
              <a:rPr lang="en-US" sz="2200" b="1" dirty="0">
                <a:solidFill>
                  <a:schemeClr val="tx1"/>
                </a:solidFill>
              </a:rPr>
              <a:t>Global Positioning </a:t>
            </a:r>
            <a:r>
              <a:rPr lang="en-US" sz="2200" b="1" dirty="0" smtClean="0">
                <a:solidFill>
                  <a:schemeClr val="tx1"/>
                </a:solidFill>
              </a:rPr>
              <a:t>System</a:t>
            </a:r>
          </a:p>
          <a:p>
            <a:pPr algn="just">
              <a:spcBef>
                <a:spcPts val="600"/>
              </a:spcBef>
              <a:spcAft>
                <a:spcPts val="600"/>
              </a:spcAft>
            </a:pPr>
            <a:r>
              <a:rPr lang="en-US" sz="2200" dirty="0">
                <a:solidFill>
                  <a:schemeClr val="tx1"/>
                </a:solidFill>
              </a:rPr>
              <a:t>The Global Positioning System (GPS) is a technical marvel made possible by a group of satellites in Earth's orbit. The basic concept behind GPS is that signals are transmitted from the satellites in space and these are received by the receivers on or near to the surface of the earth. Using timing it is possible to determine the distance from each satellite and thereby using a process of triangulation and a knowledge of the satellite positions the position on Earth can be determined</a:t>
            </a:r>
            <a:r>
              <a:rPr lang="en-US" sz="2200" dirty="0" smtClean="0">
                <a:solidFill>
                  <a:schemeClr val="tx1"/>
                </a:solidFill>
              </a:rPr>
              <a:t>.</a:t>
            </a:r>
          </a:p>
          <a:p>
            <a:pPr algn="just">
              <a:spcBef>
                <a:spcPts val="600"/>
              </a:spcBef>
              <a:spcAft>
                <a:spcPts val="600"/>
              </a:spcAft>
            </a:pPr>
            <a:r>
              <a:rPr lang="en-US" sz="2200" b="1" dirty="0">
                <a:solidFill>
                  <a:schemeClr val="tx1"/>
                </a:solidFill>
              </a:rPr>
              <a:t>Fingerprint </a:t>
            </a:r>
            <a:r>
              <a:rPr lang="en-US" sz="2200" b="1" dirty="0" smtClean="0">
                <a:solidFill>
                  <a:schemeClr val="tx1"/>
                </a:solidFill>
              </a:rPr>
              <a:t>recognition</a:t>
            </a:r>
          </a:p>
          <a:p>
            <a:pPr algn="just">
              <a:spcBef>
                <a:spcPts val="600"/>
              </a:spcBef>
              <a:spcAft>
                <a:spcPts val="600"/>
              </a:spcAft>
            </a:pPr>
            <a:r>
              <a:rPr lang="en-US" sz="2200" dirty="0">
                <a:solidFill>
                  <a:schemeClr val="tx1"/>
                </a:solidFill>
              </a:rPr>
              <a:t>Identification, identity verification and access control have been made that simple by fingerprint recognition technology and devices. There is no need to rush to your ID card or identity documents, even in the most stressed situations. All it takes a pre-established record of your biometric identity, a fingerprint recognition system and a touch of your fingertip to prove you are you. Fingerprint recognition is the most developed biometric modality and arguably the only one that offers end-to-end solution, which can be deployed with currently available fingerprint recognition systems</a:t>
            </a:r>
            <a:r>
              <a:rPr lang="en-US" sz="2200" dirty="0" smtClean="0">
                <a:solidFill>
                  <a:schemeClr val="tx1"/>
                </a:solidFill>
              </a:rPr>
              <a:t>.</a:t>
            </a:r>
          </a:p>
          <a:p>
            <a:pPr>
              <a:spcBef>
                <a:spcPts val="600"/>
              </a:spcBef>
              <a:spcAft>
                <a:spcPts val="600"/>
              </a:spcAft>
            </a:pPr>
            <a:r>
              <a:rPr lang="en-US" sz="2200" b="1" dirty="0">
                <a:solidFill>
                  <a:schemeClr val="tx1"/>
                </a:solidFill>
              </a:rPr>
              <a:t>Hardware Required</a:t>
            </a:r>
            <a:endParaRPr lang="en-US" sz="2200" dirty="0">
              <a:solidFill>
                <a:schemeClr val="tx1"/>
              </a:solidFill>
            </a:endParaRPr>
          </a:p>
          <a:p>
            <a:pPr marL="342900" lvl="0" indent="-342900">
              <a:buFont typeface="Wingdings" panose="05000000000000000000" pitchFamily="2" charset="2"/>
              <a:buChar char="q"/>
            </a:pPr>
            <a:r>
              <a:rPr lang="en-US" sz="2200" dirty="0" err="1" smtClean="0">
                <a:solidFill>
                  <a:schemeClr val="tx1"/>
                </a:solidFill>
              </a:rPr>
              <a:t>Arduino</a:t>
            </a:r>
            <a:r>
              <a:rPr lang="en-US" sz="2200" dirty="0" smtClean="0">
                <a:solidFill>
                  <a:schemeClr val="tx1"/>
                </a:solidFill>
              </a:rPr>
              <a:t> Uno R3</a:t>
            </a:r>
          </a:p>
          <a:p>
            <a:pPr marL="342900" lvl="0" indent="-342900">
              <a:buFont typeface="Wingdings" panose="05000000000000000000" pitchFamily="2" charset="2"/>
              <a:buChar char="q"/>
            </a:pPr>
            <a:r>
              <a:rPr lang="en-US" sz="2200" dirty="0" smtClean="0">
                <a:solidFill>
                  <a:schemeClr val="tx1"/>
                </a:solidFill>
              </a:rPr>
              <a:t>Sim808 GSM</a:t>
            </a:r>
          </a:p>
          <a:p>
            <a:pPr marL="342900" lvl="0" indent="-342900">
              <a:buFont typeface="Wingdings" panose="05000000000000000000" pitchFamily="2" charset="2"/>
              <a:buChar char="q"/>
            </a:pPr>
            <a:r>
              <a:rPr lang="en-US" sz="2200" dirty="0" smtClean="0">
                <a:solidFill>
                  <a:schemeClr val="tx1"/>
                </a:solidFill>
              </a:rPr>
              <a:t>GPS </a:t>
            </a:r>
            <a:r>
              <a:rPr lang="en-US" sz="2200" dirty="0">
                <a:solidFill>
                  <a:schemeClr val="tx1"/>
                </a:solidFill>
              </a:rPr>
              <a:t>module GY-NEO</a:t>
            </a:r>
          </a:p>
          <a:p>
            <a:pPr marL="342900" lvl="0" indent="-342900">
              <a:buFont typeface="Wingdings" panose="05000000000000000000" pitchFamily="2" charset="2"/>
              <a:buChar char="q"/>
            </a:pPr>
            <a:r>
              <a:rPr lang="en-US" sz="2200" dirty="0">
                <a:solidFill>
                  <a:schemeClr val="tx1"/>
                </a:solidFill>
              </a:rPr>
              <a:t>Fingerprint Recognition Module</a:t>
            </a:r>
          </a:p>
          <a:p>
            <a:pPr marL="342900" lvl="0" indent="-342900">
              <a:buFont typeface="Wingdings" panose="05000000000000000000" pitchFamily="2" charset="2"/>
              <a:buChar char="q"/>
            </a:pPr>
            <a:r>
              <a:rPr lang="en-US" sz="2200" dirty="0">
                <a:solidFill>
                  <a:schemeClr val="tx1"/>
                </a:solidFill>
              </a:rPr>
              <a:t>Cable and Connections</a:t>
            </a:r>
          </a:p>
          <a:p>
            <a:pPr marL="342900" lvl="0" indent="-342900">
              <a:buFont typeface="Wingdings" panose="05000000000000000000" pitchFamily="2" charset="2"/>
              <a:buChar char="q"/>
            </a:pPr>
            <a:r>
              <a:rPr lang="en-US" sz="2200" dirty="0">
                <a:solidFill>
                  <a:schemeClr val="tx1"/>
                </a:solidFill>
              </a:rPr>
              <a:t>Bread Board</a:t>
            </a:r>
          </a:p>
          <a:p>
            <a:pPr marL="342900" lvl="0" indent="-342900">
              <a:buFont typeface="Wingdings" panose="05000000000000000000" pitchFamily="2" charset="2"/>
              <a:buChar char="q"/>
            </a:pPr>
            <a:r>
              <a:rPr lang="en-US" sz="2200" dirty="0">
                <a:solidFill>
                  <a:schemeClr val="tx1"/>
                </a:solidFill>
              </a:rPr>
              <a:t>Battery</a:t>
            </a:r>
          </a:p>
          <a:p>
            <a:pPr marL="342900" lvl="0" indent="-342900">
              <a:buFont typeface="Wingdings" panose="05000000000000000000" pitchFamily="2" charset="2"/>
              <a:buChar char="q"/>
            </a:pPr>
            <a:r>
              <a:rPr lang="en-US" sz="2200" dirty="0">
                <a:solidFill>
                  <a:schemeClr val="tx1"/>
                </a:solidFill>
              </a:rPr>
              <a:t>Jumper wires</a:t>
            </a:r>
          </a:p>
          <a:p>
            <a:pPr marL="342900" lvl="0" indent="-342900">
              <a:buFont typeface="Wingdings" panose="05000000000000000000" pitchFamily="2" charset="2"/>
              <a:buChar char="q"/>
            </a:pPr>
            <a:r>
              <a:rPr lang="en-US" sz="2200" dirty="0">
                <a:solidFill>
                  <a:schemeClr val="tx1"/>
                </a:solidFill>
              </a:rPr>
              <a:t>Micro SD card</a:t>
            </a:r>
          </a:p>
          <a:p>
            <a:pPr marL="342900" lvl="0" indent="-342900">
              <a:buFont typeface="Wingdings" panose="05000000000000000000" pitchFamily="2" charset="2"/>
              <a:buChar char="q"/>
            </a:pPr>
            <a:r>
              <a:rPr lang="en-US" sz="2200" dirty="0">
                <a:solidFill>
                  <a:schemeClr val="tx1"/>
                </a:solidFill>
              </a:rPr>
              <a:t>SIM card</a:t>
            </a:r>
          </a:p>
          <a:p>
            <a:pPr marL="342900" lvl="0" indent="-342900">
              <a:buFont typeface="Wingdings" panose="05000000000000000000" pitchFamily="2" charset="2"/>
              <a:buChar char="q"/>
            </a:pPr>
            <a:r>
              <a:rPr lang="en-US" sz="2200" dirty="0">
                <a:solidFill>
                  <a:schemeClr val="tx1"/>
                </a:solidFill>
              </a:rPr>
              <a:t>Smart </a:t>
            </a:r>
            <a:r>
              <a:rPr lang="en-US" sz="2200" dirty="0" smtClean="0">
                <a:solidFill>
                  <a:schemeClr val="tx1"/>
                </a:solidFill>
              </a:rPr>
              <a:t>phone</a:t>
            </a:r>
            <a:endParaRPr lang="en-US" sz="2200" dirty="0">
              <a:solidFill>
                <a:schemeClr val="tx1"/>
              </a:solidFill>
            </a:endParaRPr>
          </a:p>
          <a:p>
            <a:pPr>
              <a:spcBef>
                <a:spcPts val="600"/>
              </a:spcBef>
            </a:pPr>
            <a:r>
              <a:rPr lang="en-US" sz="2200" b="1" dirty="0">
                <a:solidFill>
                  <a:schemeClr val="tx1"/>
                </a:solidFill>
              </a:rPr>
              <a:t>Software </a:t>
            </a:r>
            <a:r>
              <a:rPr lang="en-US" sz="2200" b="1" dirty="0" err="1">
                <a:solidFill>
                  <a:schemeClr val="tx1"/>
                </a:solidFill>
              </a:rPr>
              <a:t>Requared</a:t>
            </a:r>
            <a:endParaRPr lang="en-US" sz="2200" dirty="0">
              <a:solidFill>
                <a:schemeClr val="tx1"/>
              </a:solidFill>
            </a:endParaRPr>
          </a:p>
          <a:p>
            <a:pPr marL="342900" lvl="0" indent="-342900">
              <a:buFont typeface="Wingdings" panose="05000000000000000000" pitchFamily="2" charset="2"/>
              <a:buChar char="q"/>
            </a:pPr>
            <a:r>
              <a:rPr lang="en-US" sz="2200" dirty="0">
                <a:solidFill>
                  <a:schemeClr val="tx1"/>
                </a:solidFill>
              </a:rPr>
              <a:t>Google Map</a:t>
            </a:r>
          </a:p>
          <a:p>
            <a:pPr marL="342900" lvl="0" indent="-342900">
              <a:buFont typeface="Wingdings" panose="05000000000000000000" pitchFamily="2" charset="2"/>
              <a:buChar char="q"/>
            </a:pPr>
            <a:r>
              <a:rPr lang="en-US" sz="2200" dirty="0" err="1">
                <a:solidFill>
                  <a:schemeClr val="tx1"/>
                </a:solidFill>
              </a:rPr>
              <a:t>Arduino</a:t>
            </a:r>
            <a:r>
              <a:rPr lang="en-US" sz="2200" dirty="0">
                <a:solidFill>
                  <a:schemeClr val="tx1"/>
                </a:solidFill>
              </a:rPr>
              <a:t> </a:t>
            </a:r>
            <a:r>
              <a:rPr lang="en-US" sz="2200" dirty="0" smtClean="0">
                <a:solidFill>
                  <a:schemeClr val="tx1"/>
                </a:solidFill>
              </a:rPr>
              <a:t>IDE</a:t>
            </a:r>
          </a:p>
        </p:txBody>
      </p:sp>
      <p:grpSp>
        <p:nvGrpSpPr>
          <p:cNvPr id="38" name="Group 37"/>
          <p:cNvGrpSpPr/>
          <p:nvPr/>
        </p:nvGrpSpPr>
        <p:grpSpPr>
          <a:xfrm>
            <a:off x="17471874" y="3917962"/>
            <a:ext cx="6515308" cy="28665198"/>
            <a:chOff x="24409115" y="5257800"/>
            <a:chExt cx="8928385" cy="23545800"/>
          </a:xfrm>
          <a:solidFill>
            <a:schemeClr val="accent1">
              <a:lumMod val="40000"/>
              <a:lumOff val="60000"/>
            </a:schemeClr>
          </a:solidFill>
        </p:grpSpPr>
        <p:sp>
          <p:nvSpPr>
            <p:cNvPr id="9" name="Rectangle 8"/>
            <p:cNvSpPr/>
            <p:nvPr/>
          </p:nvSpPr>
          <p:spPr>
            <a:xfrm>
              <a:off x="24409115" y="5257800"/>
              <a:ext cx="8928385" cy="23545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350" dirty="0">
                <a:solidFill>
                  <a:schemeClr val="tx1"/>
                </a:solidFill>
              </a:endParaRPr>
            </a:p>
          </p:txBody>
        </p:sp>
        <p:sp>
          <p:nvSpPr>
            <p:cNvPr id="27" name="Rectangle 26"/>
            <p:cNvSpPr/>
            <p:nvPr/>
          </p:nvSpPr>
          <p:spPr>
            <a:xfrm>
              <a:off x="24470908" y="19196985"/>
              <a:ext cx="8749543" cy="8409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Conclusion</a:t>
              </a:r>
              <a:endParaRPr lang="en-US" sz="3600" b="1" dirty="0">
                <a:solidFill>
                  <a:schemeClr val="tx1"/>
                </a:solidFill>
              </a:endParaRPr>
            </a:p>
          </p:txBody>
        </p:sp>
        <p:sp>
          <p:nvSpPr>
            <p:cNvPr id="28" name="Rectangle 27"/>
            <p:cNvSpPr/>
            <p:nvPr/>
          </p:nvSpPr>
          <p:spPr>
            <a:xfrm>
              <a:off x="24572345" y="23860490"/>
              <a:ext cx="8723097" cy="9656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References</a:t>
              </a:r>
            </a:p>
          </p:txBody>
        </p:sp>
        <p:sp>
          <p:nvSpPr>
            <p:cNvPr id="31" name="Rectangle 30"/>
            <p:cNvSpPr/>
            <p:nvPr/>
          </p:nvSpPr>
          <p:spPr>
            <a:xfrm>
              <a:off x="24509094" y="12753004"/>
              <a:ext cx="8763568" cy="11013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Discussion And Future Work</a:t>
              </a:r>
              <a:endParaRPr lang="en-US" sz="3600" b="1" dirty="0">
                <a:solidFill>
                  <a:schemeClr val="tx1"/>
                </a:solidFill>
              </a:endParaRPr>
            </a:p>
          </p:txBody>
        </p:sp>
        <p:sp>
          <p:nvSpPr>
            <p:cNvPr id="37" name="Rectangle 36"/>
            <p:cNvSpPr/>
            <p:nvPr/>
          </p:nvSpPr>
          <p:spPr>
            <a:xfrm>
              <a:off x="24645346" y="24935802"/>
              <a:ext cx="8500584" cy="3748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a:t>
              </a:r>
              <a:r>
                <a:rPr lang="en-US" sz="2200" dirty="0" smtClean="0">
                  <a:solidFill>
                    <a:schemeClr val="tx1"/>
                  </a:solidFill>
                </a:rPr>
                <a:t>1] G </a:t>
              </a:r>
              <a:r>
                <a:rPr lang="en-US" sz="2200" dirty="0">
                  <a:solidFill>
                    <a:schemeClr val="tx1"/>
                  </a:solidFill>
                </a:rPr>
                <a:t>C </a:t>
              </a:r>
              <a:r>
                <a:rPr lang="en-US" sz="2200" dirty="0" err="1">
                  <a:solidFill>
                    <a:schemeClr val="tx1"/>
                  </a:solidFill>
                </a:rPr>
                <a:t>Harikiran</a:t>
              </a:r>
              <a:r>
                <a:rPr lang="en-US" sz="2200" dirty="0">
                  <a:solidFill>
                    <a:schemeClr val="tx1"/>
                  </a:solidFill>
                </a:rPr>
                <a:t>, K. </a:t>
              </a:r>
              <a:r>
                <a:rPr lang="en-US" sz="2200" dirty="0" err="1">
                  <a:solidFill>
                    <a:schemeClr val="tx1"/>
                  </a:solidFill>
                </a:rPr>
                <a:t>Menasinkai</a:t>
              </a:r>
              <a:r>
                <a:rPr lang="en-US" sz="2200" dirty="0">
                  <a:solidFill>
                    <a:schemeClr val="tx1"/>
                  </a:solidFill>
                </a:rPr>
                <a:t> and S. </a:t>
              </a:r>
              <a:r>
                <a:rPr lang="en-US" sz="2200" dirty="0" err="1">
                  <a:solidFill>
                    <a:schemeClr val="tx1"/>
                  </a:solidFill>
                </a:rPr>
                <a:t>Shirol</a:t>
              </a:r>
              <a:r>
                <a:rPr lang="en-US" sz="2200" dirty="0">
                  <a:solidFill>
                    <a:schemeClr val="tx1"/>
                  </a:solidFill>
                </a:rPr>
                <a:t>. “Smart security solution for women based on Internet Of Things”, IEEE, Chennai, India, 2016. DOI: 10.1109/ICEEOT.2016.7755365.</a:t>
              </a:r>
            </a:p>
            <a:p>
              <a:pPr algn="just"/>
              <a:r>
                <a:rPr lang="en-US" sz="2200" dirty="0">
                  <a:solidFill>
                    <a:schemeClr val="tx1"/>
                  </a:solidFill>
                </a:rPr>
                <a:t>[</a:t>
              </a:r>
              <a:r>
                <a:rPr lang="en-US" sz="2200" dirty="0" smtClean="0">
                  <a:solidFill>
                    <a:schemeClr val="tx1"/>
                  </a:solidFill>
                </a:rPr>
                <a:t>2] D</a:t>
              </a:r>
              <a:r>
                <a:rPr lang="en-US" sz="2200" dirty="0">
                  <a:solidFill>
                    <a:schemeClr val="tx1"/>
                  </a:solidFill>
                </a:rPr>
                <a:t>. G. </a:t>
              </a:r>
              <a:r>
                <a:rPr lang="en-US" sz="2200" dirty="0" err="1">
                  <a:solidFill>
                    <a:schemeClr val="tx1"/>
                  </a:solidFill>
                </a:rPr>
                <a:t>Monisha</a:t>
              </a:r>
              <a:r>
                <a:rPr lang="en-US" sz="2200" dirty="0">
                  <a:solidFill>
                    <a:schemeClr val="tx1"/>
                  </a:solidFill>
                </a:rPr>
                <a:t>, M. </a:t>
              </a:r>
              <a:r>
                <a:rPr lang="en-US" sz="2200" dirty="0" err="1">
                  <a:solidFill>
                    <a:schemeClr val="tx1"/>
                  </a:solidFill>
                </a:rPr>
                <a:t>Monisha</a:t>
              </a:r>
              <a:r>
                <a:rPr lang="en-US" sz="2200" dirty="0">
                  <a:solidFill>
                    <a:schemeClr val="tx1"/>
                  </a:solidFill>
                </a:rPr>
                <a:t>, G. </a:t>
              </a:r>
              <a:r>
                <a:rPr lang="en-US" sz="2200" dirty="0" err="1">
                  <a:solidFill>
                    <a:schemeClr val="tx1"/>
                  </a:solidFill>
                </a:rPr>
                <a:t>Pavithra</a:t>
              </a:r>
              <a:r>
                <a:rPr lang="en-US" sz="2200" dirty="0">
                  <a:solidFill>
                    <a:schemeClr val="tx1"/>
                  </a:solidFill>
                </a:rPr>
                <a:t> and R. </a:t>
              </a:r>
              <a:r>
                <a:rPr lang="en-US" sz="2200" dirty="0" err="1">
                  <a:solidFill>
                    <a:schemeClr val="tx1"/>
                  </a:solidFill>
                </a:rPr>
                <a:t>Subhashini</a:t>
              </a:r>
              <a:r>
                <a:rPr lang="en-US" sz="2200" dirty="0">
                  <a:solidFill>
                    <a:schemeClr val="tx1"/>
                  </a:solidFill>
                </a:rPr>
                <a:t>. “Women Safety Device and Application-FEMME”, Indian Journal of Science and Technology, </a:t>
              </a:r>
              <a:r>
                <a:rPr lang="en-US" sz="2200" dirty="0" err="1">
                  <a:solidFill>
                    <a:schemeClr val="tx1"/>
                  </a:solidFill>
                </a:rPr>
                <a:t>Vol</a:t>
              </a:r>
              <a:r>
                <a:rPr lang="en-US" sz="2200" dirty="0">
                  <a:solidFill>
                    <a:schemeClr val="tx1"/>
                  </a:solidFill>
                </a:rPr>
                <a:t> 9(10), DOI: 10.17485/</a:t>
              </a:r>
              <a:r>
                <a:rPr lang="en-US" sz="2200" dirty="0" err="1">
                  <a:solidFill>
                    <a:schemeClr val="tx1"/>
                  </a:solidFill>
                </a:rPr>
                <a:t>ijst</a:t>
              </a:r>
              <a:r>
                <a:rPr lang="en-US" sz="2200" dirty="0">
                  <a:solidFill>
                    <a:schemeClr val="tx1"/>
                  </a:solidFill>
                </a:rPr>
                <a:t>/2016/v9i10/88898, March 2016.</a:t>
              </a:r>
            </a:p>
            <a:p>
              <a:pPr algn="just"/>
              <a:r>
                <a:rPr lang="en-US" sz="2200" dirty="0">
                  <a:solidFill>
                    <a:schemeClr val="tx1"/>
                  </a:solidFill>
                </a:rPr>
                <a:t>[</a:t>
              </a:r>
              <a:r>
                <a:rPr lang="en-US" sz="2200" dirty="0" smtClean="0">
                  <a:solidFill>
                    <a:schemeClr val="tx1"/>
                  </a:solidFill>
                </a:rPr>
                <a:t>3] M</a:t>
              </a:r>
              <a:r>
                <a:rPr lang="en-US" sz="2200" dirty="0">
                  <a:solidFill>
                    <a:schemeClr val="tx1"/>
                  </a:solidFill>
                </a:rPr>
                <a:t>. A. A. </a:t>
              </a:r>
              <a:r>
                <a:rPr lang="en-US" sz="2200" dirty="0" err="1">
                  <a:solidFill>
                    <a:schemeClr val="tx1"/>
                  </a:solidFill>
                </a:rPr>
                <a:t>Rashed</a:t>
              </a:r>
              <a:r>
                <a:rPr lang="en-US" sz="2200" dirty="0">
                  <a:solidFill>
                    <a:schemeClr val="tx1"/>
                  </a:solidFill>
                </a:rPr>
                <a:t>, O.A. </a:t>
              </a:r>
              <a:r>
                <a:rPr lang="en-US" sz="2200" dirty="0" err="1">
                  <a:solidFill>
                    <a:schemeClr val="tx1"/>
                  </a:solidFill>
                </a:rPr>
                <a:t>Oumar</a:t>
              </a:r>
              <a:r>
                <a:rPr lang="en-US" sz="2200" dirty="0">
                  <a:solidFill>
                    <a:schemeClr val="tx1"/>
                  </a:solidFill>
                </a:rPr>
                <a:t> , D. Singh. “A real time GSM/GPS based tracking system based on GSM mobile phone”, IEEE, London, UK, 2014. DOI: 10.1109/FGCT.2013.6767186.</a:t>
              </a:r>
            </a:p>
            <a:p>
              <a:pPr algn="just"/>
              <a:endParaRPr lang="en-US" sz="2200" dirty="0">
                <a:solidFill>
                  <a:schemeClr val="tx1"/>
                </a:solidFill>
              </a:endParaRPr>
            </a:p>
          </p:txBody>
        </p:sp>
      </p:grpSp>
      <p:sp>
        <p:nvSpPr>
          <p:cNvPr id="39" name="Rectangle 38"/>
          <p:cNvSpPr/>
          <p:nvPr/>
        </p:nvSpPr>
        <p:spPr>
          <a:xfrm>
            <a:off x="17616333" y="21970718"/>
            <a:ext cx="6230995" cy="4411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Fast growing economy like Bangladesh’s need to enforce the safety of women on streets, office, or outsides. For the features and natures of our device it is hoped that this safety device will easily be adopted in our country. The project is based on GPS module and its innovative features that will make a great addition to the gadgets for women safety on streets. The idea can be used in other related like projects. It will be long durable and very much effective device. A smart pendant like device is very much easy to carry and not identical for the criminals. The device will be a conducive to reduce the crimes and violence against women. </a:t>
            </a:r>
          </a:p>
        </p:txBody>
      </p:sp>
      <p:sp>
        <p:nvSpPr>
          <p:cNvPr id="40" name="Rectangle 39"/>
          <p:cNvSpPr/>
          <p:nvPr/>
        </p:nvSpPr>
        <p:spPr>
          <a:xfrm>
            <a:off x="17644199" y="14334215"/>
            <a:ext cx="6203129" cy="6511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Initially the goal of the project is to design and develop a prototype of a portable women security device with GPS service. After the testing of the prototype of the project, industrial manufacturing will help the device to be smaller in size and low cost, that will sustain the project for a very long future for sure.</a:t>
            </a:r>
          </a:p>
          <a:p>
            <a:pPr algn="just"/>
            <a:r>
              <a:rPr lang="en-US" sz="2200" dirty="0">
                <a:solidFill>
                  <a:schemeClr val="tx1"/>
                </a:solidFill>
              </a:rPr>
              <a:t>The project will need to create a server at any related ministry such as Ministry of Children and Women Affairs or The Police Control Room, etc. The expansion of the project can a huge challenge with making the device as small as it can be to carry like a pendant by industrial manufacturing and developing the server room for the surveillance. </a:t>
            </a:r>
          </a:p>
          <a:p>
            <a:pPr algn="just"/>
            <a:r>
              <a:rPr lang="en-US" sz="2200" dirty="0">
                <a:solidFill>
                  <a:schemeClr val="tx1"/>
                </a:solidFill>
              </a:rPr>
              <a:t>The using technique of fingerprint recognition scanner in this device will open a new era in the world of security system devices. It also can be used in other perspective like in hospitals to observe the situation of the patient, etc.</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76" y="205368"/>
            <a:ext cx="3078466" cy="3625004"/>
          </a:xfrm>
          <a:prstGeom prst="rect">
            <a:avLst/>
          </a:prstGeom>
        </p:spPr>
      </p:pic>
      <p:sp>
        <p:nvSpPr>
          <p:cNvPr id="30" name="Rectangle 29"/>
          <p:cNvSpPr/>
          <p:nvPr/>
        </p:nvSpPr>
        <p:spPr>
          <a:xfrm>
            <a:off x="10957734" y="3989109"/>
            <a:ext cx="6308057" cy="1090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Design and Implementation</a:t>
            </a:r>
          </a:p>
        </p:txBody>
      </p:sp>
      <p:grpSp>
        <p:nvGrpSpPr>
          <p:cNvPr id="206" name="Group 205"/>
          <p:cNvGrpSpPr>
            <a:grpSpLocks/>
          </p:cNvGrpSpPr>
          <p:nvPr/>
        </p:nvGrpSpPr>
        <p:grpSpPr bwMode="auto">
          <a:xfrm>
            <a:off x="11530330" y="5292246"/>
            <a:ext cx="2308860" cy="1607820"/>
            <a:chOff x="2340" y="1464"/>
            <a:chExt cx="3636" cy="2532"/>
          </a:xfrm>
        </p:grpSpPr>
        <p:grpSp>
          <p:nvGrpSpPr>
            <p:cNvPr id="207" name="Group 206"/>
            <p:cNvGrpSpPr>
              <a:grpSpLocks/>
            </p:cNvGrpSpPr>
            <p:nvPr/>
          </p:nvGrpSpPr>
          <p:grpSpPr bwMode="auto">
            <a:xfrm>
              <a:off x="2868" y="3120"/>
              <a:ext cx="2676" cy="708"/>
              <a:chOff x="2784" y="8964"/>
              <a:chExt cx="3060" cy="828"/>
            </a:xfrm>
          </p:grpSpPr>
          <p:sp>
            <p:nvSpPr>
              <p:cNvPr id="211" name="Rectangle 210"/>
              <p:cNvSpPr>
                <a:spLocks noChangeArrowheads="1"/>
              </p:cNvSpPr>
              <p:nvPr/>
            </p:nvSpPr>
            <p:spPr bwMode="auto">
              <a:xfrm>
                <a:off x="3228" y="8964"/>
                <a:ext cx="2616" cy="828"/>
              </a:xfrm>
              <a:prstGeom prst="rect">
                <a:avLst/>
              </a:prstGeom>
              <a:solidFill>
                <a:schemeClr val="bg1"/>
              </a:solidFill>
              <a:ln w="9525">
                <a:solidFill>
                  <a:schemeClr val="tx1"/>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Fingerprint module or button</a:t>
                </a:r>
              </a:p>
            </p:txBody>
          </p:sp>
          <p:sp>
            <p:nvSpPr>
              <p:cNvPr id="212" name="Rectangle 211"/>
              <p:cNvSpPr>
                <a:spLocks noChangeArrowheads="1"/>
              </p:cNvSpPr>
              <p:nvPr/>
            </p:nvSpPr>
            <p:spPr bwMode="auto">
              <a:xfrm>
                <a:off x="2784" y="9132"/>
                <a:ext cx="588" cy="156"/>
              </a:xfrm>
              <a:prstGeom prst="rect">
                <a:avLst/>
              </a:prstGeom>
              <a:solidFill>
                <a:srgbClr val="FFFFFF"/>
              </a:solidFill>
              <a:ln w="9525">
                <a:solidFill>
                  <a:schemeClr val="tx1"/>
                </a:solidFill>
                <a:miter lim="800000"/>
                <a:headEnd/>
                <a:tailEnd/>
              </a:ln>
            </p:spPr>
            <p:txBody>
              <a:bodyPr rot="0" vert="horz" wrap="square" lIns="91440" tIns="45720" rIns="91440" bIns="45720" anchor="t" anchorCtr="0" upright="1">
                <a:noAutofit/>
              </a:bodyPr>
              <a:lstStyle/>
              <a:p>
                <a:endParaRPr lang="en-US"/>
              </a:p>
            </p:txBody>
          </p:sp>
          <p:sp>
            <p:nvSpPr>
              <p:cNvPr id="213" name="Rectangle 212"/>
              <p:cNvSpPr>
                <a:spLocks noChangeArrowheads="1"/>
              </p:cNvSpPr>
              <p:nvPr/>
            </p:nvSpPr>
            <p:spPr bwMode="auto">
              <a:xfrm>
                <a:off x="2784" y="9480"/>
                <a:ext cx="576" cy="144"/>
              </a:xfrm>
              <a:prstGeom prst="rect">
                <a:avLst/>
              </a:prstGeom>
              <a:solidFill>
                <a:srgbClr val="FFFFFF"/>
              </a:solidFill>
              <a:ln w="9525">
                <a:solidFill>
                  <a:schemeClr val="tx1"/>
                </a:solidFill>
                <a:miter lim="800000"/>
                <a:headEnd/>
                <a:tailEnd/>
              </a:ln>
            </p:spPr>
            <p:txBody>
              <a:bodyPr rot="0" vert="horz" wrap="square" lIns="91440" tIns="45720" rIns="91440" bIns="45720" anchor="t" anchorCtr="0" upright="1">
                <a:noAutofit/>
              </a:bodyPr>
              <a:lstStyle/>
              <a:p>
                <a:endParaRPr lang="en-US"/>
              </a:p>
            </p:txBody>
          </p:sp>
        </p:grpSp>
        <p:sp>
          <p:nvSpPr>
            <p:cNvPr id="208" name="Cube 207"/>
            <p:cNvSpPr>
              <a:spLocks noChangeArrowheads="1"/>
            </p:cNvSpPr>
            <p:nvPr/>
          </p:nvSpPr>
          <p:spPr bwMode="auto">
            <a:xfrm rot="16200000">
              <a:off x="2892" y="912"/>
              <a:ext cx="2532" cy="3636"/>
            </a:xfrm>
            <a:prstGeom prst="cube">
              <a:avLst>
                <a:gd name="adj" fmla="val 12500"/>
              </a:avLst>
            </a:prstGeom>
            <a:noFill/>
            <a:ln w="25400" cap="flat" cmpd="sng" algn="ctr">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09" name="Rectangle 208"/>
            <p:cNvSpPr>
              <a:spLocks noChangeArrowheads="1"/>
            </p:cNvSpPr>
            <p:nvPr/>
          </p:nvSpPr>
          <p:spPr bwMode="auto">
            <a:xfrm>
              <a:off x="3346" y="1980"/>
              <a:ext cx="1848" cy="480"/>
            </a:xfrm>
            <a:prstGeom prst="rect">
              <a:avLst/>
            </a:prstGeom>
            <a:solidFill>
              <a:schemeClr val="bg1"/>
            </a:solidFill>
            <a:ln w="9525">
              <a:solidFill>
                <a:schemeClr val="tx1"/>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Read movement</a:t>
              </a:r>
            </a:p>
          </p:txBody>
        </p:sp>
        <p:sp>
          <p:nvSpPr>
            <p:cNvPr id="210" name="Rectangle 209"/>
            <p:cNvSpPr>
              <a:spLocks noChangeArrowheads="1"/>
            </p:cNvSpPr>
            <p:nvPr/>
          </p:nvSpPr>
          <p:spPr bwMode="auto">
            <a:xfrm>
              <a:off x="3701" y="2604"/>
              <a:ext cx="1176" cy="420"/>
            </a:xfrm>
            <a:prstGeom prst="rect">
              <a:avLst/>
            </a:prstGeom>
            <a:solidFill>
              <a:schemeClr val="bg1"/>
            </a:solidFill>
            <a:ln w="9525">
              <a:solidFill>
                <a:schemeClr val="tx1"/>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14" name="Group 213"/>
          <p:cNvGrpSpPr>
            <a:grpSpLocks/>
          </p:cNvGrpSpPr>
          <p:nvPr/>
        </p:nvGrpSpPr>
        <p:grpSpPr bwMode="auto">
          <a:xfrm>
            <a:off x="14782800" y="5307486"/>
            <a:ext cx="1996440" cy="1524000"/>
            <a:chOff x="6540" y="1512"/>
            <a:chExt cx="3144" cy="2400"/>
          </a:xfrm>
        </p:grpSpPr>
        <p:grpSp>
          <p:nvGrpSpPr>
            <p:cNvPr id="215" name="Group 214"/>
            <p:cNvGrpSpPr>
              <a:grpSpLocks/>
            </p:cNvGrpSpPr>
            <p:nvPr/>
          </p:nvGrpSpPr>
          <p:grpSpPr bwMode="auto">
            <a:xfrm>
              <a:off x="7236" y="3216"/>
              <a:ext cx="1752" cy="420"/>
              <a:chOff x="2784" y="8964"/>
              <a:chExt cx="3060" cy="828"/>
            </a:xfrm>
          </p:grpSpPr>
          <p:sp>
            <p:nvSpPr>
              <p:cNvPr id="219" name="Rectangle 218"/>
              <p:cNvSpPr>
                <a:spLocks noChangeArrowheads="1"/>
              </p:cNvSpPr>
              <p:nvPr/>
            </p:nvSpPr>
            <p:spPr bwMode="auto">
              <a:xfrm>
                <a:off x="3228" y="8964"/>
                <a:ext cx="2616" cy="8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Arduino</a:t>
                </a:r>
              </a:p>
            </p:txBody>
          </p:sp>
          <p:sp>
            <p:nvSpPr>
              <p:cNvPr id="220" name="Rectangle 219"/>
              <p:cNvSpPr>
                <a:spLocks noChangeArrowheads="1"/>
              </p:cNvSpPr>
              <p:nvPr/>
            </p:nvSpPr>
            <p:spPr bwMode="auto">
              <a:xfrm>
                <a:off x="2784" y="9132"/>
                <a:ext cx="588" cy="1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1" name="Rectangle 220"/>
              <p:cNvSpPr>
                <a:spLocks noChangeArrowheads="1"/>
              </p:cNvSpPr>
              <p:nvPr/>
            </p:nvSpPr>
            <p:spPr bwMode="auto">
              <a:xfrm>
                <a:off x="2784" y="9480"/>
                <a:ext cx="576" cy="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216" name="Cube 215"/>
            <p:cNvSpPr>
              <a:spLocks noChangeArrowheads="1"/>
            </p:cNvSpPr>
            <p:nvPr/>
          </p:nvSpPr>
          <p:spPr bwMode="auto">
            <a:xfrm rot="16200000">
              <a:off x="6912" y="1140"/>
              <a:ext cx="2400" cy="3144"/>
            </a:xfrm>
            <a:prstGeom prst="cube">
              <a:avLst>
                <a:gd name="adj" fmla="val 12500"/>
              </a:avLst>
            </a:prstGeom>
            <a:noFill/>
            <a:ln w="25400" cap="flat" cmpd="sng" algn="ctr">
              <a:solidFill>
                <a:schemeClr val="dk1">
                  <a:lumMod val="100000"/>
                  <a:lumOff val="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17" name="Rectangle 216"/>
            <p:cNvSpPr>
              <a:spLocks noChangeArrowheads="1"/>
            </p:cNvSpPr>
            <p:nvPr/>
          </p:nvSpPr>
          <p:spPr bwMode="auto">
            <a:xfrm>
              <a:off x="7284" y="1980"/>
              <a:ext cx="1848" cy="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Set of operations</a:t>
              </a:r>
            </a:p>
          </p:txBody>
        </p:sp>
        <p:sp>
          <p:nvSpPr>
            <p:cNvPr id="218" name="Rectangle 217"/>
            <p:cNvSpPr>
              <a:spLocks noChangeArrowheads="1"/>
            </p:cNvSpPr>
            <p:nvPr/>
          </p:nvSpPr>
          <p:spPr bwMode="auto">
            <a:xfrm>
              <a:off x="7625" y="2664"/>
              <a:ext cx="1176" cy="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22" name="Group 221"/>
          <p:cNvGrpSpPr>
            <a:grpSpLocks/>
          </p:cNvGrpSpPr>
          <p:nvPr/>
        </p:nvGrpSpPr>
        <p:grpSpPr bwMode="auto">
          <a:xfrm>
            <a:off x="14858365" y="7608091"/>
            <a:ext cx="1996440" cy="1569720"/>
            <a:chOff x="2808" y="4884"/>
            <a:chExt cx="3144" cy="2472"/>
          </a:xfrm>
        </p:grpSpPr>
        <p:grpSp>
          <p:nvGrpSpPr>
            <p:cNvPr id="223" name="Group 222"/>
            <p:cNvGrpSpPr>
              <a:grpSpLocks/>
            </p:cNvGrpSpPr>
            <p:nvPr/>
          </p:nvGrpSpPr>
          <p:grpSpPr bwMode="auto">
            <a:xfrm>
              <a:off x="3336" y="6708"/>
              <a:ext cx="2268" cy="480"/>
              <a:chOff x="2784" y="8964"/>
              <a:chExt cx="3060" cy="828"/>
            </a:xfrm>
          </p:grpSpPr>
          <p:sp>
            <p:nvSpPr>
              <p:cNvPr id="227" name="Rectangle 226"/>
              <p:cNvSpPr>
                <a:spLocks noChangeArrowheads="1"/>
              </p:cNvSpPr>
              <p:nvPr/>
            </p:nvSpPr>
            <p:spPr bwMode="auto">
              <a:xfrm>
                <a:off x="3228" y="8964"/>
                <a:ext cx="2616" cy="8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Sim808 module</a:t>
                </a:r>
              </a:p>
            </p:txBody>
          </p:sp>
          <p:sp>
            <p:nvSpPr>
              <p:cNvPr id="228" name="Rectangle 227"/>
              <p:cNvSpPr>
                <a:spLocks noChangeArrowheads="1"/>
              </p:cNvSpPr>
              <p:nvPr/>
            </p:nvSpPr>
            <p:spPr bwMode="auto">
              <a:xfrm>
                <a:off x="2784" y="9132"/>
                <a:ext cx="588" cy="1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9" name="Rectangle 228"/>
              <p:cNvSpPr>
                <a:spLocks noChangeArrowheads="1"/>
              </p:cNvSpPr>
              <p:nvPr/>
            </p:nvSpPr>
            <p:spPr bwMode="auto">
              <a:xfrm>
                <a:off x="2784" y="9480"/>
                <a:ext cx="576" cy="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224" name="Cube 223"/>
            <p:cNvSpPr>
              <a:spLocks noChangeArrowheads="1"/>
            </p:cNvSpPr>
            <p:nvPr/>
          </p:nvSpPr>
          <p:spPr bwMode="auto">
            <a:xfrm rot="16200000">
              <a:off x="3144" y="4548"/>
              <a:ext cx="2472" cy="3144"/>
            </a:xfrm>
            <a:prstGeom prst="cube">
              <a:avLst>
                <a:gd name="adj" fmla="val 12500"/>
              </a:avLst>
            </a:prstGeom>
            <a:noFill/>
            <a:ln w="25400" cap="flat" cmpd="sng" algn="ctr">
              <a:solidFill>
                <a:schemeClr val="dk1">
                  <a:lumMod val="100000"/>
                  <a:lumOff val="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25" name="Rectangle 224"/>
            <p:cNvSpPr>
              <a:spLocks noChangeArrowheads="1"/>
            </p:cNvSpPr>
            <p:nvPr/>
          </p:nvSpPr>
          <p:spPr bwMode="auto">
            <a:xfrm>
              <a:off x="3552" y="5316"/>
              <a:ext cx="2016" cy="6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Signal operated by Sim808 module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6" name="Rectangle 225"/>
            <p:cNvSpPr>
              <a:spLocks noChangeArrowheads="1"/>
            </p:cNvSpPr>
            <p:nvPr/>
          </p:nvSpPr>
          <p:spPr bwMode="auto">
            <a:xfrm>
              <a:off x="3876" y="6108"/>
              <a:ext cx="1176" cy="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30" name="Group 229"/>
          <p:cNvGrpSpPr>
            <a:grpSpLocks/>
          </p:cNvGrpSpPr>
          <p:nvPr/>
        </p:nvGrpSpPr>
        <p:grpSpPr bwMode="auto">
          <a:xfrm>
            <a:off x="12019280" y="10240801"/>
            <a:ext cx="1775460" cy="1379220"/>
            <a:chOff x="6970" y="4968"/>
            <a:chExt cx="2796" cy="2172"/>
          </a:xfrm>
        </p:grpSpPr>
        <p:grpSp>
          <p:nvGrpSpPr>
            <p:cNvPr id="231" name="Group 230"/>
            <p:cNvGrpSpPr>
              <a:grpSpLocks/>
            </p:cNvGrpSpPr>
            <p:nvPr/>
          </p:nvGrpSpPr>
          <p:grpSpPr bwMode="auto">
            <a:xfrm>
              <a:off x="7608" y="6540"/>
              <a:ext cx="1764" cy="432"/>
              <a:chOff x="2784" y="8964"/>
              <a:chExt cx="3060" cy="828"/>
            </a:xfrm>
          </p:grpSpPr>
          <p:sp>
            <p:nvSpPr>
              <p:cNvPr id="235" name="Rectangle 234"/>
              <p:cNvSpPr>
                <a:spLocks noChangeArrowheads="1"/>
              </p:cNvSpPr>
              <p:nvPr/>
            </p:nvSpPr>
            <p:spPr bwMode="auto">
              <a:xfrm>
                <a:off x="3228" y="8964"/>
                <a:ext cx="2616" cy="8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Mobile</a:t>
                </a:r>
              </a:p>
            </p:txBody>
          </p:sp>
          <p:sp>
            <p:nvSpPr>
              <p:cNvPr id="236" name="Rectangle 235"/>
              <p:cNvSpPr>
                <a:spLocks noChangeArrowheads="1"/>
              </p:cNvSpPr>
              <p:nvPr/>
            </p:nvSpPr>
            <p:spPr bwMode="auto">
              <a:xfrm>
                <a:off x="2784" y="9132"/>
                <a:ext cx="588" cy="1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7" name="Rectangle 236"/>
              <p:cNvSpPr>
                <a:spLocks noChangeArrowheads="1"/>
              </p:cNvSpPr>
              <p:nvPr/>
            </p:nvSpPr>
            <p:spPr bwMode="auto">
              <a:xfrm>
                <a:off x="2784" y="9480"/>
                <a:ext cx="576" cy="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232" name="Cube 231"/>
            <p:cNvSpPr>
              <a:spLocks noChangeArrowheads="1"/>
            </p:cNvSpPr>
            <p:nvPr/>
          </p:nvSpPr>
          <p:spPr bwMode="auto">
            <a:xfrm rot="16200000">
              <a:off x="7282" y="4656"/>
              <a:ext cx="2172" cy="2796"/>
            </a:xfrm>
            <a:prstGeom prst="cube">
              <a:avLst>
                <a:gd name="adj" fmla="val 12500"/>
              </a:avLst>
            </a:prstGeom>
            <a:noFill/>
            <a:ln w="25400" cap="flat" cmpd="sng" algn="ctr">
              <a:solidFill>
                <a:schemeClr val="dk1">
                  <a:lumMod val="100000"/>
                  <a:lumOff val="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33" name="Rectangle 232"/>
            <p:cNvSpPr>
              <a:spLocks noChangeArrowheads="1"/>
            </p:cNvSpPr>
            <p:nvPr/>
          </p:nvSpPr>
          <p:spPr bwMode="auto">
            <a:xfrm>
              <a:off x="7608" y="5388"/>
              <a:ext cx="2016" cy="43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Location by GPS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4" name="Rectangle 233"/>
            <p:cNvSpPr>
              <a:spLocks noChangeArrowheads="1"/>
            </p:cNvSpPr>
            <p:nvPr/>
          </p:nvSpPr>
          <p:spPr bwMode="auto">
            <a:xfrm>
              <a:off x="7692" y="6012"/>
              <a:ext cx="1836" cy="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Remote 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238" name="Group 237"/>
          <p:cNvGrpSpPr>
            <a:grpSpLocks/>
          </p:cNvGrpSpPr>
          <p:nvPr/>
        </p:nvGrpSpPr>
        <p:grpSpPr bwMode="auto">
          <a:xfrm>
            <a:off x="15003145" y="10144977"/>
            <a:ext cx="1813560" cy="1417320"/>
            <a:chOff x="4570" y="8700"/>
            <a:chExt cx="2856" cy="2232"/>
          </a:xfrm>
        </p:grpSpPr>
        <p:grpSp>
          <p:nvGrpSpPr>
            <p:cNvPr id="239" name="Group 238"/>
            <p:cNvGrpSpPr>
              <a:grpSpLocks/>
            </p:cNvGrpSpPr>
            <p:nvPr/>
          </p:nvGrpSpPr>
          <p:grpSpPr bwMode="auto">
            <a:xfrm>
              <a:off x="5160" y="10260"/>
              <a:ext cx="1908" cy="528"/>
              <a:chOff x="2784" y="8964"/>
              <a:chExt cx="3060" cy="828"/>
            </a:xfrm>
          </p:grpSpPr>
          <p:sp>
            <p:nvSpPr>
              <p:cNvPr id="243" name="Rectangle 242"/>
              <p:cNvSpPr>
                <a:spLocks noChangeArrowheads="1"/>
              </p:cNvSpPr>
              <p:nvPr/>
            </p:nvSpPr>
            <p:spPr bwMode="auto">
              <a:xfrm>
                <a:off x="3228" y="8964"/>
                <a:ext cx="2616" cy="82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GSM &amp; GPS</a:t>
                </a:r>
              </a:p>
            </p:txBody>
          </p:sp>
          <p:sp>
            <p:nvSpPr>
              <p:cNvPr id="244" name="Rectangle 243"/>
              <p:cNvSpPr>
                <a:spLocks noChangeArrowheads="1"/>
              </p:cNvSpPr>
              <p:nvPr/>
            </p:nvSpPr>
            <p:spPr bwMode="auto">
              <a:xfrm>
                <a:off x="2784" y="9132"/>
                <a:ext cx="588" cy="1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5" name="Rectangle 244"/>
              <p:cNvSpPr>
                <a:spLocks noChangeArrowheads="1"/>
              </p:cNvSpPr>
              <p:nvPr/>
            </p:nvSpPr>
            <p:spPr bwMode="auto">
              <a:xfrm>
                <a:off x="2784" y="9480"/>
                <a:ext cx="576" cy="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240" name="Cube 239"/>
            <p:cNvSpPr>
              <a:spLocks noChangeArrowheads="1"/>
            </p:cNvSpPr>
            <p:nvPr/>
          </p:nvSpPr>
          <p:spPr bwMode="auto">
            <a:xfrm rot="16200000">
              <a:off x="4882" y="8388"/>
              <a:ext cx="2232" cy="2856"/>
            </a:xfrm>
            <a:prstGeom prst="cube">
              <a:avLst>
                <a:gd name="adj" fmla="val 12500"/>
              </a:avLst>
            </a:prstGeom>
            <a:noFill/>
            <a:ln w="25400" cap="flat" cmpd="sng" algn="ctr">
              <a:solidFill>
                <a:schemeClr val="dk1">
                  <a:lumMod val="100000"/>
                  <a:lumOff val="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ctr" anchorCtr="0" upright="1">
              <a:noAutofit/>
            </a:bodyPr>
            <a:lstStyle/>
            <a:p>
              <a:endParaRPr lang="en-US"/>
            </a:p>
          </p:txBody>
        </p:sp>
        <p:sp>
          <p:nvSpPr>
            <p:cNvPr id="241" name="Rectangle 240"/>
            <p:cNvSpPr>
              <a:spLocks noChangeArrowheads="1"/>
            </p:cNvSpPr>
            <p:nvPr/>
          </p:nvSpPr>
          <p:spPr bwMode="auto">
            <a:xfrm>
              <a:off x="5160" y="9156"/>
              <a:ext cx="2136" cy="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Generate Location</a:t>
              </a:r>
            </a:p>
          </p:txBody>
        </p:sp>
        <p:sp>
          <p:nvSpPr>
            <p:cNvPr id="242" name="Rectangle 241"/>
            <p:cNvSpPr>
              <a:spLocks noChangeArrowheads="1"/>
            </p:cNvSpPr>
            <p:nvPr/>
          </p:nvSpPr>
          <p:spPr bwMode="auto">
            <a:xfrm>
              <a:off x="5532" y="9744"/>
              <a:ext cx="1176" cy="4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Device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46" name="AutoShape 58"/>
          <p:cNvCxnSpPr>
            <a:cxnSpLocks noChangeShapeType="1"/>
          </p:cNvCxnSpPr>
          <p:nvPr/>
        </p:nvCxnSpPr>
        <p:spPr bwMode="auto">
          <a:xfrm flipV="1">
            <a:off x="13860780" y="6251096"/>
            <a:ext cx="914400" cy="3048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7" name="AutoShape 59"/>
          <p:cNvCxnSpPr>
            <a:cxnSpLocks noChangeShapeType="1"/>
          </p:cNvCxnSpPr>
          <p:nvPr/>
        </p:nvCxnSpPr>
        <p:spPr bwMode="auto">
          <a:xfrm>
            <a:off x="15819120" y="6837712"/>
            <a:ext cx="22860" cy="74676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8" name="AutoShape 60"/>
          <p:cNvCxnSpPr>
            <a:cxnSpLocks noChangeShapeType="1"/>
          </p:cNvCxnSpPr>
          <p:nvPr/>
        </p:nvCxnSpPr>
        <p:spPr bwMode="auto">
          <a:xfrm>
            <a:off x="15952470" y="9212101"/>
            <a:ext cx="45085" cy="91440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9" name="AutoShape 61"/>
          <p:cNvCxnSpPr>
            <a:cxnSpLocks noChangeShapeType="1"/>
          </p:cNvCxnSpPr>
          <p:nvPr/>
        </p:nvCxnSpPr>
        <p:spPr bwMode="auto">
          <a:xfrm flipH="1">
            <a:off x="13864590" y="10971051"/>
            <a:ext cx="1112520" cy="2286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cxnSp>
        <p:nvCxnSpPr>
          <p:cNvPr id="250" name="AutoShape 62"/>
          <p:cNvCxnSpPr>
            <a:cxnSpLocks noChangeShapeType="1"/>
          </p:cNvCxnSpPr>
          <p:nvPr/>
        </p:nvCxnSpPr>
        <p:spPr bwMode="auto">
          <a:xfrm flipV="1">
            <a:off x="11804650" y="7030241"/>
            <a:ext cx="318770" cy="1028700"/>
          </a:xfrm>
          <a:prstGeom prst="straightConnector1">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cxnSp>
      <p:sp>
        <p:nvSpPr>
          <p:cNvPr id="251" name="Rectangle 250"/>
          <p:cNvSpPr>
            <a:spLocks noChangeArrowheads="1"/>
          </p:cNvSpPr>
          <p:nvPr/>
        </p:nvSpPr>
        <p:spPr bwMode="auto">
          <a:xfrm>
            <a:off x="11460480" y="8969531"/>
            <a:ext cx="586105" cy="281940"/>
          </a:xfrm>
          <a:prstGeom prst="rect">
            <a:avLst/>
          </a:prstGeom>
          <a:noFill/>
          <a:ln w="9525">
            <a:no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User</a:t>
            </a:r>
          </a:p>
        </p:txBody>
      </p:sp>
      <p:pic>
        <p:nvPicPr>
          <p:cNvPr id="2278" name="Picture 113" descr="https://www.geeksforgeeks.org/wp-content/uploads/seq1.png"/>
          <p:cNvPicPr>
            <a:picLocks noChangeAspect="1" noChangeArrowheads="1"/>
          </p:cNvPicPr>
          <p:nvPr/>
        </p:nvPicPr>
        <p:blipFill>
          <a:blip r:embed="rId3">
            <a:extLst>
              <a:ext uri="{28A0092B-C50C-407E-A947-70E740481C1C}">
                <a14:useLocalDpi xmlns:a14="http://schemas.microsoft.com/office/drawing/2010/main" val="0"/>
              </a:ext>
            </a:extLst>
          </a:blip>
          <a:srcRect t="2702" b="25000"/>
          <a:stretch>
            <a:fillRect/>
          </a:stretch>
        </p:blipFill>
        <p:spPr bwMode="auto">
          <a:xfrm>
            <a:off x="11437662" y="8135935"/>
            <a:ext cx="595312" cy="677863"/>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58"/>
          <p:cNvSpPr>
            <a:spLocks noChangeArrowheads="1"/>
          </p:cNvSpPr>
          <p:nvPr/>
        </p:nvSpPr>
        <p:spPr bwMode="auto">
          <a:xfrm>
            <a:off x="9829800" y="3735226"/>
            <a:ext cx="2468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265"/>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61" name="Rectangle 266"/>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355725" algn="l"/>
                <a:tab pos="42894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5725" algn="l"/>
                <a:tab pos="4289425" algn="l"/>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55725" algn="l"/>
                <a:tab pos="4289425"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62" name="Rectangle 270"/>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63" name="Rectangle 271"/>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64" name="Rectangle 272"/>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57797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57797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57797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57797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57797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57797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57797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57797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577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77975" algn="l"/>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577975" algn="l"/>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77975" algn="l"/>
              </a:tabLst>
            </a:pPr>
            <a:r>
              <a:rPr kumimoji="0" lang="en-US" sz="12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577975"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66" name="Rectangle 280"/>
          <p:cNvSpPr>
            <a:spLocks noChangeArrowheads="1"/>
          </p:cNvSpPr>
          <p:nvPr/>
        </p:nvSpPr>
        <p:spPr bwMode="auto">
          <a:xfrm>
            <a:off x="9829800" y="4192426"/>
            <a:ext cx="24688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1" name="Picture 260" descr="G:\project\Fig\imp1.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57266" y="26202551"/>
            <a:ext cx="6247601" cy="5464941"/>
          </a:xfrm>
          <a:prstGeom prst="rect">
            <a:avLst/>
          </a:prstGeom>
          <a:noFill/>
          <a:ln>
            <a:noFill/>
          </a:ln>
        </p:spPr>
      </p:pic>
      <p:grpSp>
        <p:nvGrpSpPr>
          <p:cNvPr id="262" name="Group 261"/>
          <p:cNvGrpSpPr/>
          <p:nvPr/>
        </p:nvGrpSpPr>
        <p:grpSpPr>
          <a:xfrm>
            <a:off x="17635975" y="5145450"/>
            <a:ext cx="6211353" cy="6593316"/>
            <a:chOff x="0" y="0"/>
            <a:chExt cx="6250305" cy="5608320"/>
          </a:xfrm>
        </p:grpSpPr>
        <p:pic>
          <p:nvPicPr>
            <p:cNvPr id="263" name="Picture 262" descr="https://scontent.fdac8-1.fna.fbcdn.net/v/t1.15752-9/50292207_387075465389702_7537913980983967744_n.png?_nc_cat=103&amp;_nc_ht=scontent.fdac8-1.fna&amp;oh=46f29bbe51b5d21d1125d5e5fd1934ef&amp;oe=5CC8D2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7540" y="68580"/>
              <a:ext cx="3072765" cy="5463540"/>
            </a:xfrm>
            <a:prstGeom prst="rect">
              <a:avLst/>
            </a:prstGeom>
            <a:noFill/>
            <a:ln>
              <a:noFill/>
            </a:ln>
          </p:spPr>
        </p:pic>
        <p:pic>
          <p:nvPicPr>
            <p:cNvPr id="264" name="Picture 263" descr="G:\project\Fig\50463116_632546400507844_5749468038193741824_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068320" cy="5608320"/>
            </a:xfrm>
            <a:prstGeom prst="rect">
              <a:avLst/>
            </a:prstGeom>
            <a:noFill/>
            <a:ln>
              <a:noFill/>
            </a:ln>
          </p:spPr>
        </p:pic>
      </p:grpSp>
      <p:sp>
        <p:nvSpPr>
          <p:cNvPr id="267" name="Rectangle 266"/>
          <p:cNvSpPr/>
          <p:nvPr/>
        </p:nvSpPr>
        <p:spPr>
          <a:xfrm>
            <a:off x="17587907" y="11772136"/>
            <a:ext cx="6467951" cy="1030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Figure: Screenshot of the outcome of the </a:t>
            </a:r>
            <a:r>
              <a:rPr lang="en-US" sz="2200" dirty="0" smtClean="0">
                <a:solidFill>
                  <a:schemeClr val="tx1"/>
                </a:solidFill>
              </a:rPr>
              <a:t>project</a:t>
            </a:r>
          </a:p>
          <a:p>
            <a:pPr algn="ctr"/>
            <a:r>
              <a:rPr lang="en-US" sz="2200" dirty="0" smtClean="0">
                <a:solidFill>
                  <a:schemeClr val="tx1"/>
                </a:solidFill>
              </a:rPr>
              <a:t> </a:t>
            </a:r>
            <a:r>
              <a:rPr lang="en-US" sz="2200" dirty="0">
                <a:solidFill>
                  <a:schemeClr val="tx1"/>
                </a:solidFill>
              </a:rPr>
              <a:t>(a. The link of the location sent from the </a:t>
            </a:r>
            <a:r>
              <a:rPr lang="en-US" sz="2200" dirty="0" err="1">
                <a:solidFill>
                  <a:schemeClr val="tx1"/>
                </a:solidFill>
              </a:rPr>
              <a:t>sim</a:t>
            </a:r>
            <a:r>
              <a:rPr lang="en-US" sz="2200" dirty="0">
                <a:solidFill>
                  <a:schemeClr val="tx1"/>
                </a:solidFill>
              </a:rPr>
              <a:t> of the device, b. the location of the device)</a:t>
            </a:r>
          </a:p>
        </p:txBody>
      </p:sp>
      <p:sp>
        <p:nvSpPr>
          <p:cNvPr id="268" name="Rectangle 267"/>
          <p:cNvSpPr/>
          <p:nvPr/>
        </p:nvSpPr>
        <p:spPr>
          <a:xfrm>
            <a:off x="10990009" y="12523219"/>
            <a:ext cx="6467951" cy="3786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sz="2200" b="1" dirty="0">
                <a:solidFill>
                  <a:schemeClr val="tx1"/>
                </a:solidFill>
              </a:rPr>
              <a:t>Implementation</a:t>
            </a:r>
            <a:endParaRPr lang="en-US" sz="2200" dirty="0">
              <a:solidFill>
                <a:schemeClr val="tx1"/>
              </a:solidFill>
            </a:endParaRPr>
          </a:p>
          <a:p>
            <a:pPr>
              <a:spcBef>
                <a:spcPts val="600"/>
              </a:spcBef>
            </a:pPr>
            <a:r>
              <a:rPr lang="en-US" sz="2200" dirty="0">
                <a:solidFill>
                  <a:schemeClr val="tx1"/>
                </a:solidFill>
              </a:rPr>
              <a:t>The implementation is done from the design diagrams. Now for the implementation of the system we can divide it into three subsystems- system implementation, power issue and code upload</a:t>
            </a:r>
            <a:r>
              <a:rPr lang="en-US" sz="2200" dirty="0" smtClean="0">
                <a:solidFill>
                  <a:schemeClr val="tx1"/>
                </a:solidFill>
              </a:rPr>
              <a:t>.</a:t>
            </a:r>
            <a:endParaRPr lang="en-US" sz="2200" dirty="0">
              <a:solidFill>
                <a:schemeClr val="tx1"/>
              </a:solidFill>
            </a:endParaRPr>
          </a:p>
          <a:p>
            <a:pPr>
              <a:spcBef>
                <a:spcPts val="600"/>
              </a:spcBef>
            </a:pPr>
            <a:r>
              <a:rPr lang="en-US" sz="2200" b="1" dirty="0">
                <a:solidFill>
                  <a:schemeClr val="tx1"/>
                </a:solidFill>
              </a:rPr>
              <a:t> System Implementation</a:t>
            </a:r>
            <a:endParaRPr lang="en-US" sz="2200" dirty="0">
              <a:solidFill>
                <a:schemeClr val="tx1"/>
              </a:solidFill>
            </a:endParaRPr>
          </a:p>
          <a:p>
            <a:pPr>
              <a:spcBef>
                <a:spcPts val="600"/>
              </a:spcBef>
            </a:pPr>
            <a:r>
              <a:rPr lang="en-US" sz="2200" dirty="0">
                <a:solidFill>
                  <a:schemeClr val="tx1"/>
                </a:solidFill>
              </a:rPr>
              <a:t>The steps of implementing of the device has been given below-</a:t>
            </a:r>
          </a:p>
          <a:p>
            <a:pPr marL="514350" lvl="0" indent="-514350">
              <a:spcBef>
                <a:spcPts val="600"/>
              </a:spcBef>
              <a:buAutoNum type="romanLcPeriod"/>
            </a:pPr>
            <a:r>
              <a:rPr lang="en-US" sz="2200" dirty="0" smtClean="0">
                <a:solidFill>
                  <a:schemeClr val="tx1"/>
                </a:solidFill>
              </a:rPr>
              <a:t>We </a:t>
            </a:r>
            <a:r>
              <a:rPr lang="en-US" sz="2200" dirty="0">
                <a:solidFill>
                  <a:schemeClr val="tx1"/>
                </a:solidFill>
              </a:rPr>
              <a:t>connect the GSM antenna and GPS antenna with the SIM808 module</a:t>
            </a:r>
            <a:r>
              <a:rPr lang="en-US" sz="2200" dirty="0" smtClean="0">
                <a:solidFill>
                  <a:schemeClr val="tx1"/>
                </a:solidFill>
              </a:rPr>
              <a:t>.</a:t>
            </a:r>
          </a:p>
        </p:txBody>
      </p:sp>
      <p:sp>
        <p:nvSpPr>
          <p:cNvPr id="269" name="Rectangle 268"/>
          <p:cNvSpPr/>
          <p:nvPr/>
        </p:nvSpPr>
        <p:spPr>
          <a:xfrm>
            <a:off x="17616333" y="4020860"/>
            <a:ext cx="6467951" cy="1090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Experimental Results</a:t>
            </a:r>
          </a:p>
        </p:txBody>
      </p:sp>
      <p:pic>
        <p:nvPicPr>
          <p:cNvPr id="277" name="Picture 276" descr="G:\project\Fig\imp0.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76990" y="16389733"/>
            <a:ext cx="4951730" cy="3561080"/>
          </a:xfrm>
          <a:prstGeom prst="rect">
            <a:avLst/>
          </a:prstGeom>
          <a:noFill/>
          <a:ln>
            <a:noFill/>
          </a:ln>
        </p:spPr>
      </p:pic>
      <p:sp>
        <p:nvSpPr>
          <p:cNvPr id="2074" name="Rectangle 2073"/>
          <p:cNvSpPr/>
          <p:nvPr/>
        </p:nvSpPr>
        <p:spPr>
          <a:xfrm>
            <a:off x="11118087" y="20054884"/>
            <a:ext cx="6270907" cy="77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Figure: </a:t>
            </a:r>
            <a:r>
              <a:rPr lang="en-US" sz="2200" dirty="0">
                <a:solidFill>
                  <a:schemeClr val="tx1"/>
                </a:solidFill>
              </a:rPr>
              <a:t>Connecting the GSM antenna and GPS antenna with the SIM808 </a:t>
            </a:r>
            <a:r>
              <a:rPr lang="en-US" sz="2200" dirty="0" smtClean="0">
                <a:solidFill>
                  <a:schemeClr val="tx1"/>
                </a:solidFill>
              </a:rPr>
              <a:t>module</a:t>
            </a:r>
            <a:endParaRPr lang="en-US" sz="2200" dirty="0">
              <a:solidFill>
                <a:schemeClr val="tx1"/>
              </a:solidFill>
            </a:endParaRPr>
          </a:p>
        </p:txBody>
      </p:sp>
      <p:sp>
        <p:nvSpPr>
          <p:cNvPr id="2075" name="Rectangle 2074"/>
          <p:cNvSpPr/>
          <p:nvPr/>
        </p:nvSpPr>
        <p:spPr>
          <a:xfrm>
            <a:off x="11060991" y="21012294"/>
            <a:ext cx="6308737" cy="48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ii.     Then </a:t>
            </a:r>
            <a:r>
              <a:rPr lang="en-US" sz="2200" dirty="0">
                <a:solidFill>
                  <a:schemeClr val="tx1"/>
                </a:solidFill>
              </a:rPr>
              <a:t>we insert a </a:t>
            </a:r>
            <a:r>
              <a:rPr lang="en-US" sz="2200" dirty="0" err="1">
                <a:solidFill>
                  <a:schemeClr val="tx1"/>
                </a:solidFill>
              </a:rPr>
              <a:t>sim</a:t>
            </a:r>
            <a:r>
              <a:rPr lang="en-US" sz="2200" dirty="0">
                <a:solidFill>
                  <a:schemeClr val="tx1"/>
                </a:solidFill>
              </a:rPr>
              <a:t> card to the SIM808 </a:t>
            </a:r>
            <a:r>
              <a:rPr lang="en-US" sz="2200" dirty="0" smtClean="0">
                <a:solidFill>
                  <a:schemeClr val="tx1"/>
                </a:solidFill>
              </a:rPr>
              <a:t>module.</a:t>
            </a:r>
          </a:p>
        </p:txBody>
      </p:sp>
      <p:sp>
        <p:nvSpPr>
          <p:cNvPr id="2076" name="Rectangle 2075"/>
          <p:cNvSpPr/>
          <p:nvPr/>
        </p:nvSpPr>
        <p:spPr>
          <a:xfrm>
            <a:off x="11017539" y="24591939"/>
            <a:ext cx="6310823" cy="7141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Figure </a:t>
            </a:r>
            <a:r>
              <a:rPr lang="en-US" sz="2200" dirty="0" smtClean="0">
                <a:solidFill>
                  <a:schemeClr val="tx1"/>
                </a:solidFill>
              </a:rPr>
              <a:t>: </a:t>
            </a:r>
            <a:r>
              <a:rPr lang="en-US" sz="2200" dirty="0">
                <a:solidFill>
                  <a:schemeClr val="tx1"/>
                </a:solidFill>
              </a:rPr>
              <a:t>Inserting </a:t>
            </a:r>
            <a:r>
              <a:rPr lang="en-US" sz="2200" dirty="0" err="1">
                <a:solidFill>
                  <a:schemeClr val="tx1"/>
                </a:solidFill>
              </a:rPr>
              <a:t>sim</a:t>
            </a:r>
            <a:r>
              <a:rPr lang="en-US" sz="2200" dirty="0">
                <a:solidFill>
                  <a:schemeClr val="tx1"/>
                </a:solidFill>
              </a:rPr>
              <a:t> card</a:t>
            </a:r>
          </a:p>
        </p:txBody>
      </p:sp>
      <p:sp>
        <p:nvSpPr>
          <p:cNvPr id="281" name="Rectangle 280"/>
          <p:cNvSpPr/>
          <p:nvPr/>
        </p:nvSpPr>
        <p:spPr>
          <a:xfrm>
            <a:off x="10985708" y="25395791"/>
            <a:ext cx="6310823" cy="6535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iii.    Now </a:t>
            </a:r>
            <a:r>
              <a:rPr lang="en-US" sz="2200" dirty="0">
                <a:solidFill>
                  <a:schemeClr val="tx1"/>
                </a:solidFill>
              </a:rPr>
              <a:t>we connect SIM808 module and Fingerprint scanner with </a:t>
            </a:r>
            <a:r>
              <a:rPr lang="en-US" sz="2200" dirty="0" err="1">
                <a:solidFill>
                  <a:schemeClr val="tx1"/>
                </a:solidFill>
              </a:rPr>
              <a:t>arduino</a:t>
            </a:r>
            <a:r>
              <a:rPr lang="en-US" sz="2200" dirty="0">
                <a:solidFill>
                  <a:schemeClr val="tx1"/>
                </a:solidFill>
              </a:rPr>
              <a:t>.</a:t>
            </a:r>
          </a:p>
        </p:txBody>
      </p:sp>
      <p:pic>
        <p:nvPicPr>
          <p:cNvPr id="283" name="Picture 282" descr="G:\project\Fig\Sim808.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63707" y="21669059"/>
            <a:ext cx="4154827" cy="2907480"/>
          </a:xfrm>
          <a:prstGeom prst="rect">
            <a:avLst/>
          </a:prstGeom>
          <a:noFill/>
          <a:ln>
            <a:noFill/>
          </a:ln>
        </p:spPr>
      </p:pic>
      <p:sp>
        <p:nvSpPr>
          <p:cNvPr id="284" name="Rectangle 283"/>
          <p:cNvSpPr/>
          <p:nvPr/>
        </p:nvSpPr>
        <p:spPr>
          <a:xfrm>
            <a:off x="11028206" y="31711933"/>
            <a:ext cx="6310823" cy="6535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Figure </a:t>
            </a:r>
            <a:r>
              <a:rPr lang="en-US" sz="2200" dirty="0" smtClean="0">
                <a:solidFill>
                  <a:schemeClr val="tx1"/>
                </a:solidFill>
              </a:rPr>
              <a:t>: </a:t>
            </a:r>
            <a:r>
              <a:rPr lang="en-US" sz="2200" dirty="0">
                <a:solidFill>
                  <a:schemeClr val="tx1"/>
                </a:solidFill>
              </a:rPr>
              <a:t>Connecting SIM808 module and Fingerprint scanner with </a:t>
            </a:r>
            <a:r>
              <a:rPr lang="en-US" sz="2200" dirty="0" err="1">
                <a:solidFill>
                  <a:schemeClr val="tx1"/>
                </a:solidFill>
              </a:rPr>
              <a:t>arduino</a:t>
            </a:r>
            <a:r>
              <a:rPr lang="en-US" sz="2200" dirty="0">
                <a:solidFill>
                  <a:schemeClr val="tx1"/>
                </a:solidFill>
              </a:rPr>
              <a:t>.</a:t>
            </a:r>
          </a:p>
        </p:txBody>
      </p:sp>
      <p:sp>
        <p:nvSpPr>
          <p:cNvPr id="2077" name="Rectangle 2076"/>
          <p:cNvSpPr/>
          <p:nvPr/>
        </p:nvSpPr>
        <p:spPr>
          <a:xfrm>
            <a:off x="384337" y="30172491"/>
            <a:ext cx="3540744" cy="2076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FFFF"/>
                </a:solidFill>
              </a:rPr>
              <a:t>Md. </a:t>
            </a:r>
            <a:r>
              <a:rPr lang="en-US" sz="2000" dirty="0" err="1" smtClean="0">
                <a:solidFill>
                  <a:srgbClr val="FFFFFF"/>
                </a:solidFill>
              </a:rPr>
              <a:t>Rakibul</a:t>
            </a:r>
            <a:r>
              <a:rPr lang="en-US" sz="2000" dirty="0" smtClean="0">
                <a:solidFill>
                  <a:srgbClr val="FFFFFF"/>
                </a:solidFill>
              </a:rPr>
              <a:t> </a:t>
            </a:r>
            <a:r>
              <a:rPr lang="en-US" sz="2000" dirty="0" err="1" smtClean="0">
                <a:solidFill>
                  <a:srgbClr val="FFFFFF"/>
                </a:solidFill>
              </a:rPr>
              <a:t>Hasan</a:t>
            </a:r>
            <a:endParaRPr lang="en-US" sz="2000" dirty="0" smtClean="0">
              <a:solidFill>
                <a:srgbClr val="FFFFFF"/>
              </a:solidFill>
            </a:endParaRPr>
          </a:p>
          <a:p>
            <a:pPr algn="ctr"/>
            <a:r>
              <a:rPr lang="en-US" sz="2000" dirty="0" smtClean="0">
                <a:solidFill>
                  <a:srgbClr val="FFFFFF"/>
                </a:solidFill>
              </a:rPr>
              <a:t>hasan.rokibul60@gmail.com</a:t>
            </a:r>
          </a:p>
          <a:p>
            <a:pPr algn="ctr"/>
            <a:endParaRPr lang="en-US" sz="2000" dirty="0" smtClean="0">
              <a:solidFill>
                <a:srgbClr val="FFFFFF"/>
              </a:solidFill>
            </a:endParaRPr>
          </a:p>
          <a:p>
            <a:pPr algn="ctr"/>
            <a:r>
              <a:rPr lang="en-US" sz="2000" dirty="0" smtClean="0">
                <a:solidFill>
                  <a:srgbClr val="FFFFFF"/>
                </a:solidFill>
              </a:rPr>
              <a:t>Mohammad </a:t>
            </a:r>
            <a:r>
              <a:rPr lang="en-US" sz="2000" dirty="0" err="1">
                <a:solidFill>
                  <a:srgbClr val="FFFFFF"/>
                </a:solidFill>
              </a:rPr>
              <a:t>Torikul</a:t>
            </a:r>
            <a:r>
              <a:rPr lang="en-US" sz="2000" dirty="0">
                <a:solidFill>
                  <a:srgbClr val="FFFFFF"/>
                </a:solidFill>
              </a:rPr>
              <a:t> Islam </a:t>
            </a:r>
            <a:r>
              <a:rPr lang="en-US" sz="2000" dirty="0" err="1" smtClean="0">
                <a:solidFill>
                  <a:srgbClr val="FFFFFF"/>
                </a:solidFill>
              </a:rPr>
              <a:t>Maruf</a:t>
            </a:r>
            <a:endParaRPr lang="en-US" sz="2000" dirty="0" smtClean="0">
              <a:solidFill>
                <a:srgbClr val="FFFFFF"/>
              </a:solidFill>
            </a:endParaRPr>
          </a:p>
          <a:p>
            <a:pPr algn="ctr"/>
            <a:r>
              <a:rPr lang="en-US" sz="2000" dirty="0" smtClean="0">
                <a:solidFill>
                  <a:srgbClr val="FFFFFF"/>
                </a:solidFill>
              </a:rPr>
              <a:t>torikulislamtwo@gmail.com</a:t>
            </a:r>
          </a:p>
        </p:txBody>
      </p:sp>
      <p:sp>
        <p:nvSpPr>
          <p:cNvPr id="2078" name="Rectangle 2077"/>
          <p:cNvSpPr/>
          <p:nvPr/>
        </p:nvSpPr>
        <p:spPr>
          <a:xfrm>
            <a:off x="833122" y="28935021"/>
            <a:ext cx="2791597" cy="1151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FFFF"/>
                </a:solidFill>
              </a:rPr>
              <a:t>Contacts</a:t>
            </a:r>
            <a:endParaRPr lang="en-US" sz="3600" b="1" dirty="0">
              <a:solidFill>
                <a:srgbClr val="FFFFFF"/>
              </a:solidFill>
            </a:endParaRP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7219" y="18312629"/>
            <a:ext cx="2857500" cy="2857500"/>
          </a:xfrm>
          <a:prstGeom prst="rect">
            <a:avLst/>
          </a:prstGeom>
        </p:spPr>
      </p:pic>
      <p:sp>
        <p:nvSpPr>
          <p:cNvPr id="2" name="Rectangle 1"/>
          <p:cNvSpPr/>
          <p:nvPr/>
        </p:nvSpPr>
        <p:spPr>
          <a:xfrm>
            <a:off x="384337" y="21496687"/>
            <a:ext cx="3735867" cy="2114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i="1" dirty="0" smtClean="0">
                <a:solidFill>
                  <a:srgbClr val="FF0000"/>
                </a:solidFill>
              </a:rPr>
              <a:t>This project is Sponsored by </a:t>
            </a:r>
          </a:p>
          <a:p>
            <a:pPr algn="ctr"/>
            <a:r>
              <a:rPr lang="en-US" sz="2200" i="1" dirty="0" smtClean="0">
                <a:solidFill>
                  <a:srgbClr val="FF0000"/>
                </a:solidFill>
              </a:rPr>
              <a:t>ICT Division</a:t>
            </a:r>
          </a:p>
          <a:p>
            <a:pPr algn="ctr"/>
            <a:r>
              <a:rPr lang="en-US" sz="2200" i="1" dirty="0" smtClean="0">
                <a:solidFill>
                  <a:srgbClr val="FF0000"/>
                </a:solidFill>
              </a:rPr>
              <a:t>Government of </a:t>
            </a:r>
          </a:p>
          <a:p>
            <a:pPr algn="ctr"/>
            <a:r>
              <a:rPr lang="en-US" sz="2200" i="1" dirty="0" smtClean="0">
                <a:solidFill>
                  <a:srgbClr val="FF0000"/>
                </a:solidFill>
              </a:rPr>
              <a:t>Peoples Republic of Bangladesh</a:t>
            </a:r>
            <a:endParaRPr lang="en-US" sz="2200" i="1" dirty="0">
              <a:solidFill>
                <a:srgbClr val="FF0000"/>
              </a:solidFill>
            </a:endParaRPr>
          </a:p>
        </p:txBody>
      </p:sp>
    </p:spTree>
    <p:extLst>
      <p:ext uri="{BB962C8B-B14F-4D97-AF65-F5344CB8AC3E}">
        <p14:creationId xmlns:p14="http://schemas.microsoft.com/office/powerpoint/2010/main" val="3981666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1287</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created xsi:type="dcterms:W3CDTF">2019-02-07T17:45:46Z</dcterms:created>
  <dcterms:modified xsi:type="dcterms:W3CDTF">2019-07-31T18:15:57Z</dcterms:modified>
</cp:coreProperties>
</file>