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63" r:id="rId2"/>
    <p:sldId id="288" r:id="rId3"/>
    <p:sldId id="276" r:id="rId4"/>
    <p:sldId id="277" r:id="rId5"/>
    <p:sldId id="269" r:id="rId6"/>
    <p:sldId id="270" r:id="rId7"/>
    <p:sldId id="257" r:id="rId8"/>
    <p:sldId id="258" r:id="rId9"/>
    <p:sldId id="271" r:id="rId10"/>
    <p:sldId id="280" r:id="rId11"/>
    <p:sldId id="278" r:id="rId12"/>
    <p:sldId id="282" r:id="rId13"/>
    <p:sldId id="281" r:id="rId14"/>
    <p:sldId id="264" r:id="rId15"/>
    <p:sldId id="284" r:id="rId16"/>
    <p:sldId id="285" r:id="rId17"/>
    <p:sldId id="283" r:id="rId18"/>
    <p:sldId id="286"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804C4B-06DF-49C1-B661-6B3E193DBDE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86AC6E6-AEC3-4EAF-AEDD-CDB8F60A7738}">
      <dgm:prSet/>
      <dgm:spPr/>
      <dgm:t>
        <a:bodyPr/>
        <a:lstStyle/>
        <a:p>
          <a:r>
            <a:rPr lang="en-US" b="0" i="0" dirty="0"/>
            <a:t>Embedding secret message into digital sound is called audio steganography. </a:t>
          </a:r>
          <a:endParaRPr lang="en-US" dirty="0"/>
        </a:p>
      </dgm:t>
    </dgm:pt>
    <dgm:pt modelId="{052064F0-6921-4B3E-A0EE-7DF5EBBD68BB}" type="parTrans" cxnId="{2AF5CA44-5161-4BFD-93AF-65E6A860A3A4}">
      <dgm:prSet/>
      <dgm:spPr/>
      <dgm:t>
        <a:bodyPr/>
        <a:lstStyle/>
        <a:p>
          <a:endParaRPr lang="en-US"/>
        </a:p>
      </dgm:t>
    </dgm:pt>
    <dgm:pt modelId="{5DAAEAB5-44C3-4C8D-A2FA-861076F8D740}" type="sibTrans" cxnId="{2AF5CA44-5161-4BFD-93AF-65E6A860A3A4}">
      <dgm:prSet/>
      <dgm:spPr/>
      <dgm:t>
        <a:bodyPr/>
        <a:lstStyle/>
        <a:p>
          <a:endParaRPr lang="en-US"/>
        </a:p>
      </dgm:t>
    </dgm:pt>
    <dgm:pt modelId="{DE85ABC6-D5F7-4EC6-BD0E-28248FFE3B4A}">
      <dgm:prSet/>
      <dgm:spPr/>
      <dgm:t>
        <a:bodyPr/>
        <a:lstStyle/>
        <a:p>
          <a:r>
            <a:rPr lang="en-US" b="0" i="0"/>
            <a:t>Audio Steganography is presented where the bits of a secret message are embedded into the cover audio. </a:t>
          </a:r>
          <a:endParaRPr lang="en-US"/>
        </a:p>
      </dgm:t>
    </dgm:pt>
    <dgm:pt modelId="{03AE419D-04A7-4E9E-8165-F8126AE35757}" type="parTrans" cxnId="{7A41D8DE-D937-4ED4-990D-F92FF3A5A163}">
      <dgm:prSet/>
      <dgm:spPr/>
      <dgm:t>
        <a:bodyPr/>
        <a:lstStyle/>
        <a:p>
          <a:endParaRPr lang="en-US"/>
        </a:p>
      </dgm:t>
    </dgm:pt>
    <dgm:pt modelId="{B1711D5D-CC50-4454-A145-D7FEB4DB4BF3}" type="sibTrans" cxnId="{7A41D8DE-D937-4ED4-990D-F92FF3A5A163}">
      <dgm:prSet/>
      <dgm:spPr/>
      <dgm:t>
        <a:bodyPr/>
        <a:lstStyle/>
        <a:p>
          <a:endParaRPr lang="en-US"/>
        </a:p>
      </dgm:t>
    </dgm:pt>
    <dgm:pt modelId="{19636F53-4C20-40C5-AD4C-6EEA644CBF4A}">
      <dgm:prSet/>
      <dgm:spPr/>
      <dgm:t>
        <a:bodyPr/>
        <a:lstStyle/>
        <a:p>
          <a:r>
            <a:rPr lang="en-US" b="0" i="0"/>
            <a:t>In this project a new scheme for digital audio steganography is presented where the bits of a secret message are embedded into the cover audio. </a:t>
          </a:r>
          <a:endParaRPr lang="en-US"/>
        </a:p>
      </dgm:t>
    </dgm:pt>
    <dgm:pt modelId="{A9D3E4BA-9729-48B9-8138-72E8F0DF814F}" type="parTrans" cxnId="{73E2EB85-EABA-4E84-BE6D-CAA14D7A21E8}">
      <dgm:prSet/>
      <dgm:spPr/>
      <dgm:t>
        <a:bodyPr/>
        <a:lstStyle/>
        <a:p>
          <a:endParaRPr lang="en-US"/>
        </a:p>
      </dgm:t>
    </dgm:pt>
    <dgm:pt modelId="{1AC1B59E-8194-4259-9AC2-60596D9D7E00}" type="sibTrans" cxnId="{73E2EB85-EABA-4E84-BE6D-CAA14D7A21E8}">
      <dgm:prSet/>
      <dgm:spPr/>
      <dgm:t>
        <a:bodyPr/>
        <a:lstStyle/>
        <a:p>
          <a:endParaRPr lang="en-US"/>
        </a:p>
      </dgm:t>
    </dgm:pt>
    <dgm:pt modelId="{D3C30241-B1C8-4D4E-BB6C-886332891CED}" type="pres">
      <dgm:prSet presAssocID="{52804C4B-06DF-49C1-B661-6B3E193DBDEF}" presName="outerComposite" presStyleCnt="0">
        <dgm:presLayoutVars>
          <dgm:chMax val="5"/>
          <dgm:dir/>
          <dgm:resizeHandles val="exact"/>
        </dgm:presLayoutVars>
      </dgm:prSet>
      <dgm:spPr/>
    </dgm:pt>
    <dgm:pt modelId="{DF8F21D7-0930-4564-803F-D92CA42CA2F1}" type="pres">
      <dgm:prSet presAssocID="{52804C4B-06DF-49C1-B661-6B3E193DBDEF}" presName="dummyMaxCanvas" presStyleCnt="0">
        <dgm:presLayoutVars/>
      </dgm:prSet>
      <dgm:spPr/>
    </dgm:pt>
    <dgm:pt modelId="{1510AB3F-378B-45D8-B1DB-2AE7922CEC8E}" type="pres">
      <dgm:prSet presAssocID="{52804C4B-06DF-49C1-B661-6B3E193DBDEF}" presName="ThreeNodes_1" presStyleLbl="node1" presStyleIdx="0" presStyleCnt="3">
        <dgm:presLayoutVars>
          <dgm:bulletEnabled val="1"/>
        </dgm:presLayoutVars>
      </dgm:prSet>
      <dgm:spPr/>
    </dgm:pt>
    <dgm:pt modelId="{77CAF358-C754-46C9-86C7-B287093A75F8}" type="pres">
      <dgm:prSet presAssocID="{52804C4B-06DF-49C1-B661-6B3E193DBDEF}" presName="ThreeNodes_2" presStyleLbl="node1" presStyleIdx="1" presStyleCnt="3">
        <dgm:presLayoutVars>
          <dgm:bulletEnabled val="1"/>
        </dgm:presLayoutVars>
      </dgm:prSet>
      <dgm:spPr/>
    </dgm:pt>
    <dgm:pt modelId="{FEAD39BF-4FA8-48B2-AB9E-A273E31A81E2}" type="pres">
      <dgm:prSet presAssocID="{52804C4B-06DF-49C1-B661-6B3E193DBDEF}" presName="ThreeNodes_3" presStyleLbl="node1" presStyleIdx="2" presStyleCnt="3">
        <dgm:presLayoutVars>
          <dgm:bulletEnabled val="1"/>
        </dgm:presLayoutVars>
      </dgm:prSet>
      <dgm:spPr/>
    </dgm:pt>
    <dgm:pt modelId="{5E479801-80DF-454B-BA99-BF12B257EAC8}" type="pres">
      <dgm:prSet presAssocID="{52804C4B-06DF-49C1-B661-6B3E193DBDEF}" presName="ThreeConn_1-2" presStyleLbl="fgAccFollowNode1" presStyleIdx="0" presStyleCnt="2">
        <dgm:presLayoutVars>
          <dgm:bulletEnabled val="1"/>
        </dgm:presLayoutVars>
      </dgm:prSet>
      <dgm:spPr/>
    </dgm:pt>
    <dgm:pt modelId="{8E0455BB-43C2-4097-894B-34505AA3B0FE}" type="pres">
      <dgm:prSet presAssocID="{52804C4B-06DF-49C1-B661-6B3E193DBDEF}" presName="ThreeConn_2-3" presStyleLbl="fgAccFollowNode1" presStyleIdx="1" presStyleCnt="2">
        <dgm:presLayoutVars>
          <dgm:bulletEnabled val="1"/>
        </dgm:presLayoutVars>
      </dgm:prSet>
      <dgm:spPr/>
    </dgm:pt>
    <dgm:pt modelId="{AC347A79-4A6C-40CA-90C8-1B6E52581045}" type="pres">
      <dgm:prSet presAssocID="{52804C4B-06DF-49C1-B661-6B3E193DBDEF}" presName="ThreeNodes_1_text" presStyleLbl="node1" presStyleIdx="2" presStyleCnt="3">
        <dgm:presLayoutVars>
          <dgm:bulletEnabled val="1"/>
        </dgm:presLayoutVars>
      </dgm:prSet>
      <dgm:spPr/>
    </dgm:pt>
    <dgm:pt modelId="{C8EBD61B-8BA6-4EAA-8682-6BAAB88F2E57}" type="pres">
      <dgm:prSet presAssocID="{52804C4B-06DF-49C1-B661-6B3E193DBDEF}" presName="ThreeNodes_2_text" presStyleLbl="node1" presStyleIdx="2" presStyleCnt="3">
        <dgm:presLayoutVars>
          <dgm:bulletEnabled val="1"/>
        </dgm:presLayoutVars>
      </dgm:prSet>
      <dgm:spPr/>
    </dgm:pt>
    <dgm:pt modelId="{D8BAD794-A424-465B-A4CF-1D60B0A5B96D}" type="pres">
      <dgm:prSet presAssocID="{52804C4B-06DF-49C1-B661-6B3E193DBDEF}" presName="ThreeNodes_3_text" presStyleLbl="node1" presStyleIdx="2" presStyleCnt="3">
        <dgm:presLayoutVars>
          <dgm:bulletEnabled val="1"/>
        </dgm:presLayoutVars>
      </dgm:prSet>
      <dgm:spPr/>
    </dgm:pt>
  </dgm:ptLst>
  <dgm:cxnLst>
    <dgm:cxn modelId="{E652B81C-DC62-475C-A30C-CF872CD4102A}" type="presOf" srcId="{586AC6E6-AEC3-4EAF-AEDD-CDB8F60A7738}" destId="{AC347A79-4A6C-40CA-90C8-1B6E52581045}" srcOrd="1" destOrd="0" presId="urn:microsoft.com/office/officeart/2005/8/layout/vProcess5"/>
    <dgm:cxn modelId="{4FA62D2C-1320-4E37-87B5-223D87D51FF9}" type="presOf" srcId="{586AC6E6-AEC3-4EAF-AEDD-CDB8F60A7738}" destId="{1510AB3F-378B-45D8-B1DB-2AE7922CEC8E}" srcOrd="0" destOrd="0" presId="urn:microsoft.com/office/officeart/2005/8/layout/vProcess5"/>
    <dgm:cxn modelId="{5472E75B-9B17-4D8E-BE27-2313AD969957}" type="presOf" srcId="{DE85ABC6-D5F7-4EC6-BD0E-28248FFE3B4A}" destId="{C8EBD61B-8BA6-4EAA-8682-6BAAB88F2E57}" srcOrd="1" destOrd="0" presId="urn:microsoft.com/office/officeart/2005/8/layout/vProcess5"/>
    <dgm:cxn modelId="{2AF5CA44-5161-4BFD-93AF-65E6A860A3A4}" srcId="{52804C4B-06DF-49C1-B661-6B3E193DBDEF}" destId="{586AC6E6-AEC3-4EAF-AEDD-CDB8F60A7738}" srcOrd="0" destOrd="0" parTransId="{052064F0-6921-4B3E-A0EE-7DF5EBBD68BB}" sibTransId="{5DAAEAB5-44C3-4C8D-A2FA-861076F8D740}"/>
    <dgm:cxn modelId="{849B3A48-B396-48B2-9D85-8ED1873D5AB6}" type="presOf" srcId="{19636F53-4C20-40C5-AD4C-6EEA644CBF4A}" destId="{FEAD39BF-4FA8-48B2-AB9E-A273E31A81E2}" srcOrd="0" destOrd="0" presId="urn:microsoft.com/office/officeart/2005/8/layout/vProcess5"/>
    <dgm:cxn modelId="{D9ADDD69-85D4-4BC7-B962-80D6DA61AEA7}" type="presOf" srcId="{52804C4B-06DF-49C1-B661-6B3E193DBDEF}" destId="{D3C30241-B1C8-4D4E-BB6C-886332891CED}" srcOrd="0" destOrd="0" presId="urn:microsoft.com/office/officeart/2005/8/layout/vProcess5"/>
    <dgm:cxn modelId="{B95D0772-A3C2-4345-AED3-3CF0737C7EA8}" type="presOf" srcId="{B1711D5D-CC50-4454-A145-D7FEB4DB4BF3}" destId="{8E0455BB-43C2-4097-894B-34505AA3B0FE}" srcOrd="0" destOrd="0" presId="urn:microsoft.com/office/officeart/2005/8/layout/vProcess5"/>
    <dgm:cxn modelId="{AB40AD80-2C5C-47CF-A9C1-47A77C1A5330}" type="presOf" srcId="{19636F53-4C20-40C5-AD4C-6EEA644CBF4A}" destId="{D8BAD794-A424-465B-A4CF-1D60B0A5B96D}" srcOrd="1" destOrd="0" presId="urn:microsoft.com/office/officeart/2005/8/layout/vProcess5"/>
    <dgm:cxn modelId="{73E2EB85-EABA-4E84-BE6D-CAA14D7A21E8}" srcId="{52804C4B-06DF-49C1-B661-6B3E193DBDEF}" destId="{19636F53-4C20-40C5-AD4C-6EEA644CBF4A}" srcOrd="2" destOrd="0" parTransId="{A9D3E4BA-9729-48B9-8138-72E8F0DF814F}" sibTransId="{1AC1B59E-8194-4259-9AC2-60596D9D7E00}"/>
    <dgm:cxn modelId="{582D69D2-8A76-4F59-9BCA-B6A74A3CC6D9}" type="presOf" srcId="{5DAAEAB5-44C3-4C8D-A2FA-861076F8D740}" destId="{5E479801-80DF-454B-BA99-BF12B257EAC8}" srcOrd="0" destOrd="0" presId="urn:microsoft.com/office/officeart/2005/8/layout/vProcess5"/>
    <dgm:cxn modelId="{7A41D8DE-D937-4ED4-990D-F92FF3A5A163}" srcId="{52804C4B-06DF-49C1-B661-6B3E193DBDEF}" destId="{DE85ABC6-D5F7-4EC6-BD0E-28248FFE3B4A}" srcOrd="1" destOrd="0" parTransId="{03AE419D-04A7-4E9E-8165-F8126AE35757}" sibTransId="{B1711D5D-CC50-4454-A145-D7FEB4DB4BF3}"/>
    <dgm:cxn modelId="{CE683BE4-2765-434E-98BF-6E901DEB7108}" type="presOf" srcId="{DE85ABC6-D5F7-4EC6-BD0E-28248FFE3B4A}" destId="{77CAF358-C754-46C9-86C7-B287093A75F8}" srcOrd="0" destOrd="0" presId="urn:microsoft.com/office/officeart/2005/8/layout/vProcess5"/>
    <dgm:cxn modelId="{ACF7F2E2-0C28-44FD-840E-8FF4FF64AD98}" type="presParOf" srcId="{D3C30241-B1C8-4D4E-BB6C-886332891CED}" destId="{DF8F21D7-0930-4564-803F-D92CA42CA2F1}" srcOrd="0" destOrd="0" presId="urn:microsoft.com/office/officeart/2005/8/layout/vProcess5"/>
    <dgm:cxn modelId="{96E69312-9E3F-4DEB-82CE-7E5BC873DF26}" type="presParOf" srcId="{D3C30241-B1C8-4D4E-BB6C-886332891CED}" destId="{1510AB3F-378B-45D8-B1DB-2AE7922CEC8E}" srcOrd="1" destOrd="0" presId="urn:microsoft.com/office/officeart/2005/8/layout/vProcess5"/>
    <dgm:cxn modelId="{057CA99D-FB92-4DB6-BF10-B9376739B5A9}" type="presParOf" srcId="{D3C30241-B1C8-4D4E-BB6C-886332891CED}" destId="{77CAF358-C754-46C9-86C7-B287093A75F8}" srcOrd="2" destOrd="0" presId="urn:microsoft.com/office/officeart/2005/8/layout/vProcess5"/>
    <dgm:cxn modelId="{8AAE1ACE-2CD5-4BF7-8741-D3BB73FB9798}" type="presParOf" srcId="{D3C30241-B1C8-4D4E-BB6C-886332891CED}" destId="{FEAD39BF-4FA8-48B2-AB9E-A273E31A81E2}" srcOrd="3" destOrd="0" presId="urn:microsoft.com/office/officeart/2005/8/layout/vProcess5"/>
    <dgm:cxn modelId="{69B0A963-6582-45B8-BD9D-34FA75226EDF}" type="presParOf" srcId="{D3C30241-B1C8-4D4E-BB6C-886332891CED}" destId="{5E479801-80DF-454B-BA99-BF12B257EAC8}" srcOrd="4" destOrd="0" presId="urn:microsoft.com/office/officeart/2005/8/layout/vProcess5"/>
    <dgm:cxn modelId="{E1F4D7FA-CB12-402B-A969-A739F672BA07}" type="presParOf" srcId="{D3C30241-B1C8-4D4E-BB6C-886332891CED}" destId="{8E0455BB-43C2-4097-894B-34505AA3B0FE}" srcOrd="5" destOrd="0" presId="urn:microsoft.com/office/officeart/2005/8/layout/vProcess5"/>
    <dgm:cxn modelId="{8CA7743B-59BE-46B8-BC68-1E20F4846A14}" type="presParOf" srcId="{D3C30241-B1C8-4D4E-BB6C-886332891CED}" destId="{AC347A79-4A6C-40CA-90C8-1B6E52581045}" srcOrd="6" destOrd="0" presId="urn:microsoft.com/office/officeart/2005/8/layout/vProcess5"/>
    <dgm:cxn modelId="{24CB3D79-692C-42A0-8CBD-D56F1E6E72D0}" type="presParOf" srcId="{D3C30241-B1C8-4D4E-BB6C-886332891CED}" destId="{C8EBD61B-8BA6-4EAA-8682-6BAAB88F2E57}" srcOrd="7" destOrd="0" presId="urn:microsoft.com/office/officeart/2005/8/layout/vProcess5"/>
    <dgm:cxn modelId="{3FE38DA9-8222-4AF0-B5DA-25383FE57E7F}" type="presParOf" srcId="{D3C30241-B1C8-4D4E-BB6C-886332891CED}" destId="{D8BAD794-A424-465B-A4CF-1D60B0A5B96D}"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D80EB1-A56F-4605-B701-7259F849BA3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9111F06-FDD9-4368-9DD5-E8BF5EC1AFB4}">
      <dgm:prSet/>
      <dgm:spPr/>
      <dgm:t>
        <a:bodyPr/>
        <a:lstStyle/>
        <a:p>
          <a:r>
            <a:rPr lang="en-US" b="0" i="0"/>
            <a:t>The objective of this project is to make software which can help to hide the secret message inside an audio file which will provide security and safety to the secret and confidential information.</a:t>
          </a:r>
          <a:endParaRPr lang="en-US"/>
        </a:p>
      </dgm:t>
    </dgm:pt>
    <dgm:pt modelId="{B5555B91-8A67-4DA3-ADEA-C5E90E81677B}" type="parTrans" cxnId="{6A52C0A4-0471-4E32-9D57-51AC1F3DE7DD}">
      <dgm:prSet/>
      <dgm:spPr/>
      <dgm:t>
        <a:bodyPr/>
        <a:lstStyle/>
        <a:p>
          <a:endParaRPr lang="en-US"/>
        </a:p>
      </dgm:t>
    </dgm:pt>
    <dgm:pt modelId="{39D2B419-98DD-427E-A981-06F668649F5A}" type="sibTrans" cxnId="{6A52C0A4-0471-4E32-9D57-51AC1F3DE7DD}">
      <dgm:prSet/>
      <dgm:spPr/>
      <dgm:t>
        <a:bodyPr/>
        <a:lstStyle/>
        <a:p>
          <a:endParaRPr lang="en-US"/>
        </a:p>
      </dgm:t>
    </dgm:pt>
    <dgm:pt modelId="{93BB3C41-DE56-489C-94DE-038D3F44CEE2}">
      <dgm:prSet/>
      <dgm:spPr/>
      <dgm:t>
        <a:bodyPr/>
        <a:lstStyle/>
        <a:p>
          <a:r>
            <a:rPr lang="en-US" b="0" i="0"/>
            <a:t>In this project we’ll implement a system which will embed a secret text message in an audio file. </a:t>
          </a:r>
          <a:endParaRPr lang="en-US"/>
        </a:p>
      </dgm:t>
    </dgm:pt>
    <dgm:pt modelId="{F9A29F2D-066F-4C28-A062-F0EB29644FA3}" type="parTrans" cxnId="{F7CD080C-D0DF-460C-BADE-9B612A41E3F7}">
      <dgm:prSet/>
      <dgm:spPr/>
      <dgm:t>
        <a:bodyPr/>
        <a:lstStyle/>
        <a:p>
          <a:endParaRPr lang="en-US"/>
        </a:p>
      </dgm:t>
    </dgm:pt>
    <dgm:pt modelId="{F79C9E41-BF35-4B5F-85FF-3A8C92F476D6}" type="sibTrans" cxnId="{F7CD080C-D0DF-460C-BADE-9B612A41E3F7}">
      <dgm:prSet/>
      <dgm:spPr/>
      <dgm:t>
        <a:bodyPr/>
        <a:lstStyle/>
        <a:p>
          <a:endParaRPr lang="en-US"/>
        </a:p>
      </dgm:t>
    </dgm:pt>
    <dgm:pt modelId="{5C1905EF-795C-4D00-8268-7AD8A7094E31}" type="pres">
      <dgm:prSet presAssocID="{A9D80EB1-A56F-4605-B701-7259F849BA36}" presName="hierChild1" presStyleCnt="0">
        <dgm:presLayoutVars>
          <dgm:chPref val="1"/>
          <dgm:dir/>
          <dgm:animOne val="branch"/>
          <dgm:animLvl val="lvl"/>
          <dgm:resizeHandles/>
        </dgm:presLayoutVars>
      </dgm:prSet>
      <dgm:spPr/>
    </dgm:pt>
    <dgm:pt modelId="{89699875-FD2A-42D3-AAB9-E4A5315EC8AF}" type="pres">
      <dgm:prSet presAssocID="{19111F06-FDD9-4368-9DD5-E8BF5EC1AFB4}" presName="hierRoot1" presStyleCnt="0"/>
      <dgm:spPr/>
    </dgm:pt>
    <dgm:pt modelId="{6936A459-6282-4920-B22C-5D0CD42C6747}" type="pres">
      <dgm:prSet presAssocID="{19111F06-FDD9-4368-9DD5-E8BF5EC1AFB4}" presName="composite" presStyleCnt="0"/>
      <dgm:spPr/>
    </dgm:pt>
    <dgm:pt modelId="{994C749F-E6D7-401C-9F7D-40A1EB2720A8}" type="pres">
      <dgm:prSet presAssocID="{19111F06-FDD9-4368-9DD5-E8BF5EC1AFB4}" presName="background" presStyleLbl="node0" presStyleIdx="0" presStyleCnt="2"/>
      <dgm:spPr/>
    </dgm:pt>
    <dgm:pt modelId="{ED285EA7-E640-484E-8B64-546B15019DE8}" type="pres">
      <dgm:prSet presAssocID="{19111F06-FDD9-4368-9DD5-E8BF5EC1AFB4}" presName="text" presStyleLbl="fgAcc0" presStyleIdx="0" presStyleCnt="2">
        <dgm:presLayoutVars>
          <dgm:chPref val="3"/>
        </dgm:presLayoutVars>
      </dgm:prSet>
      <dgm:spPr/>
    </dgm:pt>
    <dgm:pt modelId="{6E60A23C-EE52-4532-A881-3F83A6F2A284}" type="pres">
      <dgm:prSet presAssocID="{19111F06-FDD9-4368-9DD5-E8BF5EC1AFB4}" presName="hierChild2" presStyleCnt="0"/>
      <dgm:spPr/>
    </dgm:pt>
    <dgm:pt modelId="{5016E8C9-A6FB-46C6-88DB-8CCAFD39A3E4}" type="pres">
      <dgm:prSet presAssocID="{93BB3C41-DE56-489C-94DE-038D3F44CEE2}" presName="hierRoot1" presStyleCnt="0"/>
      <dgm:spPr/>
    </dgm:pt>
    <dgm:pt modelId="{5D4BB5B0-C126-41A8-B72D-EC1EBD30CAAB}" type="pres">
      <dgm:prSet presAssocID="{93BB3C41-DE56-489C-94DE-038D3F44CEE2}" presName="composite" presStyleCnt="0"/>
      <dgm:spPr/>
    </dgm:pt>
    <dgm:pt modelId="{32E0D34E-FC15-46A5-87F3-B6E37D27DF78}" type="pres">
      <dgm:prSet presAssocID="{93BB3C41-DE56-489C-94DE-038D3F44CEE2}" presName="background" presStyleLbl="node0" presStyleIdx="1" presStyleCnt="2"/>
      <dgm:spPr/>
    </dgm:pt>
    <dgm:pt modelId="{98094FB3-FB27-4C41-B895-66A0321B7AEC}" type="pres">
      <dgm:prSet presAssocID="{93BB3C41-DE56-489C-94DE-038D3F44CEE2}" presName="text" presStyleLbl="fgAcc0" presStyleIdx="1" presStyleCnt="2">
        <dgm:presLayoutVars>
          <dgm:chPref val="3"/>
        </dgm:presLayoutVars>
      </dgm:prSet>
      <dgm:spPr/>
    </dgm:pt>
    <dgm:pt modelId="{E7E0552B-15F5-4AFC-97A3-5F13E57D0132}" type="pres">
      <dgm:prSet presAssocID="{93BB3C41-DE56-489C-94DE-038D3F44CEE2}" presName="hierChild2" presStyleCnt="0"/>
      <dgm:spPr/>
    </dgm:pt>
  </dgm:ptLst>
  <dgm:cxnLst>
    <dgm:cxn modelId="{F7CD080C-D0DF-460C-BADE-9B612A41E3F7}" srcId="{A9D80EB1-A56F-4605-B701-7259F849BA36}" destId="{93BB3C41-DE56-489C-94DE-038D3F44CEE2}" srcOrd="1" destOrd="0" parTransId="{F9A29F2D-066F-4C28-A062-F0EB29644FA3}" sibTransId="{F79C9E41-BF35-4B5F-85FF-3A8C92F476D6}"/>
    <dgm:cxn modelId="{BFC3E338-D61E-4DB3-A56A-6415B640B7B0}" type="presOf" srcId="{93BB3C41-DE56-489C-94DE-038D3F44CEE2}" destId="{98094FB3-FB27-4C41-B895-66A0321B7AEC}" srcOrd="0" destOrd="0" presId="urn:microsoft.com/office/officeart/2005/8/layout/hierarchy1"/>
    <dgm:cxn modelId="{F5D56797-1115-4DB7-A233-E0317B62A5A3}" type="presOf" srcId="{19111F06-FDD9-4368-9DD5-E8BF5EC1AFB4}" destId="{ED285EA7-E640-484E-8B64-546B15019DE8}" srcOrd="0" destOrd="0" presId="urn:microsoft.com/office/officeart/2005/8/layout/hierarchy1"/>
    <dgm:cxn modelId="{6A52C0A4-0471-4E32-9D57-51AC1F3DE7DD}" srcId="{A9D80EB1-A56F-4605-B701-7259F849BA36}" destId="{19111F06-FDD9-4368-9DD5-E8BF5EC1AFB4}" srcOrd="0" destOrd="0" parTransId="{B5555B91-8A67-4DA3-ADEA-C5E90E81677B}" sibTransId="{39D2B419-98DD-427E-A981-06F668649F5A}"/>
    <dgm:cxn modelId="{A1A5D0F4-745C-408D-B31B-4E808A0FB8DA}" type="presOf" srcId="{A9D80EB1-A56F-4605-B701-7259F849BA36}" destId="{5C1905EF-795C-4D00-8268-7AD8A7094E31}" srcOrd="0" destOrd="0" presId="urn:microsoft.com/office/officeart/2005/8/layout/hierarchy1"/>
    <dgm:cxn modelId="{A4BBF4CE-708D-4E4C-A98F-86F655B14C0A}" type="presParOf" srcId="{5C1905EF-795C-4D00-8268-7AD8A7094E31}" destId="{89699875-FD2A-42D3-AAB9-E4A5315EC8AF}" srcOrd="0" destOrd="0" presId="urn:microsoft.com/office/officeart/2005/8/layout/hierarchy1"/>
    <dgm:cxn modelId="{A197B817-A1F5-4002-8D62-352F94DAA470}" type="presParOf" srcId="{89699875-FD2A-42D3-AAB9-E4A5315EC8AF}" destId="{6936A459-6282-4920-B22C-5D0CD42C6747}" srcOrd="0" destOrd="0" presId="urn:microsoft.com/office/officeart/2005/8/layout/hierarchy1"/>
    <dgm:cxn modelId="{CF6E3F5A-60B9-455D-8DBE-B832E1C0F499}" type="presParOf" srcId="{6936A459-6282-4920-B22C-5D0CD42C6747}" destId="{994C749F-E6D7-401C-9F7D-40A1EB2720A8}" srcOrd="0" destOrd="0" presId="urn:microsoft.com/office/officeart/2005/8/layout/hierarchy1"/>
    <dgm:cxn modelId="{D524C28B-6DC0-405B-AAD9-5AB2E813D6BD}" type="presParOf" srcId="{6936A459-6282-4920-B22C-5D0CD42C6747}" destId="{ED285EA7-E640-484E-8B64-546B15019DE8}" srcOrd="1" destOrd="0" presId="urn:microsoft.com/office/officeart/2005/8/layout/hierarchy1"/>
    <dgm:cxn modelId="{59E2E28D-2840-4C74-A22E-E668179C9B1C}" type="presParOf" srcId="{89699875-FD2A-42D3-AAB9-E4A5315EC8AF}" destId="{6E60A23C-EE52-4532-A881-3F83A6F2A284}" srcOrd="1" destOrd="0" presId="urn:microsoft.com/office/officeart/2005/8/layout/hierarchy1"/>
    <dgm:cxn modelId="{493E7B90-0683-4561-905A-F86AE035D258}" type="presParOf" srcId="{5C1905EF-795C-4D00-8268-7AD8A7094E31}" destId="{5016E8C9-A6FB-46C6-88DB-8CCAFD39A3E4}" srcOrd="1" destOrd="0" presId="urn:microsoft.com/office/officeart/2005/8/layout/hierarchy1"/>
    <dgm:cxn modelId="{51E83C51-ABAE-44EB-A626-072B62F085B0}" type="presParOf" srcId="{5016E8C9-A6FB-46C6-88DB-8CCAFD39A3E4}" destId="{5D4BB5B0-C126-41A8-B72D-EC1EBD30CAAB}" srcOrd="0" destOrd="0" presId="urn:microsoft.com/office/officeart/2005/8/layout/hierarchy1"/>
    <dgm:cxn modelId="{6CA3C1D5-0278-4FFF-AAD4-6AABC6037EB8}" type="presParOf" srcId="{5D4BB5B0-C126-41A8-B72D-EC1EBD30CAAB}" destId="{32E0D34E-FC15-46A5-87F3-B6E37D27DF78}" srcOrd="0" destOrd="0" presId="urn:microsoft.com/office/officeart/2005/8/layout/hierarchy1"/>
    <dgm:cxn modelId="{C4D0050E-A153-4CDB-AACB-5CA6B8053D00}" type="presParOf" srcId="{5D4BB5B0-C126-41A8-B72D-EC1EBD30CAAB}" destId="{98094FB3-FB27-4C41-B895-66A0321B7AEC}" srcOrd="1" destOrd="0" presId="urn:microsoft.com/office/officeart/2005/8/layout/hierarchy1"/>
    <dgm:cxn modelId="{40C1572F-A340-4A06-A8C0-97CC5C75DD1C}" type="presParOf" srcId="{5016E8C9-A6FB-46C6-88DB-8CCAFD39A3E4}" destId="{E7E0552B-15F5-4AFC-97A3-5F13E57D013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47A757-A0EB-43B0-A7B1-C96AFA37DA78}"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2C4D28-D589-415C-AA89-31D1131B94F1}">
      <dgm:prSet/>
      <dgm:spPr/>
      <dgm:t>
        <a:bodyPr/>
        <a:lstStyle/>
        <a:p>
          <a:r>
            <a:rPr lang="en-IN" dirty="0"/>
            <a:t>Covered all the objectives of phase 1 and documented the results.</a:t>
          </a:r>
          <a:endParaRPr lang="en-US" dirty="0"/>
        </a:p>
      </dgm:t>
    </dgm:pt>
    <dgm:pt modelId="{97C46CA7-FB1B-4852-BCB4-C33AEA0AB131}" type="parTrans" cxnId="{CE8C1DE5-4EE2-40AD-975D-E057C66AE1BF}">
      <dgm:prSet/>
      <dgm:spPr/>
      <dgm:t>
        <a:bodyPr/>
        <a:lstStyle/>
        <a:p>
          <a:endParaRPr lang="en-US"/>
        </a:p>
      </dgm:t>
    </dgm:pt>
    <dgm:pt modelId="{54E4C184-FF4B-400D-AC64-514A3CA40768}" type="sibTrans" cxnId="{CE8C1DE5-4EE2-40AD-975D-E057C66AE1BF}">
      <dgm:prSet/>
      <dgm:spPr/>
      <dgm:t>
        <a:bodyPr/>
        <a:lstStyle/>
        <a:p>
          <a:endParaRPr lang="en-US"/>
        </a:p>
      </dgm:t>
    </dgm:pt>
    <dgm:pt modelId="{A8796ADD-1EBD-4CAD-8FC5-946609158C8C}">
      <dgm:prSet/>
      <dgm:spPr/>
      <dgm:t>
        <a:bodyPr/>
        <a:lstStyle/>
        <a:p>
          <a:r>
            <a:rPr lang="en-IN"/>
            <a:t>Created an application for encrypting text message.</a:t>
          </a:r>
          <a:endParaRPr lang="en-US"/>
        </a:p>
      </dgm:t>
    </dgm:pt>
    <dgm:pt modelId="{1B6A27F2-568D-42FE-9B9B-7D0B232F42AC}" type="parTrans" cxnId="{AB9D4ED1-6898-4696-B8BE-B0A9DFFC89B7}">
      <dgm:prSet/>
      <dgm:spPr/>
      <dgm:t>
        <a:bodyPr/>
        <a:lstStyle/>
        <a:p>
          <a:endParaRPr lang="en-US"/>
        </a:p>
      </dgm:t>
    </dgm:pt>
    <dgm:pt modelId="{7143A0B8-1C3A-4735-9E50-75AF7A2026CC}" type="sibTrans" cxnId="{AB9D4ED1-6898-4696-B8BE-B0A9DFFC89B7}">
      <dgm:prSet/>
      <dgm:spPr/>
      <dgm:t>
        <a:bodyPr/>
        <a:lstStyle/>
        <a:p>
          <a:endParaRPr lang="en-US"/>
        </a:p>
      </dgm:t>
    </dgm:pt>
    <dgm:pt modelId="{9B8FA017-0B13-4EDB-BF57-24BCE3CDEC08}">
      <dgm:prSet/>
      <dgm:spPr/>
      <dgm:t>
        <a:bodyPr/>
        <a:lstStyle/>
        <a:p>
          <a:r>
            <a:rPr lang="en-IN"/>
            <a:t>Successfully performed encryption and conversion of the input text message.</a:t>
          </a:r>
          <a:endParaRPr lang="en-US"/>
        </a:p>
      </dgm:t>
    </dgm:pt>
    <dgm:pt modelId="{540B10A6-95AD-43A2-81A0-04F8FF6CDD99}" type="parTrans" cxnId="{CD872658-7D48-4000-864A-E300265FCB41}">
      <dgm:prSet/>
      <dgm:spPr/>
      <dgm:t>
        <a:bodyPr/>
        <a:lstStyle/>
        <a:p>
          <a:endParaRPr lang="en-US"/>
        </a:p>
      </dgm:t>
    </dgm:pt>
    <dgm:pt modelId="{99B5E909-BC9F-410F-A741-EE7AD316F9F5}" type="sibTrans" cxnId="{CD872658-7D48-4000-864A-E300265FCB41}">
      <dgm:prSet/>
      <dgm:spPr/>
      <dgm:t>
        <a:bodyPr/>
        <a:lstStyle/>
        <a:p>
          <a:endParaRPr lang="en-US"/>
        </a:p>
      </dgm:t>
    </dgm:pt>
    <dgm:pt modelId="{4FAC5D84-D948-406C-83A2-83970294CCA4}">
      <dgm:prSet/>
      <dgm:spPr/>
      <dgm:t>
        <a:bodyPr/>
        <a:lstStyle/>
        <a:p>
          <a:r>
            <a:rPr lang="en-IN"/>
            <a:t>Documented all the results and information related to work completed in phase-1.</a:t>
          </a:r>
          <a:endParaRPr lang="en-US"/>
        </a:p>
      </dgm:t>
    </dgm:pt>
    <dgm:pt modelId="{1051E6FD-5D64-4A5C-A31A-FD21F1387B67}" type="parTrans" cxnId="{245C8AAB-F929-4FF8-A3BE-2B9B9B5BC1A9}">
      <dgm:prSet/>
      <dgm:spPr/>
      <dgm:t>
        <a:bodyPr/>
        <a:lstStyle/>
        <a:p>
          <a:endParaRPr lang="en-US"/>
        </a:p>
      </dgm:t>
    </dgm:pt>
    <dgm:pt modelId="{15FF30B2-FABD-45A6-9213-038CE9E656D9}" type="sibTrans" cxnId="{245C8AAB-F929-4FF8-A3BE-2B9B9B5BC1A9}">
      <dgm:prSet/>
      <dgm:spPr/>
      <dgm:t>
        <a:bodyPr/>
        <a:lstStyle/>
        <a:p>
          <a:endParaRPr lang="en-US"/>
        </a:p>
      </dgm:t>
    </dgm:pt>
    <dgm:pt modelId="{CCEADBF8-FF3C-43BE-A1E7-F75BDEF6DEF9}" type="pres">
      <dgm:prSet presAssocID="{B647A757-A0EB-43B0-A7B1-C96AFA37DA78}" presName="root" presStyleCnt="0">
        <dgm:presLayoutVars>
          <dgm:dir/>
          <dgm:resizeHandles val="exact"/>
        </dgm:presLayoutVars>
      </dgm:prSet>
      <dgm:spPr/>
    </dgm:pt>
    <dgm:pt modelId="{3633B39F-51A4-4470-9F7D-B868D2921A9A}" type="pres">
      <dgm:prSet presAssocID="{B647A757-A0EB-43B0-A7B1-C96AFA37DA78}" presName="container" presStyleCnt="0">
        <dgm:presLayoutVars>
          <dgm:dir/>
          <dgm:resizeHandles val="exact"/>
        </dgm:presLayoutVars>
      </dgm:prSet>
      <dgm:spPr/>
    </dgm:pt>
    <dgm:pt modelId="{5F2A8F22-1840-4E9C-825E-4644A8F621DA}" type="pres">
      <dgm:prSet presAssocID="{D12C4D28-D589-415C-AA89-31D1131B94F1}" presName="compNode" presStyleCnt="0"/>
      <dgm:spPr/>
    </dgm:pt>
    <dgm:pt modelId="{F936EBAA-BDD6-4FCF-A72E-0FB04F9371EB}" type="pres">
      <dgm:prSet presAssocID="{D12C4D28-D589-415C-AA89-31D1131B94F1}" presName="iconBgRect" presStyleLbl="bgShp" presStyleIdx="0" presStyleCnt="4"/>
      <dgm:spPr/>
    </dgm:pt>
    <dgm:pt modelId="{1F5B0016-CD28-4CC6-B787-E1CBD3AC7F62}" type="pres">
      <dgm:prSet presAssocID="{D12C4D28-D589-415C-AA89-31D1131B94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251F85DA-5FF0-45E3-8480-A0B0404D9BF7}" type="pres">
      <dgm:prSet presAssocID="{D12C4D28-D589-415C-AA89-31D1131B94F1}" presName="spaceRect" presStyleCnt="0"/>
      <dgm:spPr/>
    </dgm:pt>
    <dgm:pt modelId="{17A988A7-E912-4066-A613-744F3C4DCC8B}" type="pres">
      <dgm:prSet presAssocID="{D12C4D28-D589-415C-AA89-31D1131B94F1}" presName="textRect" presStyleLbl="revTx" presStyleIdx="0" presStyleCnt="4">
        <dgm:presLayoutVars>
          <dgm:chMax val="1"/>
          <dgm:chPref val="1"/>
        </dgm:presLayoutVars>
      </dgm:prSet>
      <dgm:spPr/>
    </dgm:pt>
    <dgm:pt modelId="{3A03652D-0382-4304-AC5B-3C1809D1F232}" type="pres">
      <dgm:prSet presAssocID="{54E4C184-FF4B-400D-AC64-514A3CA40768}" presName="sibTrans" presStyleLbl="sibTrans2D1" presStyleIdx="0" presStyleCnt="0"/>
      <dgm:spPr/>
    </dgm:pt>
    <dgm:pt modelId="{9422E3A6-F48E-4425-8507-426E990D8220}" type="pres">
      <dgm:prSet presAssocID="{A8796ADD-1EBD-4CAD-8FC5-946609158C8C}" presName="compNode" presStyleCnt="0"/>
      <dgm:spPr/>
    </dgm:pt>
    <dgm:pt modelId="{CB28A5E8-2FC8-4865-81B4-E7B085365A23}" type="pres">
      <dgm:prSet presAssocID="{A8796ADD-1EBD-4CAD-8FC5-946609158C8C}" presName="iconBgRect" presStyleLbl="bgShp" presStyleIdx="1" presStyleCnt="4"/>
      <dgm:spPr/>
    </dgm:pt>
    <dgm:pt modelId="{529F1CEB-CC0E-40C8-A64B-3E4D7E4DB0E9}" type="pres">
      <dgm:prSet presAssocID="{A8796ADD-1EBD-4CAD-8FC5-946609158C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A16EE883-A6B9-4658-BA31-E117988B0ADA}" type="pres">
      <dgm:prSet presAssocID="{A8796ADD-1EBD-4CAD-8FC5-946609158C8C}" presName="spaceRect" presStyleCnt="0"/>
      <dgm:spPr/>
    </dgm:pt>
    <dgm:pt modelId="{40EFFE88-793E-4333-BD91-14A84F1D3FDD}" type="pres">
      <dgm:prSet presAssocID="{A8796ADD-1EBD-4CAD-8FC5-946609158C8C}" presName="textRect" presStyleLbl="revTx" presStyleIdx="1" presStyleCnt="4">
        <dgm:presLayoutVars>
          <dgm:chMax val="1"/>
          <dgm:chPref val="1"/>
        </dgm:presLayoutVars>
      </dgm:prSet>
      <dgm:spPr/>
    </dgm:pt>
    <dgm:pt modelId="{738DAD86-71D3-4B59-A24A-44F56A75ECA9}" type="pres">
      <dgm:prSet presAssocID="{7143A0B8-1C3A-4735-9E50-75AF7A2026CC}" presName="sibTrans" presStyleLbl="sibTrans2D1" presStyleIdx="0" presStyleCnt="0"/>
      <dgm:spPr/>
    </dgm:pt>
    <dgm:pt modelId="{BDDD0908-E1B0-4C44-B766-C71E686F5BCC}" type="pres">
      <dgm:prSet presAssocID="{9B8FA017-0B13-4EDB-BF57-24BCE3CDEC08}" presName="compNode" presStyleCnt="0"/>
      <dgm:spPr/>
    </dgm:pt>
    <dgm:pt modelId="{C2898A5D-4918-4A34-A442-208F95C9B940}" type="pres">
      <dgm:prSet presAssocID="{9B8FA017-0B13-4EDB-BF57-24BCE3CDEC08}" presName="iconBgRect" presStyleLbl="bgShp" presStyleIdx="2" presStyleCnt="4"/>
      <dgm:spPr/>
    </dgm:pt>
    <dgm:pt modelId="{9E35223C-AEEF-4A53-928E-56A631F0BECB}" type="pres">
      <dgm:prSet presAssocID="{9B8FA017-0B13-4EDB-BF57-24BCE3CDEC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D7683940-33BF-4165-9932-2B58D2E33CEE}" type="pres">
      <dgm:prSet presAssocID="{9B8FA017-0B13-4EDB-BF57-24BCE3CDEC08}" presName="spaceRect" presStyleCnt="0"/>
      <dgm:spPr/>
    </dgm:pt>
    <dgm:pt modelId="{6CD01D3B-5EC2-4976-A6BA-8FDE58E60297}" type="pres">
      <dgm:prSet presAssocID="{9B8FA017-0B13-4EDB-BF57-24BCE3CDEC08}" presName="textRect" presStyleLbl="revTx" presStyleIdx="2" presStyleCnt="4">
        <dgm:presLayoutVars>
          <dgm:chMax val="1"/>
          <dgm:chPref val="1"/>
        </dgm:presLayoutVars>
      </dgm:prSet>
      <dgm:spPr/>
    </dgm:pt>
    <dgm:pt modelId="{AA85ABAE-DFBF-4383-8D36-15A1CD81A0F0}" type="pres">
      <dgm:prSet presAssocID="{99B5E909-BC9F-410F-A741-EE7AD316F9F5}" presName="sibTrans" presStyleLbl="sibTrans2D1" presStyleIdx="0" presStyleCnt="0"/>
      <dgm:spPr/>
    </dgm:pt>
    <dgm:pt modelId="{348EF825-960E-49B3-AC0D-B51713286B58}" type="pres">
      <dgm:prSet presAssocID="{4FAC5D84-D948-406C-83A2-83970294CCA4}" presName="compNode" presStyleCnt="0"/>
      <dgm:spPr/>
    </dgm:pt>
    <dgm:pt modelId="{CB8555F5-64E1-470B-A4C2-54613BADAF5C}" type="pres">
      <dgm:prSet presAssocID="{4FAC5D84-D948-406C-83A2-83970294CCA4}" presName="iconBgRect" presStyleLbl="bgShp" presStyleIdx="3" presStyleCnt="4"/>
      <dgm:spPr/>
    </dgm:pt>
    <dgm:pt modelId="{03D35BCC-2F46-41D6-895E-8FA25395A35A}" type="pres">
      <dgm:prSet presAssocID="{4FAC5D84-D948-406C-83A2-83970294CC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
        </a:ext>
      </dgm:extLst>
    </dgm:pt>
    <dgm:pt modelId="{54E6BF74-2668-49AC-92F9-1761E7ABE423}" type="pres">
      <dgm:prSet presAssocID="{4FAC5D84-D948-406C-83A2-83970294CCA4}" presName="spaceRect" presStyleCnt="0"/>
      <dgm:spPr/>
    </dgm:pt>
    <dgm:pt modelId="{95BD7036-66F2-4DB2-8099-85834C3B6EC6}" type="pres">
      <dgm:prSet presAssocID="{4FAC5D84-D948-406C-83A2-83970294CCA4}" presName="textRect" presStyleLbl="revTx" presStyleIdx="3" presStyleCnt="4">
        <dgm:presLayoutVars>
          <dgm:chMax val="1"/>
          <dgm:chPref val="1"/>
        </dgm:presLayoutVars>
      </dgm:prSet>
      <dgm:spPr/>
    </dgm:pt>
  </dgm:ptLst>
  <dgm:cxnLst>
    <dgm:cxn modelId="{9922B234-8D61-495E-8964-F165BEA13798}" type="presOf" srcId="{9B8FA017-0B13-4EDB-BF57-24BCE3CDEC08}" destId="{6CD01D3B-5EC2-4976-A6BA-8FDE58E60297}" srcOrd="0" destOrd="0" presId="urn:microsoft.com/office/officeart/2018/2/layout/IconCircleList"/>
    <dgm:cxn modelId="{E4E60E69-AEC2-4A2F-B7A6-27DC62517552}" type="presOf" srcId="{D12C4D28-D589-415C-AA89-31D1131B94F1}" destId="{17A988A7-E912-4066-A613-744F3C4DCC8B}" srcOrd="0" destOrd="0" presId="urn:microsoft.com/office/officeart/2018/2/layout/IconCircleList"/>
    <dgm:cxn modelId="{A3D2454B-DF82-437F-8862-D6F1E9614C63}" type="presOf" srcId="{54E4C184-FF4B-400D-AC64-514A3CA40768}" destId="{3A03652D-0382-4304-AC5B-3C1809D1F232}" srcOrd="0" destOrd="0" presId="urn:microsoft.com/office/officeart/2018/2/layout/IconCircleList"/>
    <dgm:cxn modelId="{666AB453-C06F-41E8-972C-4B19D1D6D524}" type="presOf" srcId="{7143A0B8-1C3A-4735-9E50-75AF7A2026CC}" destId="{738DAD86-71D3-4B59-A24A-44F56A75ECA9}" srcOrd="0" destOrd="0" presId="urn:microsoft.com/office/officeart/2018/2/layout/IconCircleList"/>
    <dgm:cxn modelId="{CD872658-7D48-4000-864A-E300265FCB41}" srcId="{B647A757-A0EB-43B0-A7B1-C96AFA37DA78}" destId="{9B8FA017-0B13-4EDB-BF57-24BCE3CDEC08}" srcOrd="2" destOrd="0" parTransId="{540B10A6-95AD-43A2-81A0-04F8FF6CDD99}" sibTransId="{99B5E909-BC9F-410F-A741-EE7AD316F9F5}"/>
    <dgm:cxn modelId="{D6578059-B8B6-4C67-B67E-369EB25ADEDF}" type="presOf" srcId="{99B5E909-BC9F-410F-A741-EE7AD316F9F5}" destId="{AA85ABAE-DFBF-4383-8D36-15A1CD81A0F0}" srcOrd="0" destOrd="0" presId="urn:microsoft.com/office/officeart/2018/2/layout/IconCircleList"/>
    <dgm:cxn modelId="{4239528B-798A-489C-B555-24BF9B94F13A}" type="presOf" srcId="{4FAC5D84-D948-406C-83A2-83970294CCA4}" destId="{95BD7036-66F2-4DB2-8099-85834C3B6EC6}" srcOrd="0" destOrd="0" presId="urn:microsoft.com/office/officeart/2018/2/layout/IconCircleList"/>
    <dgm:cxn modelId="{245C8AAB-F929-4FF8-A3BE-2B9B9B5BC1A9}" srcId="{B647A757-A0EB-43B0-A7B1-C96AFA37DA78}" destId="{4FAC5D84-D948-406C-83A2-83970294CCA4}" srcOrd="3" destOrd="0" parTransId="{1051E6FD-5D64-4A5C-A31A-FD21F1387B67}" sibTransId="{15FF30B2-FABD-45A6-9213-038CE9E656D9}"/>
    <dgm:cxn modelId="{AB9D4ED1-6898-4696-B8BE-B0A9DFFC89B7}" srcId="{B647A757-A0EB-43B0-A7B1-C96AFA37DA78}" destId="{A8796ADD-1EBD-4CAD-8FC5-946609158C8C}" srcOrd="1" destOrd="0" parTransId="{1B6A27F2-568D-42FE-9B9B-7D0B232F42AC}" sibTransId="{7143A0B8-1C3A-4735-9E50-75AF7A2026CC}"/>
    <dgm:cxn modelId="{5BB561D9-6FF0-449B-B5B8-140C88ABB769}" type="presOf" srcId="{A8796ADD-1EBD-4CAD-8FC5-946609158C8C}" destId="{40EFFE88-793E-4333-BD91-14A84F1D3FDD}" srcOrd="0" destOrd="0" presId="urn:microsoft.com/office/officeart/2018/2/layout/IconCircleList"/>
    <dgm:cxn modelId="{CE8C1DE5-4EE2-40AD-975D-E057C66AE1BF}" srcId="{B647A757-A0EB-43B0-A7B1-C96AFA37DA78}" destId="{D12C4D28-D589-415C-AA89-31D1131B94F1}" srcOrd="0" destOrd="0" parTransId="{97C46CA7-FB1B-4852-BCB4-C33AEA0AB131}" sibTransId="{54E4C184-FF4B-400D-AC64-514A3CA40768}"/>
    <dgm:cxn modelId="{820CCDEB-1644-44D9-90B8-7BA70F23542A}" type="presOf" srcId="{B647A757-A0EB-43B0-A7B1-C96AFA37DA78}" destId="{CCEADBF8-FF3C-43BE-A1E7-F75BDEF6DEF9}" srcOrd="0" destOrd="0" presId="urn:microsoft.com/office/officeart/2018/2/layout/IconCircleList"/>
    <dgm:cxn modelId="{059EF1DD-4C98-4C76-A3C4-EB83B15256CA}" type="presParOf" srcId="{CCEADBF8-FF3C-43BE-A1E7-F75BDEF6DEF9}" destId="{3633B39F-51A4-4470-9F7D-B868D2921A9A}" srcOrd="0" destOrd="0" presId="urn:microsoft.com/office/officeart/2018/2/layout/IconCircleList"/>
    <dgm:cxn modelId="{C065B601-B456-45DD-81F8-F216429F1FFF}" type="presParOf" srcId="{3633B39F-51A4-4470-9F7D-B868D2921A9A}" destId="{5F2A8F22-1840-4E9C-825E-4644A8F621DA}" srcOrd="0" destOrd="0" presId="urn:microsoft.com/office/officeart/2018/2/layout/IconCircleList"/>
    <dgm:cxn modelId="{A7281C4D-F3F5-4D44-8462-5969B4F70166}" type="presParOf" srcId="{5F2A8F22-1840-4E9C-825E-4644A8F621DA}" destId="{F936EBAA-BDD6-4FCF-A72E-0FB04F9371EB}" srcOrd="0" destOrd="0" presId="urn:microsoft.com/office/officeart/2018/2/layout/IconCircleList"/>
    <dgm:cxn modelId="{F2C937F5-7489-4D06-8CE5-A1FF58052367}" type="presParOf" srcId="{5F2A8F22-1840-4E9C-825E-4644A8F621DA}" destId="{1F5B0016-CD28-4CC6-B787-E1CBD3AC7F62}" srcOrd="1" destOrd="0" presId="urn:microsoft.com/office/officeart/2018/2/layout/IconCircleList"/>
    <dgm:cxn modelId="{339280ED-4D2F-4542-8F6E-05857DE578C9}" type="presParOf" srcId="{5F2A8F22-1840-4E9C-825E-4644A8F621DA}" destId="{251F85DA-5FF0-45E3-8480-A0B0404D9BF7}" srcOrd="2" destOrd="0" presId="urn:microsoft.com/office/officeart/2018/2/layout/IconCircleList"/>
    <dgm:cxn modelId="{BED78DF4-C219-46B1-B01B-C8F8D260AE3F}" type="presParOf" srcId="{5F2A8F22-1840-4E9C-825E-4644A8F621DA}" destId="{17A988A7-E912-4066-A613-744F3C4DCC8B}" srcOrd="3" destOrd="0" presId="urn:microsoft.com/office/officeart/2018/2/layout/IconCircleList"/>
    <dgm:cxn modelId="{AEEEC752-3C7D-4ED9-A789-616CD374840C}" type="presParOf" srcId="{3633B39F-51A4-4470-9F7D-B868D2921A9A}" destId="{3A03652D-0382-4304-AC5B-3C1809D1F232}" srcOrd="1" destOrd="0" presId="urn:microsoft.com/office/officeart/2018/2/layout/IconCircleList"/>
    <dgm:cxn modelId="{4B168EFF-F3D2-4113-AE1A-FF48E061F59D}" type="presParOf" srcId="{3633B39F-51A4-4470-9F7D-B868D2921A9A}" destId="{9422E3A6-F48E-4425-8507-426E990D8220}" srcOrd="2" destOrd="0" presId="urn:microsoft.com/office/officeart/2018/2/layout/IconCircleList"/>
    <dgm:cxn modelId="{C01C8F88-1326-456E-B9DD-A740920D85B7}" type="presParOf" srcId="{9422E3A6-F48E-4425-8507-426E990D8220}" destId="{CB28A5E8-2FC8-4865-81B4-E7B085365A23}" srcOrd="0" destOrd="0" presId="urn:microsoft.com/office/officeart/2018/2/layout/IconCircleList"/>
    <dgm:cxn modelId="{CEF0143F-4059-4EC5-AD50-810454702ECA}" type="presParOf" srcId="{9422E3A6-F48E-4425-8507-426E990D8220}" destId="{529F1CEB-CC0E-40C8-A64B-3E4D7E4DB0E9}" srcOrd="1" destOrd="0" presId="urn:microsoft.com/office/officeart/2018/2/layout/IconCircleList"/>
    <dgm:cxn modelId="{A1944530-6BB7-4823-8B3E-7D2DC6DE4D0C}" type="presParOf" srcId="{9422E3A6-F48E-4425-8507-426E990D8220}" destId="{A16EE883-A6B9-4658-BA31-E117988B0ADA}" srcOrd="2" destOrd="0" presId="urn:microsoft.com/office/officeart/2018/2/layout/IconCircleList"/>
    <dgm:cxn modelId="{246720BA-2E03-48C2-8B42-FA76ECD3DF3A}" type="presParOf" srcId="{9422E3A6-F48E-4425-8507-426E990D8220}" destId="{40EFFE88-793E-4333-BD91-14A84F1D3FDD}" srcOrd="3" destOrd="0" presId="urn:microsoft.com/office/officeart/2018/2/layout/IconCircleList"/>
    <dgm:cxn modelId="{61611DCC-103D-45D2-80C5-1665604D201B}" type="presParOf" srcId="{3633B39F-51A4-4470-9F7D-B868D2921A9A}" destId="{738DAD86-71D3-4B59-A24A-44F56A75ECA9}" srcOrd="3" destOrd="0" presId="urn:microsoft.com/office/officeart/2018/2/layout/IconCircleList"/>
    <dgm:cxn modelId="{1742B8D3-F96E-46F4-8310-3EBEF5B3AF8B}" type="presParOf" srcId="{3633B39F-51A4-4470-9F7D-B868D2921A9A}" destId="{BDDD0908-E1B0-4C44-B766-C71E686F5BCC}" srcOrd="4" destOrd="0" presId="urn:microsoft.com/office/officeart/2018/2/layout/IconCircleList"/>
    <dgm:cxn modelId="{A77D1B8F-A968-4393-8967-8BCD8AC27473}" type="presParOf" srcId="{BDDD0908-E1B0-4C44-B766-C71E686F5BCC}" destId="{C2898A5D-4918-4A34-A442-208F95C9B940}" srcOrd="0" destOrd="0" presId="urn:microsoft.com/office/officeart/2018/2/layout/IconCircleList"/>
    <dgm:cxn modelId="{74E441B4-9F77-4368-A621-678519D4F769}" type="presParOf" srcId="{BDDD0908-E1B0-4C44-B766-C71E686F5BCC}" destId="{9E35223C-AEEF-4A53-928E-56A631F0BECB}" srcOrd="1" destOrd="0" presId="urn:microsoft.com/office/officeart/2018/2/layout/IconCircleList"/>
    <dgm:cxn modelId="{32A04781-F560-4FB0-9C08-2F61C8B261D8}" type="presParOf" srcId="{BDDD0908-E1B0-4C44-B766-C71E686F5BCC}" destId="{D7683940-33BF-4165-9932-2B58D2E33CEE}" srcOrd="2" destOrd="0" presId="urn:microsoft.com/office/officeart/2018/2/layout/IconCircleList"/>
    <dgm:cxn modelId="{0147BF75-5B11-4E56-A282-D45F5023FD17}" type="presParOf" srcId="{BDDD0908-E1B0-4C44-B766-C71E686F5BCC}" destId="{6CD01D3B-5EC2-4976-A6BA-8FDE58E60297}" srcOrd="3" destOrd="0" presId="urn:microsoft.com/office/officeart/2018/2/layout/IconCircleList"/>
    <dgm:cxn modelId="{4D48B7E1-2E45-4550-8188-5E19D74B0BAB}" type="presParOf" srcId="{3633B39F-51A4-4470-9F7D-B868D2921A9A}" destId="{AA85ABAE-DFBF-4383-8D36-15A1CD81A0F0}" srcOrd="5" destOrd="0" presId="urn:microsoft.com/office/officeart/2018/2/layout/IconCircleList"/>
    <dgm:cxn modelId="{B5BBDDD2-3DE7-4FEE-89F0-3E3FEAD4B788}" type="presParOf" srcId="{3633B39F-51A4-4470-9F7D-B868D2921A9A}" destId="{348EF825-960E-49B3-AC0D-B51713286B58}" srcOrd="6" destOrd="0" presId="urn:microsoft.com/office/officeart/2018/2/layout/IconCircleList"/>
    <dgm:cxn modelId="{3217959B-ABB9-42BE-9A91-46F563F30BA8}" type="presParOf" srcId="{348EF825-960E-49B3-AC0D-B51713286B58}" destId="{CB8555F5-64E1-470B-A4C2-54613BADAF5C}" srcOrd="0" destOrd="0" presId="urn:microsoft.com/office/officeart/2018/2/layout/IconCircleList"/>
    <dgm:cxn modelId="{CF487131-F44F-4C85-84B1-AB91481907BE}" type="presParOf" srcId="{348EF825-960E-49B3-AC0D-B51713286B58}" destId="{03D35BCC-2F46-41D6-895E-8FA25395A35A}" srcOrd="1" destOrd="0" presId="urn:microsoft.com/office/officeart/2018/2/layout/IconCircleList"/>
    <dgm:cxn modelId="{E4DC3D2D-D46A-4ED6-BCD7-9B54300B4430}" type="presParOf" srcId="{348EF825-960E-49B3-AC0D-B51713286B58}" destId="{54E6BF74-2668-49AC-92F9-1761E7ABE423}" srcOrd="2" destOrd="0" presId="urn:microsoft.com/office/officeart/2018/2/layout/IconCircleList"/>
    <dgm:cxn modelId="{1A6FC556-AD52-4724-91A9-BDCE0CC268E2}" type="presParOf" srcId="{348EF825-960E-49B3-AC0D-B51713286B58}" destId="{95BD7036-66F2-4DB2-8099-85834C3B6EC6}"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35FA7B-8CAB-43FD-9DCE-044A27A78F61}"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D933BA39-0DFF-4EE7-9771-89841B4A5A1B}">
      <dgm:prSet/>
      <dgm:spPr/>
      <dgm:t>
        <a:bodyPr/>
        <a:lstStyle/>
        <a:p>
          <a:pPr>
            <a:lnSpc>
              <a:spcPct val="100000"/>
            </a:lnSpc>
          </a:pPr>
          <a:r>
            <a:rPr lang="en-US" dirty="0"/>
            <a:t>Designed Graphical user interface for hiding and retrieving secret text. </a:t>
          </a:r>
        </a:p>
      </dgm:t>
    </dgm:pt>
    <dgm:pt modelId="{8E231524-384F-4CF3-81A6-87CC028CF9D6}" type="parTrans" cxnId="{56CFB0DB-3506-4EEF-9DB3-C1042A74D30E}">
      <dgm:prSet/>
      <dgm:spPr/>
      <dgm:t>
        <a:bodyPr/>
        <a:lstStyle/>
        <a:p>
          <a:endParaRPr lang="en-US"/>
        </a:p>
      </dgm:t>
    </dgm:pt>
    <dgm:pt modelId="{A25229F8-A999-48C0-9955-5843C2DAC5F5}" type="sibTrans" cxnId="{56CFB0DB-3506-4EEF-9DB3-C1042A74D30E}">
      <dgm:prSet/>
      <dgm:spPr/>
      <dgm:t>
        <a:bodyPr/>
        <a:lstStyle/>
        <a:p>
          <a:pPr>
            <a:lnSpc>
              <a:spcPct val="100000"/>
            </a:lnSpc>
          </a:pPr>
          <a:endParaRPr lang="en-US"/>
        </a:p>
      </dgm:t>
    </dgm:pt>
    <dgm:pt modelId="{791D875A-F1BD-4590-92EC-FC539BD98FED}">
      <dgm:prSet/>
      <dgm:spPr/>
      <dgm:t>
        <a:bodyPr/>
        <a:lstStyle/>
        <a:p>
          <a:pPr>
            <a:lnSpc>
              <a:spcPct val="100000"/>
            </a:lnSpc>
          </a:pPr>
          <a:r>
            <a:rPr lang="en-US"/>
            <a:t>Encrypting &amp; hiding secret text in audio file (Steganography)</a:t>
          </a:r>
          <a:r>
            <a:rPr lang="en-IN"/>
            <a:t>.</a:t>
          </a:r>
          <a:endParaRPr lang="en-US"/>
        </a:p>
      </dgm:t>
    </dgm:pt>
    <dgm:pt modelId="{D2C63DC2-20F7-48B0-902B-800A9FAF7A01}" type="parTrans" cxnId="{40BE4347-1301-42D5-A62A-39E4A907EB89}">
      <dgm:prSet/>
      <dgm:spPr/>
      <dgm:t>
        <a:bodyPr/>
        <a:lstStyle/>
        <a:p>
          <a:endParaRPr lang="en-US"/>
        </a:p>
      </dgm:t>
    </dgm:pt>
    <dgm:pt modelId="{BF578A69-E8D2-48FA-9966-2BA9968CBD4C}" type="sibTrans" cxnId="{40BE4347-1301-42D5-A62A-39E4A907EB89}">
      <dgm:prSet/>
      <dgm:spPr/>
      <dgm:t>
        <a:bodyPr/>
        <a:lstStyle/>
        <a:p>
          <a:pPr>
            <a:lnSpc>
              <a:spcPct val="100000"/>
            </a:lnSpc>
          </a:pPr>
          <a:endParaRPr lang="en-US"/>
        </a:p>
      </dgm:t>
    </dgm:pt>
    <dgm:pt modelId="{D9218DCE-70D0-47ED-A281-FC6C09AB7783}">
      <dgm:prSet/>
      <dgm:spPr/>
      <dgm:t>
        <a:bodyPr/>
        <a:lstStyle/>
        <a:p>
          <a:pPr>
            <a:lnSpc>
              <a:spcPct val="100000"/>
            </a:lnSpc>
          </a:pPr>
          <a:r>
            <a:rPr lang="en-US"/>
            <a:t>Retrieving &amp; decrypting secret text from audio file.</a:t>
          </a:r>
        </a:p>
      </dgm:t>
    </dgm:pt>
    <dgm:pt modelId="{EC5D83C5-2750-4DEC-A41D-56B61B1776AA}" type="parTrans" cxnId="{B82E695A-0C21-46B6-BD3E-09DBF96408D6}">
      <dgm:prSet/>
      <dgm:spPr/>
      <dgm:t>
        <a:bodyPr/>
        <a:lstStyle/>
        <a:p>
          <a:endParaRPr lang="en-US"/>
        </a:p>
      </dgm:t>
    </dgm:pt>
    <dgm:pt modelId="{CFC7EFE8-9EC5-4D76-9C67-ACB9BC8DC875}" type="sibTrans" cxnId="{B82E695A-0C21-46B6-BD3E-09DBF96408D6}">
      <dgm:prSet/>
      <dgm:spPr/>
      <dgm:t>
        <a:bodyPr/>
        <a:lstStyle/>
        <a:p>
          <a:pPr>
            <a:lnSpc>
              <a:spcPct val="100000"/>
            </a:lnSpc>
          </a:pPr>
          <a:endParaRPr lang="en-US"/>
        </a:p>
      </dgm:t>
    </dgm:pt>
    <dgm:pt modelId="{F2E8F950-0B95-481E-A2FC-128FA16E4F63}">
      <dgm:prSet/>
      <dgm:spPr/>
      <dgm:t>
        <a:bodyPr/>
        <a:lstStyle/>
        <a:p>
          <a:pPr>
            <a:lnSpc>
              <a:spcPct val="100000"/>
            </a:lnSpc>
          </a:pPr>
          <a:r>
            <a:rPr lang="en-US"/>
            <a:t>Captured all the results and finished the documentation and paper related work.</a:t>
          </a:r>
        </a:p>
      </dgm:t>
    </dgm:pt>
    <dgm:pt modelId="{47C999E0-4DBC-4D1C-A031-8951D888760A}" type="parTrans" cxnId="{12213442-EDCD-49DE-85A3-1FB44B385B25}">
      <dgm:prSet/>
      <dgm:spPr/>
      <dgm:t>
        <a:bodyPr/>
        <a:lstStyle/>
        <a:p>
          <a:endParaRPr lang="en-US"/>
        </a:p>
      </dgm:t>
    </dgm:pt>
    <dgm:pt modelId="{A28439B0-6F99-42A4-9A86-392CC98F0031}" type="sibTrans" cxnId="{12213442-EDCD-49DE-85A3-1FB44B385B25}">
      <dgm:prSet/>
      <dgm:spPr/>
      <dgm:t>
        <a:bodyPr/>
        <a:lstStyle/>
        <a:p>
          <a:endParaRPr lang="en-US"/>
        </a:p>
      </dgm:t>
    </dgm:pt>
    <dgm:pt modelId="{A7FF9254-2A6D-4EA1-ABCB-142B64C6C24A}" type="pres">
      <dgm:prSet presAssocID="{D335FA7B-8CAB-43FD-9DCE-044A27A78F61}" presName="root" presStyleCnt="0">
        <dgm:presLayoutVars>
          <dgm:dir/>
          <dgm:resizeHandles val="exact"/>
        </dgm:presLayoutVars>
      </dgm:prSet>
      <dgm:spPr/>
    </dgm:pt>
    <dgm:pt modelId="{0441E94F-561D-4B55-AA73-192AF5141E88}" type="pres">
      <dgm:prSet presAssocID="{D335FA7B-8CAB-43FD-9DCE-044A27A78F61}" presName="container" presStyleCnt="0">
        <dgm:presLayoutVars>
          <dgm:dir/>
          <dgm:resizeHandles val="exact"/>
        </dgm:presLayoutVars>
      </dgm:prSet>
      <dgm:spPr/>
    </dgm:pt>
    <dgm:pt modelId="{3A57C9B9-BA38-4B63-9817-ACD1CF641955}" type="pres">
      <dgm:prSet presAssocID="{D933BA39-0DFF-4EE7-9771-89841B4A5A1B}" presName="compNode" presStyleCnt="0"/>
      <dgm:spPr/>
    </dgm:pt>
    <dgm:pt modelId="{A00657BE-4509-4A90-A0E3-C3928DAD3CA5}" type="pres">
      <dgm:prSet presAssocID="{D933BA39-0DFF-4EE7-9771-89841B4A5A1B}" presName="iconBgRect" presStyleLbl="bgShp" presStyleIdx="0" presStyleCnt="4"/>
      <dgm:spPr/>
    </dgm:pt>
    <dgm:pt modelId="{72F527BF-5E3E-4838-8366-86288FD27D1B}" type="pres">
      <dgm:prSet presAssocID="{D933BA39-0DFF-4EE7-9771-89841B4A5A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5536409-367C-40A4-A455-3C6B4FDE0EEF}" type="pres">
      <dgm:prSet presAssocID="{D933BA39-0DFF-4EE7-9771-89841B4A5A1B}" presName="spaceRect" presStyleCnt="0"/>
      <dgm:spPr/>
    </dgm:pt>
    <dgm:pt modelId="{48DFC462-6323-4CF1-89CB-84DB1B52CF59}" type="pres">
      <dgm:prSet presAssocID="{D933BA39-0DFF-4EE7-9771-89841B4A5A1B}" presName="textRect" presStyleLbl="revTx" presStyleIdx="0" presStyleCnt="4">
        <dgm:presLayoutVars>
          <dgm:chMax val="1"/>
          <dgm:chPref val="1"/>
        </dgm:presLayoutVars>
      </dgm:prSet>
      <dgm:spPr/>
    </dgm:pt>
    <dgm:pt modelId="{E4B5F4DC-9CD9-47A7-930E-8B608722EA1E}" type="pres">
      <dgm:prSet presAssocID="{A25229F8-A999-48C0-9955-5843C2DAC5F5}" presName="sibTrans" presStyleLbl="sibTrans2D1" presStyleIdx="0" presStyleCnt="0"/>
      <dgm:spPr/>
    </dgm:pt>
    <dgm:pt modelId="{4CA0BBC1-27D0-491C-A6C7-781F71864DE7}" type="pres">
      <dgm:prSet presAssocID="{791D875A-F1BD-4590-92EC-FC539BD98FED}" presName="compNode" presStyleCnt="0"/>
      <dgm:spPr/>
    </dgm:pt>
    <dgm:pt modelId="{344847BA-DBD5-4B2A-9F87-847CC5A5733D}" type="pres">
      <dgm:prSet presAssocID="{791D875A-F1BD-4590-92EC-FC539BD98FED}" presName="iconBgRect" presStyleLbl="bgShp" presStyleIdx="1" presStyleCnt="4"/>
      <dgm:spPr/>
    </dgm:pt>
    <dgm:pt modelId="{45FFE5FF-DD72-4012-9B97-88DDD7F8AEC3}" type="pres">
      <dgm:prSet presAssocID="{791D875A-F1BD-4590-92EC-FC539BD98F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ind"/>
        </a:ext>
      </dgm:extLst>
    </dgm:pt>
    <dgm:pt modelId="{3F5D8D3A-65FC-4527-9B1B-923DD587B271}" type="pres">
      <dgm:prSet presAssocID="{791D875A-F1BD-4590-92EC-FC539BD98FED}" presName="spaceRect" presStyleCnt="0"/>
      <dgm:spPr/>
    </dgm:pt>
    <dgm:pt modelId="{2966B2B6-D7B7-489B-BA73-DC473C0C4F8B}" type="pres">
      <dgm:prSet presAssocID="{791D875A-F1BD-4590-92EC-FC539BD98FED}" presName="textRect" presStyleLbl="revTx" presStyleIdx="1" presStyleCnt="4">
        <dgm:presLayoutVars>
          <dgm:chMax val="1"/>
          <dgm:chPref val="1"/>
        </dgm:presLayoutVars>
      </dgm:prSet>
      <dgm:spPr/>
    </dgm:pt>
    <dgm:pt modelId="{79364AC5-4003-420F-8BE0-733E2D050AA1}" type="pres">
      <dgm:prSet presAssocID="{BF578A69-E8D2-48FA-9966-2BA9968CBD4C}" presName="sibTrans" presStyleLbl="sibTrans2D1" presStyleIdx="0" presStyleCnt="0"/>
      <dgm:spPr/>
    </dgm:pt>
    <dgm:pt modelId="{373A0B7A-C91F-4DA2-BF55-4EE06485742E}" type="pres">
      <dgm:prSet presAssocID="{D9218DCE-70D0-47ED-A281-FC6C09AB7783}" presName="compNode" presStyleCnt="0"/>
      <dgm:spPr/>
    </dgm:pt>
    <dgm:pt modelId="{DCEB4344-5478-4229-B2FB-BF77595D6042}" type="pres">
      <dgm:prSet presAssocID="{D9218DCE-70D0-47ED-A281-FC6C09AB7783}" presName="iconBgRect" presStyleLbl="bgShp" presStyleIdx="2" presStyleCnt="4"/>
      <dgm:spPr/>
    </dgm:pt>
    <dgm:pt modelId="{86DA4ECC-0E35-4C21-95B7-63C2FC0A30F7}" type="pres">
      <dgm:prSet presAssocID="{D9218DCE-70D0-47ED-A281-FC6C09AB77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6AA72EA7-324A-4491-8B84-08000FCD1112}" type="pres">
      <dgm:prSet presAssocID="{D9218DCE-70D0-47ED-A281-FC6C09AB7783}" presName="spaceRect" presStyleCnt="0"/>
      <dgm:spPr/>
    </dgm:pt>
    <dgm:pt modelId="{FEFE994D-7EA6-4DE9-84E4-9E5908020D30}" type="pres">
      <dgm:prSet presAssocID="{D9218DCE-70D0-47ED-A281-FC6C09AB7783}" presName="textRect" presStyleLbl="revTx" presStyleIdx="2" presStyleCnt="4">
        <dgm:presLayoutVars>
          <dgm:chMax val="1"/>
          <dgm:chPref val="1"/>
        </dgm:presLayoutVars>
      </dgm:prSet>
      <dgm:spPr/>
    </dgm:pt>
    <dgm:pt modelId="{B0C08375-932E-4785-9F1C-452D407F52DF}" type="pres">
      <dgm:prSet presAssocID="{CFC7EFE8-9EC5-4D76-9C67-ACB9BC8DC875}" presName="sibTrans" presStyleLbl="sibTrans2D1" presStyleIdx="0" presStyleCnt="0"/>
      <dgm:spPr/>
    </dgm:pt>
    <dgm:pt modelId="{896A2BE6-F836-4A41-9FB2-4F8E733E489D}" type="pres">
      <dgm:prSet presAssocID="{F2E8F950-0B95-481E-A2FC-128FA16E4F63}" presName="compNode" presStyleCnt="0"/>
      <dgm:spPr/>
    </dgm:pt>
    <dgm:pt modelId="{E63E1111-E4AE-4F48-A345-BBBD564826F9}" type="pres">
      <dgm:prSet presAssocID="{F2E8F950-0B95-481E-A2FC-128FA16E4F63}" presName="iconBgRect" presStyleLbl="bgShp" presStyleIdx="3" presStyleCnt="4"/>
      <dgm:spPr/>
    </dgm:pt>
    <dgm:pt modelId="{9F1D467E-65DC-4746-94BC-99D355EE6880}" type="pres">
      <dgm:prSet presAssocID="{F2E8F950-0B95-481E-A2FC-128FA16E4F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
        </a:ext>
      </dgm:extLst>
    </dgm:pt>
    <dgm:pt modelId="{F0FB3CDD-4633-4255-8001-98250A9ABF68}" type="pres">
      <dgm:prSet presAssocID="{F2E8F950-0B95-481E-A2FC-128FA16E4F63}" presName="spaceRect" presStyleCnt="0"/>
      <dgm:spPr/>
    </dgm:pt>
    <dgm:pt modelId="{FB0C0EA5-FC7B-4799-8FAB-6F39EA854DCE}" type="pres">
      <dgm:prSet presAssocID="{F2E8F950-0B95-481E-A2FC-128FA16E4F63}" presName="textRect" presStyleLbl="revTx" presStyleIdx="3" presStyleCnt="4">
        <dgm:presLayoutVars>
          <dgm:chMax val="1"/>
          <dgm:chPref val="1"/>
        </dgm:presLayoutVars>
      </dgm:prSet>
      <dgm:spPr/>
    </dgm:pt>
  </dgm:ptLst>
  <dgm:cxnLst>
    <dgm:cxn modelId="{48BF0607-86E2-4A57-9347-662AEBF7B44A}" type="presOf" srcId="{F2E8F950-0B95-481E-A2FC-128FA16E4F63}" destId="{FB0C0EA5-FC7B-4799-8FAB-6F39EA854DCE}" srcOrd="0" destOrd="0" presId="urn:microsoft.com/office/officeart/2018/2/layout/IconCircleList"/>
    <dgm:cxn modelId="{CDF76E21-060A-483D-BF9D-D120738AC71D}" type="presOf" srcId="{CFC7EFE8-9EC5-4D76-9C67-ACB9BC8DC875}" destId="{B0C08375-932E-4785-9F1C-452D407F52DF}" srcOrd="0" destOrd="0" presId="urn:microsoft.com/office/officeart/2018/2/layout/IconCircleList"/>
    <dgm:cxn modelId="{12213442-EDCD-49DE-85A3-1FB44B385B25}" srcId="{D335FA7B-8CAB-43FD-9DCE-044A27A78F61}" destId="{F2E8F950-0B95-481E-A2FC-128FA16E4F63}" srcOrd="3" destOrd="0" parTransId="{47C999E0-4DBC-4D1C-A031-8951D888760A}" sibTransId="{A28439B0-6F99-42A4-9A86-392CC98F0031}"/>
    <dgm:cxn modelId="{40BE4347-1301-42D5-A62A-39E4A907EB89}" srcId="{D335FA7B-8CAB-43FD-9DCE-044A27A78F61}" destId="{791D875A-F1BD-4590-92EC-FC539BD98FED}" srcOrd="1" destOrd="0" parTransId="{D2C63DC2-20F7-48B0-902B-800A9FAF7A01}" sibTransId="{BF578A69-E8D2-48FA-9966-2BA9968CBD4C}"/>
    <dgm:cxn modelId="{6C92A452-05B8-402F-943D-E977069B2766}" type="presOf" srcId="{BF578A69-E8D2-48FA-9966-2BA9968CBD4C}" destId="{79364AC5-4003-420F-8BE0-733E2D050AA1}" srcOrd="0" destOrd="0" presId="urn:microsoft.com/office/officeart/2018/2/layout/IconCircleList"/>
    <dgm:cxn modelId="{80900554-997B-4ECA-B7C0-48FB0D7B80A9}" type="presOf" srcId="{D9218DCE-70D0-47ED-A281-FC6C09AB7783}" destId="{FEFE994D-7EA6-4DE9-84E4-9E5908020D30}" srcOrd="0" destOrd="0" presId="urn:microsoft.com/office/officeart/2018/2/layout/IconCircleList"/>
    <dgm:cxn modelId="{B82E695A-0C21-46B6-BD3E-09DBF96408D6}" srcId="{D335FA7B-8CAB-43FD-9DCE-044A27A78F61}" destId="{D9218DCE-70D0-47ED-A281-FC6C09AB7783}" srcOrd="2" destOrd="0" parTransId="{EC5D83C5-2750-4DEC-A41D-56B61B1776AA}" sibTransId="{CFC7EFE8-9EC5-4D76-9C67-ACB9BC8DC875}"/>
    <dgm:cxn modelId="{4F2B38CB-CFD0-4932-9A3D-7D13BF39A132}" type="presOf" srcId="{D933BA39-0DFF-4EE7-9771-89841B4A5A1B}" destId="{48DFC462-6323-4CF1-89CB-84DB1B52CF59}" srcOrd="0" destOrd="0" presId="urn:microsoft.com/office/officeart/2018/2/layout/IconCircleList"/>
    <dgm:cxn modelId="{599B2CD4-9B62-49DA-937F-CE5BF458095C}" type="presOf" srcId="{791D875A-F1BD-4590-92EC-FC539BD98FED}" destId="{2966B2B6-D7B7-489B-BA73-DC473C0C4F8B}" srcOrd="0" destOrd="0" presId="urn:microsoft.com/office/officeart/2018/2/layout/IconCircleList"/>
    <dgm:cxn modelId="{8504FCD4-DD05-437C-A7B9-62333E76F7AC}" type="presOf" srcId="{D335FA7B-8CAB-43FD-9DCE-044A27A78F61}" destId="{A7FF9254-2A6D-4EA1-ABCB-142B64C6C24A}" srcOrd="0" destOrd="0" presId="urn:microsoft.com/office/officeart/2018/2/layout/IconCircleList"/>
    <dgm:cxn modelId="{56CFB0DB-3506-4EEF-9DB3-C1042A74D30E}" srcId="{D335FA7B-8CAB-43FD-9DCE-044A27A78F61}" destId="{D933BA39-0DFF-4EE7-9771-89841B4A5A1B}" srcOrd="0" destOrd="0" parTransId="{8E231524-384F-4CF3-81A6-87CC028CF9D6}" sibTransId="{A25229F8-A999-48C0-9955-5843C2DAC5F5}"/>
    <dgm:cxn modelId="{4053D7FB-09A7-4978-8250-1F19ADDBF8E9}" type="presOf" srcId="{A25229F8-A999-48C0-9955-5843C2DAC5F5}" destId="{E4B5F4DC-9CD9-47A7-930E-8B608722EA1E}" srcOrd="0" destOrd="0" presId="urn:microsoft.com/office/officeart/2018/2/layout/IconCircleList"/>
    <dgm:cxn modelId="{C9172569-0A9E-4CBA-BB5C-C57DF1AD8D88}" type="presParOf" srcId="{A7FF9254-2A6D-4EA1-ABCB-142B64C6C24A}" destId="{0441E94F-561D-4B55-AA73-192AF5141E88}" srcOrd="0" destOrd="0" presId="urn:microsoft.com/office/officeart/2018/2/layout/IconCircleList"/>
    <dgm:cxn modelId="{DAB94BF4-0534-4E71-B5DD-E729424EC320}" type="presParOf" srcId="{0441E94F-561D-4B55-AA73-192AF5141E88}" destId="{3A57C9B9-BA38-4B63-9817-ACD1CF641955}" srcOrd="0" destOrd="0" presId="urn:microsoft.com/office/officeart/2018/2/layout/IconCircleList"/>
    <dgm:cxn modelId="{B78C936D-302E-4589-BB76-BEBE39BB12B3}" type="presParOf" srcId="{3A57C9B9-BA38-4B63-9817-ACD1CF641955}" destId="{A00657BE-4509-4A90-A0E3-C3928DAD3CA5}" srcOrd="0" destOrd="0" presId="urn:microsoft.com/office/officeart/2018/2/layout/IconCircleList"/>
    <dgm:cxn modelId="{1D16E85B-CE4E-4EDC-81C7-2CF070F2CC4A}" type="presParOf" srcId="{3A57C9B9-BA38-4B63-9817-ACD1CF641955}" destId="{72F527BF-5E3E-4838-8366-86288FD27D1B}" srcOrd="1" destOrd="0" presId="urn:microsoft.com/office/officeart/2018/2/layout/IconCircleList"/>
    <dgm:cxn modelId="{96DAB5C1-18B8-4D3F-B451-5E4899705DBA}" type="presParOf" srcId="{3A57C9B9-BA38-4B63-9817-ACD1CF641955}" destId="{F5536409-367C-40A4-A455-3C6B4FDE0EEF}" srcOrd="2" destOrd="0" presId="urn:microsoft.com/office/officeart/2018/2/layout/IconCircleList"/>
    <dgm:cxn modelId="{C7307950-817D-40FC-9BFA-61AB6CADF813}" type="presParOf" srcId="{3A57C9B9-BA38-4B63-9817-ACD1CF641955}" destId="{48DFC462-6323-4CF1-89CB-84DB1B52CF59}" srcOrd="3" destOrd="0" presId="urn:microsoft.com/office/officeart/2018/2/layout/IconCircleList"/>
    <dgm:cxn modelId="{3A8BE280-1F82-4DE1-A5E5-0AE7E360CB1C}" type="presParOf" srcId="{0441E94F-561D-4B55-AA73-192AF5141E88}" destId="{E4B5F4DC-9CD9-47A7-930E-8B608722EA1E}" srcOrd="1" destOrd="0" presId="urn:microsoft.com/office/officeart/2018/2/layout/IconCircleList"/>
    <dgm:cxn modelId="{C2E7C18C-E1EF-4F0D-B9EF-C1260D4AD0BD}" type="presParOf" srcId="{0441E94F-561D-4B55-AA73-192AF5141E88}" destId="{4CA0BBC1-27D0-491C-A6C7-781F71864DE7}" srcOrd="2" destOrd="0" presId="urn:microsoft.com/office/officeart/2018/2/layout/IconCircleList"/>
    <dgm:cxn modelId="{46EBB2D5-F44A-4F98-A2E6-AB892627EC1A}" type="presParOf" srcId="{4CA0BBC1-27D0-491C-A6C7-781F71864DE7}" destId="{344847BA-DBD5-4B2A-9F87-847CC5A5733D}" srcOrd="0" destOrd="0" presId="urn:microsoft.com/office/officeart/2018/2/layout/IconCircleList"/>
    <dgm:cxn modelId="{8086359B-15CF-4A3C-A984-7F6EA5A13970}" type="presParOf" srcId="{4CA0BBC1-27D0-491C-A6C7-781F71864DE7}" destId="{45FFE5FF-DD72-4012-9B97-88DDD7F8AEC3}" srcOrd="1" destOrd="0" presId="urn:microsoft.com/office/officeart/2018/2/layout/IconCircleList"/>
    <dgm:cxn modelId="{6B8BD1EA-CED1-496D-8FE9-4F12D391008B}" type="presParOf" srcId="{4CA0BBC1-27D0-491C-A6C7-781F71864DE7}" destId="{3F5D8D3A-65FC-4527-9B1B-923DD587B271}" srcOrd="2" destOrd="0" presId="urn:microsoft.com/office/officeart/2018/2/layout/IconCircleList"/>
    <dgm:cxn modelId="{F03FB517-EB6D-4779-8716-D014C08F2587}" type="presParOf" srcId="{4CA0BBC1-27D0-491C-A6C7-781F71864DE7}" destId="{2966B2B6-D7B7-489B-BA73-DC473C0C4F8B}" srcOrd="3" destOrd="0" presId="urn:microsoft.com/office/officeart/2018/2/layout/IconCircleList"/>
    <dgm:cxn modelId="{A359DDA7-B64E-490C-AD47-6F5AD9A82FF5}" type="presParOf" srcId="{0441E94F-561D-4B55-AA73-192AF5141E88}" destId="{79364AC5-4003-420F-8BE0-733E2D050AA1}" srcOrd="3" destOrd="0" presId="urn:microsoft.com/office/officeart/2018/2/layout/IconCircleList"/>
    <dgm:cxn modelId="{FAA75902-B651-4AD1-8861-AEA0F025614E}" type="presParOf" srcId="{0441E94F-561D-4B55-AA73-192AF5141E88}" destId="{373A0B7A-C91F-4DA2-BF55-4EE06485742E}" srcOrd="4" destOrd="0" presId="urn:microsoft.com/office/officeart/2018/2/layout/IconCircleList"/>
    <dgm:cxn modelId="{F6F8DA23-D71B-497D-A5C4-BF988A8CFECC}" type="presParOf" srcId="{373A0B7A-C91F-4DA2-BF55-4EE06485742E}" destId="{DCEB4344-5478-4229-B2FB-BF77595D6042}" srcOrd="0" destOrd="0" presId="urn:microsoft.com/office/officeart/2018/2/layout/IconCircleList"/>
    <dgm:cxn modelId="{AD8CE6C1-5826-487E-BB0A-158A121F5A17}" type="presParOf" srcId="{373A0B7A-C91F-4DA2-BF55-4EE06485742E}" destId="{86DA4ECC-0E35-4C21-95B7-63C2FC0A30F7}" srcOrd="1" destOrd="0" presId="urn:microsoft.com/office/officeart/2018/2/layout/IconCircleList"/>
    <dgm:cxn modelId="{3AF5EDA0-16BA-46FD-BDA4-8196CA8BDED8}" type="presParOf" srcId="{373A0B7A-C91F-4DA2-BF55-4EE06485742E}" destId="{6AA72EA7-324A-4491-8B84-08000FCD1112}" srcOrd="2" destOrd="0" presId="urn:microsoft.com/office/officeart/2018/2/layout/IconCircleList"/>
    <dgm:cxn modelId="{E5A2DD49-DD05-46F7-8AE7-5F9C0C5D0A2D}" type="presParOf" srcId="{373A0B7A-C91F-4DA2-BF55-4EE06485742E}" destId="{FEFE994D-7EA6-4DE9-84E4-9E5908020D30}" srcOrd="3" destOrd="0" presId="urn:microsoft.com/office/officeart/2018/2/layout/IconCircleList"/>
    <dgm:cxn modelId="{0667D7F8-7B9F-42FA-A436-E3683B85EE16}" type="presParOf" srcId="{0441E94F-561D-4B55-AA73-192AF5141E88}" destId="{B0C08375-932E-4785-9F1C-452D407F52DF}" srcOrd="5" destOrd="0" presId="urn:microsoft.com/office/officeart/2018/2/layout/IconCircleList"/>
    <dgm:cxn modelId="{6FECCD70-E49E-4957-B4FF-BD20F7819D22}" type="presParOf" srcId="{0441E94F-561D-4B55-AA73-192AF5141E88}" destId="{896A2BE6-F836-4A41-9FB2-4F8E733E489D}" srcOrd="6" destOrd="0" presId="urn:microsoft.com/office/officeart/2018/2/layout/IconCircleList"/>
    <dgm:cxn modelId="{BE1A2F7F-21BF-4FD3-9990-15301EA6BD7E}" type="presParOf" srcId="{896A2BE6-F836-4A41-9FB2-4F8E733E489D}" destId="{E63E1111-E4AE-4F48-A345-BBBD564826F9}" srcOrd="0" destOrd="0" presId="urn:microsoft.com/office/officeart/2018/2/layout/IconCircleList"/>
    <dgm:cxn modelId="{618EC94E-45D5-484C-96BF-042A2390D6D5}" type="presParOf" srcId="{896A2BE6-F836-4A41-9FB2-4F8E733E489D}" destId="{9F1D467E-65DC-4746-94BC-99D355EE6880}" srcOrd="1" destOrd="0" presId="urn:microsoft.com/office/officeart/2018/2/layout/IconCircleList"/>
    <dgm:cxn modelId="{FEEBC99A-FDFF-47C7-ABCF-8BF57B914383}" type="presParOf" srcId="{896A2BE6-F836-4A41-9FB2-4F8E733E489D}" destId="{F0FB3CDD-4633-4255-8001-98250A9ABF68}" srcOrd="2" destOrd="0" presId="urn:microsoft.com/office/officeart/2018/2/layout/IconCircleList"/>
    <dgm:cxn modelId="{2C6AA6EE-4C63-4949-BE41-AE82728AE4EA}" type="presParOf" srcId="{896A2BE6-F836-4A41-9FB2-4F8E733E489D}" destId="{FB0C0EA5-FC7B-4799-8FAB-6F39EA854DCE}"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0AB3F-378B-45D8-B1DB-2AE7922CEC8E}">
      <dsp:nvSpPr>
        <dsp:cNvPr id="0" name=""/>
        <dsp:cNvSpPr/>
      </dsp:nvSpPr>
      <dsp:spPr>
        <a:xfrm>
          <a:off x="0" y="0"/>
          <a:ext cx="8549640" cy="10853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Embedding secret message into digital sound is called audio steganography. </a:t>
          </a:r>
          <a:endParaRPr lang="en-US" sz="2100" kern="1200" dirty="0"/>
        </a:p>
      </dsp:txBody>
      <dsp:txXfrm>
        <a:off x="31789" y="31789"/>
        <a:ext cx="7378458" cy="1021775"/>
      </dsp:txXfrm>
    </dsp:sp>
    <dsp:sp modelId="{77CAF358-C754-46C9-86C7-B287093A75F8}">
      <dsp:nvSpPr>
        <dsp:cNvPr id="0" name=""/>
        <dsp:cNvSpPr/>
      </dsp:nvSpPr>
      <dsp:spPr>
        <a:xfrm>
          <a:off x="754379" y="1266245"/>
          <a:ext cx="8549640" cy="1085353"/>
        </a:xfrm>
        <a:prstGeom prst="roundRect">
          <a:avLst>
            <a:gd name="adj" fmla="val 10000"/>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Audio Steganography is presented where the bits of a secret message are embedded into the cover audio. </a:t>
          </a:r>
          <a:endParaRPr lang="en-US" sz="2100" kern="1200"/>
        </a:p>
      </dsp:txBody>
      <dsp:txXfrm>
        <a:off x="786168" y="1298034"/>
        <a:ext cx="7026202" cy="1021775"/>
      </dsp:txXfrm>
    </dsp:sp>
    <dsp:sp modelId="{FEAD39BF-4FA8-48B2-AB9E-A273E31A81E2}">
      <dsp:nvSpPr>
        <dsp:cNvPr id="0" name=""/>
        <dsp:cNvSpPr/>
      </dsp:nvSpPr>
      <dsp:spPr>
        <a:xfrm>
          <a:off x="1508759" y="2532491"/>
          <a:ext cx="8549640" cy="1085353"/>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In this project a new scheme for digital audio steganography is presented where the bits of a secret message are embedded into the cover audio. </a:t>
          </a:r>
          <a:endParaRPr lang="en-US" sz="2100" kern="1200"/>
        </a:p>
      </dsp:txBody>
      <dsp:txXfrm>
        <a:off x="1540548" y="2564280"/>
        <a:ext cx="7026202" cy="1021775"/>
      </dsp:txXfrm>
    </dsp:sp>
    <dsp:sp modelId="{5E479801-80DF-454B-BA99-BF12B257EAC8}">
      <dsp:nvSpPr>
        <dsp:cNvPr id="0" name=""/>
        <dsp:cNvSpPr/>
      </dsp:nvSpPr>
      <dsp:spPr>
        <a:xfrm>
          <a:off x="7844160" y="823059"/>
          <a:ext cx="705479" cy="7054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002893" y="823059"/>
        <a:ext cx="388013" cy="530873"/>
      </dsp:txXfrm>
    </dsp:sp>
    <dsp:sp modelId="{8E0455BB-43C2-4097-894B-34505AA3B0FE}">
      <dsp:nvSpPr>
        <dsp:cNvPr id="0" name=""/>
        <dsp:cNvSpPr/>
      </dsp:nvSpPr>
      <dsp:spPr>
        <a:xfrm>
          <a:off x="8598540" y="2082069"/>
          <a:ext cx="705479" cy="705479"/>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757273" y="2082069"/>
        <a:ext cx="388013" cy="530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C749F-E6D7-401C-9F7D-40A1EB2720A8}">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85EA7-E640-484E-8B64-546B15019DE8}">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The objective of this project is to make software which can help to hide the secret message inside an audio file which will provide security and safety to the secret and confidential information.</a:t>
          </a:r>
          <a:endParaRPr lang="en-US" sz="2300" kern="1200"/>
        </a:p>
      </dsp:txBody>
      <dsp:txXfrm>
        <a:off x="560236" y="748205"/>
        <a:ext cx="4149382" cy="2576345"/>
      </dsp:txXfrm>
    </dsp:sp>
    <dsp:sp modelId="{32E0D34E-FC15-46A5-87F3-B6E37D27DF78}">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94FB3-FB27-4C41-B895-66A0321B7AEC}">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In this project we’ll implement a system which will embed a secret text message in an audio file. </a:t>
          </a:r>
          <a:endParaRPr lang="en-US" sz="2300" kern="1200"/>
        </a:p>
      </dsp:txBody>
      <dsp:txXfrm>
        <a:off x="5827635" y="748205"/>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6EBAA-BDD6-4FCF-A72E-0FB04F9371EB}">
      <dsp:nvSpPr>
        <dsp:cNvPr id="0" name=""/>
        <dsp:cNvSpPr/>
      </dsp:nvSpPr>
      <dsp:spPr>
        <a:xfrm>
          <a:off x="134825" y="205495"/>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B0016-CD28-4CC6-B787-E1CBD3AC7F62}">
      <dsp:nvSpPr>
        <dsp:cNvPr id="0" name=""/>
        <dsp:cNvSpPr/>
      </dsp:nvSpPr>
      <dsp:spPr>
        <a:xfrm>
          <a:off x="406966" y="477636"/>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A988A7-E912-4066-A613-744F3C4DCC8B}">
      <dsp:nvSpPr>
        <dsp:cNvPr id="0" name=""/>
        <dsp:cNvSpPr/>
      </dsp:nvSpPr>
      <dsp:spPr>
        <a:xfrm>
          <a:off x="1708430"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IN" sz="2200" kern="1200" dirty="0"/>
            <a:t>Covered all the objectives of phase 1 and documented the results.</a:t>
          </a:r>
          <a:endParaRPr lang="en-US" sz="2200" kern="1200" dirty="0"/>
        </a:p>
      </dsp:txBody>
      <dsp:txXfrm>
        <a:off x="1708430" y="205495"/>
        <a:ext cx="3054644" cy="1295909"/>
      </dsp:txXfrm>
    </dsp:sp>
    <dsp:sp modelId="{CB28A5E8-2FC8-4865-81B4-E7B085365A23}">
      <dsp:nvSpPr>
        <dsp:cNvPr id="0" name=""/>
        <dsp:cNvSpPr/>
      </dsp:nvSpPr>
      <dsp:spPr>
        <a:xfrm>
          <a:off x="5295324" y="205495"/>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9F1CEB-CC0E-40C8-A64B-3E4D7E4DB0E9}">
      <dsp:nvSpPr>
        <dsp:cNvPr id="0" name=""/>
        <dsp:cNvSpPr/>
      </dsp:nvSpPr>
      <dsp:spPr>
        <a:xfrm>
          <a:off x="5567465" y="477636"/>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FFE88-793E-4333-BD91-14A84F1D3FDD}">
      <dsp:nvSpPr>
        <dsp:cNvPr id="0" name=""/>
        <dsp:cNvSpPr/>
      </dsp:nvSpPr>
      <dsp:spPr>
        <a:xfrm>
          <a:off x="6868929"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IN" sz="2200" kern="1200"/>
            <a:t>Created an application for encrypting text message.</a:t>
          </a:r>
          <a:endParaRPr lang="en-US" sz="2200" kern="1200"/>
        </a:p>
      </dsp:txBody>
      <dsp:txXfrm>
        <a:off x="6868929" y="205495"/>
        <a:ext cx="3054644" cy="1295909"/>
      </dsp:txXfrm>
    </dsp:sp>
    <dsp:sp modelId="{C2898A5D-4918-4A34-A442-208F95C9B940}">
      <dsp:nvSpPr>
        <dsp:cNvPr id="0" name=""/>
        <dsp:cNvSpPr/>
      </dsp:nvSpPr>
      <dsp:spPr>
        <a:xfrm>
          <a:off x="134825" y="2116439"/>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5223C-AEEF-4A53-928E-56A631F0BECB}">
      <dsp:nvSpPr>
        <dsp:cNvPr id="0" name=""/>
        <dsp:cNvSpPr/>
      </dsp:nvSpPr>
      <dsp:spPr>
        <a:xfrm>
          <a:off x="406966" y="2388580"/>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D01D3B-5EC2-4976-A6BA-8FDE58E60297}">
      <dsp:nvSpPr>
        <dsp:cNvPr id="0" name=""/>
        <dsp:cNvSpPr/>
      </dsp:nvSpPr>
      <dsp:spPr>
        <a:xfrm>
          <a:off x="1708430"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IN" sz="2200" kern="1200"/>
            <a:t>Successfully performed encryption and conversion of the input text message.</a:t>
          </a:r>
          <a:endParaRPr lang="en-US" sz="2200" kern="1200"/>
        </a:p>
      </dsp:txBody>
      <dsp:txXfrm>
        <a:off x="1708430" y="2116439"/>
        <a:ext cx="3054644" cy="1295909"/>
      </dsp:txXfrm>
    </dsp:sp>
    <dsp:sp modelId="{CB8555F5-64E1-470B-A4C2-54613BADAF5C}">
      <dsp:nvSpPr>
        <dsp:cNvPr id="0" name=""/>
        <dsp:cNvSpPr/>
      </dsp:nvSpPr>
      <dsp:spPr>
        <a:xfrm>
          <a:off x="5295324" y="2116439"/>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35BCC-2F46-41D6-895E-8FA25395A35A}">
      <dsp:nvSpPr>
        <dsp:cNvPr id="0" name=""/>
        <dsp:cNvSpPr/>
      </dsp:nvSpPr>
      <dsp:spPr>
        <a:xfrm>
          <a:off x="5567465" y="2388580"/>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BD7036-66F2-4DB2-8099-85834C3B6EC6}">
      <dsp:nvSpPr>
        <dsp:cNvPr id="0" name=""/>
        <dsp:cNvSpPr/>
      </dsp:nvSpPr>
      <dsp:spPr>
        <a:xfrm>
          <a:off x="6868929"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IN" sz="2200" kern="1200"/>
            <a:t>Documented all the results and information related to work completed in phase-1.</a:t>
          </a:r>
          <a:endParaRPr lang="en-US" sz="2200" kern="1200"/>
        </a:p>
      </dsp:txBody>
      <dsp:txXfrm>
        <a:off x="6868929" y="2116439"/>
        <a:ext cx="3054644" cy="1295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657BE-4509-4A90-A0E3-C3928DAD3CA5}">
      <dsp:nvSpPr>
        <dsp:cNvPr id="0" name=""/>
        <dsp:cNvSpPr/>
      </dsp:nvSpPr>
      <dsp:spPr>
        <a:xfrm>
          <a:off x="134825" y="205495"/>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527BF-5E3E-4838-8366-86288FD27D1B}">
      <dsp:nvSpPr>
        <dsp:cNvPr id="0" name=""/>
        <dsp:cNvSpPr/>
      </dsp:nvSpPr>
      <dsp:spPr>
        <a:xfrm>
          <a:off x="406966" y="477636"/>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DFC462-6323-4CF1-89CB-84DB1B52CF59}">
      <dsp:nvSpPr>
        <dsp:cNvPr id="0" name=""/>
        <dsp:cNvSpPr/>
      </dsp:nvSpPr>
      <dsp:spPr>
        <a:xfrm>
          <a:off x="1708430"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Designed Graphical user interface for hiding and retrieving secret text. </a:t>
          </a:r>
        </a:p>
      </dsp:txBody>
      <dsp:txXfrm>
        <a:off x="1708430" y="205495"/>
        <a:ext cx="3054644" cy="1295909"/>
      </dsp:txXfrm>
    </dsp:sp>
    <dsp:sp modelId="{344847BA-DBD5-4B2A-9F87-847CC5A5733D}">
      <dsp:nvSpPr>
        <dsp:cNvPr id="0" name=""/>
        <dsp:cNvSpPr/>
      </dsp:nvSpPr>
      <dsp:spPr>
        <a:xfrm>
          <a:off x="5295324" y="205495"/>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FE5FF-DD72-4012-9B97-88DDD7F8AEC3}">
      <dsp:nvSpPr>
        <dsp:cNvPr id="0" name=""/>
        <dsp:cNvSpPr/>
      </dsp:nvSpPr>
      <dsp:spPr>
        <a:xfrm>
          <a:off x="5567465" y="477636"/>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66B2B6-D7B7-489B-BA73-DC473C0C4F8B}">
      <dsp:nvSpPr>
        <dsp:cNvPr id="0" name=""/>
        <dsp:cNvSpPr/>
      </dsp:nvSpPr>
      <dsp:spPr>
        <a:xfrm>
          <a:off x="6868929"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Encrypting &amp; hiding secret text in audio file (Steganography)</a:t>
          </a:r>
          <a:r>
            <a:rPr lang="en-IN" sz="2100" kern="1200"/>
            <a:t>.</a:t>
          </a:r>
          <a:endParaRPr lang="en-US" sz="2100" kern="1200"/>
        </a:p>
      </dsp:txBody>
      <dsp:txXfrm>
        <a:off x="6868929" y="205495"/>
        <a:ext cx="3054644" cy="1295909"/>
      </dsp:txXfrm>
    </dsp:sp>
    <dsp:sp modelId="{DCEB4344-5478-4229-B2FB-BF77595D6042}">
      <dsp:nvSpPr>
        <dsp:cNvPr id="0" name=""/>
        <dsp:cNvSpPr/>
      </dsp:nvSpPr>
      <dsp:spPr>
        <a:xfrm>
          <a:off x="134825" y="2116439"/>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A4ECC-0E35-4C21-95B7-63C2FC0A30F7}">
      <dsp:nvSpPr>
        <dsp:cNvPr id="0" name=""/>
        <dsp:cNvSpPr/>
      </dsp:nvSpPr>
      <dsp:spPr>
        <a:xfrm>
          <a:off x="406966" y="2388580"/>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FE994D-7EA6-4DE9-84E4-9E5908020D30}">
      <dsp:nvSpPr>
        <dsp:cNvPr id="0" name=""/>
        <dsp:cNvSpPr/>
      </dsp:nvSpPr>
      <dsp:spPr>
        <a:xfrm>
          <a:off x="1708430"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Retrieving &amp; decrypting secret text from audio file.</a:t>
          </a:r>
        </a:p>
      </dsp:txBody>
      <dsp:txXfrm>
        <a:off x="1708430" y="2116439"/>
        <a:ext cx="3054644" cy="1295909"/>
      </dsp:txXfrm>
    </dsp:sp>
    <dsp:sp modelId="{E63E1111-E4AE-4F48-A345-BBBD564826F9}">
      <dsp:nvSpPr>
        <dsp:cNvPr id="0" name=""/>
        <dsp:cNvSpPr/>
      </dsp:nvSpPr>
      <dsp:spPr>
        <a:xfrm>
          <a:off x="5295324" y="2116439"/>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D467E-65DC-4746-94BC-99D355EE6880}">
      <dsp:nvSpPr>
        <dsp:cNvPr id="0" name=""/>
        <dsp:cNvSpPr/>
      </dsp:nvSpPr>
      <dsp:spPr>
        <a:xfrm>
          <a:off x="5567465" y="2388580"/>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0C0EA5-FC7B-4799-8FAB-6F39EA854DCE}">
      <dsp:nvSpPr>
        <dsp:cNvPr id="0" name=""/>
        <dsp:cNvSpPr/>
      </dsp:nvSpPr>
      <dsp:spPr>
        <a:xfrm>
          <a:off x="6868929"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Captured all the results and finished the documentation and paper related work.</a:t>
          </a:r>
        </a:p>
      </dsp:txBody>
      <dsp:txXfrm>
        <a:off x="6868929" y="2116439"/>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A98BDD-31E4-4900-8E22-B939EF97BD26}"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235A3F5-586E-443A-8989-F67742E1D019}" type="slidenum">
              <a:rPr lang="en-IN" smtClean="0"/>
              <a:t>‹#›</a:t>
            </a:fld>
            <a:endParaRPr lang="en-IN"/>
          </a:p>
        </p:txBody>
      </p:sp>
    </p:spTree>
    <p:extLst>
      <p:ext uri="{BB962C8B-B14F-4D97-AF65-F5344CB8AC3E}">
        <p14:creationId xmlns:p14="http://schemas.microsoft.com/office/powerpoint/2010/main" val="370777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98BDD-31E4-4900-8E22-B939EF97BD26}"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5A3F5-586E-443A-8989-F67742E1D019}" type="slidenum">
              <a:rPr lang="en-IN" smtClean="0"/>
              <a:t>‹#›</a:t>
            </a:fld>
            <a:endParaRPr lang="en-IN"/>
          </a:p>
        </p:txBody>
      </p:sp>
    </p:spTree>
    <p:extLst>
      <p:ext uri="{BB962C8B-B14F-4D97-AF65-F5344CB8AC3E}">
        <p14:creationId xmlns:p14="http://schemas.microsoft.com/office/powerpoint/2010/main" val="139055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98BDD-31E4-4900-8E22-B939EF97BD26}"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5A3F5-586E-443A-8989-F67742E1D019}" type="slidenum">
              <a:rPr lang="en-IN" smtClean="0"/>
              <a:t>‹#›</a:t>
            </a:fld>
            <a:endParaRPr lang="en-IN"/>
          </a:p>
        </p:txBody>
      </p:sp>
    </p:spTree>
    <p:extLst>
      <p:ext uri="{BB962C8B-B14F-4D97-AF65-F5344CB8AC3E}">
        <p14:creationId xmlns:p14="http://schemas.microsoft.com/office/powerpoint/2010/main" val="344036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98BDD-31E4-4900-8E22-B939EF97BD26}"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5A3F5-586E-443A-8989-F67742E1D019}" type="slidenum">
              <a:rPr lang="en-IN" smtClean="0"/>
              <a:t>‹#›</a:t>
            </a:fld>
            <a:endParaRPr lang="en-IN"/>
          </a:p>
        </p:txBody>
      </p:sp>
    </p:spTree>
    <p:extLst>
      <p:ext uri="{BB962C8B-B14F-4D97-AF65-F5344CB8AC3E}">
        <p14:creationId xmlns:p14="http://schemas.microsoft.com/office/powerpoint/2010/main" val="227092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6A98BDD-31E4-4900-8E22-B939EF97BD26}" type="datetimeFigureOut">
              <a:rPr lang="en-IN" smtClean="0"/>
              <a:t>25-05-2022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235A3F5-586E-443A-8989-F67742E1D019}" type="slidenum">
              <a:rPr lang="en-IN" smtClean="0"/>
              <a:t>‹#›</a:t>
            </a:fld>
            <a:endParaRPr lang="en-IN"/>
          </a:p>
        </p:txBody>
      </p:sp>
    </p:spTree>
    <p:extLst>
      <p:ext uri="{BB962C8B-B14F-4D97-AF65-F5344CB8AC3E}">
        <p14:creationId xmlns:p14="http://schemas.microsoft.com/office/powerpoint/2010/main" val="406483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A98BDD-31E4-4900-8E22-B939EF97BD26}"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5A3F5-586E-443A-8989-F67742E1D019}" type="slidenum">
              <a:rPr lang="en-IN" smtClean="0"/>
              <a:t>‹#›</a:t>
            </a:fld>
            <a:endParaRPr lang="en-IN"/>
          </a:p>
        </p:txBody>
      </p:sp>
    </p:spTree>
    <p:extLst>
      <p:ext uri="{BB962C8B-B14F-4D97-AF65-F5344CB8AC3E}">
        <p14:creationId xmlns:p14="http://schemas.microsoft.com/office/powerpoint/2010/main" val="266658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98BDD-31E4-4900-8E22-B939EF97BD26}"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35A3F5-586E-443A-8989-F67742E1D019}" type="slidenum">
              <a:rPr lang="en-IN" smtClean="0"/>
              <a:t>‹#›</a:t>
            </a:fld>
            <a:endParaRPr lang="en-IN"/>
          </a:p>
        </p:txBody>
      </p:sp>
    </p:spTree>
    <p:extLst>
      <p:ext uri="{BB962C8B-B14F-4D97-AF65-F5344CB8AC3E}">
        <p14:creationId xmlns:p14="http://schemas.microsoft.com/office/powerpoint/2010/main" val="149665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A98BDD-31E4-4900-8E22-B939EF97BD26}"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35A3F5-586E-443A-8989-F67742E1D019}" type="slidenum">
              <a:rPr lang="en-IN" smtClean="0"/>
              <a:t>‹#›</a:t>
            </a:fld>
            <a:endParaRPr lang="en-IN"/>
          </a:p>
        </p:txBody>
      </p:sp>
    </p:spTree>
    <p:extLst>
      <p:ext uri="{BB962C8B-B14F-4D97-AF65-F5344CB8AC3E}">
        <p14:creationId xmlns:p14="http://schemas.microsoft.com/office/powerpoint/2010/main" val="299855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98BDD-31E4-4900-8E22-B939EF97BD26}"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35A3F5-586E-443A-8989-F67742E1D019}" type="slidenum">
              <a:rPr lang="en-IN" smtClean="0"/>
              <a:t>‹#›</a:t>
            </a:fld>
            <a:endParaRPr lang="en-IN"/>
          </a:p>
        </p:txBody>
      </p:sp>
    </p:spTree>
    <p:extLst>
      <p:ext uri="{BB962C8B-B14F-4D97-AF65-F5344CB8AC3E}">
        <p14:creationId xmlns:p14="http://schemas.microsoft.com/office/powerpoint/2010/main" val="186479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98BDD-31E4-4900-8E22-B939EF97BD26}"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235A3F5-586E-443A-8989-F67742E1D019}" type="slidenum">
              <a:rPr lang="en-IN" smtClean="0"/>
              <a:t>‹#›</a:t>
            </a:fld>
            <a:endParaRPr lang="en-IN"/>
          </a:p>
        </p:txBody>
      </p:sp>
    </p:spTree>
    <p:extLst>
      <p:ext uri="{BB962C8B-B14F-4D97-AF65-F5344CB8AC3E}">
        <p14:creationId xmlns:p14="http://schemas.microsoft.com/office/powerpoint/2010/main" val="276088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98BDD-31E4-4900-8E22-B939EF97BD26}" type="datetimeFigureOut">
              <a:rPr lang="en-IN" smtClean="0"/>
              <a:t>25-05-2022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235A3F5-586E-443A-8989-F67742E1D019}" type="slidenum">
              <a:rPr lang="en-IN" smtClean="0"/>
              <a:t>‹#›</a:t>
            </a:fld>
            <a:endParaRPr lang="en-IN"/>
          </a:p>
        </p:txBody>
      </p:sp>
    </p:spTree>
    <p:extLst>
      <p:ext uri="{BB962C8B-B14F-4D97-AF65-F5344CB8AC3E}">
        <p14:creationId xmlns:p14="http://schemas.microsoft.com/office/powerpoint/2010/main" val="160422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6A98BDD-31E4-4900-8E22-B939EF97BD26}" type="datetimeFigureOut">
              <a:rPr lang="en-IN" smtClean="0"/>
              <a:t>25-05-2022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235A3F5-586E-443A-8989-F67742E1D019}" type="slidenum">
              <a:rPr lang="en-IN" smtClean="0"/>
              <a:t>‹#›</a:t>
            </a:fld>
            <a:endParaRPr lang="en-IN"/>
          </a:p>
        </p:txBody>
      </p:sp>
    </p:spTree>
    <p:extLst>
      <p:ext uri="{BB962C8B-B14F-4D97-AF65-F5344CB8AC3E}">
        <p14:creationId xmlns:p14="http://schemas.microsoft.com/office/powerpoint/2010/main" val="4172432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FB2A64-32D9-490F-8013-09600780FFB9}"/>
              </a:ext>
            </a:extLst>
          </p:cNvPr>
          <p:cNvSpPr>
            <a:spLocks noGrp="1"/>
          </p:cNvSpPr>
          <p:nvPr>
            <p:ph type="title"/>
          </p:nvPr>
        </p:nvSpPr>
        <p:spPr>
          <a:xfrm>
            <a:off x="984504" y="691781"/>
            <a:ext cx="10222992" cy="3389334"/>
          </a:xfrm>
        </p:spPr>
        <p:txBody>
          <a:bodyPr>
            <a:normAutofit fontScale="90000"/>
          </a:bodyPr>
          <a:lstStyle/>
          <a:p>
            <a:pPr algn="ctr">
              <a:lnSpc>
                <a:spcPct val="100000"/>
              </a:lnSpc>
            </a:pPr>
            <a:r>
              <a:rPr lang="en-US" altLang="en-US" sz="2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CMR COLLEGE OF ENGINEERING &amp;TECHNOLOGY </a:t>
            </a:r>
            <a:br>
              <a:rPr lang="en-US" altLang="en-US" sz="2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2800" dirty="0">
                <a:solidFill>
                  <a:schemeClr val="tx1"/>
                </a:solidFill>
                <a:latin typeface="Times New Roman" panose="02020603050405020304" pitchFamily="18" charset="0"/>
                <a:cs typeface="Times New Roman" panose="02020603050405020304" pitchFamily="18" charset="0"/>
              </a:rPr>
              <a:t>E</a:t>
            </a:r>
            <a:r>
              <a:rPr lang="en-US" altLang="en-US" sz="2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lectronics &amp; Communication Engineering</a:t>
            </a:r>
            <a:br>
              <a:rPr lang="en-US" sz="2800" dirty="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MAJOR PROJECT</a:t>
            </a:r>
            <a:br>
              <a:rPr lang="en-US" sz="1400" dirty="0"/>
            </a:br>
            <a:r>
              <a:rPr lang="en-US" sz="1400" dirty="0"/>
              <a:t>                  </a:t>
            </a:r>
            <a:br>
              <a:rPr lang="en-US" sz="1400" dirty="0"/>
            </a:br>
            <a:br>
              <a:rPr lang="en-US" sz="1400" dirty="0"/>
            </a:br>
            <a:br>
              <a:rPr lang="en-US" sz="1400" dirty="0"/>
            </a:br>
            <a:r>
              <a:rPr lang="en-US" sz="3000" dirty="0">
                <a:solidFill>
                  <a:schemeClr val="tx1"/>
                </a:solidFill>
                <a:latin typeface="Times New Roman" panose="02020603050405020304" pitchFamily="18" charset="0"/>
                <a:cs typeface="Times New Roman" panose="02020603050405020304" pitchFamily="18" charset="0"/>
              </a:rPr>
              <a:t>DWT BASED AUDIO STEGANOGRAPHY USING </a:t>
            </a:r>
            <a:br>
              <a:rPr lang="en-US" sz="3000" dirty="0">
                <a:solidFill>
                  <a:schemeClr val="tx1"/>
                </a:solidFill>
                <a:latin typeface="Times New Roman" panose="02020603050405020304" pitchFamily="18" charset="0"/>
                <a:cs typeface="Times New Roman" panose="02020603050405020304" pitchFamily="18" charset="0"/>
              </a:rPr>
            </a:br>
            <a:r>
              <a:rPr lang="en-US" sz="3000" dirty="0">
                <a:solidFill>
                  <a:schemeClr val="tx1"/>
                </a:solidFill>
                <a:latin typeface="Times New Roman" panose="02020603050405020304" pitchFamily="18" charset="0"/>
                <a:cs typeface="Times New Roman" panose="02020603050405020304" pitchFamily="18" charset="0"/>
              </a:rPr>
              <a:t>AES ENCRYPTION</a:t>
            </a:r>
            <a:br>
              <a:rPr lang="en-US" sz="3000" dirty="0">
                <a:solidFill>
                  <a:schemeClr val="tx1"/>
                </a:solidFill>
                <a:latin typeface="Calibri" panose="020F0502020204030204" pitchFamily="34" charset="0"/>
                <a:cs typeface="Calibri" panose="020F0502020204030204" pitchFamily="34" charset="0"/>
              </a:rPr>
            </a:br>
            <a:br>
              <a:rPr lang="en-US" sz="3000" dirty="0">
                <a:latin typeface="Calibri" panose="020F0502020204030204" pitchFamily="34" charset="0"/>
                <a:cs typeface="Calibri" panose="020F0502020204030204" pitchFamily="34" charset="0"/>
              </a:rPr>
            </a:br>
            <a:endParaRPr lang="en-IN" sz="3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2E728D5-B07F-4331-8A4F-7AED7F352330}"/>
              </a:ext>
            </a:extLst>
          </p:cNvPr>
          <p:cNvSpPr>
            <a:spLocks noGrp="1"/>
          </p:cNvSpPr>
          <p:nvPr>
            <p:ph idx="1"/>
          </p:nvPr>
        </p:nvSpPr>
        <p:spPr>
          <a:xfrm>
            <a:off x="997377" y="3750918"/>
            <a:ext cx="10248738" cy="3851787"/>
          </a:xfrm>
        </p:spPr>
        <p:txBody>
          <a:bodyPr>
            <a:normAutofit/>
          </a:bodyPr>
          <a:lstStyle/>
          <a:p>
            <a:pPr marL="0" indent="0" algn="ctr">
              <a:buNone/>
            </a:pPr>
            <a:r>
              <a:rPr lang="en-US" sz="1700" b="1" dirty="0">
                <a:solidFill>
                  <a:schemeClr val="tx1">
                    <a:lumMod val="75000"/>
                    <a:lumOff val="25000"/>
                  </a:schemeClr>
                </a:solidFill>
                <a:latin typeface="Georgia"/>
              </a:rPr>
              <a:t>Presented By Batch No: </a:t>
            </a:r>
            <a:r>
              <a:rPr lang="en-US" sz="1700" b="1" dirty="0">
                <a:solidFill>
                  <a:schemeClr val="tx1">
                    <a:lumMod val="75000"/>
                    <a:lumOff val="25000"/>
                  </a:schemeClr>
                </a:solidFill>
                <a:latin typeface="Times New Roman" panose="02020603050405020304" pitchFamily="18" charset="0"/>
                <a:cs typeface="Times New Roman" panose="02020603050405020304" pitchFamily="18" charset="0"/>
              </a:rPr>
              <a:t>C15</a:t>
            </a:r>
          </a:p>
          <a:p>
            <a:pPr marL="0" indent="0" algn="ctr">
              <a:buNone/>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K. Siddhartha – 18H51A04K0</a:t>
            </a:r>
          </a:p>
          <a:p>
            <a:pPr marL="0" indent="0" algn="ctr">
              <a:buNone/>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B. </a:t>
            </a:r>
            <a:r>
              <a:rPr lang="en-US" sz="1700" dirty="0" err="1">
                <a:solidFill>
                  <a:schemeClr val="tx1">
                    <a:lumMod val="75000"/>
                    <a:lumOff val="25000"/>
                  </a:schemeClr>
                </a:solidFill>
                <a:latin typeface="Times New Roman" panose="02020603050405020304" pitchFamily="18" charset="0"/>
                <a:cs typeface="Times New Roman" panose="02020603050405020304" pitchFamily="18" charset="0"/>
              </a:rPr>
              <a:t>Susmita</a:t>
            </a: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 - 18H51A04M7</a:t>
            </a:r>
          </a:p>
          <a:p>
            <a:pPr marL="0" indent="0" algn="ctr">
              <a:buNone/>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G. Anudeep - 18H51A04N3</a:t>
            </a:r>
          </a:p>
          <a:p>
            <a:pPr marL="0" indent="0" algn="ctr">
              <a:buNone/>
            </a:pPr>
            <a:r>
              <a:rPr lang="en-US" sz="1700" dirty="0"/>
              <a:t>                               </a:t>
            </a:r>
          </a:p>
          <a:p>
            <a:pPr algn="ctr"/>
            <a:endParaRPr lang="en-US" sz="1700" dirty="0"/>
          </a:p>
          <a:p>
            <a:pPr algn="ctr"/>
            <a:endParaRPr lang="en-US" sz="1700" dirty="0"/>
          </a:p>
          <a:p>
            <a:pPr algn="ctr"/>
            <a:endParaRPr lang="en-US" sz="1700" dirty="0"/>
          </a:p>
          <a:p>
            <a:pPr algn="ctr"/>
            <a:endParaRPr lang="en-US" sz="1700" dirty="0"/>
          </a:p>
          <a:p>
            <a:pPr marL="0" indent="0" algn="ctr">
              <a:buNone/>
            </a:pPr>
            <a:r>
              <a:rPr lang="en-US" sz="1700" dirty="0"/>
              <a:t>                                                                                                                              </a:t>
            </a:r>
            <a:endParaRPr lang="en-IN" sz="1700" dirty="0"/>
          </a:p>
        </p:txBody>
      </p:sp>
      <p:sp>
        <p:nvSpPr>
          <p:cNvPr id="18" name="Oval 1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EC683D70-5AE8-4005-95BE-837528A086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8758" cy="8585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CE4E759-3C56-4162-8D25-40F62FA751C7}"/>
              </a:ext>
            </a:extLst>
          </p:cNvPr>
          <p:cNvSpPr txBox="1"/>
          <p:nvPr/>
        </p:nvSpPr>
        <p:spPr>
          <a:xfrm>
            <a:off x="1010250" y="5353841"/>
            <a:ext cx="10222992" cy="1046440"/>
          </a:xfrm>
          <a:prstGeom prst="rect">
            <a:avLst/>
          </a:prstGeom>
          <a:noFill/>
        </p:spPr>
        <p:txBody>
          <a:bodyPr wrap="square" rtlCol="0">
            <a:spAutoFit/>
          </a:bodyPr>
          <a:lstStyle/>
          <a:p>
            <a:pPr algn="ctr">
              <a:spcAft>
                <a:spcPts val="600"/>
              </a:spcAft>
            </a:pPr>
            <a:r>
              <a:rPr lang="en-US" b="1" dirty="0">
                <a:solidFill>
                  <a:schemeClr val="tx1">
                    <a:lumMod val="75000"/>
                    <a:lumOff val="25000"/>
                  </a:schemeClr>
                </a:solidFill>
                <a:latin typeface="Georgia"/>
              </a:rPr>
              <a:t>GUIDED BY:</a:t>
            </a:r>
          </a:p>
          <a:p>
            <a:pPr algn="ctr">
              <a:spcAft>
                <a:spcPts val="600"/>
              </a:spcAft>
            </a:pPr>
            <a:r>
              <a:rPr lang="en-US" dirty="0">
                <a:solidFill>
                  <a:schemeClr val="tx1">
                    <a:lumMod val="75000"/>
                    <a:lumOff val="25000"/>
                  </a:schemeClr>
                </a:solidFill>
                <a:latin typeface="Georgia"/>
              </a:rPr>
              <a:t>Mrs. A. Jyothi</a:t>
            </a:r>
            <a:r>
              <a:rPr lang="en-US" dirty="0">
                <a:solidFill>
                  <a:schemeClr val="tx1">
                    <a:lumMod val="75000"/>
                    <a:lumOff val="25000"/>
                  </a:schemeClr>
                </a:solidFill>
              </a:rPr>
              <a:t>,</a:t>
            </a:r>
            <a:r>
              <a:rPr lang="en-US" dirty="0">
                <a:solidFill>
                  <a:schemeClr val="tx1">
                    <a:lumMod val="75000"/>
                    <a:lumOff val="25000"/>
                  </a:schemeClr>
                </a:solidFill>
                <a:latin typeface="Georgia"/>
                <a:ea typeface="Georgia"/>
                <a:cs typeface="Georgia"/>
                <a:sym typeface="Georgia"/>
              </a:rPr>
              <a:t> Assistant Professor, Department of ECE</a:t>
            </a:r>
          </a:p>
          <a:p>
            <a:pPr algn="ctr">
              <a:spcAft>
                <a:spcPts val="600"/>
              </a:spcAft>
            </a:pPr>
            <a:endParaRPr lang="en-IN" sz="1600" dirty="0"/>
          </a:p>
        </p:txBody>
      </p:sp>
    </p:spTree>
    <p:extLst>
      <p:ext uri="{BB962C8B-B14F-4D97-AF65-F5344CB8AC3E}">
        <p14:creationId xmlns:p14="http://schemas.microsoft.com/office/powerpoint/2010/main" val="364330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3" name="Group 12">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4" name="Oval 13">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6EB1A2E6-62B2-48F7-8182-33BE01F1763B}"/>
              </a:ext>
            </a:extLst>
          </p:cNvPr>
          <p:cNvSpPr>
            <a:spLocks noGrp="1"/>
          </p:cNvSpPr>
          <p:nvPr>
            <p:ph type="title"/>
          </p:nvPr>
        </p:nvSpPr>
        <p:spPr>
          <a:xfrm>
            <a:off x="1521052" y="2562178"/>
            <a:ext cx="2806816" cy="2104273"/>
          </a:xfrm>
          <a:noFill/>
        </p:spPr>
        <p:txBody>
          <a:bodyPr>
            <a:normAutofit/>
          </a:bodyPr>
          <a:lstStyle/>
          <a:p>
            <a:pPr algn="ctr"/>
            <a:r>
              <a:rPr lang="en-US" sz="2500" dirty="0">
                <a:solidFill>
                  <a:srgbClr val="FFFFFF"/>
                </a:solidFill>
                <a:latin typeface="Georgia" panose="02040502050405020303" pitchFamily="18" charset="0"/>
              </a:rPr>
              <a:t>Proposed Methodology:</a:t>
            </a:r>
            <a:br>
              <a:rPr lang="en-US" sz="2500" dirty="0">
                <a:solidFill>
                  <a:srgbClr val="FFFFFF"/>
                </a:solidFill>
                <a:latin typeface="Georgia" panose="02040502050405020303" pitchFamily="18" charset="0"/>
              </a:rPr>
            </a:br>
            <a:endParaRPr lang="en-IN" sz="2500" dirty="0">
              <a:solidFill>
                <a:srgbClr val="FFFFFF"/>
              </a:solidFill>
              <a:latin typeface="Georgia" panose="02040502050405020303" pitchFamily="18" charset="0"/>
            </a:endParaRPr>
          </a:p>
        </p:txBody>
      </p:sp>
      <p:sp>
        <p:nvSpPr>
          <p:cNvPr id="17" name="Rectangle 16">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C4F4BC6-C108-4043-B4F3-019C50E16398}"/>
              </a:ext>
            </a:extLst>
          </p:cNvPr>
          <p:cNvSpPr>
            <a:spLocks noGrp="1"/>
          </p:cNvSpPr>
          <p:nvPr>
            <p:ph idx="1"/>
          </p:nvPr>
        </p:nvSpPr>
        <p:spPr>
          <a:xfrm>
            <a:off x="6096000" y="910709"/>
            <a:ext cx="5142658" cy="5407212"/>
          </a:xfrm>
        </p:spPr>
        <p:txBody>
          <a:bodyPr anchor="ctr">
            <a:normAutofit/>
          </a:bodyPr>
          <a:lstStyle/>
          <a:p>
            <a:r>
              <a:rPr lang="en-IN" sz="1500" dirty="0">
                <a:latin typeface="Georgia" panose="02040502050405020303" pitchFamily="18" charset="0"/>
              </a:rPr>
              <a:t>DWT stands for </a:t>
            </a:r>
            <a:r>
              <a:rPr lang="en-IN" sz="1500" b="1" dirty="0">
                <a:latin typeface="Georgia" panose="02040502050405020303" pitchFamily="18" charset="0"/>
              </a:rPr>
              <a:t>Discrete Wavelet Transform.</a:t>
            </a:r>
          </a:p>
          <a:p>
            <a:r>
              <a:rPr lang="en-US" sz="1500" dirty="0">
                <a:latin typeface="Georgia" panose="02040502050405020303" pitchFamily="18" charset="0"/>
              </a:rPr>
              <a:t>DWT applies on entire audio. </a:t>
            </a:r>
          </a:p>
          <a:p>
            <a:r>
              <a:rPr lang="en-US" sz="1500" dirty="0">
                <a:latin typeface="Georgia" panose="02040502050405020303" pitchFamily="18" charset="0"/>
              </a:rPr>
              <a:t>DWT splits component into numerous frequency bands called sub bands known as </a:t>
            </a:r>
          </a:p>
          <a:p>
            <a:pPr marL="685800" lvl="1">
              <a:buFont typeface="Courier New" panose="02070309020205020404" pitchFamily="49" charset="0"/>
              <a:buChar char="o"/>
            </a:pPr>
            <a:r>
              <a:rPr lang="en-US" sz="1500" dirty="0">
                <a:latin typeface="Georgia" panose="02040502050405020303" pitchFamily="18" charset="0"/>
              </a:rPr>
              <a:t>LL – Horizontally and vertically low pass </a:t>
            </a:r>
          </a:p>
          <a:p>
            <a:pPr marL="685800" lvl="1">
              <a:buFont typeface="Courier New" panose="02070309020205020404" pitchFamily="49" charset="0"/>
              <a:buChar char="o"/>
            </a:pPr>
            <a:r>
              <a:rPr lang="en-US" sz="1500" dirty="0">
                <a:latin typeface="Georgia" panose="02040502050405020303" pitchFamily="18" charset="0"/>
              </a:rPr>
              <a:t>LH – Horizontally low pass and vertically high pass </a:t>
            </a:r>
          </a:p>
          <a:p>
            <a:pPr marL="685800" lvl="1">
              <a:buFont typeface="Courier New" panose="02070309020205020404" pitchFamily="49" charset="0"/>
              <a:buChar char="o"/>
            </a:pPr>
            <a:r>
              <a:rPr lang="en-US" sz="1500" dirty="0">
                <a:latin typeface="Georgia" panose="02040502050405020303" pitchFamily="18" charset="0"/>
              </a:rPr>
              <a:t>HL - Horizontally high pass and vertically low pass </a:t>
            </a:r>
          </a:p>
          <a:p>
            <a:pPr marL="685800" lvl="1">
              <a:buFont typeface="Courier New" panose="02070309020205020404" pitchFamily="49" charset="0"/>
              <a:buChar char="o"/>
            </a:pPr>
            <a:r>
              <a:rPr lang="en-US" sz="1500" dirty="0">
                <a:latin typeface="Georgia" panose="02040502050405020303" pitchFamily="18" charset="0"/>
              </a:rPr>
              <a:t>HH - Horizontally and vertically high pass </a:t>
            </a:r>
          </a:p>
          <a:p>
            <a:r>
              <a:rPr lang="en-US" sz="1500" dirty="0">
                <a:latin typeface="Georgia" panose="02040502050405020303" pitchFamily="18" charset="0"/>
              </a:rPr>
              <a:t>Since Human ears are much more sensitive to the low frequency part (LL sub-band) we can hide secret message in other three parts without making any alteration in LL sub bands. As other three sub-bands are high frequency sub-bands they contain insignificant data. Hiding secret data in these sub-bands doesn’t degrade audio quality that much.</a:t>
            </a:r>
            <a:endParaRPr lang="en-IN" sz="1500" dirty="0">
              <a:latin typeface="Georgia" panose="02040502050405020303" pitchFamily="18" charset="0"/>
            </a:endParaRPr>
          </a:p>
        </p:txBody>
      </p:sp>
      <p:sp>
        <p:nvSpPr>
          <p:cNvPr id="12" name="TextBox 11">
            <a:extLst>
              <a:ext uri="{FF2B5EF4-FFF2-40B4-BE49-F238E27FC236}">
                <a16:creationId xmlns:a16="http://schemas.microsoft.com/office/drawing/2014/main" id="{EDFB04DA-8A69-461E-989A-078F5E6C3B0C}"/>
              </a:ext>
            </a:extLst>
          </p:cNvPr>
          <p:cNvSpPr txBox="1"/>
          <p:nvPr/>
        </p:nvSpPr>
        <p:spPr>
          <a:xfrm>
            <a:off x="5867400" y="1110734"/>
            <a:ext cx="6096000" cy="369332"/>
          </a:xfrm>
          <a:prstGeom prst="rect">
            <a:avLst/>
          </a:prstGeom>
          <a:noFill/>
        </p:spPr>
        <p:txBody>
          <a:bodyPr wrap="square">
            <a:spAutoFit/>
          </a:bodyPr>
          <a:lstStyle/>
          <a:p>
            <a:r>
              <a:rPr lang="en-IN" sz="1800" b="1" dirty="0">
                <a:solidFill>
                  <a:schemeClr val="accent1">
                    <a:lumMod val="50000"/>
                  </a:schemeClr>
                </a:solidFill>
                <a:latin typeface="Georgia" panose="02040502050405020303" pitchFamily="18" charset="0"/>
                <a:ea typeface="+mn-ea"/>
                <a:cs typeface="+mn-cs"/>
              </a:rPr>
              <a:t>DWT Steganography:</a:t>
            </a:r>
            <a:endParaRPr lang="en-IN" b="1" dirty="0"/>
          </a:p>
        </p:txBody>
      </p:sp>
    </p:spTree>
    <p:extLst>
      <p:ext uri="{BB962C8B-B14F-4D97-AF65-F5344CB8AC3E}">
        <p14:creationId xmlns:p14="http://schemas.microsoft.com/office/powerpoint/2010/main" val="2315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56BD-1591-4169-80AF-6EA9C4FDAE91}"/>
              </a:ext>
            </a:extLst>
          </p:cNvPr>
          <p:cNvSpPr>
            <a:spLocks noGrp="1"/>
          </p:cNvSpPr>
          <p:nvPr>
            <p:ph type="title"/>
          </p:nvPr>
        </p:nvSpPr>
        <p:spPr>
          <a:xfrm>
            <a:off x="1069848" y="484632"/>
            <a:ext cx="10058400" cy="1609344"/>
          </a:xfrm>
        </p:spPr>
        <p:txBody>
          <a:bodyPr>
            <a:normAutofit/>
          </a:bodyPr>
          <a:lstStyle/>
          <a:p>
            <a:r>
              <a:rPr lang="en-US" dirty="0">
                <a:latin typeface="Georgia" panose="02040502050405020303" pitchFamily="18" charset="0"/>
              </a:rPr>
              <a:t>Phase-1 Status</a:t>
            </a:r>
            <a:endParaRPr lang="en-IN" dirty="0">
              <a:latin typeface="Georgia" panose="02040502050405020303" pitchFamily="18" charset="0"/>
            </a:endParaRP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9008226-5B97-734E-04A9-9EF1C2F83AA3}"/>
              </a:ext>
            </a:extLst>
          </p:cNvPr>
          <p:cNvGraphicFramePr>
            <a:graphicFrameLocks noGrp="1"/>
          </p:cNvGraphicFramePr>
          <p:nvPr>
            <p:ph idx="1"/>
            <p:extLst>
              <p:ext uri="{D42A27DB-BD31-4B8C-83A1-F6EECF244321}">
                <p14:modId xmlns:p14="http://schemas.microsoft.com/office/powerpoint/2010/main" val="2740462283"/>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921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CA03-C44E-4FF0-AC72-C7A4A201FF08}"/>
              </a:ext>
            </a:extLst>
          </p:cNvPr>
          <p:cNvSpPr>
            <a:spLocks noGrp="1"/>
          </p:cNvSpPr>
          <p:nvPr>
            <p:ph type="title"/>
          </p:nvPr>
        </p:nvSpPr>
        <p:spPr>
          <a:xfrm>
            <a:off x="1069848" y="484632"/>
            <a:ext cx="10058400" cy="1609344"/>
          </a:xfrm>
        </p:spPr>
        <p:txBody>
          <a:bodyPr>
            <a:normAutofit/>
          </a:bodyPr>
          <a:lstStyle/>
          <a:p>
            <a:r>
              <a:rPr lang="en-US" dirty="0">
                <a:latin typeface="Georgia" panose="02040502050405020303" pitchFamily="18" charset="0"/>
              </a:rPr>
              <a:t>Phase-2 Status</a:t>
            </a:r>
            <a:endParaRPr lang="en-IN" dirty="0"/>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D4FAD24-E2BD-D4F1-0E33-680E88818647}"/>
              </a:ext>
            </a:extLst>
          </p:cNvPr>
          <p:cNvGraphicFramePr>
            <a:graphicFrameLocks noGrp="1"/>
          </p:cNvGraphicFramePr>
          <p:nvPr>
            <p:ph idx="1"/>
            <p:extLst>
              <p:ext uri="{D42A27DB-BD31-4B8C-83A1-F6EECF244321}">
                <p14:modId xmlns:p14="http://schemas.microsoft.com/office/powerpoint/2010/main" val="97496399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688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B361-627D-464F-A9B1-19F99341D459}"/>
              </a:ext>
            </a:extLst>
          </p:cNvPr>
          <p:cNvSpPr>
            <a:spLocks noGrp="1"/>
          </p:cNvSpPr>
          <p:nvPr>
            <p:ph type="title"/>
          </p:nvPr>
        </p:nvSpPr>
        <p:spPr/>
        <p:txBody>
          <a:bodyPr/>
          <a:lstStyle/>
          <a:p>
            <a:r>
              <a:rPr lang="en-US" sz="3600" dirty="0">
                <a:solidFill>
                  <a:schemeClr val="accent2"/>
                </a:solidFill>
              </a:rPr>
              <a:t>BLOCK DIAGRAM FOR PROPOSED SYSTEM:</a:t>
            </a:r>
            <a:br>
              <a:rPr lang="en-IN" sz="3600" dirty="0">
                <a:solidFill>
                  <a:schemeClr val="accent2"/>
                </a:solidFill>
              </a:rPr>
            </a:br>
            <a:endParaRPr lang="en-IN" dirty="0"/>
          </a:p>
        </p:txBody>
      </p:sp>
      <p:sp>
        <p:nvSpPr>
          <p:cNvPr id="4" name="Rectangle 3">
            <a:extLst>
              <a:ext uri="{FF2B5EF4-FFF2-40B4-BE49-F238E27FC236}">
                <a16:creationId xmlns:a16="http://schemas.microsoft.com/office/drawing/2014/main" id="{EEB1D7B8-8617-48D6-80A1-C519222D4F0F}"/>
              </a:ext>
            </a:extLst>
          </p:cNvPr>
          <p:cNvSpPr/>
          <p:nvPr/>
        </p:nvSpPr>
        <p:spPr>
          <a:xfrm>
            <a:off x="3368892" y="3128084"/>
            <a:ext cx="2246051" cy="102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Embedding Process</a:t>
            </a:r>
            <a:endParaRPr lang="en-IN" dirty="0"/>
          </a:p>
        </p:txBody>
      </p:sp>
      <p:sp>
        <p:nvSpPr>
          <p:cNvPr id="5" name="Rectangle 4">
            <a:extLst>
              <a:ext uri="{FF2B5EF4-FFF2-40B4-BE49-F238E27FC236}">
                <a16:creationId xmlns:a16="http://schemas.microsoft.com/office/drawing/2014/main" id="{0C570988-2BB0-49E9-A008-C607AFAFA33A}"/>
              </a:ext>
            </a:extLst>
          </p:cNvPr>
          <p:cNvSpPr/>
          <p:nvPr/>
        </p:nvSpPr>
        <p:spPr>
          <a:xfrm>
            <a:off x="7458538" y="3128084"/>
            <a:ext cx="2414726" cy="107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Extracting Process</a:t>
            </a:r>
            <a:endParaRPr lang="en-IN" dirty="0"/>
          </a:p>
        </p:txBody>
      </p:sp>
      <p:cxnSp>
        <p:nvCxnSpPr>
          <p:cNvPr id="6" name="Straight Arrow Connector 5">
            <a:extLst>
              <a:ext uri="{FF2B5EF4-FFF2-40B4-BE49-F238E27FC236}">
                <a16:creationId xmlns:a16="http://schemas.microsoft.com/office/drawing/2014/main" id="{A962041F-AE2D-459F-8C28-F6443A6EA2ED}"/>
              </a:ext>
            </a:extLst>
          </p:cNvPr>
          <p:cNvCxnSpPr/>
          <p:nvPr/>
        </p:nvCxnSpPr>
        <p:spPr>
          <a:xfrm>
            <a:off x="1602236" y="3638550"/>
            <a:ext cx="176665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8C14B141-6CDA-4737-B780-5FB60DE072A6}"/>
              </a:ext>
            </a:extLst>
          </p:cNvPr>
          <p:cNvCxnSpPr/>
          <p:nvPr/>
        </p:nvCxnSpPr>
        <p:spPr>
          <a:xfrm>
            <a:off x="4491917" y="2195435"/>
            <a:ext cx="0" cy="932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7E94B376-7AF5-445A-A0F8-7DF662608D0E}"/>
              </a:ext>
            </a:extLst>
          </p:cNvPr>
          <p:cNvCxnSpPr/>
          <p:nvPr/>
        </p:nvCxnSpPr>
        <p:spPr>
          <a:xfrm flipV="1">
            <a:off x="4467873" y="4204501"/>
            <a:ext cx="0" cy="1404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B21C4811-0B1C-4551-A276-F90D4D0D5F1E}"/>
              </a:ext>
            </a:extLst>
          </p:cNvPr>
          <p:cNvCxnSpPr>
            <a:cxnSpLocks/>
          </p:cNvCxnSpPr>
          <p:nvPr/>
        </p:nvCxnSpPr>
        <p:spPr>
          <a:xfrm>
            <a:off x="5614943" y="3638550"/>
            <a:ext cx="1843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CDA68316-7077-4C39-81A8-506ABA76B5A9}"/>
              </a:ext>
            </a:extLst>
          </p:cNvPr>
          <p:cNvCxnSpPr/>
          <p:nvPr/>
        </p:nvCxnSpPr>
        <p:spPr>
          <a:xfrm>
            <a:off x="8663312" y="1958451"/>
            <a:ext cx="0" cy="1169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11EF3EFF-6D64-43C9-9160-7C3886863106}"/>
              </a:ext>
            </a:extLst>
          </p:cNvPr>
          <p:cNvCxnSpPr>
            <a:stCxn id="5" idx="2"/>
          </p:cNvCxnSpPr>
          <p:nvPr/>
        </p:nvCxnSpPr>
        <p:spPr>
          <a:xfrm>
            <a:off x="8665901" y="4204501"/>
            <a:ext cx="0" cy="12961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6C5FF2D9-60AB-4198-BA97-CC206795D414}"/>
              </a:ext>
            </a:extLst>
          </p:cNvPr>
          <p:cNvSpPr txBox="1"/>
          <p:nvPr/>
        </p:nvSpPr>
        <p:spPr>
          <a:xfrm>
            <a:off x="1466850" y="3238500"/>
            <a:ext cx="1766656" cy="369332"/>
          </a:xfrm>
          <a:prstGeom prst="rect">
            <a:avLst/>
          </a:prstGeom>
          <a:noFill/>
        </p:spPr>
        <p:txBody>
          <a:bodyPr wrap="square" rtlCol="0">
            <a:spAutoFit/>
          </a:bodyPr>
          <a:lstStyle/>
          <a:p>
            <a:r>
              <a:rPr lang="en-US" dirty="0"/>
              <a:t>Cover object</a:t>
            </a:r>
            <a:endParaRPr lang="en-IN" dirty="0"/>
          </a:p>
        </p:txBody>
      </p:sp>
      <p:sp>
        <p:nvSpPr>
          <p:cNvPr id="13" name="TextBox 12">
            <a:extLst>
              <a:ext uri="{FF2B5EF4-FFF2-40B4-BE49-F238E27FC236}">
                <a16:creationId xmlns:a16="http://schemas.microsoft.com/office/drawing/2014/main" id="{E3D9C139-7D09-4D78-A004-1793D6788EAD}"/>
              </a:ext>
            </a:extLst>
          </p:cNvPr>
          <p:cNvSpPr txBox="1"/>
          <p:nvPr/>
        </p:nvSpPr>
        <p:spPr>
          <a:xfrm>
            <a:off x="4239272" y="1732980"/>
            <a:ext cx="599423" cy="369332"/>
          </a:xfrm>
          <a:prstGeom prst="rect">
            <a:avLst/>
          </a:prstGeom>
          <a:noFill/>
        </p:spPr>
        <p:txBody>
          <a:bodyPr wrap="square" rtlCol="0">
            <a:spAutoFit/>
          </a:bodyPr>
          <a:lstStyle/>
          <a:p>
            <a:r>
              <a:rPr lang="en-US" dirty="0"/>
              <a:t>key</a:t>
            </a:r>
            <a:endParaRPr lang="en-IN" dirty="0"/>
          </a:p>
        </p:txBody>
      </p:sp>
      <p:sp>
        <p:nvSpPr>
          <p:cNvPr id="14" name="TextBox 13">
            <a:extLst>
              <a:ext uri="{FF2B5EF4-FFF2-40B4-BE49-F238E27FC236}">
                <a16:creationId xmlns:a16="http://schemas.microsoft.com/office/drawing/2014/main" id="{6E7214F8-E914-42C4-9F1F-C018D0DFBAD2}"/>
              </a:ext>
            </a:extLst>
          </p:cNvPr>
          <p:cNvSpPr txBox="1"/>
          <p:nvPr/>
        </p:nvSpPr>
        <p:spPr>
          <a:xfrm>
            <a:off x="8401050" y="1647278"/>
            <a:ext cx="714375" cy="369332"/>
          </a:xfrm>
          <a:prstGeom prst="rect">
            <a:avLst/>
          </a:prstGeom>
          <a:noFill/>
        </p:spPr>
        <p:txBody>
          <a:bodyPr wrap="square" rtlCol="0">
            <a:spAutoFit/>
          </a:bodyPr>
          <a:lstStyle/>
          <a:p>
            <a:r>
              <a:rPr lang="en-US" dirty="0"/>
              <a:t>key</a:t>
            </a:r>
            <a:endParaRPr lang="en-IN" dirty="0"/>
          </a:p>
        </p:txBody>
      </p:sp>
      <p:sp>
        <p:nvSpPr>
          <p:cNvPr id="15" name="TextBox 14">
            <a:extLst>
              <a:ext uri="{FF2B5EF4-FFF2-40B4-BE49-F238E27FC236}">
                <a16:creationId xmlns:a16="http://schemas.microsoft.com/office/drawing/2014/main" id="{363E4B32-5F22-4052-A7F5-AC4BEFC421FC}"/>
              </a:ext>
            </a:extLst>
          </p:cNvPr>
          <p:cNvSpPr txBox="1"/>
          <p:nvPr/>
        </p:nvSpPr>
        <p:spPr>
          <a:xfrm>
            <a:off x="3729916" y="5608501"/>
            <a:ext cx="2052580" cy="369332"/>
          </a:xfrm>
          <a:prstGeom prst="rect">
            <a:avLst/>
          </a:prstGeom>
          <a:noFill/>
        </p:spPr>
        <p:txBody>
          <a:bodyPr wrap="square" rtlCol="0">
            <a:spAutoFit/>
          </a:bodyPr>
          <a:lstStyle/>
          <a:p>
            <a:r>
              <a:rPr lang="en-US" dirty="0"/>
              <a:t>Text message</a:t>
            </a:r>
            <a:endParaRPr lang="en-IN" dirty="0"/>
          </a:p>
        </p:txBody>
      </p:sp>
      <p:sp>
        <p:nvSpPr>
          <p:cNvPr id="16" name="TextBox 15">
            <a:extLst>
              <a:ext uri="{FF2B5EF4-FFF2-40B4-BE49-F238E27FC236}">
                <a16:creationId xmlns:a16="http://schemas.microsoft.com/office/drawing/2014/main" id="{94AEF30E-F293-4D08-8BAC-09E4626B3091}"/>
              </a:ext>
            </a:extLst>
          </p:cNvPr>
          <p:cNvSpPr txBox="1"/>
          <p:nvPr/>
        </p:nvSpPr>
        <p:spPr>
          <a:xfrm>
            <a:off x="7930988" y="5500641"/>
            <a:ext cx="1666864" cy="369332"/>
          </a:xfrm>
          <a:prstGeom prst="rect">
            <a:avLst/>
          </a:prstGeom>
          <a:noFill/>
        </p:spPr>
        <p:txBody>
          <a:bodyPr wrap="square" rtlCol="0">
            <a:spAutoFit/>
          </a:bodyPr>
          <a:lstStyle/>
          <a:p>
            <a:r>
              <a:rPr lang="en-US" dirty="0"/>
              <a:t>Text message</a:t>
            </a:r>
            <a:endParaRPr lang="en-IN" dirty="0"/>
          </a:p>
        </p:txBody>
      </p:sp>
      <p:sp>
        <p:nvSpPr>
          <p:cNvPr id="17" name="TextBox 16">
            <a:extLst>
              <a:ext uri="{FF2B5EF4-FFF2-40B4-BE49-F238E27FC236}">
                <a16:creationId xmlns:a16="http://schemas.microsoft.com/office/drawing/2014/main" id="{E92291FF-42B6-4463-9834-4A531CF10ACD}"/>
              </a:ext>
            </a:extLst>
          </p:cNvPr>
          <p:cNvSpPr txBox="1"/>
          <p:nvPr/>
        </p:nvSpPr>
        <p:spPr>
          <a:xfrm>
            <a:off x="5691882" y="3238500"/>
            <a:ext cx="1689717" cy="369332"/>
          </a:xfrm>
          <a:prstGeom prst="rect">
            <a:avLst/>
          </a:prstGeom>
          <a:noFill/>
        </p:spPr>
        <p:txBody>
          <a:bodyPr wrap="square" rtlCol="0">
            <a:spAutoFit/>
          </a:bodyPr>
          <a:lstStyle/>
          <a:p>
            <a:r>
              <a:rPr lang="en-US" dirty="0"/>
              <a:t> Stego Audio</a:t>
            </a:r>
            <a:endParaRPr lang="en-IN" dirty="0"/>
          </a:p>
        </p:txBody>
      </p:sp>
    </p:spTree>
    <p:extLst>
      <p:ext uri="{BB962C8B-B14F-4D97-AF65-F5344CB8AC3E}">
        <p14:creationId xmlns:p14="http://schemas.microsoft.com/office/powerpoint/2010/main" val="414077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DC6CB-E2AE-4334-A36C-660AE24DBA3F}"/>
              </a:ext>
            </a:extLst>
          </p:cNvPr>
          <p:cNvSpPr txBox="1"/>
          <p:nvPr/>
        </p:nvSpPr>
        <p:spPr>
          <a:xfrm>
            <a:off x="109695" y="176859"/>
            <a:ext cx="9253588" cy="553998"/>
          </a:xfrm>
          <a:prstGeom prst="rect">
            <a:avLst/>
          </a:prstGeom>
          <a:noFill/>
        </p:spPr>
        <p:txBody>
          <a:bodyPr wrap="square" rtlCol="0">
            <a:spAutoFit/>
          </a:bodyPr>
          <a:lstStyle/>
          <a:p>
            <a:r>
              <a:rPr lang="en-US" sz="3000" dirty="0">
                <a:solidFill>
                  <a:schemeClr val="accent2"/>
                </a:solidFill>
              </a:rPr>
              <a:t>BLOCK DIAGRAM FOR AES ENCRYPTION:</a:t>
            </a:r>
            <a:endParaRPr lang="en-IN" sz="3000" dirty="0">
              <a:solidFill>
                <a:schemeClr val="accent2"/>
              </a:solidFill>
            </a:endParaRPr>
          </a:p>
        </p:txBody>
      </p:sp>
      <p:sp>
        <p:nvSpPr>
          <p:cNvPr id="8" name="Rectangle 7">
            <a:extLst>
              <a:ext uri="{FF2B5EF4-FFF2-40B4-BE49-F238E27FC236}">
                <a16:creationId xmlns:a16="http://schemas.microsoft.com/office/drawing/2014/main" id="{8EFB7771-0ED8-45C9-ABDD-AE50B93FC365}"/>
              </a:ext>
            </a:extLst>
          </p:cNvPr>
          <p:cNvSpPr/>
          <p:nvPr/>
        </p:nvSpPr>
        <p:spPr>
          <a:xfrm>
            <a:off x="572374" y="1296955"/>
            <a:ext cx="6624735" cy="4714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D5B04FD-2D7F-4A6B-9E6E-1BD00704A64D}"/>
              </a:ext>
            </a:extLst>
          </p:cNvPr>
          <p:cNvSpPr/>
          <p:nvPr/>
        </p:nvSpPr>
        <p:spPr>
          <a:xfrm>
            <a:off x="1073020" y="1491584"/>
            <a:ext cx="2696547" cy="6997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Pre-round Transformation</a:t>
            </a:r>
            <a:endParaRPr lang="en-IN" dirty="0"/>
          </a:p>
        </p:txBody>
      </p:sp>
      <p:sp>
        <p:nvSpPr>
          <p:cNvPr id="12" name="Rectangle 11">
            <a:extLst>
              <a:ext uri="{FF2B5EF4-FFF2-40B4-BE49-F238E27FC236}">
                <a16:creationId xmlns:a16="http://schemas.microsoft.com/office/drawing/2014/main" id="{4959C765-D6E6-4DD4-9F8D-8ECAE63A7CAF}"/>
              </a:ext>
            </a:extLst>
          </p:cNvPr>
          <p:cNvSpPr/>
          <p:nvPr/>
        </p:nvSpPr>
        <p:spPr>
          <a:xfrm>
            <a:off x="1073020" y="2547683"/>
            <a:ext cx="2696547" cy="6997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Round 1</a:t>
            </a:r>
            <a:endParaRPr lang="en-IN" dirty="0"/>
          </a:p>
        </p:txBody>
      </p:sp>
      <p:sp>
        <p:nvSpPr>
          <p:cNvPr id="14" name="Rectangle 13">
            <a:extLst>
              <a:ext uri="{FF2B5EF4-FFF2-40B4-BE49-F238E27FC236}">
                <a16:creationId xmlns:a16="http://schemas.microsoft.com/office/drawing/2014/main" id="{9DC62CB7-5736-4841-ACAB-E0A3940C0DD6}"/>
              </a:ext>
            </a:extLst>
          </p:cNvPr>
          <p:cNvSpPr/>
          <p:nvPr/>
        </p:nvSpPr>
        <p:spPr>
          <a:xfrm>
            <a:off x="1073020" y="3721387"/>
            <a:ext cx="2761862" cy="6997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Round 2</a:t>
            </a:r>
            <a:endParaRPr lang="en-IN" dirty="0"/>
          </a:p>
        </p:txBody>
      </p:sp>
      <p:sp>
        <p:nvSpPr>
          <p:cNvPr id="16" name="Rectangle 15">
            <a:extLst>
              <a:ext uri="{FF2B5EF4-FFF2-40B4-BE49-F238E27FC236}">
                <a16:creationId xmlns:a16="http://schemas.microsoft.com/office/drawing/2014/main" id="{DBD5F190-F338-47C9-ADAC-A9BD3366005E}"/>
              </a:ext>
            </a:extLst>
          </p:cNvPr>
          <p:cNvSpPr/>
          <p:nvPr/>
        </p:nvSpPr>
        <p:spPr>
          <a:xfrm>
            <a:off x="1029574" y="5082555"/>
            <a:ext cx="2845837" cy="6344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Round N</a:t>
            </a:r>
            <a:endParaRPr lang="en-IN" dirty="0"/>
          </a:p>
        </p:txBody>
      </p:sp>
      <p:sp>
        <p:nvSpPr>
          <p:cNvPr id="24" name="Rectangle 23">
            <a:extLst>
              <a:ext uri="{FF2B5EF4-FFF2-40B4-BE49-F238E27FC236}">
                <a16:creationId xmlns:a16="http://schemas.microsoft.com/office/drawing/2014/main" id="{DBC091F3-2A45-4021-B100-D43860E9C574}"/>
              </a:ext>
            </a:extLst>
          </p:cNvPr>
          <p:cNvSpPr/>
          <p:nvPr/>
        </p:nvSpPr>
        <p:spPr>
          <a:xfrm>
            <a:off x="5738327" y="1464906"/>
            <a:ext cx="821093" cy="42521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a:p>
            <a:pPr algn="ctr"/>
            <a:r>
              <a:rPr lang="en-US" dirty="0"/>
              <a:t>e</a:t>
            </a:r>
          </a:p>
          <a:p>
            <a:pPr algn="ctr"/>
            <a:r>
              <a:rPr lang="en-US" dirty="0"/>
              <a:t>y</a:t>
            </a:r>
          </a:p>
          <a:p>
            <a:pPr algn="ctr"/>
            <a:endParaRPr lang="en-US" dirty="0"/>
          </a:p>
          <a:p>
            <a:pPr algn="ctr"/>
            <a:r>
              <a:rPr lang="en-US" dirty="0"/>
              <a:t>E</a:t>
            </a:r>
          </a:p>
          <a:p>
            <a:pPr algn="ctr"/>
            <a:r>
              <a:rPr lang="en-US" dirty="0"/>
              <a:t>x</a:t>
            </a:r>
          </a:p>
          <a:p>
            <a:pPr algn="ctr"/>
            <a:r>
              <a:rPr lang="en-US" dirty="0"/>
              <a:t>p</a:t>
            </a:r>
          </a:p>
          <a:p>
            <a:pPr algn="ctr"/>
            <a:r>
              <a:rPr lang="en-US" dirty="0"/>
              <a:t>a</a:t>
            </a:r>
          </a:p>
          <a:p>
            <a:pPr algn="ctr"/>
            <a:r>
              <a:rPr lang="en-US" dirty="0"/>
              <a:t>n</a:t>
            </a:r>
          </a:p>
          <a:p>
            <a:pPr algn="ctr"/>
            <a:r>
              <a:rPr lang="en-US" dirty="0"/>
              <a:t>s</a:t>
            </a:r>
          </a:p>
          <a:p>
            <a:pPr algn="ctr"/>
            <a:r>
              <a:rPr lang="en-US" dirty="0" err="1"/>
              <a:t>i</a:t>
            </a:r>
            <a:endParaRPr lang="en-US" dirty="0"/>
          </a:p>
          <a:p>
            <a:pPr algn="ctr"/>
            <a:r>
              <a:rPr lang="en-US" dirty="0"/>
              <a:t>o</a:t>
            </a:r>
          </a:p>
          <a:p>
            <a:pPr algn="ctr"/>
            <a:r>
              <a:rPr lang="en-US" dirty="0"/>
              <a:t>n</a:t>
            </a:r>
          </a:p>
          <a:p>
            <a:pPr algn="ctr"/>
            <a:endParaRPr lang="en-IN" dirty="0"/>
          </a:p>
        </p:txBody>
      </p:sp>
      <p:sp>
        <p:nvSpPr>
          <p:cNvPr id="25" name="TextBox 24">
            <a:extLst>
              <a:ext uri="{FF2B5EF4-FFF2-40B4-BE49-F238E27FC236}">
                <a16:creationId xmlns:a16="http://schemas.microsoft.com/office/drawing/2014/main" id="{93161C93-BBE2-47B7-B946-84CDCE3B6034}"/>
              </a:ext>
            </a:extLst>
          </p:cNvPr>
          <p:cNvSpPr txBox="1"/>
          <p:nvPr/>
        </p:nvSpPr>
        <p:spPr>
          <a:xfrm>
            <a:off x="1073020" y="818283"/>
            <a:ext cx="2649894" cy="369332"/>
          </a:xfrm>
          <a:prstGeom prst="rect">
            <a:avLst/>
          </a:prstGeom>
          <a:noFill/>
        </p:spPr>
        <p:txBody>
          <a:bodyPr wrap="square" rtlCol="0">
            <a:spAutoFit/>
          </a:bodyPr>
          <a:lstStyle/>
          <a:p>
            <a:r>
              <a:rPr lang="en-US" dirty="0"/>
              <a:t>   128-bit plain text</a:t>
            </a:r>
            <a:endParaRPr lang="en-IN" dirty="0"/>
          </a:p>
        </p:txBody>
      </p:sp>
      <p:cxnSp>
        <p:nvCxnSpPr>
          <p:cNvPr id="32" name="Straight Connector 31">
            <a:extLst>
              <a:ext uri="{FF2B5EF4-FFF2-40B4-BE49-F238E27FC236}">
                <a16:creationId xmlns:a16="http://schemas.microsoft.com/office/drawing/2014/main" id="{B75367CB-F395-41BE-8E20-21EE7C3E916A}"/>
              </a:ext>
            </a:extLst>
          </p:cNvPr>
          <p:cNvCxnSpPr/>
          <p:nvPr/>
        </p:nvCxnSpPr>
        <p:spPr>
          <a:xfrm>
            <a:off x="2409630" y="2191380"/>
            <a:ext cx="0" cy="35630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F1A19A2-FC9C-492C-87A8-D85D7823C191}"/>
              </a:ext>
            </a:extLst>
          </p:cNvPr>
          <p:cNvCxnSpPr>
            <a:cxnSpLocks/>
          </p:cNvCxnSpPr>
          <p:nvPr/>
        </p:nvCxnSpPr>
        <p:spPr>
          <a:xfrm>
            <a:off x="2409630" y="3254182"/>
            <a:ext cx="6997" cy="4672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90BE88A-2D87-499C-9CC4-7BBEFE2EE2B0}"/>
              </a:ext>
            </a:extLst>
          </p:cNvPr>
          <p:cNvSpPr txBox="1"/>
          <p:nvPr/>
        </p:nvSpPr>
        <p:spPr>
          <a:xfrm>
            <a:off x="2283848" y="4384110"/>
            <a:ext cx="368196" cy="1354217"/>
          </a:xfrm>
          <a:prstGeom prst="rect">
            <a:avLst/>
          </a:prstGeom>
          <a:noFill/>
        </p:spPr>
        <p:txBody>
          <a:bodyPr wrap="square" rtlCol="0">
            <a:spAutoFit/>
          </a:bodyPr>
          <a:lstStyle/>
          <a:p>
            <a:r>
              <a:rPr lang="en-US" dirty="0"/>
              <a:t>.</a:t>
            </a:r>
          </a:p>
          <a:p>
            <a:r>
              <a:rPr lang="en-US" dirty="0"/>
              <a:t>.</a:t>
            </a:r>
          </a:p>
          <a:p>
            <a:endParaRPr lang="en-US" dirty="0"/>
          </a:p>
          <a:p>
            <a:endParaRPr lang="en-IN" sz="2800" dirty="0"/>
          </a:p>
        </p:txBody>
      </p:sp>
      <p:sp>
        <p:nvSpPr>
          <p:cNvPr id="38" name="Arrow: Down 37">
            <a:extLst>
              <a:ext uri="{FF2B5EF4-FFF2-40B4-BE49-F238E27FC236}">
                <a16:creationId xmlns:a16="http://schemas.microsoft.com/office/drawing/2014/main" id="{75890FB2-FE4D-46EB-A33B-D5C7C6D52D3B}"/>
              </a:ext>
            </a:extLst>
          </p:cNvPr>
          <p:cNvSpPr/>
          <p:nvPr/>
        </p:nvSpPr>
        <p:spPr>
          <a:xfrm>
            <a:off x="2336955" y="1119673"/>
            <a:ext cx="130991" cy="345233"/>
          </a:xfrm>
          <a:prstGeom prst="downArrow">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0" name="Straight Arrow Connector 39">
            <a:extLst>
              <a:ext uri="{FF2B5EF4-FFF2-40B4-BE49-F238E27FC236}">
                <a16:creationId xmlns:a16="http://schemas.microsoft.com/office/drawing/2014/main" id="{C812CC2B-D62C-4A2C-A1A1-C6CAAE94490E}"/>
              </a:ext>
            </a:extLst>
          </p:cNvPr>
          <p:cNvCxnSpPr/>
          <p:nvPr/>
        </p:nvCxnSpPr>
        <p:spPr>
          <a:xfrm flipH="1">
            <a:off x="3769567" y="1841482"/>
            <a:ext cx="196876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544EF98-01B7-4079-8A9F-F35C719AAC00}"/>
              </a:ext>
            </a:extLst>
          </p:cNvPr>
          <p:cNvCxnSpPr>
            <a:endCxn id="12" idx="3"/>
          </p:cNvCxnSpPr>
          <p:nvPr/>
        </p:nvCxnSpPr>
        <p:spPr>
          <a:xfrm flipH="1">
            <a:off x="3769567" y="2897581"/>
            <a:ext cx="196876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D3A56FF1-2A55-49CA-8222-80C229F2A283}"/>
              </a:ext>
            </a:extLst>
          </p:cNvPr>
          <p:cNvCxnSpPr>
            <a:cxnSpLocks/>
            <a:endCxn id="14" idx="3"/>
          </p:cNvCxnSpPr>
          <p:nvPr/>
        </p:nvCxnSpPr>
        <p:spPr>
          <a:xfrm flipH="1">
            <a:off x="3834882" y="4071285"/>
            <a:ext cx="19034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3B3F757-BD27-4397-9C57-FA6BD42AA026}"/>
              </a:ext>
            </a:extLst>
          </p:cNvPr>
          <p:cNvCxnSpPr>
            <a:cxnSpLocks/>
          </p:cNvCxnSpPr>
          <p:nvPr/>
        </p:nvCxnSpPr>
        <p:spPr>
          <a:xfrm flipH="1">
            <a:off x="3875411" y="5318449"/>
            <a:ext cx="18629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8008049-0E66-4BDA-A74B-A69C14328B0B}"/>
              </a:ext>
            </a:extLst>
          </p:cNvPr>
          <p:cNvCxnSpPr>
            <a:stCxn id="36" idx="2"/>
          </p:cNvCxnSpPr>
          <p:nvPr/>
        </p:nvCxnSpPr>
        <p:spPr>
          <a:xfrm>
            <a:off x="2467946" y="5738327"/>
            <a:ext cx="0" cy="6531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EB08E817-E998-46AF-89EF-CBEFA74C6552}"/>
              </a:ext>
            </a:extLst>
          </p:cNvPr>
          <p:cNvSpPr txBox="1"/>
          <p:nvPr/>
        </p:nvSpPr>
        <p:spPr>
          <a:xfrm>
            <a:off x="1324947" y="6341641"/>
            <a:ext cx="2397967" cy="369332"/>
          </a:xfrm>
          <a:prstGeom prst="rect">
            <a:avLst/>
          </a:prstGeom>
          <a:noFill/>
        </p:spPr>
        <p:txBody>
          <a:bodyPr wrap="square" rtlCol="0">
            <a:spAutoFit/>
          </a:bodyPr>
          <a:lstStyle/>
          <a:p>
            <a:r>
              <a:rPr lang="en-US" dirty="0"/>
              <a:t>128-bit Cypher Text</a:t>
            </a:r>
            <a:endParaRPr lang="en-IN" dirty="0"/>
          </a:p>
        </p:txBody>
      </p:sp>
      <p:cxnSp>
        <p:nvCxnSpPr>
          <p:cNvPr id="53" name="Straight Arrow Connector 52">
            <a:extLst>
              <a:ext uri="{FF2B5EF4-FFF2-40B4-BE49-F238E27FC236}">
                <a16:creationId xmlns:a16="http://schemas.microsoft.com/office/drawing/2014/main" id="{C78BAAD5-15B4-4DFF-B472-34081C0BA1DF}"/>
              </a:ext>
            </a:extLst>
          </p:cNvPr>
          <p:cNvCxnSpPr/>
          <p:nvPr/>
        </p:nvCxnSpPr>
        <p:spPr>
          <a:xfrm flipH="1">
            <a:off x="6559420" y="1841482"/>
            <a:ext cx="16701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DE17B0B5-126E-4B2C-893A-3D744F38F2F0}"/>
              </a:ext>
            </a:extLst>
          </p:cNvPr>
          <p:cNvSpPr txBox="1"/>
          <p:nvPr/>
        </p:nvSpPr>
        <p:spPr>
          <a:xfrm>
            <a:off x="8229600" y="1491584"/>
            <a:ext cx="2435290" cy="646331"/>
          </a:xfrm>
          <a:prstGeom prst="rect">
            <a:avLst/>
          </a:prstGeom>
          <a:noFill/>
        </p:spPr>
        <p:txBody>
          <a:bodyPr wrap="square" rtlCol="0">
            <a:spAutoFit/>
          </a:bodyPr>
          <a:lstStyle/>
          <a:p>
            <a:r>
              <a:rPr lang="en-US" dirty="0"/>
              <a:t>Cypher Key</a:t>
            </a:r>
          </a:p>
          <a:p>
            <a:r>
              <a:rPr lang="en-US" dirty="0"/>
              <a:t>(128,192 or 256 bits)</a:t>
            </a:r>
            <a:endParaRPr lang="en-IN" dirty="0"/>
          </a:p>
        </p:txBody>
      </p:sp>
      <p:sp>
        <p:nvSpPr>
          <p:cNvPr id="55" name="TextBox 54">
            <a:extLst>
              <a:ext uri="{FF2B5EF4-FFF2-40B4-BE49-F238E27FC236}">
                <a16:creationId xmlns:a16="http://schemas.microsoft.com/office/drawing/2014/main" id="{303ACF10-4557-4DE5-895B-6CCFBACA151B}"/>
              </a:ext>
            </a:extLst>
          </p:cNvPr>
          <p:cNvSpPr txBox="1"/>
          <p:nvPr/>
        </p:nvSpPr>
        <p:spPr>
          <a:xfrm>
            <a:off x="4258168" y="1297436"/>
            <a:ext cx="1651518" cy="523220"/>
          </a:xfrm>
          <a:prstGeom prst="rect">
            <a:avLst/>
          </a:prstGeom>
          <a:noFill/>
        </p:spPr>
        <p:txBody>
          <a:bodyPr wrap="square" rtlCol="0">
            <a:spAutoFit/>
          </a:bodyPr>
          <a:lstStyle/>
          <a:p>
            <a:r>
              <a:rPr lang="en-US" sz="1400" dirty="0"/>
              <a:t>Round keys</a:t>
            </a:r>
          </a:p>
          <a:p>
            <a:r>
              <a:rPr lang="en-US" sz="1400" dirty="0"/>
              <a:t>(128-bits)</a:t>
            </a:r>
            <a:endParaRPr lang="en-IN" sz="1400" dirty="0"/>
          </a:p>
        </p:txBody>
      </p:sp>
      <p:sp>
        <p:nvSpPr>
          <p:cNvPr id="56" name="TextBox 55">
            <a:extLst>
              <a:ext uri="{FF2B5EF4-FFF2-40B4-BE49-F238E27FC236}">
                <a16:creationId xmlns:a16="http://schemas.microsoft.com/office/drawing/2014/main" id="{86AF5823-EB00-4353-AA2D-EE1F90D589CD}"/>
              </a:ext>
            </a:extLst>
          </p:cNvPr>
          <p:cNvSpPr txBox="1"/>
          <p:nvPr/>
        </p:nvSpPr>
        <p:spPr>
          <a:xfrm>
            <a:off x="4542408" y="1853186"/>
            <a:ext cx="749652" cy="369332"/>
          </a:xfrm>
          <a:prstGeom prst="rect">
            <a:avLst/>
          </a:prstGeom>
          <a:noFill/>
        </p:spPr>
        <p:txBody>
          <a:bodyPr wrap="square" rtlCol="0">
            <a:spAutoFit/>
          </a:bodyPr>
          <a:lstStyle/>
          <a:p>
            <a:r>
              <a:rPr lang="en-US" dirty="0"/>
              <a:t>k0</a:t>
            </a:r>
            <a:endParaRPr lang="en-IN" dirty="0"/>
          </a:p>
        </p:txBody>
      </p:sp>
      <p:sp>
        <p:nvSpPr>
          <p:cNvPr id="57" name="TextBox 56">
            <a:extLst>
              <a:ext uri="{FF2B5EF4-FFF2-40B4-BE49-F238E27FC236}">
                <a16:creationId xmlns:a16="http://schemas.microsoft.com/office/drawing/2014/main" id="{D3CA7F27-AC58-49EB-B651-F065AFEBD804}"/>
              </a:ext>
            </a:extLst>
          </p:cNvPr>
          <p:cNvSpPr txBox="1"/>
          <p:nvPr/>
        </p:nvSpPr>
        <p:spPr>
          <a:xfrm>
            <a:off x="4549984" y="2893706"/>
            <a:ext cx="586955" cy="369332"/>
          </a:xfrm>
          <a:prstGeom prst="rect">
            <a:avLst/>
          </a:prstGeom>
          <a:noFill/>
        </p:spPr>
        <p:txBody>
          <a:bodyPr wrap="square" rtlCol="0">
            <a:spAutoFit/>
          </a:bodyPr>
          <a:lstStyle/>
          <a:p>
            <a:r>
              <a:rPr lang="en-US" dirty="0"/>
              <a:t>k1</a:t>
            </a:r>
            <a:endParaRPr lang="en-IN" dirty="0"/>
          </a:p>
        </p:txBody>
      </p:sp>
      <p:sp>
        <p:nvSpPr>
          <p:cNvPr id="58" name="TextBox 57">
            <a:extLst>
              <a:ext uri="{FF2B5EF4-FFF2-40B4-BE49-F238E27FC236}">
                <a16:creationId xmlns:a16="http://schemas.microsoft.com/office/drawing/2014/main" id="{FE25F129-0D9B-48E5-B308-BF0C66FB92D6}"/>
              </a:ext>
            </a:extLst>
          </p:cNvPr>
          <p:cNvSpPr txBox="1"/>
          <p:nvPr/>
        </p:nvSpPr>
        <p:spPr>
          <a:xfrm>
            <a:off x="4618653" y="4085913"/>
            <a:ext cx="470503" cy="369332"/>
          </a:xfrm>
          <a:prstGeom prst="rect">
            <a:avLst/>
          </a:prstGeom>
          <a:noFill/>
        </p:spPr>
        <p:txBody>
          <a:bodyPr wrap="square" rtlCol="0">
            <a:spAutoFit/>
          </a:bodyPr>
          <a:lstStyle/>
          <a:p>
            <a:r>
              <a:rPr lang="en-US" dirty="0"/>
              <a:t>k2</a:t>
            </a:r>
            <a:endParaRPr lang="en-IN" dirty="0"/>
          </a:p>
        </p:txBody>
      </p:sp>
      <p:sp>
        <p:nvSpPr>
          <p:cNvPr id="59" name="TextBox 58">
            <a:extLst>
              <a:ext uri="{FF2B5EF4-FFF2-40B4-BE49-F238E27FC236}">
                <a16:creationId xmlns:a16="http://schemas.microsoft.com/office/drawing/2014/main" id="{1F52D4BB-E29A-4756-9B19-49A14C995BE8}"/>
              </a:ext>
            </a:extLst>
          </p:cNvPr>
          <p:cNvSpPr txBox="1"/>
          <p:nvPr/>
        </p:nvSpPr>
        <p:spPr>
          <a:xfrm>
            <a:off x="4654518" y="5284526"/>
            <a:ext cx="518286" cy="369332"/>
          </a:xfrm>
          <a:prstGeom prst="rect">
            <a:avLst/>
          </a:prstGeom>
          <a:noFill/>
        </p:spPr>
        <p:txBody>
          <a:bodyPr wrap="square" rtlCol="0">
            <a:spAutoFit/>
          </a:bodyPr>
          <a:lstStyle/>
          <a:p>
            <a:r>
              <a:rPr lang="en-US" dirty="0"/>
              <a:t>kR</a:t>
            </a:r>
            <a:endParaRPr lang="en-IN" dirty="0"/>
          </a:p>
        </p:txBody>
      </p:sp>
      <p:sp>
        <p:nvSpPr>
          <p:cNvPr id="60" name="TextBox 59">
            <a:extLst>
              <a:ext uri="{FF2B5EF4-FFF2-40B4-BE49-F238E27FC236}">
                <a16:creationId xmlns:a16="http://schemas.microsoft.com/office/drawing/2014/main" id="{387D0D9A-4158-4893-AE41-B6E44C2075C0}"/>
              </a:ext>
            </a:extLst>
          </p:cNvPr>
          <p:cNvSpPr txBox="1"/>
          <p:nvPr/>
        </p:nvSpPr>
        <p:spPr>
          <a:xfrm>
            <a:off x="4713215" y="4414887"/>
            <a:ext cx="281377" cy="646331"/>
          </a:xfrm>
          <a:prstGeom prst="rect">
            <a:avLst/>
          </a:prstGeom>
          <a:noFill/>
        </p:spPr>
        <p:txBody>
          <a:bodyPr wrap="square" rtlCol="0">
            <a:spAutoFit/>
          </a:bodyPr>
          <a:lstStyle/>
          <a:p>
            <a:r>
              <a:rPr lang="en-US" dirty="0"/>
              <a:t>.</a:t>
            </a:r>
          </a:p>
          <a:p>
            <a:r>
              <a:rPr lang="en-US" dirty="0"/>
              <a:t>.</a:t>
            </a:r>
            <a:endParaRPr lang="en-IN" dirty="0"/>
          </a:p>
        </p:txBody>
      </p:sp>
      <p:sp>
        <p:nvSpPr>
          <p:cNvPr id="61" name="Rectangle 60">
            <a:extLst>
              <a:ext uri="{FF2B5EF4-FFF2-40B4-BE49-F238E27FC236}">
                <a16:creationId xmlns:a16="http://schemas.microsoft.com/office/drawing/2014/main" id="{B6222C47-EA5F-47F3-B0B6-7DF6182DFCB4}"/>
              </a:ext>
            </a:extLst>
          </p:cNvPr>
          <p:cNvSpPr/>
          <p:nvPr/>
        </p:nvSpPr>
        <p:spPr>
          <a:xfrm>
            <a:off x="8229600" y="3078372"/>
            <a:ext cx="3713583" cy="33130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2" name="Rectangle 61">
            <a:extLst>
              <a:ext uri="{FF2B5EF4-FFF2-40B4-BE49-F238E27FC236}">
                <a16:creationId xmlns:a16="http://schemas.microsoft.com/office/drawing/2014/main" id="{64F217A5-513A-4454-A54F-F4541A7440E2}"/>
              </a:ext>
            </a:extLst>
          </p:cNvPr>
          <p:cNvSpPr/>
          <p:nvPr/>
        </p:nvSpPr>
        <p:spPr>
          <a:xfrm>
            <a:off x="8908581" y="3639996"/>
            <a:ext cx="2306813" cy="362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Bytes</a:t>
            </a:r>
            <a:endParaRPr lang="en-IN" dirty="0"/>
          </a:p>
        </p:txBody>
      </p:sp>
      <p:sp>
        <p:nvSpPr>
          <p:cNvPr id="63" name="Rectangle 62">
            <a:extLst>
              <a:ext uri="{FF2B5EF4-FFF2-40B4-BE49-F238E27FC236}">
                <a16:creationId xmlns:a16="http://schemas.microsoft.com/office/drawing/2014/main" id="{1C66D72F-3024-458F-97A9-CD5E03DC965D}"/>
              </a:ext>
            </a:extLst>
          </p:cNvPr>
          <p:cNvSpPr/>
          <p:nvPr/>
        </p:nvSpPr>
        <p:spPr>
          <a:xfrm>
            <a:off x="8908581" y="4274061"/>
            <a:ext cx="2306813" cy="362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Shift Rows</a:t>
            </a:r>
            <a:endParaRPr lang="en-IN" dirty="0"/>
          </a:p>
        </p:txBody>
      </p:sp>
      <p:sp>
        <p:nvSpPr>
          <p:cNvPr id="64" name="Rectangle 63">
            <a:extLst>
              <a:ext uri="{FF2B5EF4-FFF2-40B4-BE49-F238E27FC236}">
                <a16:creationId xmlns:a16="http://schemas.microsoft.com/office/drawing/2014/main" id="{7412733A-0D2E-4F42-9A31-16813493EC25}"/>
              </a:ext>
            </a:extLst>
          </p:cNvPr>
          <p:cNvSpPr/>
          <p:nvPr/>
        </p:nvSpPr>
        <p:spPr>
          <a:xfrm>
            <a:off x="8908583" y="4963886"/>
            <a:ext cx="2306812" cy="402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Mix Columns</a:t>
            </a:r>
            <a:endParaRPr lang="en-IN" dirty="0"/>
          </a:p>
        </p:txBody>
      </p:sp>
      <p:sp>
        <p:nvSpPr>
          <p:cNvPr id="65" name="Rectangle 64">
            <a:extLst>
              <a:ext uri="{FF2B5EF4-FFF2-40B4-BE49-F238E27FC236}">
                <a16:creationId xmlns:a16="http://schemas.microsoft.com/office/drawing/2014/main" id="{B15C19E2-80C2-4861-8264-EC8406E42E1B}"/>
              </a:ext>
            </a:extLst>
          </p:cNvPr>
          <p:cNvSpPr/>
          <p:nvPr/>
        </p:nvSpPr>
        <p:spPr>
          <a:xfrm>
            <a:off x="8932984" y="5653858"/>
            <a:ext cx="2306813" cy="402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Round key</a:t>
            </a:r>
            <a:endParaRPr lang="en-IN" dirty="0"/>
          </a:p>
        </p:txBody>
      </p:sp>
      <p:sp>
        <p:nvSpPr>
          <p:cNvPr id="66" name="TextBox 65">
            <a:extLst>
              <a:ext uri="{FF2B5EF4-FFF2-40B4-BE49-F238E27FC236}">
                <a16:creationId xmlns:a16="http://schemas.microsoft.com/office/drawing/2014/main" id="{CD421EF3-DD3B-4389-97A1-D58790E3FA7B}"/>
              </a:ext>
            </a:extLst>
          </p:cNvPr>
          <p:cNvSpPr txBox="1"/>
          <p:nvPr/>
        </p:nvSpPr>
        <p:spPr>
          <a:xfrm>
            <a:off x="9330614" y="3165344"/>
            <a:ext cx="1483567" cy="369332"/>
          </a:xfrm>
          <a:prstGeom prst="rect">
            <a:avLst/>
          </a:prstGeom>
          <a:noFill/>
        </p:spPr>
        <p:txBody>
          <a:bodyPr wrap="square" rtlCol="0">
            <a:spAutoFit/>
          </a:bodyPr>
          <a:lstStyle/>
          <a:p>
            <a:r>
              <a:rPr lang="en-US" dirty="0"/>
              <a:t>    Round 1</a:t>
            </a:r>
            <a:endParaRPr lang="en-IN" dirty="0"/>
          </a:p>
        </p:txBody>
      </p:sp>
    </p:spTree>
    <p:extLst>
      <p:ext uri="{BB962C8B-B14F-4D97-AF65-F5344CB8AC3E}">
        <p14:creationId xmlns:p14="http://schemas.microsoft.com/office/powerpoint/2010/main" val="296112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5279-4069-4C37-AA59-2E28951C0D5C}"/>
              </a:ext>
            </a:extLst>
          </p:cNvPr>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Hardware &amp; Software Requirements:</a:t>
            </a:r>
            <a:br>
              <a:rPr lang="en-US" altLang="en-US" sz="5400" b="1" dirty="0">
                <a:latin typeface="Times New Roman" panose="02020603050405020304" pitchFamily="18" charset="0"/>
                <a:cs typeface="Times New Roman" panose="02020603050405020304" pitchFamily="18" charset="0"/>
              </a:rPr>
            </a:br>
            <a:endParaRPr lang="en-IN" dirty="0"/>
          </a:p>
        </p:txBody>
      </p:sp>
      <p:sp>
        <p:nvSpPr>
          <p:cNvPr id="12" name="Content Placeholder 2">
            <a:extLst>
              <a:ext uri="{FF2B5EF4-FFF2-40B4-BE49-F238E27FC236}">
                <a16:creationId xmlns:a16="http://schemas.microsoft.com/office/drawing/2014/main" id="{3A23461E-D2FE-4273-AFCA-406EB8003243}"/>
              </a:ext>
            </a:extLst>
          </p:cNvPr>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R2014a 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5122430A-9A65-4136-84E6-CD7D2FD3083A}"/>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372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65D8-6B9C-4C00-916C-4749B4055734}"/>
              </a:ext>
            </a:extLst>
          </p:cNvPr>
          <p:cNvSpPr>
            <a:spLocks noGrp="1"/>
          </p:cNvSpPr>
          <p:nvPr>
            <p:ph type="title"/>
          </p:nvPr>
        </p:nvSpPr>
        <p:spPr>
          <a:xfrm>
            <a:off x="1066800" y="190211"/>
            <a:ext cx="10058400" cy="1609344"/>
          </a:xfrm>
        </p:spPr>
        <p:txBody>
          <a:bodyPr>
            <a:normAutofit/>
          </a:bodyPr>
          <a:lstStyle/>
          <a:p>
            <a:r>
              <a:rPr lang="en-US" sz="4000" b="1" dirty="0">
                <a:latin typeface="Times New Roman" panose="02020603050405020304" pitchFamily="18" charset="0"/>
                <a:cs typeface="Times New Roman" panose="02020603050405020304" pitchFamily="18" charset="0"/>
              </a:rPr>
              <a:t>Results and Discussions:</a:t>
            </a:r>
            <a:endParaRPr lang="en-IN" sz="4000" dirty="0"/>
          </a:p>
        </p:txBody>
      </p:sp>
      <p:sp>
        <p:nvSpPr>
          <p:cNvPr id="3" name="Content Placeholder 2">
            <a:extLst>
              <a:ext uri="{FF2B5EF4-FFF2-40B4-BE49-F238E27FC236}">
                <a16:creationId xmlns:a16="http://schemas.microsoft.com/office/drawing/2014/main" id="{BEE5BABF-F935-4CA4-BCB3-4129E4C99545}"/>
              </a:ext>
            </a:extLst>
          </p:cNvPr>
          <p:cNvSpPr>
            <a:spLocks noGrp="1"/>
          </p:cNvSpPr>
          <p:nvPr>
            <p:ph idx="1"/>
          </p:nvPr>
        </p:nvSpPr>
        <p:spPr>
          <a:xfrm>
            <a:off x="1066800" y="1616583"/>
            <a:ext cx="9988677" cy="4050792"/>
          </a:xfrm>
        </p:spPr>
        <p:txBody>
          <a:bodyPr>
            <a:normAutofit/>
          </a:bodyPr>
          <a:lstStyle/>
          <a:p>
            <a:r>
              <a:rPr lang="en-US" b="1" i="0" u="sng" dirty="0">
                <a:effectLst/>
                <a:latin typeface="Georgia" panose="02040502050405020303" pitchFamily="18" charset="0"/>
              </a:rPr>
              <a:t>Steganography</a:t>
            </a:r>
            <a:r>
              <a:rPr lang="en-US" u="sng" dirty="0">
                <a:latin typeface="Georgia" panose="02040502050405020303" pitchFamily="18" charset="0"/>
                <a:cs typeface="Calibri" panose="020F0502020204030204" pitchFamily="34" charset="0"/>
              </a:rPr>
              <a:t>:</a:t>
            </a:r>
            <a:r>
              <a:rPr lang="en-US" dirty="0">
                <a:latin typeface="Georgia" panose="02040502050405020303" pitchFamily="18" charset="0"/>
                <a:cs typeface="Calibri" panose="020F0502020204030204" pitchFamily="34" charset="0"/>
              </a:rPr>
              <a:t> </a:t>
            </a:r>
            <a:r>
              <a:rPr lang="en-US" b="0" i="0" dirty="0">
                <a:effectLst/>
                <a:latin typeface="Georgia" panose="02040502050405020303" pitchFamily="18" charset="0"/>
              </a:rPr>
              <a:t>Steganography is the technique of hiding secret data within an ordinary, non-secret, file or message in order to avoid detection; the secret data is then extracted at its destination.</a:t>
            </a:r>
          </a:p>
          <a:p>
            <a:pPr marL="0" indent="0">
              <a:buNone/>
            </a:pPr>
            <a:endParaRPr lang="en-IN" dirty="0"/>
          </a:p>
        </p:txBody>
      </p:sp>
      <p:pic>
        <p:nvPicPr>
          <p:cNvPr id="4" name="Picture 3" descr="Graphical user interface&#10;&#10;Description automatically generated">
            <a:extLst>
              <a:ext uri="{FF2B5EF4-FFF2-40B4-BE49-F238E27FC236}">
                <a16:creationId xmlns:a16="http://schemas.microsoft.com/office/drawing/2014/main" id="{33FAA089-F9B6-45E7-986C-CCD3A2D80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212" y="2686720"/>
            <a:ext cx="6747575" cy="3981069"/>
          </a:xfrm>
          <a:prstGeom prst="rect">
            <a:avLst/>
          </a:prstGeom>
        </p:spPr>
      </p:pic>
    </p:spTree>
    <p:extLst>
      <p:ext uri="{BB962C8B-B14F-4D97-AF65-F5344CB8AC3E}">
        <p14:creationId xmlns:p14="http://schemas.microsoft.com/office/powerpoint/2010/main" val="3926469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AEDCB-3859-4EAD-AA65-4BDD2802A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2AA709-28A2-4289-A11E-FD3AA53F0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3" name="Rectangle 22">
            <a:extLst>
              <a:ext uri="{FF2B5EF4-FFF2-40B4-BE49-F238E27FC236}">
                <a16:creationId xmlns:a16="http://schemas.microsoft.com/office/drawing/2014/main" id="{1608D5D4-689C-423B-9974-4733A30A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6499F1A3-A61F-44FD-A654-4716A62F2703}"/>
              </a:ext>
            </a:extLst>
          </p:cNvPr>
          <p:cNvSpPr>
            <a:spLocks noGrp="1"/>
          </p:cNvSpPr>
          <p:nvPr>
            <p:ph type="title"/>
          </p:nvPr>
        </p:nvSpPr>
        <p:spPr>
          <a:xfrm>
            <a:off x="1947672" y="1060704"/>
            <a:ext cx="3630168" cy="4736592"/>
          </a:xfrm>
        </p:spPr>
        <p:txBody>
          <a:bodyPr>
            <a:normAutofit/>
          </a:bodyPr>
          <a:lstStyle/>
          <a:p>
            <a:r>
              <a:rPr lang="en-IN" sz="4000" dirty="0">
                <a:solidFill>
                  <a:schemeClr val="bg1"/>
                </a:solidFill>
              </a:rPr>
              <a:t>Conclusion</a:t>
            </a:r>
          </a:p>
        </p:txBody>
      </p:sp>
      <p:sp>
        <p:nvSpPr>
          <p:cNvPr id="3" name="Content Placeholder 2">
            <a:extLst>
              <a:ext uri="{FF2B5EF4-FFF2-40B4-BE49-F238E27FC236}">
                <a16:creationId xmlns:a16="http://schemas.microsoft.com/office/drawing/2014/main" id="{1EB0F26D-912D-4B49-AD57-B299ECEBD675}"/>
              </a:ext>
            </a:extLst>
          </p:cNvPr>
          <p:cNvSpPr>
            <a:spLocks noGrp="1"/>
          </p:cNvSpPr>
          <p:nvPr>
            <p:ph idx="1"/>
          </p:nvPr>
        </p:nvSpPr>
        <p:spPr>
          <a:xfrm>
            <a:off x="6548284" y="1060704"/>
            <a:ext cx="5093110" cy="4736592"/>
          </a:xfrm>
        </p:spPr>
        <p:txBody>
          <a:bodyPr anchor="ctr">
            <a:normAutofit lnSpcReduction="10000"/>
          </a:bodyPr>
          <a:lstStyle/>
          <a:p>
            <a:pPr>
              <a:buFont typeface="Arial" panose="020B0604020202020204" pitchFamily="34" charset="0"/>
              <a:buChar char="•"/>
            </a:pPr>
            <a:r>
              <a:rPr lang="en-IN" sz="1800" dirty="0"/>
              <a:t>Steganography is an information hiding technique where secret message is embedded into unsuspicious cover signal. An effective audio steganographic scheme should possess three characteristics: </a:t>
            </a:r>
          </a:p>
          <a:p>
            <a:pPr lvl="1">
              <a:buFont typeface="Wingdings" panose="05000000000000000000" pitchFamily="2" charset="2"/>
              <a:buChar char="ü"/>
            </a:pPr>
            <a:r>
              <a:rPr lang="en-IN" dirty="0"/>
              <a:t>Inaudibility of distortion (Perceptual Transparency)</a:t>
            </a:r>
          </a:p>
          <a:p>
            <a:pPr lvl="1">
              <a:buFont typeface="Wingdings" panose="05000000000000000000" pitchFamily="2" charset="2"/>
              <a:buChar char="ü"/>
            </a:pPr>
            <a:r>
              <a:rPr lang="en-IN" dirty="0"/>
              <a:t>Data Rate (Capacity)</a:t>
            </a:r>
          </a:p>
          <a:p>
            <a:pPr lvl="1">
              <a:buFont typeface="Wingdings" panose="05000000000000000000" pitchFamily="2" charset="2"/>
              <a:buChar char="ü"/>
            </a:pPr>
            <a:r>
              <a:rPr lang="en-IN" dirty="0"/>
              <a:t>Robustness. </a:t>
            </a:r>
          </a:p>
          <a:p>
            <a:pPr>
              <a:buFont typeface="Arial" panose="020B0604020202020204" pitchFamily="34" charset="0"/>
              <a:buChar char="•"/>
            </a:pPr>
            <a:r>
              <a:rPr lang="en-IN" sz="1800" dirty="0"/>
              <a:t>These characteristics are called the magic triangle for data hiding. </a:t>
            </a:r>
          </a:p>
          <a:p>
            <a:pPr>
              <a:buFont typeface="Arial" panose="020B0604020202020204" pitchFamily="34" charset="0"/>
              <a:buChar char="•"/>
            </a:pPr>
            <a:r>
              <a:rPr lang="en-IN" sz="1800" dirty="0"/>
              <a:t>This project has proven through informal tests that our audio steganography compression technique is robust. The proposed method produces </a:t>
            </a:r>
            <a:r>
              <a:rPr lang="en-IN" sz="1800" dirty="0" err="1"/>
              <a:t>stego</a:t>
            </a:r>
            <a:r>
              <a:rPr lang="en-IN" sz="1800" dirty="0"/>
              <a:t>-speech files that are indistinguishable from their equivalent </a:t>
            </a:r>
            <a:r>
              <a:rPr lang="en-IN" sz="1800" dirty="0" err="1"/>
              <a:t>stego</a:t>
            </a:r>
            <a:r>
              <a:rPr lang="en-IN" sz="1800" dirty="0"/>
              <a:t>- speech files.</a:t>
            </a:r>
          </a:p>
        </p:txBody>
      </p:sp>
      <p:sp>
        <p:nvSpPr>
          <p:cNvPr id="25" name="Oval 24">
            <a:extLst>
              <a:ext uri="{FF2B5EF4-FFF2-40B4-BE49-F238E27FC236}">
                <a16:creationId xmlns:a16="http://schemas.microsoft.com/office/drawing/2014/main" id="{4A8673E8-250A-46DB-9A53-00144B5AB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539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AEDCB-3859-4EAD-AA65-4BDD2802A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2AA709-28A2-4289-A11E-FD3AA53F0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3" name="Rectangle 22">
            <a:extLst>
              <a:ext uri="{FF2B5EF4-FFF2-40B4-BE49-F238E27FC236}">
                <a16:creationId xmlns:a16="http://schemas.microsoft.com/office/drawing/2014/main" id="{1608D5D4-689C-423B-9974-4733A30A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52E6A01F-273D-497B-AE0E-594B161B25AB}"/>
              </a:ext>
            </a:extLst>
          </p:cNvPr>
          <p:cNvSpPr>
            <a:spLocks noGrp="1"/>
          </p:cNvSpPr>
          <p:nvPr>
            <p:ph type="title"/>
          </p:nvPr>
        </p:nvSpPr>
        <p:spPr>
          <a:xfrm>
            <a:off x="1947672" y="1060704"/>
            <a:ext cx="3630168" cy="4736592"/>
          </a:xfrm>
        </p:spPr>
        <p:txBody>
          <a:bodyPr>
            <a:normAutofit/>
          </a:bodyPr>
          <a:lstStyle/>
          <a:p>
            <a:r>
              <a:rPr lang="en-IN" sz="4000" dirty="0">
                <a:solidFill>
                  <a:schemeClr val="bg1"/>
                </a:solidFill>
              </a:rPr>
              <a:t>Future scope</a:t>
            </a:r>
          </a:p>
        </p:txBody>
      </p:sp>
      <p:sp>
        <p:nvSpPr>
          <p:cNvPr id="3" name="Content Placeholder 2">
            <a:extLst>
              <a:ext uri="{FF2B5EF4-FFF2-40B4-BE49-F238E27FC236}">
                <a16:creationId xmlns:a16="http://schemas.microsoft.com/office/drawing/2014/main" id="{9A369C47-48BC-4734-83A5-FA15E446269D}"/>
              </a:ext>
            </a:extLst>
          </p:cNvPr>
          <p:cNvSpPr>
            <a:spLocks noGrp="1"/>
          </p:cNvSpPr>
          <p:nvPr>
            <p:ph idx="1"/>
          </p:nvPr>
        </p:nvSpPr>
        <p:spPr>
          <a:xfrm>
            <a:off x="6548284" y="1060704"/>
            <a:ext cx="5093110" cy="4736592"/>
          </a:xfrm>
        </p:spPr>
        <p:txBody>
          <a:bodyPr anchor="ctr">
            <a:normAutofit/>
          </a:bodyPr>
          <a:lstStyle/>
          <a:p>
            <a:r>
              <a:rPr lang="en-IN" sz="2500" dirty="0"/>
              <a:t>This project can be further developed into a full fledged software with more encryption techniques making it more robust and secure, it can then be used by any secret agencies to communicate around the world through very simple equipment.</a:t>
            </a:r>
          </a:p>
        </p:txBody>
      </p:sp>
      <p:sp>
        <p:nvSpPr>
          <p:cNvPr id="25" name="Oval 24">
            <a:extLst>
              <a:ext uri="{FF2B5EF4-FFF2-40B4-BE49-F238E27FC236}">
                <a16:creationId xmlns:a16="http://schemas.microsoft.com/office/drawing/2014/main" id="{4A8673E8-250A-46DB-9A53-00144B5AB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81851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2AEDCB-3859-4EAD-AA65-4BDD2802A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2AA709-28A2-4289-A11E-FD3AA53F0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1608D5D4-689C-423B-9974-4733A30A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1B6084EE-919F-45E2-B9E7-68BF337182D3}"/>
              </a:ext>
            </a:extLst>
          </p:cNvPr>
          <p:cNvSpPr>
            <a:spLocks noGrp="1"/>
          </p:cNvSpPr>
          <p:nvPr>
            <p:ph type="title"/>
          </p:nvPr>
        </p:nvSpPr>
        <p:spPr>
          <a:xfrm>
            <a:off x="1947672" y="1060704"/>
            <a:ext cx="3630168" cy="4736592"/>
          </a:xfrm>
        </p:spPr>
        <p:txBody>
          <a:bodyPr>
            <a:normAutofit/>
          </a:bodyPr>
          <a:lstStyle/>
          <a:p>
            <a:r>
              <a:rPr lang="en-IN" sz="4000" dirty="0">
                <a:solidFill>
                  <a:schemeClr val="bg1"/>
                </a:solidFill>
              </a:rPr>
              <a:t>References</a:t>
            </a:r>
          </a:p>
        </p:txBody>
      </p:sp>
      <p:sp>
        <p:nvSpPr>
          <p:cNvPr id="3" name="Content Placeholder 2">
            <a:extLst>
              <a:ext uri="{FF2B5EF4-FFF2-40B4-BE49-F238E27FC236}">
                <a16:creationId xmlns:a16="http://schemas.microsoft.com/office/drawing/2014/main" id="{8FFC76B0-504A-43B1-AB2D-D02007A1C124}"/>
              </a:ext>
            </a:extLst>
          </p:cNvPr>
          <p:cNvSpPr>
            <a:spLocks noGrp="1"/>
          </p:cNvSpPr>
          <p:nvPr>
            <p:ph idx="1"/>
          </p:nvPr>
        </p:nvSpPr>
        <p:spPr>
          <a:xfrm>
            <a:off x="6594137" y="1192784"/>
            <a:ext cx="5093110" cy="4736592"/>
          </a:xfrm>
        </p:spPr>
        <p:txBody>
          <a:bodyPr anchor="ctr">
            <a:noAutofit/>
          </a:bodyPr>
          <a:lstStyle/>
          <a:p>
            <a:r>
              <a:rPr lang="en-IN" sz="1200" dirty="0">
                <a:latin typeface="Georgia" panose="02040502050405020303" pitchFamily="18" charset="0"/>
              </a:rPr>
              <a:t>[1] "Information Hiding: A survey" (pdf). Proceedings of the IEEE (special issue) 87 (7): 1062–78. doi:10.1109/5.771065. Retrieved 2008-09-02.</a:t>
            </a:r>
          </a:p>
          <a:p>
            <a:r>
              <a:rPr lang="en-IN" sz="1200" dirty="0">
                <a:latin typeface="Georgia" panose="02040502050405020303" pitchFamily="18" charset="0"/>
              </a:rPr>
              <a:t>[2] A New Text Steganography Method By Using Non-Printing Unicode Characters, </a:t>
            </a:r>
            <a:r>
              <a:rPr lang="en-IN" sz="1200" dirty="0" err="1">
                <a:latin typeface="Georgia" panose="02040502050405020303" pitchFamily="18" charset="0"/>
              </a:rPr>
              <a:t>Akbas</a:t>
            </a:r>
            <a:r>
              <a:rPr lang="en-IN" sz="1200" dirty="0">
                <a:latin typeface="Georgia" panose="02040502050405020303" pitchFamily="18" charset="0"/>
              </a:rPr>
              <a:t> E. Ali, Eng. &amp; Tech. Journal, Vol.28, No.1, 2010</a:t>
            </a:r>
          </a:p>
          <a:p>
            <a:r>
              <a:rPr lang="en-IN" sz="1200" dirty="0">
                <a:latin typeface="Georgia" panose="02040502050405020303" pitchFamily="18" charset="0"/>
              </a:rPr>
              <a:t>[3] </a:t>
            </a:r>
            <a:r>
              <a:rPr lang="en-IN" sz="1200" dirty="0" err="1">
                <a:latin typeface="Georgia" panose="02040502050405020303" pitchFamily="18" charset="0"/>
              </a:rPr>
              <a:t>B.r.</a:t>
            </a:r>
            <a:r>
              <a:rPr lang="en-IN" sz="1200" dirty="0">
                <a:latin typeface="Georgia" panose="02040502050405020303" pitchFamily="18" charset="0"/>
              </a:rPr>
              <a:t>, Roshan Shetty; J., Rohith; V., Mukund; </a:t>
            </a:r>
            <a:r>
              <a:rPr lang="en-IN" sz="1200" dirty="0" err="1">
                <a:latin typeface="Georgia" panose="02040502050405020303" pitchFamily="18" charset="0"/>
              </a:rPr>
              <a:t>Honwade</a:t>
            </a:r>
            <a:r>
              <a:rPr lang="en-IN" sz="1200" dirty="0">
                <a:latin typeface="Georgia" panose="02040502050405020303" pitchFamily="18" charset="0"/>
              </a:rPr>
              <a:t>, Rohan; </a:t>
            </a:r>
            <a:r>
              <a:rPr lang="en-IN" sz="1200" dirty="0" err="1">
                <a:latin typeface="Georgia" panose="02040502050405020303" pitchFamily="18" charset="0"/>
              </a:rPr>
              <a:t>Rangaswamy</a:t>
            </a:r>
            <a:r>
              <a:rPr lang="en-IN" sz="1200" dirty="0">
                <a:latin typeface="Georgia" panose="02040502050405020303" pitchFamily="18" charset="0"/>
              </a:rPr>
              <a:t>, Shanta (2009). Steganography Using Sudoku Puzzle. pp. 623–626. doi:10.1109/ARTCom.2009.116.</a:t>
            </a:r>
          </a:p>
          <a:p>
            <a:r>
              <a:rPr lang="en-IN" sz="1200" dirty="0">
                <a:latin typeface="Georgia" panose="02040502050405020303" pitchFamily="18" charset="0"/>
              </a:rPr>
              <a:t> [4] </a:t>
            </a:r>
            <a:r>
              <a:rPr lang="en-IN" sz="1200" dirty="0" err="1">
                <a:latin typeface="Georgia" panose="02040502050405020303" pitchFamily="18" charset="0"/>
              </a:rPr>
              <a:t>Chvarkova</a:t>
            </a:r>
            <a:r>
              <a:rPr lang="en-IN" sz="1200" dirty="0">
                <a:latin typeface="Georgia" panose="02040502050405020303" pitchFamily="18" charset="0"/>
              </a:rPr>
              <a:t>, Iryna; </a:t>
            </a:r>
            <a:r>
              <a:rPr lang="en-IN" sz="1200" dirty="0" err="1">
                <a:latin typeface="Georgia" panose="02040502050405020303" pitchFamily="18" charset="0"/>
              </a:rPr>
              <a:t>Tsikhanenka</a:t>
            </a:r>
            <a:r>
              <a:rPr lang="en-IN" sz="1200" dirty="0">
                <a:latin typeface="Georgia" panose="02040502050405020303" pitchFamily="18" charset="0"/>
              </a:rPr>
              <a:t>, </a:t>
            </a:r>
            <a:r>
              <a:rPr lang="en-IN" sz="1200" dirty="0" err="1">
                <a:latin typeface="Georgia" panose="02040502050405020303" pitchFamily="18" charset="0"/>
              </a:rPr>
              <a:t>Siarhei</a:t>
            </a:r>
            <a:r>
              <a:rPr lang="en-IN" sz="1200" dirty="0">
                <a:latin typeface="Georgia" panose="02040502050405020303" pitchFamily="18" charset="0"/>
              </a:rPr>
              <a:t>; Sadau, </a:t>
            </a:r>
            <a:r>
              <a:rPr lang="en-IN" sz="1200" dirty="0" err="1">
                <a:latin typeface="Georgia" panose="02040502050405020303" pitchFamily="18" charset="0"/>
              </a:rPr>
              <a:t>Vasili</a:t>
            </a:r>
            <a:r>
              <a:rPr lang="en-IN" sz="1200" dirty="0">
                <a:latin typeface="Georgia" panose="02040502050405020303" pitchFamily="18" charset="0"/>
              </a:rPr>
              <a:t> (15 February 2008). "Steganographic Data Embedding Security Schemes Classification". Steganography: Digital Data Embedding Techniques. Intelligent Systems Scientific Community, Belarus. Retrieved 25 March 2011.</a:t>
            </a:r>
          </a:p>
          <a:p>
            <a:r>
              <a:rPr lang="en-IN" sz="1200" dirty="0">
                <a:latin typeface="Georgia" panose="02040502050405020303" pitchFamily="18" charset="0"/>
              </a:rPr>
              <a:t>[5] Johnson, Neil; </a:t>
            </a:r>
            <a:r>
              <a:rPr lang="en-IN" sz="1200" dirty="0" err="1">
                <a:latin typeface="Georgia" panose="02040502050405020303" pitchFamily="18" charset="0"/>
              </a:rPr>
              <a:t>Duric</a:t>
            </a:r>
            <a:r>
              <a:rPr lang="en-IN" sz="1200" dirty="0">
                <a:latin typeface="Georgia" panose="02040502050405020303" pitchFamily="18" charset="0"/>
              </a:rPr>
              <a:t>, Zoran; </a:t>
            </a:r>
            <a:r>
              <a:rPr lang="en-IN" sz="1200" dirty="0" err="1">
                <a:latin typeface="Georgia" panose="02040502050405020303" pitchFamily="18" charset="0"/>
              </a:rPr>
              <a:t>Jajodia</a:t>
            </a:r>
            <a:r>
              <a:rPr lang="en-IN" sz="1200" dirty="0">
                <a:latin typeface="Georgia" panose="02040502050405020303" pitchFamily="18" charset="0"/>
              </a:rPr>
              <a:t>, Sushil (2001). Information hiding: steganography and watermarking: attacks and countermeasures. Springer. ISBN 978-0-7923-7204-2.</a:t>
            </a:r>
          </a:p>
          <a:p>
            <a:r>
              <a:rPr lang="en-IN" sz="1200" dirty="0">
                <a:latin typeface="Georgia" panose="02040502050405020303" pitchFamily="18" charset="0"/>
              </a:rPr>
              <a:t>[6] Krzysztof </a:t>
            </a:r>
            <a:r>
              <a:rPr lang="en-IN" sz="1200" dirty="0" err="1">
                <a:latin typeface="Georgia" panose="02040502050405020303" pitchFamily="18" charset="0"/>
              </a:rPr>
              <a:t>Szczypiorski</a:t>
            </a:r>
            <a:r>
              <a:rPr lang="en-IN" sz="1200" dirty="0">
                <a:latin typeface="Georgia" panose="02040502050405020303" pitchFamily="18" charset="0"/>
              </a:rPr>
              <a:t> (4 November 2003). "Steganography in TCP/IP Networks. State of the Art and a Proposal of a New System - HICCUPS". Institute of Telecommunications Seminar. Retrieved 17 June 2014.</a:t>
            </a:r>
          </a:p>
          <a:p>
            <a:r>
              <a:rPr lang="en-IN" sz="1200" dirty="0">
                <a:latin typeface="Georgia" panose="02040502050405020303" pitchFamily="18" charset="0"/>
              </a:rPr>
              <a:t>[7] </a:t>
            </a:r>
            <a:r>
              <a:rPr lang="en-IN" sz="1200" dirty="0" err="1">
                <a:latin typeface="Georgia" panose="02040502050405020303" pitchFamily="18" charset="0"/>
              </a:rPr>
              <a:t>Kundur</a:t>
            </a:r>
            <a:r>
              <a:rPr lang="en-IN" sz="1200" dirty="0">
                <a:latin typeface="Georgia" panose="02040502050405020303" pitchFamily="18" charset="0"/>
              </a:rPr>
              <a:t> D. and Ahsan K. (April 2003). "Practical Internet Steganography: Data Hiding in IP". Texas </a:t>
            </a:r>
            <a:r>
              <a:rPr lang="en-IN" sz="1200" dirty="0" err="1">
                <a:latin typeface="Georgia" panose="02040502050405020303" pitchFamily="18" charset="0"/>
              </a:rPr>
              <a:t>Wksp</a:t>
            </a:r>
            <a:r>
              <a:rPr lang="en-IN" sz="1200" dirty="0">
                <a:latin typeface="Georgia" panose="02040502050405020303" pitchFamily="18" charset="0"/>
              </a:rPr>
              <a:t>. Security of Information Systems. Retrieved 16 June 2014.</a:t>
            </a:r>
          </a:p>
          <a:p>
            <a:r>
              <a:rPr lang="en-IN" sz="1200" dirty="0">
                <a:latin typeface="Georgia" panose="02040502050405020303" pitchFamily="18" charset="0"/>
              </a:rPr>
              <a:t>[8] Steganography, Technique of Sending Random Passwords on Receiver’s Mobile (A New Technique to Hide Information File with an Image) by </a:t>
            </a:r>
            <a:r>
              <a:rPr lang="en-IN" sz="1200" dirty="0" err="1">
                <a:latin typeface="Georgia" panose="02040502050405020303" pitchFamily="18" charset="0"/>
              </a:rPr>
              <a:t>Shubhendu</a:t>
            </a:r>
            <a:r>
              <a:rPr lang="en-IN" sz="1200" dirty="0">
                <a:latin typeface="Georgia" panose="02040502050405020303" pitchFamily="18" charset="0"/>
              </a:rPr>
              <a:t> S. Shukla, Vijay Jaiswal, Anurag Singh, Sumeet Gupta, IOSR Journal of Computer Engineering (IOSR- JCE) Volume 15, Issue 3 (Nov. - Dec. 2013), PP 17-25.</a:t>
            </a:r>
          </a:p>
          <a:p>
            <a:endParaRPr lang="en-IN" sz="1200" dirty="0">
              <a:latin typeface="Georgia" panose="02040502050405020303" pitchFamily="18" charset="0"/>
            </a:endParaRPr>
          </a:p>
        </p:txBody>
      </p:sp>
      <p:sp>
        <p:nvSpPr>
          <p:cNvPr id="14" name="Oval 13">
            <a:extLst>
              <a:ext uri="{FF2B5EF4-FFF2-40B4-BE49-F238E27FC236}">
                <a16:creationId xmlns:a16="http://schemas.microsoft.com/office/drawing/2014/main" id="{4A8673E8-250A-46DB-9A53-00144B5AB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3842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6"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223045B1-B91C-4F0A-90E7-40A20EC76A88}"/>
              </a:ext>
            </a:extLst>
          </p:cNvPr>
          <p:cNvSpPr>
            <a:spLocks noGrp="1"/>
          </p:cNvSpPr>
          <p:nvPr>
            <p:ph type="title"/>
          </p:nvPr>
        </p:nvSpPr>
        <p:spPr>
          <a:xfrm>
            <a:off x="1490145" y="2376862"/>
            <a:ext cx="2640646" cy="2104273"/>
          </a:xfrm>
          <a:noFill/>
        </p:spPr>
        <p:txBody>
          <a:bodyPr>
            <a:normAutofit/>
          </a:bodyPr>
          <a:lstStyle/>
          <a:p>
            <a:pPr algn="ctr"/>
            <a:r>
              <a:rPr lang="en-IN" sz="4000" dirty="0">
                <a:solidFill>
                  <a:srgbClr val="FFFFFF"/>
                </a:solidFill>
              </a:rPr>
              <a:t>Contents</a:t>
            </a:r>
          </a:p>
        </p:txBody>
      </p:sp>
      <p:sp>
        <p:nvSpPr>
          <p:cNvPr id="38"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Content Placeholder 2">
            <a:extLst>
              <a:ext uri="{FF2B5EF4-FFF2-40B4-BE49-F238E27FC236}">
                <a16:creationId xmlns:a16="http://schemas.microsoft.com/office/drawing/2014/main" id="{84799C80-63C4-4D6C-8EEC-B1544E8AB0F9}"/>
              </a:ext>
            </a:extLst>
          </p:cNvPr>
          <p:cNvSpPr>
            <a:spLocks noGrp="1"/>
          </p:cNvSpPr>
          <p:nvPr>
            <p:ph idx="1"/>
          </p:nvPr>
        </p:nvSpPr>
        <p:spPr>
          <a:xfrm>
            <a:off x="6096000" y="1152114"/>
            <a:ext cx="5142658" cy="5407212"/>
          </a:xfrm>
        </p:spPr>
        <p:txBody>
          <a:bodyPr anchor="ctr">
            <a:normAutofit/>
          </a:bodyPr>
          <a:lstStyle/>
          <a:p>
            <a:r>
              <a:rPr lang="en-IN" sz="1900" dirty="0"/>
              <a:t>Introduction</a:t>
            </a:r>
          </a:p>
          <a:p>
            <a:r>
              <a:rPr lang="en-IN" sz="1900" dirty="0"/>
              <a:t>Abstract</a:t>
            </a:r>
          </a:p>
          <a:p>
            <a:r>
              <a:rPr lang="en-IN" sz="1900" dirty="0"/>
              <a:t>Problem definition</a:t>
            </a:r>
          </a:p>
          <a:p>
            <a:r>
              <a:rPr lang="en-IN" sz="1900" dirty="0"/>
              <a:t>Objectives</a:t>
            </a:r>
          </a:p>
          <a:p>
            <a:r>
              <a:rPr lang="en-IN" sz="1900" dirty="0"/>
              <a:t>Literature Review</a:t>
            </a:r>
          </a:p>
          <a:p>
            <a:r>
              <a:rPr lang="en-IN" sz="1900" dirty="0"/>
              <a:t>Proposed Methodology</a:t>
            </a:r>
          </a:p>
          <a:p>
            <a:r>
              <a:rPr lang="en-IN" sz="1900" dirty="0"/>
              <a:t>Phase-1 status</a:t>
            </a:r>
          </a:p>
          <a:p>
            <a:r>
              <a:rPr lang="en-IN" sz="1900" dirty="0"/>
              <a:t>Phase-2 status</a:t>
            </a:r>
          </a:p>
          <a:p>
            <a:r>
              <a:rPr lang="en-IN" sz="1900" dirty="0"/>
              <a:t>Block diagram</a:t>
            </a:r>
          </a:p>
          <a:p>
            <a:r>
              <a:rPr lang="en-IN" sz="1900" dirty="0"/>
              <a:t>Hardware and Software Requirements</a:t>
            </a:r>
          </a:p>
          <a:p>
            <a:r>
              <a:rPr lang="en-IN" sz="1900" dirty="0"/>
              <a:t>Results</a:t>
            </a:r>
          </a:p>
          <a:p>
            <a:r>
              <a:rPr lang="en-IN" sz="1900" dirty="0"/>
              <a:t>Conclusion</a:t>
            </a:r>
          </a:p>
          <a:p>
            <a:r>
              <a:rPr lang="en-IN" sz="1900" dirty="0"/>
              <a:t>References</a:t>
            </a:r>
          </a:p>
          <a:p>
            <a:endParaRPr lang="en-IN" sz="1900" dirty="0"/>
          </a:p>
          <a:p>
            <a:endParaRPr lang="en-IN" sz="1900" dirty="0"/>
          </a:p>
        </p:txBody>
      </p:sp>
    </p:spTree>
    <p:extLst>
      <p:ext uri="{BB962C8B-B14F-4D97-AF65-F5344CB8AC3E}">
        <p14:creationId xmlns:p14="http://schemas.microsoft.com/office/powerpoint/2010/main" val="272269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DC98-FDA8-468D-9336-EC6D08E92E17}"/>
              </a:ext>
            </a:extLst>
          </p:cNvPr>
          <p:cNvSpPr>
            <a:spLocks noGrp="1"/>
          </p:cNvSpPr>
          <p:nvPr>
            <p:ph type="title"/>
          </p:nvPr>
        </p:nvSpPr>
        <p:spPr>
          <a:xfrm>
            <a:off x="677334" y="609600"/>
            <a:ext cx="8596668" cy="695417"/>
          </a:xfrm>
        </p:spPr>
        <p:txBody>
          <a:bodyPr>
            <a:normAutofit fontScale="90000"/>
          </a:bodyPr>
          <a:lstStyle/>
          <a:p>
            <a:r>
              <a:rPr lang="en-US" dirty="0">
                <a:latin typeface="Georgia" panose="02040502050405020303" pitchFamily="18" charset="0"/>
              </a:rPr>
              <a:t>INTRODUCTION:</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D8A6D746-7ADB-4F6A-BE64-9E02E6631231}"/>
              </a:ext>
            </a:extLst>
          </p:cNvPr>
          <p:cNvSpPr>
            <a:spLocks noGrp="1"/>
          </p:cNvSpPr>
          <p:nvPr>
            <p:ph idx="1"/>
          </p:nvPr>
        </p:nvSpPr>
        <p:spPr>
          <a:xfrm>
            <a:off x="677334" y="1780342"/>
            <a:ext cx="10772986" cy="4582357"/>
          </a:xfrm>
        </p:spPr>
        <p:txBody>
          <a:bodyPr>
            <a:normAutofit/>
          </a:bodyPr>
          <a:lstStyle/>
          <a:p>
            <a:pPr marL="0" indent="0">
              <a:buNone/>
            </a:pPr>
            <a:r>
              <a:rPr lang="en-US" sz="2800" b="1" dirty="0">
                <a:solidFill>
                  <a:schemeClr val="accent2"/>
                </a:solidFill>
                <a:latin typeface="Georgia" panose="02040502050405020303" pitchFamily="18" charset="0"/>
                <a:cs typeface="Arial" panose="020B0604020202020204" pitchFamily="34" charset="0"/>
              </a:rPr>
              <a:t>What is steganography?</a:t>
            </a:r>
          </a:p>
          <a:p>
            <a:r>
              <a:rPr lang="en-IN" dirty="0">
                <a:latin typeface="Georgia" panose="02040502050405020303" pitchFamily="18" charset="0"/>
                <a:cs typeface="Arial" panose="020B0604020202020204" pitchFamily="34" charset="0"/>
              </a:rPr>
              <a:t>Steganography comes from a Greek word; it means covered or secret writing.</a:t>
            </a:r>
          </a:p>
          <a:p>
            <a:pPr marL="0" indent="0" algn="ctr">
              <a:buNone/>
            </a:pPr>
            <a:r>
              <a:rPr lang="en-IN" dirty="0">
                <a:latin typeface="Georgia" panose="02040502050405020303" pitchFamily="18" charset="0"/>
                <a:cs typeface="Arial" panose="020B0604020202020204" pitchFamily="34" charset="0"/>
              </a:rPr>
              <a:t>STEGAN-O-GRAPHY</a:t>
            </a:r>
          </a:p>
          <a:p>
            <a:pPr marL="0" indent="0" algn="ctr">
              <a:buNone/>
            </a:pPr>
            <a:r>
              <a:rPr lang="en-IN" dirty="0">
                <a:latin typeface="Georgia" panose="02040502050405020303" pitchFamily="18" charset="0"/>
                <a:cs typeface="Arial" panose="020B0604020202020204" pitchFamily="34" charset="0"/>
              </a:rPr>
              <a:t>       </a:t>
            </a:r>
          </a:p>
          <a:p>
            <a:pPr marL="0" indent="0" algn="ctr">
              <a:buNone/>
            </a:pPr>
            <a:r>
              <a:rPr lang="en-IN" dirty="0">
                <a:latin typeface="Georgia" panose="02040502050405020303" pitchFamily="18" charset="0"/>
                <a:cs typeface="Arial" panose="020B0604020202020204" pitchFamily="34" charset="0"/>
              </a:rPr>
              <a:t>                                 </a:t>
            </a:r>
          </a:p>
          <a:p>
            <a:pPr marL="0" indent="0" algn="ctr">
              <a:buNone/>
            </a:pPr>
            <a:r>
              <a:rPr lang="en-IN" dirty="0">
                <a:latin typeface="Georgia" panose="02040502050405020303" pitchFamily="18" charset="0"/>
                <a:cs typeface="Arial" panose="020B0604020202020204" pitchFamily="34" charset="0"/>
              </a:rPr>
              <a:t>   COVERED  WRITING</a:t>
            </a:r>
          </a:p>
          <a:p>
            <a:pPr>
              <a:lnSpc>
                <a:spcPct val="150000"/>
              </a:lnSpc>
            </a:pPr>
            <a:r>
              <a:rPr lang="en-US" b="0" i="0" dirty="0">
                <a:solidFill>
                  <a:srgbClr val="3B3835"/>
                </a:solidFill>
                <a:effectLst/>
                <a:latin typeface="Georgia" panose="02040502050405020303" pitchFamily="18" charset="0"/>
              </a:rPr>
              <a:t>The goal of steganography is to hide messages in such a way that no one apart from the intended recipient even knows that a message has been sent.</a:t>
            </a:r>
            <a:endParaRPr lang="en-IN" dirty="0">
              <a:latin typeface="Georgia" panose="02040502050405020303" pitchFamily="18"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98679504-339D-4F1A-9DA7-350C05C46E67}"/>
              </a:ext>
            </a:extLst>
          </p:cNvPr>
          <p:cNvCxnSpPr>
            <a:cxnSpLocks/>
          </p:cNvCxnSpPr>
          <p:nvPr/>
        </p:nvCxnSpPr>
        <p:spPr>
          <a:xfrm>
            <a:off x="5459026" y="3158932"/>
            <a:ext cx="0" cy="726436"/>
          </a:xfrm>
          <a:prstGeom prst="straightConnector1">
            <a:avLst/>
          </a:prstGeom>
          <a:ln>
            <a:solidFill>
              <a:schemeClr val="tx1"/>
            </a:solidFill>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9CCE62C-43F0-4F08-8FE5-3C253565C930}"/>
              </a:ext>
            </a:extLst>
          </p:cNvPr>
          <p:cNvCxnSpPr>
            <a:cxnSpLocks/>
          </p:cNvCxnSpPr>
          <p:nvPr/>
        </p:nvCxnSpPr>
        <p:spPr>
          <a:xfrm>
            <a:off x="6768391" y="3185407"/>
            <a:ext cx="0" cy="726436"/>
          </a:xfrm>
          <a:prstGeom prst="straightConnector1">
            <a:avLst/>
          </a:prstGeom>
          <a:ln>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517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8E5C7-AE3D-4B74-A55E-D12691186CB3}"/>
              </a:ext>
            </a:extLst>
          </p:cNvPr>
          <p:cNvSpPr>
            <a:spLocks noGrp="1"/>
          </p:cNvSpPr>
          <p:nvPr>
            <p:ph idx="1"/>
          </p:nvPr>
        </p:nvSpPr>
        <p:spPr>
          <a:xfrm>
            <a:off x="677334" y="461639"/>
            <a:ext cx="8596668" cy="5579723"/>
          </a:xfrm>
        </p:spPr>
        <p:txBody>
          <a:bodyPr/>
          <a:lstStyle/>
          <a:p>
            <a:r>
              <a:rPr lang="en-US" b="0" i="0" dirty="0">
                <a:solidFill>
                  <a:srgbClr val="3B3835"/>
                </a:solidFill>
                <a:effectLst/>
                <a:latin typeface="Georgia" panose="02040502050405020303" pitchFamily="18" charset="0"/>
              </a:rPr>
              <a:t>This can be achieved by concealing the existence of information within seemingly harmless carriers or cover.</a:t>
            </a:r>
          </a:p>
          <a:p>
            <a:pPr marL="0" indent="0">
              <a:buNone/>
            </a:pPr>
            <a:r>
              <a:rPr lang="en-US" b="0" i="0" dirty="0">
                <a:solidFill>
                  <a:srgbClr val="3B3835"/>
                </a:solidFill>
                <a:effectLst/>
                <a:latin typeface="Georgia" panose="02040502050405020303" pitchFamily="18" charset="0"/>
              </a:rPr>
              <a:t> </a:t>
            </a:r>
          </a:p>
          <a:p>
            <a:r>
              <a:rPr lang="en-US" b="0" i="0" dirty="0">
                <a:solidFill>
                  <a:srgbClr val="3B3835"/>
                </a:solidFill>
                <a:effectLst/>
                <a:latin typeface="Georgia" panose="02040502050405020303" pitchFamily="18" charset="0"/>
              </a:rPr>
              <a:t>It can be understood by the following figure.</a:t>
            </a:r>
            <a:endParaRPr lang="en-US" dirty="0">
              <a:solidFill>
                <a:srgbClr val="3B3835"/>
              </a:solidFill>
              <a:latin typeface="Georgia" panose="02040502050405020303" pitchFamily="18" charset="0"/>
            </a:endParaRPr>
          </a:p>
          <a:p>
            <a:pPr marL="0" indent="0">
              <a:buNone/>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D3D9653A-4DDA-4DB2-A1DD-E6FCA7A9BF9A}"/>
              </a:ext>
            </a:extLst>
          </p:cNvPr>
          <p:cNvPicPr>
            <a:picLocks noChangeAspect="1"/>
          </p:cNvPicPr>
          <p:nvPr/>
        </p:nvPicPr>
        <p:blipFill rotWithShape="1">
          <a:blip r:embed="rId2">
            <a:extLst>
              <a:ext uri="{28A0092B-C50C-407E-A947-70E740481C1C}">
                <a14:useLocalDpi xmlns:a14="http://schemas.microsoft.com/office/drawing/2010/main" val="0"/>
              </a:ext>
            </a:extLst>
          </a:blip>
          <a:srcRect l="1591" r="900" b="10390"/>
          <a:stretch/>
        </p:blipFill>
        <p:spPr>
          <a:xfrm>
            <a:off x="1837014" y="2855836"/>
            <a:ext cx="8517971" cy="216383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59882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1B70-ED8B-4723-B32E-5AF79B94C9E5}"/>
              </a:ext>
            </a:extLst>
          </p:cNvPr>
          <p:cNvSpPr>
            <a:spLocks noGrp="1"/>
          </p:cNvSpPr>
          <p:nvPr>
            <p:ph type="title"/>
          </p:nvPr>
        </p:nvSpPr>
        <p:spPr>
          <a:xfrm>
            <a:off x="1069848" y="484632"/>
            <a:ext cx="10058400" cy="1609344"/>
          </a:xfrm>
        </p:spPr>
        <p:txBody>
          <a:bodyPr>
            <a:normAutofit/>
          </a:bodyPr>
          <a:lstStyle/>
          <a:p>
            <a:r>
              <a:rPr lang="en-US" dirty="0">
                <a:latin typeface="Georgia" panose="02040502050405020303" pitchFamily="18" charset="0"/>
              </a:rPr>
              <a:t>Abstract:</a:t>
            </a:r>
            <a:endParaRPr lang="en-IN" dirty="0">
              <a:latin typeface="Georgia" panose="02040502050405020303" pitchFamily="18" charset="0"/>
            </a:endParaRP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6F01D9D-D393-4AC0-DBD7-2530013C9630}"/>
              </a:ext>
            </a:extLst>
          </p:cNvPr>
          <p:cNvGraphicFramePr>
            <a:graphicFrameLocks noGrp="1"/>
          </p:cNvGraphicFramePr>
          <p:nvPr>
            <p:ph idx="1"/>
            <p:extLst>
              <p:ext uri="{D42A27DB-BD31-4B8C-83A1-F6EECF244321}">
                <p14:modId xmlns:p14="http://schemas.microsoft.com/office/powerpoint/2010/main" val="209834831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2853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FC212AE0-762E-45FD-9982-1E3DFBA32FA0}"/>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latin typeface="Georgia" panose="02040502050405020303" pitchFamily="18" charset="0"/>
              </a:rPr>
              <a:t>Problem Definition:</a:t>
            </a:r>
            <a:endParaRPr lang="en-IN" sz="3000">
              <a:solidFill>
                <a:srgbClr val="FFFFFF"/>
              </a:solidFill>
              <a:latin typeface="Georgia" panose="02040502050405020303" pitchFamily="18" charset="0"/>
            </a:endParaRP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986F893-0849-4A6C-8B7E-A707BE05B3FA}"/>
              </a:ext>
            </a:extLst>
          </p:cNvPr>
          <p:cNvSpPr>
            <a:spLocks noGrp="1"/>
          </p:cNvSpPr>
          <p:nvPr>
            <p:ph idx="1"/>
          </p:nvPr>
        </p:nvSpPr>
        <p:spPr>
          <a:xfrm>
            <a:off x="6081089" y="725394"/>
            <a:ext cx="5142658" cy="5407212"/>
          </a:xfrm>
        </p:spPr>
        <p:txBody>
          <a:bodyPr anchor="ctr">
            <a:normAutofit/>
          </a:bodyPr>
          <a:lstStyle/>
          <a:p>
            <a:pPr marL="0" indent="0">
              <a:buNone/>
            </a:pPr>
            <a:r>
              <a:rPr lang="en-US" sz="3200" dirty="0">
                <a:latin typeface="Lustria"/>
              </a:rPr>
              <a:t>As data security has become one of the most important aspects of the growing digital world, there is a need for many data security technologies which can protect and hide the data in the most efficient way.</a:t>
            </a:r>
            <a:endParaRPr lang="en-IN" sz="3200" dirty="0">
              <a:latin typeface="Lustria"/>
            </a:endParaRPr>
          </a:p>
        </p:txBody>
      </p:sp>
    </p:spTree>
    <p:extLst>
      <p:ext uri="{BB962C8B-B14F-4D97-AF65-F5344CB8AC3E}">
        <p14:creationId xmlns:p14="http://schemas.microsoft.com/office/powerpoint/2010/main" val="166735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7C25-DF11-453C-A470-7B89B848CC2E}"/>
              </a:ext>
            </a:extLst>
          </p:cNvPr>
          <p:cNvSpPr>
            <a:spLocks noGrp="1"/>
          </p:cNvSpPr>
          <p:nvPr>
            <p:ph type="title"/>
          </p:nvPr>
        </p:nvSpPr>
        <p:spPr>
          <a:xfrm>
            <a:off x="1069848" y="484632"/>
            <a:ext cx="10058400" cy="1609344"/>
          </a:xfrm>
        </p:spPr>
        <p:txBody>
          <a:bodyPr>
            <a:normAutofit/>
          </a:bodyPr>
          <a:lstStyle/>
          <a:p>
            <a:r>
              <a:rPr lang="en-US" dirty="0">
                <a:latin typeface="Georgia" panose="02040502050405020303" pitchFamily="18" charset="0"/>
              </a:rPr>
              <a:t>OBJECTIVES:</a:t>
            </a:r>
            <a:endParaRPr lang="en-IN" dirty="0">
              <a:latin typeface="Georgia" panose="02040502050405020303" pitchFamily="18" charset="0"/>
            </a:endParaRP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A6C53AD-97D4-F4E5-73EE-603E63F56274}"/>
              </a:ext>
            </a:extLst>
          </p:cNvPr>
          <p:cNvGraphicFramePr>
            <a:graphicFrameLocks noGrp="1"/>
          </p:cNvGraphicFramePr>
          <p:nvPr>
            <p:ph idx="1"/>
            <p:extLst>
              <p:ext uri="{D42A27DB-BD31-4B8C-83A1-F6EECF244321}">
                <p14:modId xmlns:p14="http://schemas.microsoft.com/office/powerpoint/2010/main" val="3658194429"/>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341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C55B-94AD-4E44-B9E9-C42E645EA303}"/>
              </a:ext>
            </a:extLst>
          </p:cNvPr>
          <p:cNvSpPr>
            <a:spLocks noGrp="1"/>
          </p:cNvSpPr>
          <p:nvPr>
            <p:ph type="title"/>
          </p:nvPr>
        </p:nvSpPr>
        <p:spPr>
          <a:xfrm>
            <a:off x="1069848" y="484632"/>
            <a:ext cx="10058400" cy="1609344"/>
          </a:xfrm>
        </p:spPr>
        <p:txBody>
          <a:bodyPr>
            <a:normAutofit/>
          </a:bodyPr>
          <a:lstStyle/>
          <a:p>
            <a:r>
              <a:rPr lang="en-US" sz="2600">
                <a:latin typeface="Georgia" panose="02040502050405020303" pitchFamily="18" charset="0"/>
              </a:rPr>
              <a:t>LITERATURE REVIEW:</a:t>
            </a:r>
            <a:br>
              <a:rPr lang="en-US" sz="2600">
                <a:latin typeface="Georgia" panose="02040502050405020303" pitchFamily="18" charset="0"/>
              </a:rPr>
            </a:br>
            <a:br>
              <a:rPr lang="en-IN" sz="2600" b="1">
                <a:latin typeface="Georgia" panose="02040502050405020303" pitchFamily="18" charset="0"/>
              </a:rPr>
            </a:br>
            <a:br>
              <a:rPr lang="en-US" sz="2600">
                <a:latin typeface="Georgia" panose="02040502050405020303" pitchFamily="18" charset="0"/>
              </a:rPr>
            </a:br>
            <a:endParaRPr lang="en-IN" sz="2600">
              <a:latin typeface="Georgia" panose="02040502050405020303" pitchFamily="18" charset="0"/>
            </a:endParaRPr>
          </a:p>
        </p:txBody>
      </p:sp>
      <p:sp>
        <p:nvSpPr>
          <p:cNvPr id="12" name="Rectangle 11">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10">
            <a:extLst>
              <a:ext uri="{FF2B5EF4-FFF2-40B4-BE49-F238E27FC236}">
                <a16:creationId xmlns:a16="http://schemas.microsoft.com/office/drawing/2014/main" id="{3FEF31E2-7561-42B9-A7F2-F7660FC9FEB6}"/>
              </a:ext>
            </a:extLst>
          </p:cNvPr>
          <p:cNvGraphicFramePr>
            <a:graphicFrameLocks noGrp="1"/>
          </p:cNvGraphicFramePr>
          <p:nvPr>
            <p:ph idx="1"/>
            <p:extLst>
              <p:ext uri="{D42A27DB-BD31-4B8C-83A1-F6EECF244321}">
                <p14:modId xmlns:p14="http://schemas.microsoft.com/office/powerpoint/2010/main" val="3213731517"/>
              </p:ext>
            </p:extLst>
          </p:nvPr>
        </p:nvGraphicFramePr>
        <p:xfrm>
          <a:off x="961707" y="2174661"/>
          <a:ext cx="10268586" cy="3815835"/>
        </p:xfrm>
        <a:graphic>
          <a:graphicData uri="http://schemas.openxmlformats.org/drawingml/2006/table">
            <a:tbl>
              <a:tblPr firstRow="1" bandRow="1">
                <a:tableStyleId>{5C22544A-7EE6-4342-B048-85BDC9FD1C3A}</a:tableStyleId>
              </a:tblPr>
              <a:tblGrid>
                <a:gridCol w="594511">
                  <a:extLst>
                    <a:ext uri="{9D8B030D-6E8A-4147-A177-3AD203B41FA5}">
                      <a16:colId xmlns:a16="http://schemas.microsoft.com/office/drawing/2014/main" val="1988887080"/>
                    </a:ext>
                  </a:extLst>
                </a:gridCol>
                <a:gridCol w="2425254">
                  <a:extLst>
                    <a:ext uri="{9D8B030D-6E8A-4147-A177-3AD203B41FA5}">
                      <a16:colId xmlns:a16="http://schemas.microsoft.com/office/drawing/2014/main" val="2980076397"/>
                    </a:ext>
                  </a:extLst>
                </a:gridCol>
                <a:gridCol w="1779940">
                  <a:extLst>
                    <a:ext uri="{9D8B030D-6E8A-4147-A177-3AD203B41FA5}">
                      <a16:colId xmlns:a16="http://schemas.microsoft.com/office/drawing/2014/main" val="3290452639"/>
                    </a:ext>
                  </a:extLst>
                </a:gridCol>
                <a:gridCol w="2543284">
                  <a:extLst>
                    <a:ext uri="{9D8B030D-6E8A-4147-A177-3AD203B41FA5}">
                      <a16:colId xmlns:a16="http://schemas.microsoft.com/office/drawing/2014/main" val="1244767450"/>
                    </a:ext>
                  </a:extLst>
                </a:gridCol>
                <a:gridCol w="2925597">
                  <a:extLst>
                    <a:ext uri="{9D8B030D-6E8A-4147-A177-3AD203B41FA5}">
                      <a16:colId xmlns:a16="http://schemas.microsoft.com/office/drawing/2014/main" val="60955179"/>
                    </a:ext>
                  </a:extLst>
                </a:gridCol>
              </a:tblGrid>
              <a:tr h="481319">
                <a:tc>
                  <a:txBody>
                    <a:bodyPr/>
                    <a:lstStyle/>
                    <a:p>
                      <a:r>
                        <a:rPr lang="en-US" sz="1100"/>
                        <a:t>    S.NO</a:t>
                      </a:r>
                      <a:endParaRPr lang="en-IN" sz="1100"/>
                    </a:p>
                  </a:txBody>
                  <a:tcPr marL="72384" marR="72384" marT="36192" marB="36192"/>
                </a:tc>
                <a:tc>
                  <a:txBody>
                    <a:bodyPr/>
                    <a:lstStyle/>
                    <a:p>
                      <a:r>
                        <a:rPr lang="en-US" sz="1100"/>
                        <a:t>TITLE</a:t>
                      </a:r>
                      <a:endParaRPr lang="en-IN" sz="1100"/>
                    </a:p>
                  </a:txBody>
                  <a:tcPr marL="72384" marR="72384" marT="36192" marB="36192"/>
                </a:tc>
                <a:tc>
                  <a:txBody>
                    <a:bodyPr/>
                    <a:lstStyle/>
                    <a:p>
                      <a:r>
                        <a:rPr lang="en-US" sz="1100"/>
                        <a:t>AUTHOR &amp; YEAR</a:t>
                      </a:r>
                      <a:endParaRPr lang="en-IN" sz="1100"/>
                    </a:p>
                  </a:txBody>
                  <a:tcPr marL="72384" marR="72384" marT="36192" marB="36192">
                    <a:lnR w="12700" cap="flat" cmpd="sng" algn="ctr">
                      <a:solidFill>
                        <a:schemeClr val="tx1"/>
                      </a:solidFill>
                      <a:prstDash val="solid"/>
                      <a:round/>
                      <a:headEnd type="none" w="med" len="med"/>
                      <a:tailEnd type="none" w="med" len="med"/>
                    </a:lnR>
                  </a:tcPr>
                </a:tc>
                <a:tc>
                  <a:txBody>
                    <a:bodyPr/>
                    <a:lstStyle/>
                    <a:p>
                      <a:r>
                        <a:rPr lang="en-US" sz="1100"/>
                        <a:t>TECHNIQUE USED</a:t>
                      </a:r>
                      <a:endParaRPr lang="en-IN" sz="1100"/>
                    </a:p>
                  </a:txBody>
                  <a:tcPr marL="72384" marR="72384" marT="36192" marB="36192">
                    <a:lnL w="12700" cap="flat" cmpd="sng" algn="ctr">
                      <a:solidFill>
                        <a:schemeClr val="tx1"/>
                      </a:solidFill>
                      <a:prstDash val="solid"/>
                      <a:round/>
                      <a:headEnd type="none" w="med" len="med"/>
                      <a:tailEnd type="none" w="med" len="med"/>
                    </a:lnL>
                  </a:tcPr>
                </a:tc>
                <a:tc>
                  <a:txBody>
                    <a:bodyPr/>
                    <a:lstStyle/>
                    <a:p>
                      <a:r>
                        <a:rPr lang="en-US" sz="1100"/>
                        <a:t>ADVANTAGES &amp; DISADVANTAGES</a:t>
                      </a:r>
                      <a:endParaRPr lang="en-IN" sz="1100"/>
                    </a:p>
                  </a:txBody>
                  <a:tcPr marL="72384" marR="72384" marT="36192" marB="36192"/>
                </a:tc>
                <a:extLst>
                  <a:ext uri="{0D108BD9-81ED-4DB2-BD59-A6C34878D82A}">
                    <a16:rowId xmlns:a16="http://schemas.microsoft.com/office/drawing/2014/main" val="350534081"/>
                  </a:ext>
                </a:extLst>
              </a:tr>
              <a:tr h="630573">
                <a:tc>
                  <a:txBody>
                    <a:bodyPr/>
                    <a:lstStyle/>
                    <a:p>
                      <a:r>
                        <a:rPr lang="en-US" sz="1100"/>
                        <a:t>01.</a:t>
                      </a:r>
                      <a:endParaRPr lang="en-IN" sz="1100"/>
                    </a:p>
                  </a:txBody>
                  <a:tcPr marL="72384" marR="72384" marT="36192" marB="36192"/>
                </a:tc>
                <a:tc>
                  <a:txBody>
                    <a:bodyPr/>
                    <a:lstStyle/>
                    <a:p>
                      <a:r>
                        <a:rPr lang="en-US" sz="1100"/>
                        <a:t>Analysis of LSB Based Image Steganography</a:t>
                      </a:r>
                      <a:endParaRPr lang="en-IN" sz="1100"/>
                    </a:p>
                  </a:txBody>
                  <a:tcPr marL="72384" marR="72384" marT="36192" marB="36192"/>
                </a:tc>
                <a:tc>
                  <a:txBody>
                    <a:bodyPr/>
                    <a:lstStyle/>
                    <a:p>
                      <a:r>
                        <a:rPr lang="en-US" sz="1100"/>
                        <a:t>R. Chandramouli and N. Memon,2001</a:t>
                      </a:r>
                      <a:endParaRPr lang="en-IN" sz="1100"/>
                    </a:p>
                  </a:txBody>
                  <a:tcPr marL="72384" marR="72384" marT="36192" marB="36192"/>
                </a:tc>
                <a:tc>
                  <a:txBody>
                    <a:bodyPr/>
                    <a:lstStyle/>
                    <a:p>
                      <a:r>
                        <a:rPr lang="en-US" sz="1100"/>
                        <a:t>LSB of each sample in the audio is substituted by one bit of hidden data</a:t>
                      </a:r>
                      <a:endParaRPr lang="en-IN" sz="1100"/>
                    </a:p>
                  </a:txBody>
                  <a:tcPr marL="72384" marR="72384" marT="36192" marB="36192"/>
                </a:tc>
                <a:tc>
                  <a:txBody>
                    <a:bodyPr/>
                    <a:lstStyle/>
                    <a:p>
                      <a:pPr marL="285750" indent="-285750">
                        <a:buFont typeface="Arial" panose="020B0604020202020204" pitchFamily="34" charset="0"/>
                        <a:buChar char="•"/>
                      </a:pPr>
                      <a:r>
                        <a:rPr lang="en-US" sz="1100"/>
                        <a:t>Simple and easy for hiding Information.</a:t>
                      </a:r>
                    </a:p>
                    <a:p>
                      <a:pPr marL="285750" indent="-285750">
                        <a:buFont typeface="Arial" panose="020B0604020202020204" pitchFamily="34" charset="0"/>
                        <a:buChar char="•"/>
                      </a:pPr>
                      <a:r>
                        <a:rPr lang="en-US" sz="1100"/>
                        <a:t>Extraction is easy.</a:t>
                      </a:r>
                      <a:endParaRPr lang="en-IN" sz="1100"/>
                    </a:p>
                  </a:txBody>
                  <a:tcPr marL="72384" marR="72384" marT="36192" marB="36192"/>
                </a:tc>
                <a:extLst>
                  <a:ext uri="{0D108BD9-81ED-4DB2-BD59-A6C34878D82A}">
                    <a16:rowId xmlns:a16="http://schemas.microsoft.com/office/drawing/2014/main" val="438935122"/>
                  </a:ext>
                </a:extLst>
              </a:tr>
              <a:tr h="630573">
                <a:tc>
                  <a:txBody>
                    <a:bodyPr/>
                    <a:lstStyle/>
                    <a:p>
                      <a:r>
                        <a:rPr lang="en-US" sz="1100"/>
                        <a:t>02.</a:t>
                      </a:r>
                      <a:endParaRPr lang="en-IN" sz="1100"/>
                    </a:p>
                  </a:txBody>
                  <a:tcPr marL="72384" marR="72384" marT="36192" marB="36192"/>
                </a:tc>
                <a:tc>
                  <a:txBody>
                    <a:bodyPr/>
                    <a:lstStyle/>
                    <a:p>
                      <a:r>
                        <a:rPr lang="en-US" sz="1100" b="0"/>
                        <a:t>Genetic Algorithm in Audio Steganography</a:t>
                      </a:r>
                      <a:r>
                        <a:rPr lang="en-US" sz="1100" b="1"/>
                        <a:t>. </a:t>
                      </a:r>
                      <a:endParaRPr lang="en-IN" sz="1100"/>
                    </a:p>
                  </a:txBody>
                  <a:tcPr marL="72384" marR="72384" marT="36192" marB="36192"/>
                </a:tc>
                <a:tc>
                  <a:txBody>
                    <a:bodyPr/>
                    <a:lstStyle/>
                    <a:p>
                      <a:r>
                        <a:rPr lang="en-US" sz="1100" b="0"/>
                        <a:t>Nishu Gupta, Mrs.Shailja, 2014.</a:t>
                      </a:r>
                      <a:endParaRPr lang="en-IN" sz="1100" b="0"/>
                    </a:p>
                  </a:txBody>
                  <a:tcPr marL="72384" marR="72384" marT="36192" marB="36192"/>
                </a:tc>
                <a:tc>
                  <a:txBody>
                    <a:bodyPr/>
                    <a:lstStyle/>
                    <a:p>
                      <a:r>
                        <a:rPr lang="en-US" sz="1100"/>
                        <a:t>DES algorithm</a:t>
                      </a:r>
                      <a:endParaRPr lang="en-IN" sz="1100"/>
                    </a:p>
                  </a:txBody>
                  <a:tcPr marL="72384" marR="72384" marT="36192" marB="36192"/>
                </a:tc>
                <a:tc>
                  <a:txBody>
                    <a:bodyPr/>
                    <a:lstStyle/>
                    <a:p>
                      <a:pPr marL="285750" indent="-285750">
                        <a:buFont typeface="Arial" panose="020B0604020202020204" pitchFamily="34" charset="0"/>
                        <a:buChar char="•"/>
                      </a:pPr>
                      <a:r>
                        <a:rPr lang="en-US" sz="1100"/>
                        <a:t>Simple</a:t>
                      </a:r>
                    </a:p>
                    <a:p>
                      <a:pPr marL="285750" indent="-285750">
                        <a:buFont typeface="Arial" panose="020B0604020202020204" pitchFamily="34" charset="0"/>
                        <a:buChar char="•"/>
                      </a:pPr>
                      <a:r>
                        <a:rPr lang="en-US" sz="1100"/>
                        <a:t>Can be attacked by unauthorized users</a:t>
                      </a:r>
                      <a:endParaRPr lang="en-IN" sz="1100"/>
                    </a:p>
                  </a:txBody>
                  <a:tcPr marL="72384" marR="72384" marT="36192" marB="36192"/>
                </a:tc>
                <a:extLst>
                  <a:ext uri="{0D108BD9-81ED-4DB2-BD59-A6C34878D82A}">
                    <a16:rowId xmlns:a16="http://schemas.microsoft.com/office/drawing/2014/main" val="2889146141"/>
                  </a:ext>
                </a:extLst>
              </a:tr>
              <a:tr h="851563">
                <a:tc>
                  <a:txBody>
                    <a:bodyPr/>
                    <a:lstStyle/>
                    <a:p>
                      <a:r>
                        <a:rPr lang="en-US" sz="1100"/>
                        <a:t>03.</a:t>
                      </a:r>
                      <a:endParaRPr lang="en-IN" sz="1100"/>
                    </a:p>
                  </a:txBody>
                  <a:tcPr marL="72384" marR="72384" marT="36192" marB="36192"/>
                </a:tc>
                <a:tc>
                  <a:txBody>
                    <a:bodyPr/>
                    <a:lstStyle/>
                    <a:p>
                      <a:r>
                        <a:rPr lang="en-US" sz="1100"/>
                        <a:t>Secret Message Integrity of Audio Steganography</a:t>
                      </a:r>
                      <a:endParaRPr lang="en-IN" sz="1100"/>
                    </a:p>
                  </a:txBody>
                  <a:tcPr marL="72384" marR="72384" marT="36192" marB="36192"/>
                </a:tc>
                <a:tc>
                  <a:txBody>
                    <a:bodyPr/>
                    <a:lstStyle/>
                    <a:p>
                      <a:r>
                        <a:rPr lang="en-US" sz="1100" b="0"/>
                        <a:t>Uma Mehta, Mr.Daulat Sihag, 2014. </a:t>
                      </a:r>
                      <a:endParaRPr lang="en-IN" sz="1100" b="0"/>
                    </a:p>
                  </a:txBody>
                  <a:tcPr marL="72384" marR="72384" marT="36192" marB="36192"/>
                </a:tc>
                <a:tc>
                  <a:txBody>
                    <a:bodyPr/>
                    <a:lstStyle/>
                    <a:p>
                      <a:r>
                        <a:rPr lang="en-US" sz="1100"/>
                        <a:t>Blowfish algorithm</a:t>
                      </a:r>
                      <a:endParaRPr lang="en-IN" sz="1100"/>
                    </a:p>
                  </a:txBody>
                  <a:tcPr marL="72384" marR="72384" marT="36192" marB="36192"/>
                </a:tc>
                <a:tc>
                  <a:txBody>
                    <a:bodyPr/>
                    <a:lstStyle/>
                    <a:p>
                      <a:pPr marL="285750" indent="-285750">
                        <a:buFont typeface="Arial" panose="020B0604020202020204" pitchFamily="34" charset="0"/>
                        <a:buChar char="•"/>
                      </a:pPr>
                      <a:r>
                        <a:rPr lang="en-US" sz="1100"/>
                        <a:t>Efficient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a:t>Time consuming process in reconstructing the original signal.</a:t>
                      </a:r>
                    </a:p>
                    <a:p>
                      <a:pPr marL="285750" indent="-285750">
                        <a:buFont typeface="Arial" panose="020B0604020202020204" pitchFamily="34" charset="0"/>
                        <a:buChar char="•"/>
                      </a:pPr>
                      <a:endParaRPr lang="en-IN" sz="1100"/>
                    </a:p>
                  </a:txBody>
                  <a:tcPr marL="72384" marR="72384" marT="36192" marB="36192"/>
                </a:tc>
                <a:extLst>
                  <a:ext uri="{0D108BD9-81ED-4DB2-BD59-A6C34878D82A}">
                    <a16:rowId xmlns:a16="http://schemas.microsoft.com/office/drawing/2014/main" val="3013205470"/>
                  </a:ext>
                </a:extLst>
              </a:tr>
              <a:tr h="1221807">
                <a:tc>
                  <a:txBody>
                    <a:bodyPr/>
                    <a:lstStyle/>
                    <a:p>
                      <a:r>
                        <a:rPr lang="en-US" sz="1100"/>
                        <a:t>04.</a:t>
                      </a:r>
                      <a:endParaRPr lang="en-IN" sz="1100"/>
                    </a:p>
                  </a:txBody>
                  <a:tcPr marL="72384" marR="72384" marT="36192" marB="36192"/>
                </a:tc>
                <a:tc>
                  <a:txBody>
                    <a:bodyPr/>
                    <a:lstStyle/>
                    <a:p>
                      <a:r>
                        <a:rPr lang="en-IN" sz="1100" b="0"/>
                        <a:t>Data Hiding System Using Cryptography &amp; Steganography: A Comprehensive </a:t>
                      </a:r>
                      <a:br>
                        <a:rPr lang="en-IN" sz="1100" b="0"/>
                      </a:br>
                      <a:r>
                        <a:rPr lang="en-IN" sz="1100" b="0"/>
                        <a:t>Modern  Investigation</a:t>
                      </a:r>
                    </a:p>
                  </a:txBody>
                  <a:tcPr marL="72384" marR="72384" marT="36192" marB="36192"/>
                </a:tc>
                <a:tc>
                  <a:txBody>
                    <a:bodyPr/>
                    <a:lstStyle/>
                    <a:p>
                      <a:r>
                        <a:rPr lang="en-US" sz="1100" b="0"/>
                        <a:t>Aarti Mehndiratta, 2015 </a:t>
                      </a:r>
                      <a:endParaRPr lang="en-IN" sz="1100" b="0"/>
                    </a:p>
                  </a:txBody>
                  <a:tcPr marL="72384" marR="72384" marT="36192" marB="36192"/>
                </a:tc>
                <a:tc>
                  <a:txBody>
                    <a:bodyPr/>
                    <a:lstStyle/>
                    <a:p>
                      <a:r>
                        <a:rPr lang="en-US" sz="1100"/>
                        <a:t>DCT,DES Algorithm</a:t>
                      </a:r>
                      <a:endParaRPr lang="en-IN" sz="1100"/>
                    </a:p>
                  </a:txBody>
                  <a:tcPr marL="72384" marR="72384" marT="36192" marB="36192"/>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provides high level of security and robustness.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The one of the disadvantage of DCT is it works only with the JPEG format for cover image file. </a:t>
                      </a:r>
                    </a:p>
                    <a:p>
                      <a:pPr marL="285750" indent="-285750">
                        <a:buFont typeface="Arial" panose="020B0604020202020204" pitchFamily="34" charset="0"/>
                        <a:buChar char="•"/>
                      </a:pPr>
                      <a:endParaRPr lang="en-IN" sz="1100" dirty="0"/>
                    </a:p>
                  </a:txBody>
                  <a:tcPr marL="72384" marR="72384" marT="36192" marB="36192"/>
                </a:tc>
                <a:extLst>
                  <a:ext uri="{0D108BD9-81ED-4DB2-BD59-A6C34878D82A}">
                    <a16:rowId xmlns:a16="http://schemas.microsoft.com/office/drawing/2014/main" val="763484539"/>
                  </a:ext>
                </a:extLst>
              </a:tr>
            </a:tbl>
          </a:graphicData>
        </a:graphic>
      </p:graphicFrame>
    </p:spTree>
    <p:extLst>
      <p:ext uri="{BB962C8B-B14F-4D97-AF65-F5344CB8AC3E}">
        <p14:creationId xmlns:p14="http://schemas.microsoft.com/office/powerpoint/2010/main" val="313983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7"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3F914BA3-4CC3-425B-95D7-280D86C5FFC2}"/>
              </a:ext>
            </a:extLst>
          </p:cNvPr>
          <p:cNvSpPr>
            <a:spLocks noGrp="1"/>
          </p:cNvSpPr>
          <p:nvPr>
            <p:ph type="title"/>
          </p:nvPr>
        </p:nvSpPr>
        <p:spPr>
          <a:xfrm>
            <a:off x="1432100" y="2544627"/>
            <a:ext cx="2942700" cy="2104273"/>
          </a:xfrm>
          <a:noFill/>
        </p:spPr>
        <p:txBody>
          <a:bodyPr>
            <a:normAutofit/>
          </a:bodyPr>
          <a:lstStyle/>
          <a:p>
            <a:pPr algn="ctr"/>
            <a:r>
              <a:rPr lang="en-US" sz="2500" dirty="0">
                <a:solidFill>
                  <a:srgbClr val="FFFFFF"/>
                </a:solidFill>
                <a:latin typeface="Georgia" panose="02040502050405020303" pitchFamily="18" charset="0"/>
              </a:rPr>
              <a:t>Proposed Methodology:</a:t>
            </a:r>
            <a:br>
              <a:rPr lang="en-US" sz="2300" dirty="0">
                <a:solidFill>
                  <a:srgbClr val="FFFFFF"/>
                </a:solidFill>
                <a:latin typeface="Georgia" panose="02040502050405020303" pitchFamily="18" charset="0"/>
              </a:rPr>
            </a:br>
            <a:endParaRPr lang="en-IN" sz="2300" dirty="0">
              <a:solidFill>
                <a:srgbClr val="FFFFFF"/>
              </a:solidFill>
              <a:latin typeface="Georgia" panose="02040502050405020303" pitchFamily="18" charset="0"/>
            </a:endParaRPr>
          </a:p>
        </p:txBody>
      </p:sp>
      <p:sp>
        <p:nvSpPr>
          <p:cNvPr id="19"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71D2F48-5187-43FE-9866-13567E039428}"/>
              </a:ext>
            </a:extLst>
          </p:cNvPr>
          <p:cNvSpPr>
            <a:spLocks noGrp="1"/>
          </p:cNvSpPr>
          <p:nvPr>
            <p:ph idx="1"/>
          </p:nvPr>
        </p:nvSpPr>
        <p:spPr>
          <a:xfrm>
            <a:off x="6096000" y="725392"/>
            <a:ext cx="5334902" cy="5407212"/>
          </a:xfrm>
        </p:spPr>
        <p:txBody>
          <a:bodyPr anchor="ctr">
            <a:normAutofit/>
          </a:bodyPr>
          <a:lstStyle/>
          <a:p>
            <a:pPr marL="0" indent="0">
              <a:buNone/>
            </a:pPr>
            <a:r>
              <a:rPr lang="en-US" sz="2800" b="1" dirty="0">
                <a:latin typeface="Georgia" panose="02040502050405020303" pitchFamily="18" charset="0"/>
              </a:rPr>
              <a:t>AES ALOGIRTHM:</a:t>
            </a:r>
          </a:p>
          <a:p>
            <a:r>
              <a:rPr lang="en-US" sz="2200" b="0" i="0" dirty="0">
                <a:effectLst/>
                <a:latin typeface="Georgia" panose="02040502050405020303" pitchFamily="18" charset="0"/>
              </a:rPr>
              <a:t>AES stands for</a:t>
            </a:r>
            <a:r>
              <a:rPr lang="en-US" sz="2200" dirty="0">
                <a:latin typeface="Georgia" panose="02040502050405020303" pitchFamily="18" charset="0"/>
              </a:rPr>
              <a:t> </a:t>
            </a:r>
            <a:r>
              <a:rPr lang="en-US" sz="2200" b="1" dirty="0">
                <a:latin typeface="Georgia" panose="02040502050405020303" pitchFamily="18" charset="0"/>
              </a:rPr>
              <a:t>Advanced Encryption </a:t>
            </a:r>
            <a:r>
              <a:rPr lang="en-US" sz="2200" b="1" i="0" dirty="0">
                <a:effectLst/>
                <a:latin typeface="Georgia" panose="02040502050405020303" pitchFamily="18" charset="0"/>
              </a:rPr>
              <a:t>Standard</a:t>
            </a:r>
            <a:r>
              <a:rPr lang="en-US" sz="2200" dirty="0">
                <a:latin typeface="Georgia" panose="02040502050405020303" pitchFamily="18" charset="0"/>
              </a:rPr>
              <a:t>.</a:t>
            </a:r>
          </a:p>
          <a:p>
            <a:pPr fontAlgn="base"/>
            <a:r>
              <a:rPr lang="en-US" sz="2200" b="0" i="0" dirty="0">
                <a:effectLst/>
                <a:latin typeface="Georgia" panose="02040502050405020303" pitchFamily="18" charset="0"/>
                <a:cs typeface="Arial" panose="020B0604020202020204" pitchFamily="34" charset="0"/>
              </a:rPr>
              <a:t>AES is a block cipher algorithm.</a:t>
            </a:r>
          </a:p>
          <a:p>
            <a:pPr fontAlgn="base"/>
            <a:r>
              <a:rPr lang="en-US" sz="2200" b="0" i="0" dirty="0">
                <a:effectLst/>
                <a:latin typeface="Georgia" panose="02040502050405020303" pitchFamily="18" charset="0"/>
                <a:cs typeface="Arial" panose="020B0604020202020204" pitchFamily="34" charset="0"/>
              </a:rPr>
              <a:t>The key size can be 128/192/256 bits.</a:t>
            </a:r>
          </a:p>
          <a:p>
            <a:pPr fontAlgn="base"/>
            <a:r>
              <a:rPr lang="en-US" sz="2200" b="0" i="0" dirty="0">
                <a:effectLst/>
                <a:latin typeface="Georgia" panose="02040502050405020303" pitchFamily="18" charset="0"/>
                <a:cs typeface="Arial" panose="020B0604020202020204" pitchFamily="34" charset="0"/>
              </a:rPr>
              <a:t>Encrypts data in blocks of 128 bits each.</a:t>
            </a:r>
            <a:endParaRPr lang="en-US" sz="2200" b="1" i="0" dirty="0">
              <a:effectLst/>
              <a:latin typeface="Georgia" panose="02040502050405020303" pitchFamily="18" charset="0"/>
              <a:cs typeface="Arial" panose="020B0604020202020204" pitchFamily="34" charset="0"/>
            </a:endParaRPr>
          </a:p>
          <a:p>
            <a:r>
              <a:rPr lang="en-US" sz="2200" b="0" i="0" dirty="0">
                <a:effectLst/>
                <a:latin typeface="Georgia" panose="02040502050405020303" pitchFamily="18" charset="0"/>
              </a:rPr>
              <a:t>It is a symmetric key algorithm, which means that the same key is used for encrypting and decrypting ​data.</a:t>
            </a:r>
          </a:p>
          <a:p>
            <a:r>
              <a:rPr lang="en-US" sz="2200" b="0" i="0" dirty="0">
                <a:effectLst/>
                <a:latin typeface="Georgia" panose="02040502050405020303" pitchFamily="18" charset="0"/>
              </a:rPr>
              <a:t> Encryption and decryption using the AES algorithm.</a:t>
            </a:r>
            <a:endParaRPr lang="en-US" sz="2200" dirty="0">
              <a:latin typeface="Georgia" panose="02040502050405020303" pitchFamily="18" charset="0"/>
            </a:endParaRPr>
          </a:p>
          <a:p>
            <a:endParaRPr lang="en-IN" dirty="0">
              <a:latin typeface="Georgia" panose="02040502050405020303" pitchFamily="18" charset="0"/>
            </a:endParaRPr>
          </a:p>
        </p:txBody>
      </p:sp>
    </p:spTree>
    <p:extLst>
      <p:ext uri="{BB962C8B-B14F-4D97-AF65-F5344CB8AC3E}">
        <p14:creationId xmlns:p14="http://schemas.microsoft.com/office/powerpoint/2010/main" val="380930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1253</TotalTime>
  <Words>1488</Words>
  <Application>Microsoft Office PowerPoint</Application>
  <PresentationFormat>Widescreen</PresentationFormat>
  <Paragraphs>191</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Courier New</vt:lpstr>
      <vt:lpstr>Georgia</vt:lpstr>
      <vt:lpstr>Lustria</vt:lpstr>
      <vt:lpstr>Rockwell</vt:lpstr>
      <vt:lpstr>Rockwell Condensed</vt:lpstr>
      <vt:lpstr>Rockwell Extra Bold</vt:lpstr>
      <vt:lpstr>Times New Roman</vt:lpstr>
      <vt:lpstr>Wingdings</vt:lpstr>
      <vt:lpstr>Wood Type</vt:lpstr>
      <vt:lpstr>CMR COLLEGE OF ENGINEERING &amp;TECHNOLOGY  Electronics &amp; Communication Engineering MAJOR PROJECT                      DWT BASED AUDIO STEGANOGRAPHY USING  AES ENCRYPTION  </vt:lpstr>
      <vt:lpstr>Contents</vt:lpstr>
      <vt:lpstr>INTRODUCTION:</vt:lpstr>
      <vt:lpstr>PowerPoint Presentation</vt:lpstr>
      <vt:lpstr>Abstract:</vt:lpstr>
      <vt:lpstr>Problem Definition:</vt:lpstr>
      <vt:lpstr>OBJECTIVES:</vt:lpstr>
      <vt:lpstr>LITERATURE REVIEW:   </vt:lpstr>
      <vt:lpstr>Proposed Methodology: </vt:lpstr>
      <vt:lpstr>Proposed Methodology: </vt:lpstr>
      <vt:lpstr>Phase-1 Status</vt:lpstr>
      <vt:lpstr>Phase-2 Status</vt:lpstr>
      <vt:lpstr>BLOCK DIAGRAM FOR PROPOSED SYSTEM: </vt:lpstr>
      <vt:lpstr>PowerPoint Presentation</vt:lpstr>
      <vt:lpstr>Hardware &amp; Software Requirements: </vt:lpstr>
      <vt:lpstr>Results and Discussions: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susmitaa951@gmail.com</dc:creator>
  <cp:lastModifiedBy>Siddhartha Reddy</cp:lastModifiedBy>
  <cp:revision>44</cp:revision>
  <dcterms:created xsi:type="dcterms:W3CDTF">2021-10-06T17:09:09Z</dcterms:created>
  <dcterms:modified xsi:type="dcterms:W3CDTF">2022-05-25T02:11:10Z</dcterms:modified>
</cp:coreProperties>
</file>