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398" r:id="rId2"/>
    <p:sldId id="450" r:id="rId3"/>
    <p:sldId id="597" r:id="rId4"/>
    <p:sldId id="599" r:id="rId5"/>
    <p:sldId id="637" r:id="rId6"/>
    <p:sldId id="635" r:id="rId7"/>
    <p:sldId id="677" r:id="rId8"/>
    <p:sldId id="676" r:id="rId9"/>
    <p:sldId id="636" r:id="rId10"/>
    <p:sldId id="608" r:id="rId11"/>
    <p:sldId id="609" r:id="rId12"/>
    <p:sldId id="601" r:id="rId13"/>
    <p:sldId id="634" r:id="rId14"/>
    <p:sldId id="602" r:id="rId15"/>
    <p:sldId id="620" r:id="rId16"/>
    <p:sldId id="605" r:id="rId17"/>
    <p:sldId id="625" r:id="rId18"/>
    <p:sldId id="604" r:id="rId19"/>
    <p:sldId id="626" r:id="rId20"/>
    <p:sldId id="671" r:id="rId21"/>
    <p:sldId id="672" r:id="rId22"/>
    <p:sldId id="673" r:id="rId23"/>
    <p:sldId id="674" r:id="rId24"/>
    <p:sldId id="675" r:id="rId25"/>
    <p:sldId id="631" r:id="rId26"/>
    <p:sldId id="621" r:id="rId27"/>
    <p:sldId id="663" r:id="rId28"/>
    <p:sldId id="666" r:id="rId29"/>
    <p:sldId id="606" r:id="rId30"/>
    <p:sldId id="607" r:id="rId31"/>
    <p:sldId id="633" r:id="rId32"/>
    <p:sldId id="678" r:id="rId33"/>
    <p:sldId id="632" r:id="rId34"/>
    <p:sldId id="59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тарт" id="{7262B8CD-47A2-45A1-BC97-642C1EB5D51A}">
          <p14:sldIdLst>
            <p14:sldId id="398"/>
            <p14:sldId id="450"/>
            <p14:sldId id="597"/>
            <p14:sldId id="599"/>
            <p14:sldId id="637"/>
            <p14:sldId id="635"/>
            <p14:sldId id="677"/>
          </p14:sldIdLst>
        </p14:section>
        <p14:section name="SynchronizationContext" id="{AFBD6E41-6B98-4A4F-9C2B-65D8E6C0E325}">
          <p14:sldIdLst>
            <p14:sldId id="676"/>
            <p14:sldId id="636"/>
            <p14:sldId id="608"/>
            <p14:sldId id="609"/>
            <p14:sldId id="601"/>
            <p14:sldId id="634"/>
            <p14:sldId id="602"/>
          </p14:sldIdLst>
        </p14:section>
        <p14:section name="Примеры SyncContext" id="{8832EF9F-A433-4FFD-9307-1C063C88AF5F}">
          <p14:sldIdLst>
            <p14:sldId id="620"/>
            <p14:sldId id="605"/>
            <p14:sldId id="625"/>
            <p14:sldId id="604"/>
            <p14:sldId id="626"/>
            <p14:sldId id="671"/>
            <p14:sldId id="672"/>
            <p14:sldId id="673"/>
            <p14:sldId id="674"/>
            <p14:sldId id="675"/>
            <p14:sldId id="631"/>
          </p14:sldIdLst>
        </p14:section>
        <p14:section name="TaskSchedulers" id="{5BCA10CF-96EF-4E51-B216-5C8AD726D400}">
          <p14:sldIdLst>
            <p14:sldId id="621"/>
            <p14:sldId id="663"/>
            <p14:sldId id="666"/>
          </p14:sldIdLst>
        </p14:section>
        <p14:section name="Примеры реализации" id="{CEDB9762-E181-4B20-821F-56EC5CFCD9C1}">
          <p14:sldIdLst>
            <p14:sldId id="606"/>
            <p14:sldId id="607"/>
            <p14:sldId id="633"/>
            <p14:sldId id="678"/>
            <p14:sldId id="632"/>
            <p14:sldId id="5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A2A"/>
    <a:srgbClr val="05002E"/>
    <a:srgbClr val="512507"/>
    <a:srgbClr val="12203A"/>
    <a:srgbClr val="2A421A"/>
    <a:srgbClr val="262626"/>
    <a:srgbClr val="6D7000"/>
    <a:srgbClr val="979567"/>
    <a:srgbClr val="57563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2" autoAdjust="0"/>
    <p:restoredTop sz="91299" autoAdjust="0"/>
  </p:normalViewPr>
  <p:slideViewPr>
    <p:cSldViewPr snapToGrid="0">
      <p:cViewPr varScale="1">
        <p:scale>
          <a:sx n="62" d="100"/>
          <a:sy n="62" d="100"/>
        </p:scale>
        <p:origin x="82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2AA2D-F3FD-4622-BBC6-712AF01C4DDE}" type="datetimeFigureOut">
              <a:rPr lang="en-US" smtClean="0"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90907-BE26-48C9-88BE-8D126E13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3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38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33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2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18’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74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18’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60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13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42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22’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08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24’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1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24’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00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09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24’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336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24’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61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19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91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22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2’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4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95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2’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30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70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9’-12’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2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1">
            <a:extLst>
              <a:ext uri="{FF2B5EF4-FFF2-40B4-BE49-F238E27FC236}">
                <a16:creationId xmlns:a16="http://schemas.microsoft.com/office/drawing/2014/main" id="{FD8B89F9-B428-499C-887B-4EC1B0CFFFC8}"/>
              </a:ext>
            </a:extLst>
          </p:cNvPr>
          <p:cNvSpPr/>
          <p:nvPr userDrawn="1"/>
        </p:nvSpPr>
        <p:spPr>
          <a:xfrm>
            <a:off x="10426700" y="0"/>
            <a:ext cx="1775460" cy="6316980"/>
          </a:xfrm>
          <a:custGeom>
            <a:avLst/>
            <a:gdLst>
              <a:gd name="connsiteX0" fmla="*/ 0 w 1775460"/>
              <a:gd name="connsiteY0" fmla="*/ 0 h 6316980"/>
              <a:gd name="connsiteX1" fmla="*/ 1775460 w 1775460"/>
              <a:gd name="connsiteY1" fmla="*/ 0 h 6316980"/>
              <a:gd name="connsiteX2" fmla="*/ 1767840 w 1775460"/>
              <a:gd name="connsiteY2" fmla="*/ 6316980 h 6316980"/>
              <a:gd name="connsiteX3" fmla="*/ 0 w 1775460"/>
              <a:gd name="connsiteY3" fmla="*/ 0 h 6316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460" h="6316980">
                <a:moveTo>
                  <a:pt x="0" y="0"/>
                </a:moveTo>
                <a:lnTo>
                  <a:pt x="1775460" y="0"/>
                </a:lnTo>
                <a:lnTo>
                  <a:pt x="1767840" y="631698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9277D63-DAA8-4FD7-9227-176A98CFEA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688" y="-263054"/>
            <a:ext cx="1287700" cy="12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01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CC61BC-DE10-4C63-90AF-D954B7C946E3}"/>
              </a:ext>
            </a:extLst>
          </p:cNvPr>
          <p:cNvSpPr/>
          <p:nvPr userDrawn="1"/>
        </p:nvSpPr>
        <p:spPr>
          <a:xfrm rot="5400000">
            <a:off x="-3407424" y="3406139"/>
            <a:ext cx="6858002" cy="45719"/>
          </a:xfrm>
          <a:prstGeom prst="rect">
            <a:avLst/>
          </a:prstGeom>
          <a:solidFill>
            <a:srgbClr val="F0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1">
            <a:extLst>
              <a:ext uri="{FF2B5EF4-FFF2-40B4-BE49-F238E27FC236}">
                <a16:creationId xmlns:a16="http://schemas.microsoft.com/office/drawing/2014/main" id="{37BE6A5E-0742-4DBD-B058-285A1211ABE0}"/>
              </a:ext>
            </a:extLst>
          </p:cNvPr>
          <p:cNvSpPr/>
          <p:nvPr userDrawn="1"/>
        </p:nvSpPr>
        <p:spPr>
          <a:xfrm>
            <a:off x="10426700" y="0"/>
            <a:ext cx="1775460" cy="6316980"/>
          </a:xfrm>
          <a:custGeom>
            <a:avLst/>
            <a:gdLst>
              <a:gd name="connsiteX0" fmla="*/ 0 w 1775460"/>
              <a:gd name="connsiteY0" fmla="*/ 0 h 6316980"/>
              <a:gd name="connsiteX1" fmla="*/ 1775460 w 1775460"/>
              <a:gd name="connsiteY1" fmla="*/ 0 h 6316980"/>
              <a:gd name="connsiteX2" fmla="*/ 1767840 w 1775460"/>
              <a:gd name="connsiteY2" fmla="*/ 6316980 h 6316980"/>
              <a:gd name="connsiteX3" fmla="*/ 0 w 1775460"/>
              <a:gd name="connsiteY3" fmla="*/ 0 h 6316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460" h="6316980">
                <a:moveTo>
                  <a:pt x="0" y="0"/>
                </a:moveTo>
                <a:lnTo>
                  <a:pt x="1775460" y="0"/>
                </a:lnTo>
                <a:lnTo>
                  <a:pt x="1767840" y="631698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C6DCE9F-2EFF-43AD-97EB-778AEDB56A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688" y="-263054"/>
            <a:ext cx="1287700" cy="12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8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A1A9B29-DBE2-4791-9E79-9DF9DAC4D17C}"/>
              </a:ext>
            </a:extLst>
          </p:cNvPr>
          <p:cNvSpPr/>
          <p:nvPr userDrawn="1"/>
        </p:nvSpPr>
        <p:spPr>
          <a:xfrm rot="5400000">
            <a:off x="-3407424" y="3406139"/>
            <a:ext cx="6858002" cy="45719"/>
          </a:xfrm>
          <a:prstGeom prst="rect">
            <a:avLst/>
          </a:prstGeom>
          <a:solidFill>
            <a:srgbClr val="F0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408588-65E4-497F-8D7C-A91C7F106428}"/>
              </a:ext>
            </a:extLst>
          </p:cNvPr>
          <p:cNvGrpSpPr/>
          <p:nvPr userDrawn="1"/>
        </p:nvGrpSpPr>
        <p:grpSpPr>
          <a:xfrm>
            <a:off x="4415167" y="2230624"/>
            <a:ext cx="2738108" cy="2622351"/>
            <a:chOff x="7339857" y="1938714"/>
            <a:chExt cx="3078991" cy="29488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5017932-6B62-462C-9D66-60F233138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1829" y="1938714"/>
              <a:ext cx="3021829" cy="286874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FDF452-15CA-4E6A-A0E6-7863A0CB0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2000"/>
            </a:blip>
            <a:stretch>
              <a:fillRect/>
            </a:stretch>
          </p:blipFill>
          <p:spPr>
            <a:xfrm>
              <a:off x="8503524" y="3069244"/>
              <a:ext cx="1915324" cy="181829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8309C-205F-431E-A9D8-738D53CF6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2000"/>
            </a:blip>
            <a:stretch>
              <a:fillRect/>
            </a:stretch>
          </p:blipFill>
          <p:spPr>
            <a:xfrm>
              <a:off x="7339857" y="1997966"/>
              <a:ext cx="1950946" cy="1852109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829E6F1-AB40-45A8-968D-D95769621D22}"/>
              </a:ext>
            </a:extLst>
          </p:cNvPr>
          <p:cNvSpPr/>
          <p:nvPr userDrawn="1"/>
        </p:nvSpPr>
        <p:spPr>
          <a:xfrm>
            <a:off x="3562516" y="1845467"/>
            <a:ext cx="4772025" cy="3343275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FC09C4-ADB2-48F5-A9E8-518FD5388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38474"/>
            <a:ext cx="10048875" cy="957263"/>
          </a:xfrm>
          <a:prstGeom prst="rect">
            <a:avLst/>
          </a:prstGeom>
        </p:spPr>
        <p:txBody>
          <a:bodyPr anchor="ctr"/>
          <a:lstStyle>
            <a:lvl1pPr algn="ctr">
              <a:defRPr sz="4000">
                <a:solidFill>
                  <a:schemeClr val="bg1">
                    <a:lumMod val="9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reeform: Shape 1">
            <a:extLst>
              <a:ext uri="{FF2B5EF4-FFF2-40B4-BE49-F238E27FC236}">
                <a16:creationId xmlns:a16="http://schemas.microsoft.com/office/drawing/2014/main" id="{F80B105B-AAE4-41C6-AAEF-4917B543B04F}"/>
              </a:ext>
            </a:extLst>
          </p:cNvPr>
          <p:cNvSpPr/>
          <p:nvPr userDrawn="1"/>
        </p:nvSpPr>
        <p:spPr>
          <a:xfrm>
            <a:off x="10426700" y="0"/>
            <a:ext cx="1775460" cy="6316980"/>
          </a:xfrm>
          <a:custGeom>
            <a:avLst/>
            <a:gdLst>
              <a:gd name="connsiteX0" fmla="*/ 0 w 1775460"/>
              <a:gd name="connsiteY0" fmla="*/ 0 h 6316980"/>
              <a:gd name="connsiteX1" fmla="*/ 1775460 w 1775460"/>
              <a:gd name="connsiteY1" fmla="*/ 0 h 6316980"/>
              <a:gd name="connsiteX2" fmla="*/ 1767840 w 1775460"/>
              <a:gd name="connsiteY2" fmla="*/ 6316980 h 6316980"/>
              <a:gd name="connsiteX3" fmla="*/ 0 w 1775460"/>
              <a:gd name="connsiteY3" fmla="*/ 0 h 6316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5460" h="6316980">
                <a:moveTo>
                  <a:pt x="0" y="0"/>
                </a:moveTo>
                <a:lnTo>
                  <a:pt x="1775460" y="0"/>
                </a:lnTo>
                <a:lnTo>
                  <a:pt x="1767840" y="631698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F6C8DC5E-DBD6-48F2-8228-CE41B0B7F8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688" y="-263054"/>
            <a:ext cx="1287700" cy="12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25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9108945-E059-4079-87C7-92B1BDE427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" y="0"/>
            <a:ext cx="70485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A97D4-D53C-4BD3-AE1E-212035720C57}"/>
              </a:ext>
            </a:extLst>
          </p:cNvPr>
          <p:cNvSpPr/>
          <p:nvPr userDrawn="1"/>
        </p:nvSpPr>
        <p:spPr>
          <a:xfrm>
            <a:off x="707136" y="1"/>
            <a:ext cx="114848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4A9F00-09EF-4F9D-B04D-5C87EDDC2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8063" y="1237956"/>
            <a:ext cx="10643467" cy="495545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4BE5C4A-B5FD-4ED8-B1F7-C578556E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2" y="392506"/>
            <a:ext cx="10643467" cy="49361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11EB939-17B9-4576-9D14-46D8F0DB58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395" y="5734424"/>
            <a:ext cx="1631410" cy="16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61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без цент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9108945-E059-4079-87C7-92B1BDE427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" y="0"/>
            <a:ext cx="70485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A97D4-D53C-4BD3-AE1E-212035720C57}"/>
              </a:ext>
            </a:extLst>
          </p:cNvPr>
          <p:cNvSpPr/>
          <p:nvPr userDrawn="1"/>
        </p:nvSpPr>
        <p:spPr>
          <a:xfrm>
            <a:off x="707136" y="1"/>
            <a:ext cx="114848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4BE5C4A-B5FD-4ED8-B1F7-C578556E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2" y="392506"/>
            <a:ext cx="10643467" cy="49361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F4AC766-48FB-49AE-9D7D-603D5976C3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395" y="5734424"/>
            <a:ext cx="1631410" cy="16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29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без цент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9108945-E059-4079-87C7-92B1BDE427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" y="0"/>
            <a:ext cx="70485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A97D4-D53C-4BD3-AE1E-212035720C57}"/>
              </a:ext>
            </a:extLst>
          </p:cNvPr>
          <p:cNvSpPr/>
          <p:nvPr userDrawn="1"/>
        </p:nvSpPr>
        <p:spPr>
          <a:xfrm>
            <a:off x="707136" y="1"/>
            <a:ext cx="114848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4BE5C4A-B5FD-4ED8-B1F7-C578556E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2" y="392506"/>
            <a:ext cx="10643467" cy="49361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00690A0-4F09-4BAF-BAFE-8520532272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395" y="5734424"/>
            <a:ext cx="1631410" cy="16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53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3F8775-46FF-422C-9E94-DE5CC4F056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0" y="0"/>
            <a:ext cx="70485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A97D4-D53C-4BD3-AE1E-212035720C57}"/>
              </a:ext>
            </a:extLst>
          </p:cNvPr>
          <p:cNvSpPr/>
          <p:nvPr userDrawn="1"/>
        </p:nvSpPr>
        <p:spPr>
          <a:xfrm>
            <a:off x="707136" y="1"/>
            <a:ext cx="114848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4A9F00-09EF-4F9D-B04D-5C87EDDC2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8063" y="213099"/>
            <a:ext cx="10643467" cy="598031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4BE5C4A-B5FD-4ED8-B1F7-C578556E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44142" y="1557241"/>
            <a:ext cx="3387940" cy="6996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>
                    <a:lumMod val="95000"/>
                  </a:schemeClr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91874A0-AD07-4416-B739-1DA1096577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395" y="5734424"/>
            <a:ext cx="1631410" cy="16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59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7E27F34-6C21-4024-9534-305F2007C5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" y="0"/>
            <a:ext cx="70485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A97D4-D53C-4BD3-AE1E-212035720C57}"/>
              </a:ext>
            </a:extLst>
          </p:cNvPr>
          <p:cNvSpPr/>
          <p:nvPr userDrawn="1"/>
        </p:nvSpPr>
        <p:spPr>
          <a:xfrm>
            <a:off x="707136" y="1"/>
            <a:ext cx="114848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4A9F00-09EF-4F9D-B04D-5C87EDDC2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8063" y="724156"/>
            <a:ext cx="10643467" cy="546925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4BE5C4A-B5FD-4ED8-B1F7-C578556E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44142" y="1557241"/>
            <a:ext cx="3387940" cy="6996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>
                    <a:lumMod val="95000"/>
                  </a:schemeClr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2A27EC-580F-4231-9A50-8FCA429A5F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063" y="147031"/>
            <a:ext cx="10644187" cy="3943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u="dotted" baseline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tx1">
                      <a:lumMod val="50000"/>
                      <a:lumOff val="50000"/>
                    </a:schemeClr>
                  </a:solidFill>
                </a:u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5BDDCF0D-E1DA-425E-AC1C-D47326F896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395" y="5734424"/>
            <a:ext cx="1631410" cy="16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58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DBBAAC-3C26-43D1-B891-51FECB292F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0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CD9CB39-6C3A-4D94-A947-28CA95BF01F7}"/>
              </a:ext>
            </a:extLst>
          </p:cNvPr>
          <p:cNvSpPr txBox="1">
            <a:spLocks/>
          </p:cNvSpPr>
          <p:nvPr/>
        </p:nvSpPr>
        <p:spPr>
          <a:xfrm>
            <a:off x="879859" y="2421732"/>
            <a:ext cx="6013860" cy="302180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>
                <a:latin typeface="Segoe UI Semibold" panose="020B0702040204020203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Разграничение ответственности между процессорными ядрами</a:t>
            </a:r>
            <a:br>
              <a:rPr lang="ru-RU" sz="4800" b="1" dirty="0">
                <a:latin typeface="Segoe UI Semibold" panose="020B0702040204020203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</a:br>
            <a:endParaRPr lang="en-US" sz="2000" b="1" dirty="0">
              <a:latin typeface="Segoe UI Semibold" panose="020B0702040204020203" pitchFamily="34" charset="0"/>
              <a:ea typeface="Source Sans Pro" panose="020B0503030403020204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000" dirty="0"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Это вообще </a:t>
            </a:r>
            <a:r>
              <a:rPr lang="en-US" sz="2000" dirty="0"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.NET - </a:t>
            </a:r>
            <a:r>
              <a:rPr lang="ru-RU" sz="2000" dirty="0"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история</a:t>
            </a:r>
            <a:r>
              <a:rPr lang="en-US" sz="2000" dirty="0">
                <a:latin typeface="Segoe UI" panose="020B0502040204020203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BA0C622-9A78-47A4-A7B1-40AA24618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941" y="1938714"/>
            <a:ext cx="3021829" cy="28687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66B21F0-F6B3-4340-AC7F-23969F2A9487}"/>
              </a:ext>
            </a:extLst>
          </p:cNvPr>
          <p:cNvSpPr/>
          <p:nvPr/>
        </p:nvSpPr>
        <p:spPr>
          <a:xfrm rot="5400000">
            <a:off x="-3407424" y="3406139"/>
            <a:ext cx="6858002" cy="45719"/>
          </a:xfrm>
          <a:prstGeom prst="rect">
            <a:avLst/>
          </a:prstGeom>
          <a:solidFill>
            <a:srgbClr val="F01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A7D58E8-A31B-424A-AC30-DDF324A570E6}"/>
              </a:ext>
            </a:extLst>
          </p:cNvPr>
          <p:cNvSpPr txBox="1">
            <a:spLocks/>
          </p:cNvSpPr>
          <p:nvPr/>
        </p:nvSpPr>
        <p:spPr>
          <a:xfrm>
            <a:off x="7327900" y="6230067"/>
            <a:ext cx="3835400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dirty="0">
                <a:latin typeface="Segoe UI Light" panose="020B0502040204020203" pitchFamily="34" charset="0"/>
                <a:ea typeface="Source Sans Pro" panose="020B0503030403020204" pitchFamily="34" charset="0"/>
                <a:cs typeface="Segoe UI Light" panose="020B0502040204020203" pitchFamily="34" charset="0"/>
              </a:rPr>
              <a:t>Сидристый Станислав</a:t>
            </a:r>
            <a:endParaRPr lang="en-US" sz="1800" dirty="0">
              <a:latin typeface="Cascadia Code" panose="020B0509020204030204" pitchFamily="49" charset="0"/>
              <a:ea typeface="Source Sans Pro" panose="020B0503030403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2" descr="user avatar">
            <a:extLst>
              <a:ext uri="{FF2B5EF4-FFF2-40B4-BE49-F238E27FC236}">
                <a16:creationId xmlns:a16="http://schemas.microsoft.com/office/drawing/2014/main" id="{002BBE10-4E20-4510-931A-929334FFD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953" y="6255376"/>
            <a:ext cx="327927" cy="32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73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2603C0B-F652-4AF6-A67B-1AECCCF69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разработке некоторого компонента (библиотеки, </a:t>
            </a:r>
            <a:r>
              <a:rPr lang="en-US" dirty="0" err="1"/>
              <a:t>nuget</a:t>
            </a:r>
            <a:r>
              <a:rPr lang="en-US" dirty="0"/>
              <a:t>-</a:t>
            </a:r>
            <a:r>
              <a:rPr lang="ru-RU" dirty="0"/>
              <a:t>пакета) возникает ряд вопросов.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мне необходимо делать параллельные вычисления: </a:t>
            </a:r>
          </a:p>
          <a:p>
            <a:r>
              <a:rPr lang="ru-RU" dirty="0"/>
              <a:t>Могу ли я пользоваться </a:t>
            </a:r>
            <a:r>
              <a:rPr lang="en-US" dirty="0" err="1"/>
              <a:t>ThreadPool</a:t>
            </a:r>
            <a:r>
              <a:rPr lang="en-US" dirty="0"/>
              <a:t>?</a:t>
            </a:r>
            <a:endParaRPr lang="ru-RU" dirty="0"/>
          </a:p>
          <a:p>
            <a:r>
              <a:rPr lang="ru-RU" dirty="0"/>
              <a:t>Что происходит в </a:t>
            </a:r>
            <a:r>
              <a:rPr lang="en-US" dirty="0" err="1"/>
              <a:t>ThreadPool</a:t>
            </a:r>
            <a:r>
              <a:rPr lang="en-US" dirty="0"/>
              <a:t> </a:t>
            </a:r>
            <a:r>
              <a:rPr lang="ru-RU" dirty="0"/>
              <a:t>сейчас?</a:t>
            </a:r>
          </a:p>
          <a:p>
            <a:r>
              <a:rPr lang="ru-RU" dirty="0"/>
              <a:t>Достаточно ли там потоков?</a:t>
            </a:r>
          </a:p>
          <a:p>
            <a:r>
              <a:rPr lang="ru-RU" dirty="0"/>
              <a:t>Стоит ли самому заняться созданием потоков? Не забью ли я ядра работой?</a:t>
            </a:r>
          </a:p>
          <a:p>
            <a:r>
              <a:rPr lang="ru-RU" dirty="0"/>
              <a:t>Как создавать потоки? Не приведет ли это к проседанию производительности?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Если внешнему коду необходимо отработать в потоке компонента:</a:t>
            </a:r>
          </a:p>
          <a:p>
            <a:r>
              <a:rPr lang="ru-RU" dirty="0"/>
              <a:t>Компонент должен предоставить способ «</a:t>
            </a:r>
            <a:r>
              <a:rPr lang="ru-RU" dirty="0" err="1"/>
              <a:t>маршаллинга</a:t>
            </a:r>
            <a:r>
              <a:rPr lang="ru-RU" dirty="0"/>
              <a:t>»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F5FE0A3-3994-4475-BAA9-C2E3DCD2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Взгляд со стороны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101595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8197AAD-0FE9-4E47-A24B-1F2AAAB83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Хорошо бы иметь общий механизм группировки потоков и распределения между ними задач.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Тогда со стороны компонентов системы:</a:t>
            </a:r>
          </a:p>
          <a:p>
            <a:r>
              <a:rPr lang="ru-RU" dirty="0"/>
              <a:t>Если система не передала собственную группировку потоков с собственным алгоритм распределения задач в ней, использовать по умолчанию;</a:t>
            </a:r>
          </a:p>
          <a:p>
            <a:r>
              <a:rPr lang="ru-RU" dirty="0"/>
              <a:t>Снимается ответственность за корректность работы многопоточной компоненты во внешней системе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Со стороны контролирующего приложения:</a:t>
            </a:r>
          </a:p>
          <a:p>
            <a:r>
              <a:rPr lang="ru-RU" dirty="0"/>
              <a:t>Есть возможность не задавать алгоритмы планирования задач если нет необходимости</a:t>
            </a:r>
          </a:p>
          <a:p>
            <a:r>
              <a:rPr lang="ru-RU" dirty="0"/>
              <a:t>Если необходимость есть, можно разработать такой </a:t>
            </a:r>
            <a:r>
              <a:rPr lang="en-US" dirty="0" err="1"/>
              <a:t>SyncContext</a:t>
            </a:r>
            <a:r>
              <a:rPr lang="en-US" dirty="0"/>
              <a:t>, </a:t>
            </a:r>
            <a:r>
              <a:rPr lang="ru-RU" dirty="0"/>
              <a:t>который будет работать согласованно с приложением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30C19DE-9CA0-455E-A0FD-AEA0E99F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разграничить ответственность</a:t>
            </a:r>
          </a:p>
        </p:txBody>
      </p:sp>
    </p:spTree>
    <p:extLst>
      <p:ext uri="{BB962C8B-B14F-4D97-AF65-F5344CB8AC3E}">
        <p14:creationId xmlns:p14="http://schemas.microsoft.com/office/powerpoint/2010/main" val="25283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A02ED0AB-45B5-4624-B66A-5ABDAE27F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8063" y="724156"/>
            <a:ext cx="10643467" cy="576373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SynchronizationContext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SynchronizationContext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Current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SynchronizationContext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IsWaitNotificationRequired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OperationCompleted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OperationStarted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Post(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SendOrPostCallback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state);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Send(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SendOrPostCallback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state);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SetSynchronizationContext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SynchronizationContext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SetWaitNotificationRequired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Wait(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waitHandles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millisecondsTimeout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protected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WaitHelper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waitHandles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waitAll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millisecondsTimeout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EC26DE3-BD3D-4547-8E75-7273B1F9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SynchronizationContext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4A4D325-06EB-4F80-A229-24C5F5DFFA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en-US" dirty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792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A02ED0AB-45B5-4624-B66A-5ABDAE27FE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8063" y="724156"/>
            <a:ext cx="10643467" cy="576373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SynchronizationContext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SynchronizationContext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Current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public virtual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SynchronizationContext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CreateCopy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public bool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IsWaitNotificationRequired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public virtual void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OperationCompleted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public virtual void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OperationStarted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Post(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SendOrPostCallback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state);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Send(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SendOrPostCallback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state);</a:t>
            </a:r>
          </a:p>
          <a:p>
            <a:pPr marL="0" indent="0">
              <a:buNone/>
            </a:pP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SetSynchronizationContext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SynchronizationContext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protected void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SetWaitNotificationRequired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public virtual int Wait(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IntPtr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waitHandles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bool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waitAll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int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millisecondsTimeout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protected static int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WaitHelper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IntPtr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waitHandles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bool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waitAll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, int 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millisecondsTimeout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EC26DE3-BD3D-4547-8E75-7273B1F9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SynchronizationContext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4A4D325-06EB-4F80-A229-24C5F5DFFA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en-US" dirty="0"/>
              <a:t>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538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64A4D325-06EB-4F80-A229-24C5F5DFF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SynchronizationContext</a:t>
            </a:r>
            <a:endParaRPr lang="en-US" dirty="0"/>
          </a:p>
          <a:p>
            <a:r>
              <a:rPr lang="en-US" dirty="0" err="1"/>
              <a:t>WindowsFormsSynchronizationContext</a:t>
            </a:r>
            <a:endParaRPr lang="en-US" dirty="0"/>
          </a:p>
          <a:p>
            <a:r>
              <a:rPr lang="en-US" dirty="0" err="1"/>
              <a:t>SynchronizationContextScheduler</a:t>
            </a:r>
            <a:r>
              <a:rPr lang="en-US" dirty="0"/>
              <a:t> (Rx.NET)</a:t>
            </a:r>
          </a:p>
          <a:p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EC26DE3-BD3D-4547-8E75-7273B1F9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реализации</a:t>
            </a:r>
            <a:r>
              <a:rPr lang="en-US" dirty="0"/>
              <a:t> </a:t>
            </a:r>
            <a:r>
              <a:rPr lang="ru-RU" dirty="0"/>
              <a:t>и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109750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03DEFD1-27F0-4A40-8F2C-34C3FF7C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2" y="3182193"/>
            <a:ext cx="10643467" cy="49361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Default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SynchronizationContext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2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B0753F06-F5AA-46F0-8BE5-E70DF89375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00288" y="2039219"/>
            <a:ext cx="7438759" cy="31236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SendOrPostCallback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d, Object state)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d(state);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Post(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SendOrPostCallback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d, Object state)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ThreadPool.QueueUserWorkItem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WaitCallback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(d), state);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EC26DE3-BD3D-4547-8E75-7273B1F9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реализации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5DFAC0-0C0B-4C77-A270-47B2E3EF6E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 dirty="0" err="1"/>
              <a:t>Defalut</a:t>
            </a:r>
            <a:r>
              <a:rPr lang="en-US" sz="2400" dirty="0"/>
              <a:t> (</a:t>
            </a:r>
            <a:r>
              <a:rPr lang="en-US" sz="2400" dirty="0" err="1"/>
              <a:t>ThreadPool</a:t>
            </a:r>
            <a:r>
              <a:rPr lang="en-US" sz="2400" dirty="0"/>
              <a:t>) </a:t>
            </a:r>
            <a:r>
              <a:rPr lang="en-US" sz="2400" dirty="0" err="1"/>
              <a:t>SynchronizationContext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40729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03DEFD1-27F0-4A40-8F2C-34C3FF7C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2" y="3182193"/>
            <a:ext cx="10643467" cy="49361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SynchronizationContextScheduler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(Rx.NET)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723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EC26DE3-BD3D-4547-8E75-7273B1F9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реализации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5DFAC0-0C0B-4C77-A270-47B2E3EF6E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SynchronizationContextScheduler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6B3CA4-2D42-45BB-8809-58C0081AF534}"/>
              </a:ext>
            </a:extLst>
          </p:cNvPr>
          <p:cNvSpPr/>
          <p:nvPr/>
        </p:nvSpPr>
        <p:spPr>
          <a:xfrm>
            <a:off x="1008063" y="751344"/>
            <a:ext cx="109009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/// &lt;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summary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/// 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Schedules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the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invocation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of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observer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methods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on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the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given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synchonization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b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/// &lt;/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summary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static</a:t>
            </a:r>
            <a:r>
              <a:rPr lang="ru-RU" altLang="ru-RU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IObserver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ru-RU" alt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NotifyOn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&lt;T&gt;(</a:t>
            </a:r>
            <a:endParaRPr lang="en-US" alt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IObserver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ru-RU" alt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observer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SynchronizationContext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1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observer</a:t>
            </a: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== </a:t>
            </a:r>
            <a:r>
              <a:rPr lang="ru-RU" altLang="ru-RU" sz="16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throw</a:t>
            </a:r>
            <a:r>
              <a:rPr lang="ru-RU" altLang="ru-RU" sz="1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ArgumentNullException</a:t>
            </a: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6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observer</a:t>
            </a:r>
            <a:r>
              <a:rPr lang="ru-RU" altLang="ru-RU" sz="1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1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== </a:t>
            </a:r>
            <a:r>
              <a:rPr lang="ru-RU" altLang="ru-RU" sz="16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throw</a:t>
            </a:r>
            <a:r>
              <a:rPr lang="ru-RU" altLang="ru-RU" sz="1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ArgumentNullException</a:t>
            </a: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6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ru-RU" altLang="ru-RU" sz="1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ObserveOnObserver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&lt;T&gt;(</a:t>
            </a:r>
            <a:endParaRPr lang="en-US" alt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SynchronizationContextScheduler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ru-RU" alt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observer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5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EC26DE3-BD3D-4547-8E75-7273B1F9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реализации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5DFAC0-0C0B-4C77-A270-47B2E3EF6E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SynchronizationContextScheduler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6B3CA4-2D42-45BB-8809-58C0081AF534}"/>
              </a:ext>
            </a:extLst>
          </p:cNvPr>
          <p:cNvSpPr/>
          <p:nvPr/>
        </p:nvSpPr>
        <p:spPr>
          <a:xfrm>
            <a:off x="1008063" y="751344"/>
            <a:ext cx="1090090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/// &lt;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summary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/// 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Schedules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the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invocation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of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observer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methods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on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the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given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synchonization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context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b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/// &lt;/</a:t>
            </a:r>
            <a:r>
              <a:rPr lang="ru-RU" altLang="ru-RU" sz="16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summary</a:t>
            </a:r>
            <a: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br>
              <a:rPr lang="ru-RU" altLang="ru-RU" sz="1600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ru-RU" altLang="ru-RU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public</a:t>
            </a:r>
            <a:r>
              <a:rPr lang="ru-RU" altLang="ru-RU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static</a:t>
            </a:r>
            <a:r>
              <a:rPr lang="ru-RU" altLang="ru-RU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IObserver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ru-RU" altLang="ru-RU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NotifyOn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&lt;T&gt;(</a:t>
            </a:r>
            <a:endParaRPr lang="en-US" alt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this</a:t>
            </a:r>
            <a:r>
              <a:rPr lang="ru-RU" altLang="ru-RU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IObserver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 </a:t>
            </a:r>
            <a:r>
              <a:rPr lang="ru-RU" alt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observer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SynchronizationContext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context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1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observer</a:t>
            </a: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== </a:t>
            </a:r>
            <a:r>
              <a:rPr lang="ru-RU" altLang="ru-RU" sz="16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throw</a:t>
            </a:r>
            <a:r>
              <a:rPr lang="ru-RU" altLang="ru-RU" sz="1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ArgumentNullException</a:t>
            </a: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6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observer</a:t>
            </a:r>
            <a:r>
              <a:rPr lang="ru-RU" altLang="ru-RU" sz="1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ru-RU" altLang="ru-RU" sz="1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== </a:t>
            </a:r>
            <a:r>
              <a:rPr lang="ru-RU" altLang="ru-RU" sz="16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b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</a:b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throw</a:t>
            </a:r>
            <a:r>
              <a:rPr lang="ru-RU" altLang="ru-RU" sz="1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ArgumentNullException</a:t>
            </a: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1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600" b="1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ru-RU" altLang="ru-RU" sz="1600" b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ru-RU" altLang="ru-RU" sz="16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altLang="ru-RU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lang="ru-RU" altLang="ru-RU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ObserveOnObserver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&lt;T&gt;(</a:t>
            </a:r>
            <a:endParaRPr lang="en-US" alt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ru-RU" altLang="ru-RU" sz="1600" b="1" dirty="0" err="1">
                <a:solidFill>
                  <a:srgbClr val="000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ru-RU" altLang="ru-RU" sz="1600" b="1" dirty="0">
                <a:solidFill>
                  <a:srgbClr val="00008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altLang="ru-RU" sz="16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SynchronizationContextScheduler</a:t>
            </a:r>
            <a:r>
              <a:rPr lang="ru-RU" altLang="ru-RU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ru-RU" altLang="ru-RU" sz="16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context</a:t>
            </a:r>
            <a:r>
              <a:rPr lang="ru-RU" altLang="ru-RU" sz="16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observer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altLang="ru-RU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null</a:t>
            </a: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9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43FF5D-3A1A-4D42-A7CC-ED72D715B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055" b="7809"/>
          <a:stretch/>
        </p:blipFill>
        <p:spPr>
          <a:xfrm>
            <a:off x="-114300" y="0"/>
            <a:ext cx="4877302" cy="68672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C229FF-4FEA-40CE-926A-6D538E73FC0A}"/>
              </a:ext>
            </a:extLst>
          </p:cNvPr>
          <p:cNvSpPr/>
          <p:nvPr/>
        </p:nvSpPr>
        <p:spPr>
          <a:xfrm>
            <a:off x="-1" y="-9289"/>
            <a:ext cx="4763003" cy="6867289"/>
          </a:xfrm>
          <a:prstGeom prst="rect">
            <a:avLst/>
          </a:prstGeom>
          <a:solidFill>
            <a:srgbClr val="262626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scadia Code" panose="020B05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1801E-516E-4587-9B8B-6234E228F525}"/>
              </a:ext>
            </a:extLst>
          </p:cNvPr>
          <p:cNvSpPr/>
          <p:nvPr/>
        </p:nvSpPr>
        <p:spPr>
          <a:xfrm>
            <a:off x="3384537" y="-9289"/>
            <a:ext cx="1371600" cy="6867289"/>
          </a:xfrm>
          <a:prstGeom prst="rect">
            <a:avLst/>
          </a:prstGeom>
          <a:gradFill flip="none" rotWithShape="1">
            <a:gsLst>
              <a:gs pos="0">
                <a:srgbClr val="262626">
                  <a:alpha val="0"/>
                </a:srgbClr>
              </a:gs>
              <a:gs pos="100000">
                <a:srgbClr val="262626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scadia Code" panose="020B0509020204030204" pitchFamily="49" charset="0"/>
            </a:endParaRPr>
          </a:p>
        </p:txBody>
      </p:sp>
      <p:grpSp>
        <p:nvGrpSpPr>
          <p:cNvPr id="8" name="Group 9">
            <a:extLst>
              <a:ext uri="{FF2B5EF4-FFF2-40B4-BE49-F238E27FC236}">
                <a16:creationId xmlns:a16="http://schemas.microsoft.com/office/drawing/2014/main" id="{BFFB2E97-431D-46AF-89BC-5DDC3E065B00}"/>
              </a:ext>
            </a:extLst>
          </p:cNvPr>
          <p:cNvGrpSpPr/>
          <p:nvPr/>
        </p:nvGrpSpPr>
        <p:grpSpPr>
          <a:xfrm>
            <a:off x="5448300" y="2229008"/>
            <a:ext cx="5324476" cy="3649945"/>
            <a:chOff x="5855088" y="-117199"/>
            <a:chExt cx="5324476" cy="3649945"/>
          </a:xfrm>
        </p:grpSpPr>
        <p:sp>
          <p:nvSpPr>
            <p:cNvPr id="9" name="Content Placeholder 6">
              <a:extLst>
                <a:ext uri="{FF2B5EF4-FFF2-40B4-BE49-F238E27FC236}">
                  <a16:creationId xmlns:a16="http://schemas.microsoft.com/office/drawing/2014/main" id="{2207032E-1B34-477D-8413-05189B8E4A51}"/>
                </a:ext>
              </a:extLst>
            </p:cNvPr>
            <p:cNvSpPr txBox="1">
              <a:spLocks/>
            </p:cNvSpPr>
            <p:nvPr/>
          </p:nvSpPr>
          <p:spPr>
            <a:xfrm>
              <a:off x="5855088" y="-117199"/>
              <a:ext cx="5324476" cy="3649945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228594" indent="-228594" algn="l" defTabSz="1219170" rtl="0" eaLnBrk="1" latinLnBrk="0" hangingPunct="1">
                <a:lnSpc>
                  <a:spcPts val="2133"/>
                </a:lnSpc>
                <a:spcBef>
                  <a:spcPts val="352"/>
                </a:spcBef>
                <a:spcAft>
                  <a:spcPts val="400"/>
                </a:spcAft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838179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447764" indent="-228594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209745" indent="-38099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14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339" indent="0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271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62301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71886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81470" indent="-304792" algn="l" defTabSz="1219170" rtl="0" eaLnBrk="1" latinLnBrk="0" hangingPunct="1">
                <a:lnSpc>
                  <a:spcPct val="90000"/>
                </a:lnSpc>
                <a:spcBef>
                  <a:spcPts val="667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kumimoji="0" lang="ru-RU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Стеки: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ct val="100000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WEB/WPF/WinForms/… </a:t>
              </a:r>
              <a:r>
                <a:rPr kumimoji="0" lang="ru-RU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стеки</a:t>
              </a:r>
            </a:p>
            <a:p>
              <a:pPr marL="228594" marR="0" lvl="0" indent="-228594" algn="l" defTabSz="1219170" rtl="0" eaLnBrk="1" fontAlgn="auto" latinLnBrk="0" hangingPunct="1">
                <a:lnSpc>
                  <a:spcPct val="100000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C/C++, C++/CLI </a:t>
              </a:r>
              <a:r>
                <a:rPr kumimoji="0" lang="ru-RU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когда необходимо</a:t>
              </a:r>
              <a:endPara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ct val="100000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ru-RU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Книга: </a:t>
              </a:r>
              <a:r>
                <a: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     </a:t>
              </a:r>
              <a:r>
                <a:rPr kumimoji="0" lang="en-US" sz="1600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https://github.com/sidristij/dotnetbook </a:t>
              </a:r>
              <a:endParaRPr kumimoji="0" lang="ru-RU" sz="160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lvl="0">
                <a:lnSpc>
                  <a:spcPct val="100000"/>
                </a:lnSpc>
                <a:defRPr/>
              </a:pPr>
              <a:r>
                <a:rPr lang="ru-RU" sz="1600" dirty="0">
                  <a:solidFill>
                    <a:schemeClr val="bg1"/>
                  </a:solidFill>
                </a:rPr>
                <a:t>Книга</a:t>
              </a:r>
              <a:r>
                <a:rPr lang="en-US" sz="1600" dirty="0">
                  <a:solidFill>
                    <a:schemeClr val="bg1"/>
                  </a:solidFill>
                </a:rPr>
                <a:t>: </a:t>
              </a:r>
              <a:r>
                <a:rPr lang="en-US" sz="1600" u="sng" dirty="0">
                  <a:solidFill>
                    <a:schemeClr val="bg1"/>
                  </a:solidFill>
                  <a:latin typeface="Calibri Light"/>
                </a:rPr>
                <a:t>http://kb.clrium.ru/</a:t>
              </a:r>
              <a:endParaRPr kumimoji="0" lang="en-US" sz="160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endParaRPr lang="ru-RU" sz="1600" dirty="0">
                <a:solidFill>
                  <a:schemeClr val="bg1"/>
                </a:solidFill>
                <a:latin typeface="Calibri Light"/>
              </a:endParaRPr>
            </a:p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None/>
                <a:tabLst/>
                <a:defRPr/>
              </a:pPr>
              <a:r>
                <a:rPr lang="ru-RU" sz="1600" b="1" dirty="0">
                  <a:solidFill>
                    <a:schemeClr val="bg1"/>
                  </a:solidFill>
                  <a:latin typeface="Calibri Light"/>
                </a:rPr>
                <a:t>Связь:</a:t>
              </a:r>
              <a:endParaRPr lang="en-US" sz="1600" b="1" dirty="0">
                <a:solidFill>
                  <a:schemeClr val="bg1"/>
                </a:solidFill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ct val="100000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600" dirty="0">
                  <a:solidFill>
                    <a:schemeClr val="bg1"/>
                  </a:solidFill>
                  <a:latin typeface="Calibri Light"/>
                </a:rPr>
                <a:t>telegram: @</a:t>
              </a:r>
              <a:r>
                <a:rPr lang="en-US" sz="1600" dirty="0" err="1">
                  <a:solidFill>
                    <a:schemeClr val="bg1"/>
                  </a:solidFill>
                  <a:latin typeface="Calibri Light"/>
                </a:rPr>
                <a:t>sidristij</a:t>
              </a:r>
              <a:endParaRPr lang="en-US" sz="1600" dirty="0">
                <a:solidFill>
                  <a:schemeClr val="bg1"/>
                </a:solidFill>
                <a:latin typeface="Calibri Light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ct val="100000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skype:</a:t>
              </a:r>
              <a:r>
                <a:rPr kumimoji="0" lang="ru-RU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en-US" sz="1600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stanislav.sidristy</a:t>
              </a:r>
              <a:endPara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  <a:p>
              <a:pPr marL="228594" marR="0" lvl="0" indent="-228594" algn="l" defTabSz="1219170" rtl="0" eaLnBrk="1" fontAlgn="auto" latinLnBrk="0" hangingPunct="1">
                <a:lnSpc>
                  <a:spcPct val="100000"/>
                </a:lnSpc>
                <a:spcBef>
                  <a:spcPts val="352"/>
                </a:spcBef>
                <a:spcAft>
                  <a:spcPts val="4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sz="1600" dirty="0">
                  <a:solidFill>
                    <a:schemeClr val="bg1"/>
                  </a:solidFill>
                  <a:latin typeface="Calibri Light"/>
                </a:rPr>
                <a:t>sunex.development@gmail.com</a:t>
              </a:r>
              <a:endPara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</a:endParaRPr>
            </a:p>
          </p:txBody>
        </p:sp>
        <p:pic>
          <p:nvPicPr>
            <p:cNvPr id="10" name="Picture 10" descr="github icon">
              <a:extLst>
                <a:ext uri="{FF2B5EF4-FFF2-40B4-BE49-F238E27FC236}">
                  <a16:creationId xmlns:a16="http://schemas.microsoft.com/office/drawing/2014/main" id="{41C00F8C-30FA-40EA-8FB9-3D271108C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7565" y="949560"/>
              <a:ext cx="228600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ectangle 17">
            <a:extLst>
              <a:ext uri="{FF2B5EF4-FFF2-40B4-BE49-F238E27FC236}">
                <a16:creationId xmlns:a16="http://schemas.microsoft.com/office/drawing/2014/main" id="{F7B3BAAE-3A36-41B3-9691-F24B24708B04}"/>
              </a:ext>
            </a:extLst>
          </p:cNvPr>
          <p:cNvSpPr/>
          <p:nvPr/>
        </p:nvSpPr>
        <p:spPr>
          <a:xfrm>
            <a:off x="5324475" y="1617499"/>
            <a:ext cx="3785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Станислав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Сидристый</a:t>
            </a:r>
          </a:p>
        </p:txBody>
      </p:sp>
    </p:spTree>
    <p:extLst>
      <p:ext uri="{BB962C8B-B14F-4D97-AF65-F5344CB8AC3E}">
        <p14:creationId xmlns:p14="http://schemas.microsoft.com/office/powerpoint/2010/main" val="48919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CDBFE5B-8EEC-4AC0-A870-6D75119F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Промежуточные выводы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D5072-23BF-4C1A-8884-6C6505A0A7A9}"/>
              </a:ext>
            </a:extLst>
          </p:cNvPr>
          <p:cNvSpPr/>
          <p:nvPr/>
        </p:nvSpPr>
        <p:spPr>
          <a:xfrm>
            <a:off x="4429126" y="1585913"/>
            <a:ext cx="2950368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SynchronizationContext</a:t>
            </a:r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68CF57-DD91-4081-B60F-CB359BF4DF44}"/>
              </a:ext>
            </a:extLst>
          </p:cNvPr>
          <p:cNvCxnSpPr/>
          <p:nvPr/>
        </p:nvCxnSpPr>
        <p:spPr>
          <a:xfrm>
            <a:off x="4757738" y="2814638"/>
            <a:ext cx="0" cy="331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3A1D98-E69A-4DF1-9BF0-FF0FCD08BEE4}"/>
              </a:ext>
            </a:extLst>
          </p:cNvPr>
          <p:cNvCxnSpPr/>
          <p:nvPr/>
        </p:nvCxnSpPr>
        <p:spPr>
          <a:xfrm>
            <a:off x="5510213" y="2814638"/>
            <a:ext cx="0" cy="331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8C4F18-0117-4C4C-A86F-94B6419C81B3}"/>
              </a:ext>
            </a:extLst>
          </p:cNvPr>
          <p:cNvCxnSpPr/>
          <p:nvPr/>
        </p:nvCxnSpPr>
        <p:spPr>
          <a:xfrm>
            <a:off x="6234114" y="2814638"/>
            <a:ext cx="0" cy="331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914F15-4824-4D36-A13B-91801F3F9D82}"/>
              </a:ext>
            </a:extLst>
          </p:cNvPr>
          <p:cNvCxnSpPr/>
          <p:nvPr/>
        </p:nvCxnSpPr>
        <p:spPr>
          <a:xfrm>
            <a:off x="6977064" y="2814638"/>
            <a:ext cx="0" cy="331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89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CDBFE5B-8EEC-4AC0-A870-6D75119F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Промежуточные выводы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D5072-23BF-4C1A-8884-6C6505A0A7A9}"/>
              </a:ext>
            </a:extLst>
          </p:cNvPr>
          <p:cNvSpPr/>
          <p:nvPr/>
        </p:nvSpPr>
        <p:spPr>
          <a:xfrm>
            <a:off x="4429126" y="1585913"/>
            <a:ext cx="2950368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SynchronizationContext</a:t>
            </a:r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68CF57-DD91-4081-B60F-CB359BF4DF44}"/>
              </a:ext>
            </a:extLst>
          </p:cNvPr>
          <p:cNvCxnSpPr/>
          <p:nvPr/>
        </p:nvCxnSpPr>
        <p:spPr>
          <a:xfrm>
            <a:off x="4757738" y="2814638"/>
            <a:ext cx="0" cy="331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3A1D98-E69A-4DF1-9BF0-FF0FCD08BEE4}"/>
              </a:ext>
            </a:extLst>
          </p:cNvPr>
          <p:cNvCxnSpPr/>
          <p:nvPr/>
        </p:nvCxnSpPr>
        <p:spPr>
          <a:xfrm>
            <a:off x="5510213" y="2814638"/>
            <a:ext cx="0" cy="331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8C4F18-0117-4C4C-A86F-94B6419C81B3}"/>
              </a:ext>
            </a:extLst>
          </p:cNvPr>
          <p:cNvCxnSpPr/>
          <p:nvPr/>
        </p:nvCxnSpPr>
        <p:spPr>
          <a:xfrm>
            <a:off x="6234114" y="2814638"/>
            <a:ext cx="0" cy="331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914F15-4824-4D36-A13B-91801F3F9D82}"/>
              </a:ext>
            </a:extLst>
          </p:cNvPr>
          <p:cNvCxnSpPr/>
          <p:nvPr/>
        </p:nvCxnSpPr>
        <p:spPr>
          <a:xfrm>
            <a:off x="6977064" y="2814638"/>
            <a:ext cx="0" cy="331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30296C9-A6F6-4E04-B764-8732266E04E8}"/>
              </a:ext>
            </a:extLst>
          </p:cNvPr>
          <p:cNvSpPr/>
          <p:nvPr/>
        </p:nvSpPr>
        <p:spPr>
          <a:xfrm>
            <a:off x="4707731" y="3007519"/>
            <a:ext cx="128565" cy="13573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240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CDBFE5B-8EEC-4AC0-A870-6D75119F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Промежуточные выводы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D5072-23BF-4C1A-8884-6C6505A0A7A9}"/>
              </a:ext>
            </a:extLst>
          </p:cNvPr>
          <p:cNvSpPr/>
          <p:nvPr/>
        </p:nvSpPr>
        <p:spPr>
          <a:xfrm>
            <a:off x="4429126" y="1585913"/>
            <a:ext cx="2950368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SynchronizationContext</a:t>
            </a:r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68CF57-DD91-4081-B60F-CB359BF4DF44}"/>
              </a:ext>
            </a:extLst>
          </p:cNvPr>
          <p:cNvCxnSpPr/>
          <p:nvPr/>
        </p:nvCxnSpPr>
        <p:spPr>
          <a:xfrm>
            <a:off x="4757738" y="2814638"/>
            <a:ext cx="0" cy="331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3A1D98-E69A-4DF1-9BF0-FF0FCD08BEE4}"/>
              </a:ext>
            </a:extLst>
          </p:cNvPr>
          <p:cNvCxnSpPr/>
          <p:nvPr/>
        </p:nvCxnSpPr>
        <p:spPr>
          <a:xfrm>
            <a:off x="5510213" y="2814638"/>
            <a:ext cx="0" cy="331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8C4F18-0117-4C4C-A86F-94B6419C81B3}"/>
              </a:ext>
            </a:extLst>
          </p:cNvPr>
          <p:cNvCxnSpPr/>
          <p:nvPr/>
        </p:nvCxnSpPr>
        <p:spPr>
          <a:xfrm>
            <a:off x="6234114" y="2814638"/>
            <a:ext cx="0" cy="331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914F15-4824-4D36-A13B-91801F3F9D82}"/>
              </a:ext>
            </a:extLst>
          </p:cNvPr>
          <p:cNvCxnSpPr/>
          <p:nvPr/>
        </p:nvCxnSpPr>
        <p:spPr>
          <a:xfrm>
            <a:off x="6977064" y="2814638"/>
            <a:ext cx="0" cy="331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30296C9-A6F6-4E04-B764-8732266E04E8}"/>
              </a:ext>
            </a:extLst>
          </p:cNvPr>
          <p:cNvSpPr/>
          <p:nvPr/>
        </p:nvSpPr>
        <p:spPr>
          <a:xfrm>
            <a:off x="4707731" y="3007519"/>
            <a:ext cx="128565" cy="13573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DBFAFB0F-CEB4-4426-84F0-0ABE3AD1DDF1}"/>
              </a:ext>
            </a:extLst>
          </p:cNvPr>
          <p:cNvSpPr/>
          <p:nvPr/>
        </p:nvSpPr>
        <p:spPr>
          <a:xfrm>
            <a:off x="907256" y="3750468"/>
            <a:ext cx="3098008" cy="122872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SynchronizationContext</a:t>
            </a:r>
            <a:endParaRPr lang="en-US" dirty="0"/>
          </a:p>
          <a:p>
            <a:pPr algn="ctr"/>
            <a:r>
              <a:rPr lang="en-US" dirty="0"/>
              <a:t> .</a:t>
            </a:r>
            <a:r>
              <a:rPr lang="en-US" dirty="0" err="1"/>
              <a:t>Current.Push</a:t>
            </a:r>
            <a:r>
              <a:rPr lang="en-US" dirty="0"/>
              <a:t>(() =&gt; …)</a:t>
            </a:r>
            <a:endParaRPr lang="ru-RU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6EA350-5EEF-40E4-94D2-6DB91C5498DD}"/>
              </a:ext>
            </a:extLst>
          </p:cNvPr>
          <p:cNvCxnSpPr>
            <a:stCxn id="3" idx="0"/>
            <a:endCxn id="2" idx="2"/>
          </p:cNvCxnSpPr>
          <p:nvPr/>
        </p:nvCxnSpPr>
        <p:spPr>
          <a:xfrm>
            <a:off x="4005264" y="4364831"/>
            <a:ext cx="7667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4890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CDBFE5B-8EEC-4AC0-A870-6D75119F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Промежуточные выводы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D5072-23BF-4C1A-8884-6C6505A0A7A9}"/>
              </a:ext>
            </a:extLst>
          </p:cNvPr>
          <p:cNvSpPr/>
          <p:nvPr/>
        </p:nvSpPr>
        <p:spPr>
          <a:xfrm>
            <a:off x="4429126" y="1585913"/>
            <a:ext cx="2950368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SynchronizationContext</a:t>
            </a:r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68CF57-DD91-4081-B60F-CB359BF4DF44}"/>
              </a:ext>
            </a:extLst>
          </p:cNvPr>
          <p:cNvCxnSpPr/>
          <p:nvPr/>
        </p:nvCxnSpPr>
        <p:spPr>
          <a:xfrm>
            <a:off x="4757738" y="2814638"/>
            <a:ext cx="0" cy="331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3A1D98-E69A-4DF1-9BF0-FF0FCD08BEE4}"/>
              </a:ext>
            </a:extLst>
          </p:cNvPr>
          <p:cNvCxnSpPr>
            <a:cxnSpLocks/>
          </p:cNvCxnSpPr>
          <p:nvPr/>
        </p:nvCxnSpPr>
        <p:spPr>
          <a:xfrm>
            <a:off x="5510213" y="2814638"/>
            <a:ext cx="0" cy="331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8C4F18-0117-4C4C-A86F-94B6419C81B3}"/>
              </a:ext>
            </a:extLst>
          </p:cNvPr>
          <p:cNvCxnSpPr/>
          <p:nvPr/>
        </p:nvCxnSpPr>
        <p:spPr>
          <a:xfrm>
            <a:off x="6234114" y="2814638"/>
            <a:ext cx="0" cy="331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914F15-4824-4D36-A13B-91801F3F9D82}"/>
              </a:ext>
            </a:extLst>
          </p:cNvPr>
          <p:cNvCxnSpPr/>
          <p:nvPr/>
        </p:nvCxnSpPr>
        <p:spPr>
          <a:xfrm>
            <a:off x="6977064" y="2814638"/>
            <a:ext cx="0" cy="331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30296C9-A6F6-4E04-B764-8732266E04E8}"/>
              </a:ext>
            </a:extLst>
          </p:cNvPr>
          <p:cNvSpPr/>
          <p:nvPr/>
        </p:nvSpPr>
        <p:spPr>
          <a:xfrm>
            <a:off x="4707731" y="3007519"/>
            <a:ext cx="128565" cy="13573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DBFAFB0F-CEB4-4426-84F0-0ABE3AD1DDF1}"/>
              </a:ext>
            </a:extLst>
          </p:cNvPr>
          <p:cNvSpPr/>
          <p:nvPr/>
        </p:nvSpPr>
        <p:spPr>
          <a:xfrm>
            <a:off x="907256" y="3750468"/>
            <a:ext cx="3098008" cy="122872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SynchronizationContext</a:t>
            </a:r>
            <a:endParaRPr lang="en-US" dirty="0"/>
          </a:p>
          <a:p>
            <a:pPr algn="ctr"/>
            <a:r>
              <a:rPr lang="en-US" dirty="0"/>
              <a:t> .</a:t>
            </a:r>
            <a:r>
              <a:rPr lang="en-US" dirty="0" err="1"/>
              <a:t>Current.Push</a:t>
            </a:r>
            <a:r>
              <a:rPr lang="en-US" dirty="0"/>
              <a:t>(() =&gt; …)</a:t>
            </a:r>
            <a:endParaRPr lang="ru-RU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6EA350-5EEF-40E4-94D2-6DB91C5498DD}"/>
              </a:ext>
            </a:extLst>
          </p:cNvPr>
          <p:cNvCxnSpPr>
            <a:stCxn id="3" idx="0"/>
            <a:endCxn id="2" idx="2"/>
          </p:cNvCxnSpPr>
          <p:nvPr/>
        </p:nvCxnSpPr>
        <p:spPr>
          <a:xfrm>
            <a:off x="4005264" y="4364831"/>
            <a:ext cx="7667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C7C6A0-A48B-4780-88FC-A827C8EAA87B}"/>
              </a:ext>
            </a:extLst>
          </p:cNvPr>
          <p:cNvSpPr/>
          <p:nvPr/>
        </p:nvSpPr>
        <p:spPr>
          <a:xfrm>
            <a:off x="4707732" y="4364832"/>
            <a:ext cx="128564" cy="9996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258090-D2EC-4F1E-8137-959E700DB223}"/>
              </a:ext>
            </a:extLst>
          </p:cNvPr>
          <p:cNvSpPr/>
          <p:nvPr/>
        </p:nvSpPr>
        <p:spPr>
          <a:xfrm>
            <a:off x="5450681" y="4364831"/>
            <a:ext cx="128564" cy="12682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404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CDBFE5B-8EEC-4AC0-A870-6D75119F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Промежуточные выводы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D5072-23BF-4C1A-8884-6C6505A0A7A9}"/>
              </a:ext>
            </a:extLst>
          </p:cNvPr>
          <p:cNvSpPr/>
          <p:nvPr/>
        </p:nvSpPr>
        <p:spPr>
          <a:xfrm>
            <a:off x="4429126" y="1585913"/>
            <a:ext cx="2950368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SynchronizationContext</a:t>
            </a:r>
            <a:endParaRPr lang="ru-RU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68CF57-DD91-4081-B60F-CB359BF4DF44}"/>
              </a:ext>
            </a:extLst>
          </p:cNvPr>
          <p:cNvCxnSpPr/>
          <p:nvPr/>
        </p:nvCxnSpPr>
        <p:spPr>
          <a:xfrm>
            <a:off x="4757738" y="2814638"/>
            <a:ext cx="0" cy="331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3A1D98-E69A-4DF1-9BF0-FF0FCD08BEE4}"/>
              </a:ext>
            </a:extLst>
          </p:cNvPr>
          <p:cNvCxnSpPr>
            <a:cxnSpLocks/>
          </p:cNvCxnSpPr>
          <p:nvPr/>
        </p:nvCxnSpPr>
        <p:spPr>
          <a:xfrm>
            <a:off x="5510213" y="2814638"/>
            <a:ext cx="0" cy="331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8C4F18-0117-4C4C-A86F-94B6419C81B3}"/>
              </a:ext>
            </a:extLst>
          </p:cNvPr>
          <p:cNvCxnSpPr/>
          <p:nvPr/>
        </p:nvCxnSpPr>
        <p:spPr>
          <a:xfrm>
            <a:off x="6234114" y="2814638"/>
            <a:ext cx="0" cy="331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914F15-4824-4D36-A13B-91801F3F9D82}"/>
              </a:ext>
            </a:extLst>
          </p:cNvPr>
          <p:cNvCxnSpPr/>
          <p:nvPr/>
        </p:nvCxnSpPr>
        <p:spPr>
          <a:xfrm>
            <a:off x="6977064" y="2814638"/>
            <a:ext cx="0" cy="331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30296C9-A6F6-4E04-B764-8732266E04E8}"/>
              </a:ext>
            </a:extLst>
          </p:cNvPr>
          <p:cNvSpPr/>
          <p:nvPr/>
        </p:nvSpPr>
        <p:spPr>
          <a:xfrm>
            <a:off x="4707731" y="3007519"/>
            <a:ext cx="128565" cy="13573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DBFAFB0F-CEB4-4426-84F0-0ABE3AD1DDF1}"/>
              </a:ext>
            </a:extLst>
          </p:cNvPr>
          <p:cNvSpPr/>
          <p:nvPr/>
        </p:nvSpPr>
        <p:spPr>
          <a:xfrm>
            <a:off x="907256" y="3750468"/>
            <a:ext cx="3098008" cy="122872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UISynchronizationContext</a:t>
            </a:r>
            <a:endParaRPr lang="en-US" dirty="0"/>
          </a:p>
          <a:p>
            <a:pPr algn="ctr"/>
            <a:r>
              <a:rPr lang="en-US" dirty="0"/>
              <a:t> .</a:t>
            </a:r>
            <a:r>
              <a:rPr lang="en-US" dirty="0" err="1"/>
              <a:t>Current.Push</a:t>
            </a:r>
            <a:r>
              <a:rPr lang="en-US" dirty="0"/>
              <a:t>(() =&gt; …)</a:t>
            </a:r>
            <a:endParaRPr lang="ru-RU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6EA350-5EEF-40E4-94D2-6DB91C5498DD}"/>
              </a:ext>
            </a:extLst>
          </p:cNvPr>
          <p:cNvCxnSpPr>
            <a:stCxn id="3" idx="0"/>
            <a:endCxn id="2" idx="2"/>
          </p:cNvCxnSpPr>
          <p:nvPr/>
        </p:nvCxnSpPr>
        <p:spPr>
          <a:xfrm>
            <a:off x="4005264" y="4364831"/>
            <a:ext cx="7667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C7C6A0-A48B-4780-88FC-A827C8EAA87B}"/>
              </a:ext>
            </a:extLst>
          </p:cNvPr>
          <p:cNvSpPr/>
          <p:nvPr/>
        </p:nvSpPr>
        <p:spPr>
          <a:xfrm>
            <a:off x="4707732" y="4364832"/>
            <a:ext cx="128564" cy="9996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AEFC56-CC2C-4F53-8488-8CF58DAC2A90}"/>
              </a:ext>
            </a:extLst>
          </p:cNvPr>
          <p:cNvSpPr/>
          <p:nvPr/>
        </p:nvSpPr>
        <p:spPr>
          <a:xfrm>
            <a:off x="8006264" y="1585913"/>
            <a:ext cx="2950368" cy="1228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UISynchronizationContext</a:t>
            </a:r>
            <a:endParaRPr lang="ru-R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9B9354-EF72-46CA-85A6-9F17B6A4B878}"/>
              </a:ext>
            </a:extLst>
          </p:cNvPr>
          <p:cNvCxnSpPr/>
          <p:nvPr/>
        </p:nvCxnSpPr>
        <p:spPr>
          <a:xfrm>
            <a:off x="9474782" y="2814638"/>
            <a:ext cx="0" cy="331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D258090-D2EC-4F1E-8137-959E700DB223}"/>
              </a:ext>
            </a:extLst>
          </p:cNvPr>
          <p:cNvSpPr/>
          <p:nvPr/>
        </p:nvSpPr>
        <p:spPr>
          <a:xfrm>
            <a:off x="9410500" y="4364831"/>
            <a:ext cx="128564" cy="126824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F40AAE-1123-4EF9-B391-BC9BF316233C}"/>
              </a:ext>
            </a:extLst>
          </p:cNvPr>
          <p:cNvCxnSpPr>
            <a:cxnSpLocks/>
          </p:cNvCxnSpPr>
          <p:nvPr/>
        </p:nvCxnSpPr>
        <p:spPr>
          <a:xfrm>
            <a:off x="4886302" y="4364830"/>
            <a:ext cx="452419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88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10D962B1-E475-4533-9D27-4F00A9D5B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Различные алгоритмы, рассчитанные на параллелизм задач:</a:t>
            </a:r>
          </a:p>
          <a:p>
            <a:pPr lvl="1"/>
            <a:r>
              <a:rPr lang="ru-RU" sz="1800" dirty="0"/>
              <a:t>Могут использовать либо встроенный механизм планирования</a:t>
            </a:r>
          </a:p>
          <a:p>
            <a:pPr lvl="1"/>
            <a:r>
              <a:rPr lang="ru-RU" sz="1800" dirty="0"/>
              <a:t>Либо принять внешний, который может быть:</a:t>
            </a:r>
          </a:p>
          <a:p>
            <a:pPr lvl="2"/>
            <a:r>
              <a:rPr lang="ru-RU" sz="1600" dirty="0"/>
              <a:t>Однопоточным</a:t>
            </a:r>
          </a:p>
          <a:p>
            <a:pPr lvl="2"/>
            <a:r>
              <a:rPr lang="ru-RU" sz="1600" dirty="0"/>
              <a:t>Многопоточным</a:t>
            </a:r>
          </a:p>
          <a:p>
            <a:pPr lvl="2"/>
            <a:r>
              <a:rPr lang="ru-RU" sz="1600" dirty="0"/>
              <a:t>Может подменять режимы в зависимости от ситуации</a:t>
            </a:r>
          </a:p>
          <a:p>
            <a:r>
              <a:rPr lang="ru-RU" dirty="0"/>
              <a:t>При этом он используется:</a:t>
            </a:r>
          </a:p>
          <a:p>
            <a:pPr lvl="1"/>
            <a:r>
              <a:rPr lang="en-US" sz="1800" dirty="0"/>
              <a:t>ASP.NET</a:t>
            </a:r>
          </a:p>
          <a:p>
            <a:pPr lvl="1"/>
            <a:r>
              <a:rPr lang="en-US" sz="1800" dirty="0"/>
              <a:t>WinForms</a:t>
            </a:r>
          </a:p>
          <a:p>
            <a:pPr lvl="1"/>
            <a:r>
              <a:rPr lang="en-US" sz="1800" dirty="0"/>
              <a:t>WPF</a:t>
            </a:r>
          </a:p>
          <a:p>
            <a:pPr lvl="1"/>
            <a:r>
              <a:rPr lang="en-US" sz="1800" dirty="0"/>
              <a:t>WF</a:t>
            </a:r>
          </a:p>
          <a:p>
            <a:pPr lvl="1"/>
            <a:r>
              <a:rPr lang="en-US" sz="1800" dirty="0"/>
              <a:t>TPL</a:t>
            </a:r>
          </a:p>
          <a:p>
            <a:pPr lvl="1"/>
            <a:r>
              <a:rPr lang="en-US" sz="1800" dirty="0"/>
              <a:t>Rx.NET</a:t>
            </a:r>
          </a:p>
          <a:p>
            <a:pPr lvl="1"/>
            <a:r>
              <a:rPr lang="en-US" sz="1800" dirty="0"/>
              <a:t>…</a:t>
            </a:r>
            <a:endParaRPr lang="ru-RU" sz="180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CDBFE5B-8EEC-4AC0-A870-6D75119F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Промежуточные выводы</a:t>
            </a:r>
          </a:p>
        </p:txBody>
      </p:sp>
    </p:spTree>
    <p:extLst>
      <p:ext uri="{BB962C8B-B14F-4D97-AF65-F5344CB8AC3E}">
        <p14:creationId xmlns:p14="http://schemas.microsoft.com/office/powerpoint/2010/main" val="682009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48CD41-A69C-4AC0-8A21-96EBF42E96D0}"/>
              </a:ext>
            </a:extLst>
          </p:cNvPr>
          <p:cNvSpPr/>
          <p:nvPr/>
        </p:nvSpPr>
        <p:spPr>
          <a:xfrm>
            <a:off x="712269" y="0"/>
            <a:ext cx="11479731" cy="6858000"/>
          </a:xfrm>
          <a:prstGeom prst="rect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03DEFD1-27F0-4A40-8F2C-34C3FF7C2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65" y="2990999"/>
            <a:ext cx="10643467" cy="876001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TaskScheduler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670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08784A-8304-450E-82F4-D259DC6B38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Task: </a:t>
            </a:r>
            <a:r>
              <a:rPr lang="ru-RU" dirty="0"/>
              <a:t>абстракция задачи, которой нет нужды в знаниях о потоках:</a:t>
            </a:r>
          </a:p>
          <a:p>
            <a:pPr lvl="1"/>
            <a:r>
              <a:rPr lang="ru-RU" dirty="0"/>
              <a:t>Исполняется на заданном извне потоке</a:t>
            </a:r>
          </a:p>
          <a:p>
            <a:pPr lvl="1"/>
            <a:r>
              <a:rPr lang="ru-RU" dirty="0"/>
              <a:t>Имеет преднастроенный </a:t>
            </a:r>
            <a:r>
              <a:rPr lang="en-US" dirty="0"/>
              <a:t>Exe</a:t>
            </a:r>
            <a:r>
              <a:rPr lang="ru-RU" dirty="0"/>
              <a:t>с</a:t>
            </a:r>
            <a:r>
              <a:rPr lang="en-US" dirty="0" err="1"/>
              <a:t>utionContext</a:t>
            </a:r>
            <a:endParaRPr lang="ru-RU" dirty="0"/>
          </a:p>
          <a:p>
            <a:pPr lvl="1"/>
            <a:r>
              <a:rPr lang="ru-RU" dirty="0"/>
              <a:t>Прочие радости</a:t>
            </a:r>
          </a:p>
          <a:p>
            <a:r>
              <a:rPr lang="ru-RU" dirty="0"/>
              <a:t>Слой потоков представлен:</a:t>
            </a:r>
          </a:p>
          <a:p>
            <a:pPr lvl="1"/>
            <a:r>
              <a:rPr lang="en-US" dirty="0" err="1"/>
              <a:t>TaskScheduler</a:t>
            </a:r>
            <a:r>
              <a:rPr lang="en-US" dirty="0"/>
              <a:t> – based </a:t>
            </a:r>
            <a:r>
              <a:rPr lang="ru-RU" dirty="0"/>
              <a:t>типами</a:t>
            </a:r>
          </a:p>
          <a:p>
            <a:pPr lvl="1"/>
            <a:r>
              <a:rPr lang="ru-RU" dirty="0"/>
              <a:t>Инкапсулируют планирование исполнения задач</a:t>
            </a:r>
          </a:p>
          <a:p>
            <a:pPr lvl="1"/>
            <a:r>
              <a:rPr lang="ru-RU" dirty="0"/>
              <a:t>Могут объединять множество потоков, распределяя между ними задачи</a:t>
            </a:r>
          </a:p>
          <a:p>
            <a:pPr lvl="1"/>
            <a:endParaRPr lang="en-US" dirty="0"/>
          </a:p>
          <a:p>
            <a:pPr lvl="1"/>
            <a:endParaRPr lang="ru-RU" dirty="0"/>
          </a:p>
          <a:p>
            <a:pPr lvl="1"/>
            <a:endParaRPr lang="ru-RU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8573C9-292A-4325-949D-25F340C5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4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08784A-8304-450E-82F4-D259DC6B38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 err="1"/>
              <a:t>TaskScheduler</a:t>
            </a:r>
            <a:r>
              <a:rPr lang="en-US" b="1" dirty="0"/>
              <a:t> </a:t>
            </a:r>
            <a:r>
              <a:rPr lang="ru-RU" dirty="0"/>
              <a:t>может не </a:t>
            </a:r>
            <a:r>
              <a:rPr lang="ru-RU" dirty="0" err="1"/>
              <a:t>инакпсулировать</a:t>
            </a:r>
            <a:r>
              <a:rPr lang="ru-RU" dirty="0"/>
              <a:t> потоки вообще:</a:t>
            </a:r>
          </a:p>
          <a:p>
            <a:pPr lvl="1"/>
            <a:r>
              <a:rPr lang="en-US" dirty="0" err="1">
                <a:solidFill>
                  <a:srgbClr val="002060"/>
                </a:solidFill>
              </a:rPr>
              <a:t>SynchronizationContext.SetSynchronizationContext</a:t>
            </a:r>
            <a:r>
              <a:rPr lang="en-US" dirty="0"/>
              <a:t>() </a:t>
            </a:r>
            <a:r>
              <a:rPr lang="ru-RU" dirty="0"/>
              <a:t>выставляет </a:t>
            </a:r>
            <a:r>
              <a:rPr lang="en-US" dirty="0" err="1"/>
              <a:t>SyncContext</a:t>
            </a:r>
            <a:r>
              <a:rPr lang="en-US" dirty="0"/>
              <a:t> </a:t>
            </a:r>
            <a:r>
              <a:rPr lang="ru-RU" dirty="0"/>
              <a:t>для текущего потока;</a:t>
            </a:r>
          </a:p>
          <a:p>
            <a:pPr lvl="1"/>
            <a:r>
              <a:rPr lang="en-US" dirty="0" err="1"/>
              <a:t>TaskScheduler</a:t>
            </a:r>
            <a:r>
              <a:rPr lang="en-US" dirty="0"/>
              <a:t> </a:t>
            </a:r>
            <a:r>
              <a:rPr lang="ru-RU" dirty="0"/>
              <a:t>может быть виртуальным: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ConcurrentExclusiveSchedulerPair</a:t>
            </a:r>
            <a:endParaRPr lang="en-US" dirty="0"/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8573C9-292A-4325-949D-25F340C5F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TaskScheduler</a:t>
            </a:r>
            <a:r>
              <a:rPr lang="ru-RU" dirty="0"/>
              <a:t>: </a:t>
            </a:r>
            <a:r>
              <a:rPr lang="ru-RU" dirty="0">
                <a:latin typeface="Segoe UI" panose="020B0502040204020203" pitchFamily="34" charset="0"/>
                <a:cs typeface="Segoe UI" panose="020B0502040204020203" pitchFamily="34" charset="0"/>
              </a:rPr>
              <a:t>в отличии от </a:t>
            </a:r>
            <a:r>
              <a:rPr lang="en-US" dirty="0" err="1"/>
              <a:t>SynchronizationContext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0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Разрабатываем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41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Постановка задачи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671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335DFAC0-0C0B-4C77-A270-47B2E3EF6E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Необходимо разработать контекст синхронизации:</a:t>
            </a:r>
          </a:p>
          <a:p>
            <a:r>
              <a:rPr lang="ru-RU" dirty="0"/>
              <a:t>Работающий на основе группы потоков</a:t>
            </a:r>
          </a:p>
          <a:p>
            <a:r>
              <a:rPr lang="ru-RU" dirty="0"/>
              <a:t>Имеющий </a:t>
            </a:r>
            <a:r>
              <a:rPr lang="en-US" dirty="0"/>
              <a:t>lock-free </a:t>
            </a:r>
            <a:r>
              <a:rPr lang="ru-RU" dirty="0"/>
              <a:t>очередь делегатов задач</a:t>
            </a:r>
            <a:endParaRPr lang="en-US" dirty="0"/>
          </a:p>
          <a:p>
            <a:r>
              <a:rPr lang="ru-RU" dirty="0"/>
              <a:t>При простое – увод потоков в блокировку (лишение квантов и планирования)</a:t>
            </a:r>
          </a:p>
          <a:p>
            <a:r>
              <a:rPr lang="ru-RU" dirty="0">
                <a:highlight>
                  <a:srgbClr val="00FF00"/>
                </a:highlight>
              </a:rPr>
              <a:t>При достижении </a:t>
            </a:r>
            <a:r>
              <a:rPr lang="en-US" dirty="0">
                <a:highlight>
                  <a:srgbClr val="00FF00"/>
                </a:highlight>
              </a:rPr>
              <a:t>Threshold’</a:t>
            </a:r>
            <a:r>
              <a:rPr lang="ru-RU" dirty="0">
                <a:highlight>
                  <a:srgbClr val="00FF00"/>
                </a:highlight>
              </a:rPr>
              <a:t>а по количеству простаивающих задач происходит</a:t>
            </a:r>
            <a:br>
              <a:rPr lang="ru-RU" dirty="0">
                <a:highlight>
                  <a:srgbClr val="00FF00"/>
                </a:highlight>
              </a:rPr>
            </a:br>
            <a:r>
              <a:rPr lang="ru-RU" dirty="0">
                <a:highlight>
                  <a:srgbClr val="00FF00"/>
                </a:highlight>
              </a:rPr>
              <a:t>наращивание количества потоков</a:t>
            </a:r>
            <a:r>
              <a:rPr lang="en-US" dirty="0">
                <a:highlight>
                  <a:srgbClr val="00FF00"/>
                </a:highlight>
              </a:rPr>
              <a:t> -</a:t>
            </a:r>
            <a:r>
              <a:rPr lang="ru-RU" dirty="0">
                <a:highlight>
                  <a:srgbClr val="00FF00"/>
                </a:highlight>
              </a:rPr>
              <a:t> </a:t>
            </a:r>
            <a:r>
              <a:rPr lang="ru-RU" i="1" dirty="0">
                <a:highlight>
                  <a:srgbClr val="00FF00"/>
                </a:highlight>
              </a:rPr>
              <a:t>домой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EC26DE3-BD3D-4547-8E75-7273B1F9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ТЗ</a:t>
            </a:r>
          </a:p>
        </p:txBody>
      </p:sp>
    </p:spTree>
    <p:extLst>
      <p:ext uri="{BB962C8B-B14F-4D97-AF65-F5344CB8AC3E}">
        <p14:creationId xmlns:p14="http://schemas.microsoft.com/office/powerpoint/2010/main" val="2329527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Demo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345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Выводы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95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5">
            <a:extLst>
              <a:ext uri="{FF2B5EF4-FFF2-40B4-BE49-F238E27FC236}">
                <a16:creationId xmlns:a16="http://schemas.microsoft.com/office/drawing/2014/main" id="{10D962B1-E475-4533-9D27-4F00A9D5B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SynchronizationContext</a:t>
            </a:r>
            <a:r>
              <a:rPr lang="en-US" dirty="0"/>
              <a:t> – </a:t>
            </a:r>
            <a:r>
              <a:rPr lang="ru-RU" dirty="0"/>
              <a:t>общий способ предоставления абстрагированной модели исполнения задач;</a:t>
            </a:r>
          </a:p>
          <a:p>
            <a:r>
              <a:rPr lang="ru-RU" sz="1800" dirty="0"/>
              <a:t>Различные алгоритмы</a:t>
            </a:r>
            <a:r>
              <a:rPr lang="ru-RU" dirty="0"/>
              <a:t>, рассчитанные на параллелизм могут использовать свои модели, а могут заимствовать чужие:</a:t>
            </a:r>
          </a:p>
          <a:p>
            <a:pPr lvl="1"/>
            <a:r>
              <a:rPr lang="ru-RU" dirty="0"/>
              <a:t>Учитывающие или не учитывающие загрузку ядер</a:t>
            </a:r>
          </a:p>
          <a:p>
            <a:pPr lvl="1"/>
            <a:r>
              <a:rPr lang="ru-RU" dirty="0"/>
              <a:t>Автоматический разбор очереди задач из нескольких потоков</a:t>
            </a:r>
          </a:p>
          <a:p>
            <a:pPr lvl="1"/>
            <a:r>
              <a:rPr lang="ru-RU" dirty="0"/>
              <a:t>И проч.</a:t>
            </a:r>
          </a:p>
          <a:p>
            <a:r>
              <a:rPr lang="ru-RU" dirty="0"/>
              <a:t>Если библиотека работает на своей модели, для синхронизации с внешней системой она может предоставлять свой </a:t>
            </a:r>
            <a:r>
              <a:rPr lang="en-US" dirty="0" err="1"/>
              <a:t>SynchronizationContext</a:t>
            </a:r>
            <a:r>
              <a:rPr lang="ru-RU" dirty="0"/>
              <a:t>;</a:t>
            </a:r>
          </a:p>
          <a:p>
            <a:r>
              <a:rPr lang="ru-RU" dirty="0"/>
              <a:t>Если построить свой </a:t>
            </a:r>
            <a:r>
              <a:rPr lang="en-US" dirty="0" err="1"/>
              <a:t>ThreadPool</a:t>
            </a:r>
            <a:r>
              <a:rPr lang="en-US" dirty="0"/>
              <a:t> </a:t>
            </a:r>
            <a:r>
              <a:rPr lang="ru-RU" dirty="0"/>
              <a:t>с выставленными </a:t>
            </a:r>
            <a:r>
              <a:rPr lang="en-US" dirty="0" err="1"/>
              <a:t>ProcessorAffinity</a:t>
            </a:r>
            <a:r>
              <a:rPr lang="en-US" dirty="0"/>
              <a:t>,</a:t>
            </a:r>
            <a:r>
              <a:rPr lang="ru-RU" dirty="0"/>
              <a:t> можно спокойно загрузить часть ядер: система при этом будет живой.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async/await </a:t>
            </a:r>
            <a:r>
              <a:rPr lang="ru-RU" dirty="0"/>
              <a:t>построена чтобы использовать </a:t>
            </a:r>
            <a:r>
              <a:rPr lang="en-US" dirty="0" err="1"/>
              <a:t>SynchronizationContext</a:t>
            </a:r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CDBFE5B-8EEC-4AC0-A870-6D75119F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3664972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QA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00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DE3DD80B-FE9A-4382-B3CD-C343233AE6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Существует серверное решение</a:t>
            </a:r>
          </a:p>
          <a:p>
            <a:r>
              <a:rPr lang="ru-RU" dirty="0"/>
              <a:t>С достаточно большим количеством ядер (</a:t>
            </a:r>
            <a:r>
              <a:rPr lang="en-US" dirty="0"/>
              <a:t>&gt;8, </a:t>
            </a:r>
            <a:r>
              <a:rPr lang="ru-RU" dirty="0"/>
              <a:t>например)</a:t>
            </a:r>
          </a:p>
          <a:p>
            <a:r>
              <a:rPr lang="ru-RU" dirty="0"/>
              <a:t>Есть:</a:t>
            </a:r>
          </a:p>
          <a:p>
            <a:pPr lvl="1"/>
            <a:r>
              <a:rPr lang="ru-RU" dirty="0"/>
              <a:t>Несколько групп задач. У каждой группы – своя память;</a:t>
            </a:r>
          </a:p>
          <a:p>
            <a:pPr lvl="1"/>
            <a:r>
              <a:rPr lang="ru-RU" dirty="0"/>
              <a:t>Есть потоки, до которых не доходит работа (все валится в </a:t>
            </a:r>
            <a:r>
              <a:rPr lang="en-US" dirty="0" err="1"/>
              <a:t>ThreadPool</a:t>
            </a:r>
            <a:r>
              <a:rPr lang="en-US" dirty="0"/>
              <a:t>);</a:t>
            </a:r>
          </a:p>
          <a:p>
            <a:r>
              <a:rPr lang="ru-RU" dirty="0"/>
              <a:t>При этом:</a:t>
            </a:r>
          </a:p>
          <a:p>
            <a:pPr lvl="1"/>
            <a:r>
              <a:rPr lang="ru-RU" dirty="0"/>
              <a:t>Решение должно быть </a:t>
            </a:r>
            <a:r>
              <a:rPr lang="en-US" dirty="0"/>
              <a:t>.NET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r>
              <a:rPr lang="ru-RU" dirty="0"/>
              <a:t>Решение должно наследоваться любой другой библиотекой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 </a:t>
            </a:r>
            <a:endParaRPr lang="ru-RU" dirty="0"/>
          </a:p>
          <a:p>
            <a:pPr lvl="1"/>
            <a:r>
              <a:rPr lang="en-US" dirty="0" err="1"/>
              <a:t>ConfigureAwait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false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    </a:t>
            </a:r>
            <a:endParaRPr lang="en-US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004E466-C89A-446F-997D-DE3A0A9E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373213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DE3DD80B-FE9A-4382-B3CD-C343233AE6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 будем делать:</a:t>
            </a:r>
          </a:p>
          <a:p>
            <a:r>
              <a:rPr lang="en-US" dirty="0"/>
              <a:t>.NET </a:t>
            </a:r>
            <a:r>
              <a:rPr lang="ru-RU" dirty="0"/>
              <a:t>решение, в рамках которого будут работать группы потоков;</a:t>
            </a:r>
          </a:p>
          <a:p>
            <a:r>
              <a:rPr lang="ru-RU" dirty="0"/>
              <a:t>Должен работать не только наш код;</a:t>
            </a:r>
          </a:p>
          <a:p>
            <a:r>
              <a:rPr lang="ru-RU" dirty="0"/>
              <a:t>Код должен работать на выделенных группах ядер.</a:t>
            </a:r>
            <a:endParaRPr lang="en-US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004E466-C89A-446F-997D-DE3A0A9E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303287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ThreadPool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34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DE3DD80B-FE9A-4382-B3CD-C343233AE6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Делим общий ресурс;</a:t>
            </a:r>
          </a:p>
          <a:p>
            <a:r>
              <a:rPr lang="ru-RU" dirty="0"/>
              <a:t>Не имеем представления о его загруженности;</a:t>
            </a:r>
          </a:p>
          <a:p>
            <a:r>
              <a:rPr lang="ru-RU" dirty="0"/>
              <a:t>Затормаживаем своей задачей продвижение остальных;</a:t>
            </a:r>
          </a:p>
          <a:p>
            <a:r>
              <a:rPr lang="ru-RU" dirty="0"/>
              <a:t>Неизвестное время старта нашей задачи;</a:t>
            </a:r>
            <a:endParaRPr lang="en-US" dirty="0"/>
          </a:p>
          <a:p>
            <a:r>
              <a:rPr lang="ru-RU" dirty="0"/>
              <a:t>Создавая большую группу потоков (</a:t>
            </a:r>
            <a:r>
              <a:rPr lang="en-US" dirty="0"/>
              <a:t>&gt; </a:t>
            </a:r>
            <a:r>
              <a:rPr lang="en-US" dirty="0" err="1"/>
              <a:t>ProcessorCount</a:t>
            </a:r>
            <a:r>
              <a:rPr lang="ru-RU" dirty="0"/>
              <a:t>), которые будут что-то делать, мы делим время работы ядра между ними; </a:t>
            </a:r>
            <a:endParaRPr lang="en-US" dirty="0"/>
          </a:p>
          <a:p>
            <a:r>
              <a:rPr lang="ru-RU" dirty="0"/>
              <a:t>На самом деле мы в любом случае делим: с другими потоками, </a:t>
            </a:r>
            <a:r>
              <a:rPr lang="en-US" dirty="0"/>
              <a:t>UI </a:t>
            </a:r>
            <a:r>
              <a:rPr lang="ru-RU" dirty="0"/>
              <a:t>потоком, другими </a:t>
            </a:r>
            <a:r>
              <a:rPr lang="ru-RU" dirty="0" err="1"/>
              <a:t>прложениями</a:t>
            </a:r>
            <a:r>
              <a:rPr lang="ru-RU" dirty="0"/>
              <a:t>;</a:t>
            </a:r>
            <a:endParaRPr lang="en-US" dirty="0"/>
          </a:p>
          <a:p>
            <a:r>
              <a:rPr lang="ru-RU" dirty="0"/>
              <a:t>Однако за квант </a:t>
            </a:r>
            <a:r>
              <a:rPr lang="en-US" dirty="0" err="1"/>
              <a:t>ThreadPool</a:t>
            </a:r>
            <a:r>
              <a:rPr lang="en-US" dirty="0"/>
              <a:t> </a:t>
            </a:r>
            <a:r>
              <a:rPr lang="ru-RU" dirty="0"/>
              <a:t>успевает отработать много делегатов и потому имеет локальные очереди на каждом потоке. Это – хорошо;</a:t>
            </a:r>
          </a:p>
          <a:p>
            <a:r>
              <a:rPr lang="ru-RU" dirty="0"/>
              <a:t>Нет возможности управлять «шириной» исполнительной шины: количеством потоков;</a:t>
            </a:r>
          </a:p>
          <a:p>
            <a:r>
              <a:rPr lang="ru-RU" dirty="0"/>
              <a:t>Нет возможности перебросить поток в другой пул если в текущем нет работы;</a:t>
            </a:r>
          </a:p>
          <a:p>
            <a:r>
              <a:rPr lang="ru-RU" dirty="0"/>
              <a:t>Нет контроля за ядрами: неконтролируемое влияние на другие потоки (в т.ч. </a:t>
            </a:r>
            <a:r>
              <a:rPr lang="en-US" dirty="0"/>
              <a:t>UI)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Если забить пул работой, вся система уйдёт в тормоза.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004E466-C89A-446F-997D-DE3A0A9E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в </a:t>
            </a:r>
            <a:r>
              <a:rPr lang="en-US" dirty="0" err="1"/>
              <a:t>ThreadPool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39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SynchronizationContext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09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DE3DD80B-FE9A-4382-B3CD-C343233AE6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Пусть существует группа задач:</a:t>
            </a:r>
          </a:p>
          <a:p>
            <a:r>
              <a:rPr lang="ru-RU" dirty="0"/>
              <a:t>Обновление компонентов </a:t>
            </a:r>
            <a:r>
              <a:rPr lang="en-US" dirty="0"/>
              <a:t>UI, </a:t>
            </a:r>
            <a:r>
              <a:rPr lang="ru-RU" dirty="0"/>
              <a:t>реакция на действия пользователей:</a:t>
            </a:r>
          </a:p>
          <a:p>
            <a:pPr lvl="1"/>
            <a:r>
              <a:rPr lang="ru-RU" dirty="0"/>
              <a:t>Эти действия должны происходить в потоке </a:t>
            </a:r>
            <a:r>
              <a:rPr lang="en-US" dirty="0"/>
              <a:t>UI</a:t>
            </a:r>
            <a:endParaRPr lang="ru-RU" dirty="0"/>
          </a:p>
          <a:p>
            <a:r>
              <a:rPr lang="ru-RU" dirty="0"/>
              <a:t>Часть задач могут идти в параллели с </a:t>
            </a:r>
            <a:r>
              <a:rPr lang="en-US" dirty="0"/>
              <a:t>UI: </a:t>
            </a:r>
            <a:r>
              <a:rPr lang="ru-RU" dirty="0"/>
              <a:t>в фоновых потоках</a:t>
            </a:r>
          </a:p>
          <a:p>
            <a:r>
              <a:rPr lang="ru-RU" dirty="0"/>
              <a:t>Или же поставлены в очередь на исполнение в </a:t>
            </a:r>
            <a:r>
              <a:rPr lang="en-US" dirty="0" err="1"/>
              <a:t>ThreadPool</a:t>
            </a:r>
            <a:endParaRPr lang="en-US" dirty="0"/>
          </a:p>
          <a:p>
            <a:r>
              <a:rPr lang="ru-RU" dirty="0"/>
              <a:t>Более тяжелые могут использовать отдельные потоки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004E466-C89A-446F-997D-DE3A0A9E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существования</a:t>
            </a:r>
          </a:p>
        </p:txBody>
      </p:sp>
    </p:spTree>
    <p:extLst>
      <p:ext uri="{BB962C8B-B14F-4D97-AF65-F5344CB8AC3E}">
        <p14:creationId xmlns:p14="http://schemas.microsoft.com/office/powerpoint/2010/main" val="131019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5281</TotalTime>
  <Words>1407</Words>
  <Application>Microsoft Office PowerPoint</Application>
  <PresentationFormat>Widescreen</PresentationFormat>
  <Paragraphs>252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Cascadia Code</vt:lpstr>
      <vt:lpstr>Consolas</vt:lpstr>
      <vt:lpstr>Segoe UI</vt:lpstr>
      <vt:lpstr>Segoe UI Light</vt:lpstr>
      <vt:lpstr>Segoe UI Semibold</vt:lpstr>
      <vt:lpstr>Storyboard Layouts</vt:lpstr>
      <vt:lpstr>PowerPoint Presentation</vt:lpstr>
      <vt:lpstr>PowerPoint Presentation</vt:lpstr>
      <vt:lpstr>Постановка задачи</vt:lpstr>
      <vt:lpstr>Постановка задачи</vt:lpstr>
      <vt:lpstr>Постановка задачи</vt:lpstr>
      <vt:lpstr>ThreadPool</vt:lpstr>
      <vt:lpstr>Работа в ThreadPool</vt:lpstr>
      <vt:lpstr>SynchronizationContext</vt:lpstr>
      <vt:lpstr>Цели существования</vt:lpstr>
      <vt:lpstr>Взгляд со стороны компонентов</vt:lpstr>
      <vt:lpstr>Как разграничить ответственность</vt:lpstr>
      <vt:lpstr>SynchronizationContext</vt:lpstr>
      <vt:lpstr>SynchronizationContext</vt:lpstr>
      <vt:lpstr>Примеры реализации и использования</vt:lpstr>
      <vt:lpstr>Default SynchronizationContext</vt:lpstr>
      <vt:lpstr>Примеры реализации</vt:lpstr>
      <vt:lpstr>SynchronizationContextScheduler (Rx.NET)</vt:lpstr>
      <vt:lpstr>Примеры реализации</vt:lpstr>
      <vt:lpstr>Примеры реализации</vt:lpstr>
      <vt:lpstr>Промежуточные выводы</vt:lpstr>
      <vt:lpstr>Промежуточные выводы</vt:lpstr>
      <vt:lpstr>Промежуточные выводы</vt:lpstr>
      <vt:lpstr>Промежуточные выводы</vt:lpstr>
      <vt:lpstr>Промежуточные выводы</vt:lpstr>
      <vt:lpstr>Промежуточные выводы</vt:lpstr>
      <vt:lpstr>TaskScheduler</vt:lpstr>
      <vt:lpstr>TaskScheduler</vt:lpstr>
      <vt:lpstr>TaskScheduler: в отличии от SynchronizationContext</vt:lpstr>
      <vt:lpstr>Разрабатываем</vt:lpstr>
      <vt:lpstr>Постановка ТЗ</vt:lpstr>
      <vt:lpstr>Demo</vt:lpstr>
      <vt:lpstr>Выводы</vt:lpstr>
      <vt:lpstr>Выводы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Sidristij</dc:creator>
  <cp:keywords>clrium6;process</cp:keywords>
  <cp:lastModifiedBy>Stanislav Sidristij</cp:lastModifiedBy>
  <cp:revision>231</cp:revision>
  <dcterms:created xsi:type="dcterms:W3CDTF">2018-09-29T08:14:48Z</dcterms:created>
  <dcterms:modified xsi:type="dcterms:W3CDTF">2020-06-14T17:32:34Z</dcterms:modified>
</cp:coreProperties>
</file>