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516" r:id="rId2"/>
    <p:sldId id="450" r:id="rId3"/>
    <p:sldId id="488" r:id="rId4"/>
    <p:sldId id="710" r:id="rId5"/>
    <p:sldId id="718" r:id="rId6"/>
    <p:sldId id="699" r:id="rId7"/>
    <p:sldId id="700" r:id="rId8"/>
    <p:sldId id="715" r:id="rId9"/>
    <p:sldId id="720" r:id="rId10"/>
    <p:sldId id="721" r:id="rId11"/>
    <p:sldId id="727" r:id="rId12"/>
    <p:sldId id="717" r:id="rId13"/>
    <p:sldId id="669" r:id="rId14"/>
    <p:sldId id="706" r:id="rId15"/>
    <p:sldId id="725" r:id="rId16"/>
    <p:sldId id="722" r:id="rId17"/>
    <p:sldId id="724" r:id="rId18"/>
    <p:sldId id="723" r:id="rId19"/>
    <p:sldId id="650" r:id="rId20"/>
    <p:sldId id="651" r:id="rId21"/>
    <p:sldId id="4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9A66E3D-4627-49FB-8EDC-5ADFF2B292DC}">
          <p14:sldIdLst>
            <p14:sldId id="516"/>
            <p14:sldId id="450"/>
          </p14:sldIdLst>
        </p14:section>
        <p14:section name="Введение (25%)" id="{FB1B8EB0-2BA8-40A0-BD9B-BCE9BEE3D249}">
          <p14:sldIdLst>
            <p14:sldId id="488"/>
            <p14:sldId id="710"/>
            <p14:sldId id="718"/>
            <p14:sldId id="699"/>
            <p14:sldId id="700"/>
            <p14:sldId id="715"/>
            <p14:sldId id="720"/>
            <p14:sldId id="721"/>
            <p14:sldId id="727"/>
            <p14:sldId id="717"/>
          </p14:sldIdLst>
        </p14:section>
        <p14:section name="Основная часть (50%)" id="{305013D4-C66B-47A1-A6CF-EACBFA690D63}">
          <p14:sldIdLst>
            <p14:sldId id="669"/>
            <p14:sldId id="706"/>
            <p14:sldId id="725"/>
            <p14:sldId id="722"/>
            <p14:sldId id="724"/>
            <p14:sldId id="723"/>
          </p14:sldIdLst>
        </p14:section>
        <p14:section name="Развязка (25%)" id="{3F7324A7-CAC1-485E-9FA6-BCE673C7F080}">
          <p14:sldIdLst/>
        </p14:section>
        <p14:section name="Выводы" id="{86ABB026-6F90-4601-94C7-65B0DFFA8CC5}">
          <p14:sldIdLst>
            <p14:sldId id="650"/>
            <p14:sldId id="65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011"/>
    <a:srgbClr val="020611"/>
    <a:srgbClr val="FCFAED"/>
    <a:srgbClr val="FFFFFF"/>
    <a:srgbClr val="2F528F"/>
    <a:srgbClr val="507E32"/>
    <a:srgbClr val="512507"/>
    <a:srgbClr val="BC8C00"/>
    <a:srgbClr val="648CC8"/>
    <a:srgbClr val="376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6" autoAdjust="0"/>
    <p:restoredTop sz="94927" autoAdjust="0"/>
  </p:normalViewPr>
  <p:slideViewPr>
    <p:cSldViewPr snapToGrid="0">
      <p:cViewPr varScale="1">
        <p:scale>
          <a:sx n="114" d="100"/>
          <a:sy n="114" d="100"/>
        </p:scale>
        <p:origin x="110" y="-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18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9BDCC-8980-42FC-87EA-B7DD4744791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C529162-FD7D-4B12-A732-43612E8ED449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ru-RU" sz="1400" dirty="0"/>
            <a:t>Запросить из </a:t>
          </a:r>
          <a:r>
            <a:rPr lang="ru-RU" sz="1400" b="1" dirty="0">
              <a:latin typeface="+mj-lt"/>
            </a:rPr>
            <a:t>локальной</a:t>
          </a:r>
          <a:r>
            <a:rPr lang="ru-RU" sz="1400" dirty="0"/>
            <a:t> очереди</a:t>
          </a:r>
        </a:p>
      </dgm:t>
    </dgm:pt>
    <dgm:pt modelId="{B6C72F0C-CC96-4B99-A1D0-4ACDCF2B3CE8}" type="parTrans" cxnId="{2943A260-6D72-475B-8104-0D54B0882528}">
      <dgm:prSet/>
      <dgm:spPr/>
      <dgm:t>
        <a:bodyPr/>
        <a:lstStyle/>
        <a:p>
          <a:endParaRPr lang="ru-RU"/>
        </a:p>
      </dgm:t>
    </dgm:pt>
    <dgm:pt modelId="{0411EA2E-560A-41A5-9912-64FB1DF296A0}" type="sibTrans" cxnId="{2943A260-6D72-475B-8104-0D54B0882528}">
      <dgm:prSet/>
      <dgm:spPr/>
      <dgm:t>
        <a:bodyPr/>
        <a:lstStyle/>
        <a:p>
          <a:endParaRPr lang="ru-RU"/>
        </a:p>
      </dgm:t>
    </dgm:pt>
    <dgm:pt modelId="{B8A3C6EC-2DF9-44AF-A815-A5634A73BD31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ru-RU" sz="1400" dirty="0"/>
            <a:t>Запросить из </a:t>
          </a:r>
          <a:r>
            <a:rPr lang="ru-RU" sz="1400" b="1" dirty="0">
              <a:latin typeface="+mj-lt"/>
            </a:rPr>
            <a:t>глобальной</a:t>
          </a:r>
          <a:r>
            <a:rPr lang="ru-RU" sz="1400" dirty="0"/>
            <a:t> очереди</a:t>
          </a:r>
        </a:p>
      </dgm:t>
    </dgm:pt>
    <dgm:pt modelId="{5596751B-A123-4130-934C-C81A0617C728}" type="parTrans" cxnId="{E0B00BC4-BA2F-4687-B828-FB69C85CE93E}">
      <dgm:prSet/>
      <dgm:spPr/>
      <dgm:t>
        <a:bodyPr/>
        <a:lstStyle/>
        <a:p>
          <a:endParaRPr lang="ru-RU"/>
        </a:p>
      </dgm:t>
    </dgm:pt>
    <dgm:pt modelId="{6021A0CC-E752-4FF0-A7D5-317D2AC96EB8}" type="sibTrans" cxnId="{E0B00BC4-BA2F-4687-B828-FB69C85CE93E}">
      <dgm:prSet/>
      <dgm:spPr/>
      <dgm:t>
        <a:bodyPr/>
        <a:lstStyle/>
        <a:p>
          <a:endParaRPr lang="ru-RU"/>
        </a:p>
      </dgm:t>
    </dgm:pt>
    <dgm:pt modelId="{6CBA0C5A-ACCD-4A16-8D35-592AA741D007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ru-RU" sz="1400" dirty="0"/>
            <a:t>Запросить изменение</a:t>
          </a:r>
          <a:br>
            <a:rPr lang="ru-RU" sz="1400" dirty="0"/>
          </a:br>
          <a:r>
            <a:rPr lang="ru-RU" sz="1400" dirty="0"/>
            <a:t>параллелизма</a:t>
          </a:r>
        </a:p>
      </dgm:t>
    </dgm:pt>
    <dgm:pt modelId="{B5FCDB3A-856A-4801-90A3-1AC7A1088173}" type="parTrans" cxnId="{BDF970B9-A089-4231-B9B7-94DB858854FA}">
      <dgm:prSet/>
      <dgm:spPr/>
      <dgm:t>
        <a:bodyPr/>
        <a:lstStyle/>
        <a:p>
          <a:endParaRPr lang="ru-RU"/>
        </a:p>
      </dgm:t>
    </dgm:pt>
    <dgm:pt modelId="{F3796F4A-639F-4523-9AD6-EBBDA91D9D8C}" type="sibTrans" cxnId="{BDF970B9-A089-4231-B9B7-94DB858854FA}">
      <dgm:prSet/>
      <dgm:spPr/>
      <dgm:t>
        <a:bodyPr/>
        <a:lstStyle/>
        <a:p>
          <a:endParaRPr lang="ru-RU"/>
        </a:p>
      </dgm:t>
    </dgm:pt>
    <dgm:pt modelId="{4C4AFE1F-CBBE-450A-B75E-0E1F10E41D88}" type="pres">
      <dgm:prSet presAssocID="{CAC9BDCC-8980-42FC-87EA-B7DD4744791B}" presName="Name0" presStyleCnt="0">
        <dgm:presLayoutVars>
          <dgm:dir/>
          <dgm:animLvl val="lvl"/>
          <dgm:resizeHandles val="exact"/>
        </dgm:presLayoutVars>
      </dgm:prSet>
      <dgm:spPr/>
    </dgm:pt>
    <dgm:pt modelId="{994342FE-4700-4A43-ADE9-68A64458D922}" type="pres">
      <dgm:prSet presAssocID="{DC529162-FD7D-4B12-A732-43612E8ED44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4197AB3-EFBB-46C0-8026-C5D81284CB78}" type="pres">
      <dgm:prSet presAssocID="{0411EA2E-560A-41A5-9912-64FB1DF296A0}" presName="parTxOnlySpace" presStyleCnt="0"/>
      <dgm:spPr/>
    </dgm:pt>
    <dgm:pt modelId="{AE80EA6F-F137-42CE-B988-B592FC171815}" type="pres">
      <dgm:prSet presAssocID="{B8A3C6EC-2DF9-44AF-A815-A5634A73B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D6C6AF9-FD95-45D4-AACA-EBF85220F985}" type="pres">
      <dgm:prSet presAssocID="{6021A0CC-E752-4FF0-A7D5-317D2AC96EB8}" presName="parTxOnlySpace" presStyleCnt="0"/>
      <dgm:spPr/>
    </dgm:pt>
    <dgm:pt modelId="{0C892389-7FE6-4607-B0D4-23FB3C9A2FE2}" type="pres">
      <dgm:prSet presAssocID="{6CBA0C5A-ACCD-4A16-8D35-592AA741D00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943A260-6D72-475B-8104-0D54B0882528}" srcId="{CAC9BDCC-8980-42FC-87EA-B7DD4744791B}" destId="{DC529162-FD7D-4B12-A732-43612E8ED449}" srcOrd="0" destOrd="0" parTransId="{B6C72F0C-CC96-4B99-A1D0-4ACDCF2B3CE8}" sibTransId="{0411EA2E-560A-41A5-9912-64FB1DF296A0}"/>
    <dgm:cxn modelId="{5CA7AC64-E13C-4A9A-8DAC-1844F7ACC6B0}" type="presOf" srcId="{B8A3C6EC-2DF9-44AF-A815-A5634A73BD31}" destId="{AE80EA6F-F137-42CE-B988-B592FC171815}" srcOrd="0" destOrd="0" presId="urn:microsoft.com/office/officeart/2005/8/layout/chevron1"/>
    <dgm:cxn modelId="{47D95C82-EC94-46B4-9995-44E58D2FFB69}" type="presOf" srcId="{6CBA0C5A-ACCD-4A16-8D35-592AA741D007}" destId="{0C892389-7FE6-4607-B0D4-23FB3C9A2FE2}" srcOrd="0" destOrd="0" presId="urn:microsoft.com/office/officeart/2005/8/layout/chevron1"/>
    <dgm:cxn modelId="{BDF970B9-A089-4231-B9B7-94DB858854FA}" srcId="{CAC9BDCC-8980-42FC-87EA-B7DD4744791B}" destId="{6CBA0C5A-ACCD-4A16-8D35-592AA741D007}" srcOrd="2" destOrd="0" parTransId="{B5FCDB3A-856A-4801-90A3-1AC7A1088173}" sibTransId="{F3796F4A-639F-4523-9AD6-EBBDA91D9D8C}"/>
    <dgm:cxn modelId="{E0B00BC4-BA2F-4687-B828-FB69C85CE93E}" srcId="{CAC9BDCC-8980-42FC-87EA-B7DD4744791B}" destId="{B8A3C6EC-2DF9-44AF-A815-A5634A73BD31}" srcOrd="1" destOrd="0" parTransId="{5596751B-A123-4130-934C-C81A0617C728}" sibTransId="{6021A0CC-E752-4FF0-A7D5-317D2AC96EB8}"/>
    <dgm:cxn modelId="{01618ACA-5FC2-4DFF-A915-39B799AC6E68}" type="presOf" srcId="{DC529162-FD7D-4B12-A732-43612E8ED449}" destId="{994342FE-4700-4A43-ADE9-68A64458D922}" srcOrd="0" destOrd="0" presId="urn:microsoft.com/office/officeart/2005/8/layout/chevron1"/>
    <dgm:cxn modelId="{121F9EDC-597B-4D5E-80B9-D8F2C02677E8}" type="presOf" srcId="{CAC9BDCC-8980-42FC-87EA-B7DD4744791B}" destId="{4C4AFE1F-CBBE-450A-B75E-0E1F10E41D88}" srcOrd="0" destOrd="0" presId="urn:microsoft.com/office/officeart/2005/8/layout/chevron1"/>
    <dgm:cxn modelId="{2C98E351-D02E-4EFB-927A-3F7D3AC10FA2}" type="presParOf" srcId="{4C4AFE1F-CBBE-450A-B75E-0E1F10E41D88}" destId="{994342FE-4700-4A43-ADE9-68A64458D922}" srcOrd="0" destOrd="0" presId="urn:microsoft.com/office/officeart/2005/8/layout/chevron1"/>
    <dgm:cxn modelId="{81EA7BBA-B0E8-4806-A817-4A5CD008C07E}" type="presParOf" srcId="{4C4AFE1F-CBBE-450A-B75E-0E1F10E41D88}" destId="{14197AB3-EFBB-46C0-8026-C5D81284CB78}" srcOrd="1" destOrd="0" presId="urn:microsoft.com/office/officeart/2005/8/layout/chevron1"/>
    <dgm:cxn modelId="{D52836BD-0022-4593-AC5F-FF0B451A88E9}" type="presParOf" srcId="{4C4AFE1F-CBBE-450A-B75E-0E1F10E41D88}" destId="{AE80EA6F-F137-42CE-B988-B592FC171815}" srcOrd="2" destOrd="0" presId="urn:microsoft.com/office/officeart/2005/8/layout/chevron1"/>
    <dgm:cxn modelId="{CE6EE655-853D-4A5F-97D8-14E2977463D6}" type="presParOf" srcId="{4C4AFE1F-CBBE-450A-B75E-0E1F10E41D88}" destId="{AD6C6AF9-FD95-45D4-AACA-EBF85220F985}" srcOrd="3" destOrd="0" presId="urn:microsoft.com/office/officeart/2005/8/layout/chevron1"/>
    <dgm:cxn modelId="{9CD30731-DCCC-4F0A-88F1-2D7220E271F6}" type="presParOf" srcId="{4C4AFE1F-CBBE-450A-B75E-0E1F10E41D88}" destId="{0C892389-7FE6-4607-B0D4-23FB3C9A2F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342FE-4700-4A43-ADE9-68A64458D922}">
      <dsp:nvSpPr>
        <dsp:cNvPr id="0" name=""/>
        <dsp:cNvSpPr/>
      </dsp:nvSpPr>
      <dsp:spPr>
        <a:xfrm>
          <a:off x="1882" y="871344"/>
          <a:ext cx="2293726" cy="917490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Запросить из </a:t>
          </a:r>
          <a:r>
            <a:rPr lang="ru-RU" sz="1400" b="1" kern="1200" dirty="0">
              <a:latin typeface="+mj-lt"/>
            </a:rPr>
            <a:t>локальной</a:t>
          </a:r>
          <a:r>
            <a:rPr lang="ru-RU" sz="1400" kern="1200" dirty="0"/>
            <a:t> очереди</a:t>
          </a:r>
        </a:p>
      </dsp:txBody>
      <dsp:txXfrm>
        <a:off x="460627" y="871344"/>
        <a:ext cx="1376236" cy="917490"/>
      </dsp:txXfrm>
    </dsp:sp>
    <dsp:sp modelId="{AE80EA6F-F137-42CE-B988-B592FC171815}">
      <dsp:nvSpPr>
        <dsp:cNvPr id="0" name=""/>
        <dsp:cNvSpPr/>
      </dsp:nvSpPr>
      <dsp:spPr>
        <a:xfrm>
          <a:off x="2066236" y="871344"/>
          <a:ext cx="2293726" cy="917490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Запросить из </a:t>
          </a:r>
          <a:r>
            <a:rPr lang="ru-RU" sz="1400" b="1" kern="1200" dirty="0">
              <a:latin typeface="+mj-lt"/>
            </a:rPr>
            <a:t>глобальной</a:t>
          </a:r>
          <a:r>
            <a:rPr lang="ru-RU" sz="1400" kern="1200" dirty="0"/>
            <a:t> очереди</a:t>
          </a:r>
        </a:p>
      </dsp:txBody>
      <dsp:txXfrm>
        <a:off x="2524981" y="871344"/>
        <a:ext cx="1376236" cy="917490"/>
      </dsp:txXfrm>
    </dsp:sp>
    <dsp:sp modelId="{0C892389-7FE6-4607-B0D4-23FB3C9A2FE2}">
      <dsp:nvSpPr>
        <dsp:cNvPr id="0" name=""/>
        <dsp:cNvSpPr/>
      </dsp:nvSpPr>
      <dsp:spPr>
        <a:xfrm>
          <a:off x="4130590" y="871344"/>
          <a:ext cx="2293726" cy="917490"/>
        </a:xfrm>
        <a:prstGeom prst="chevron">
          <a:avLst/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Запросить изменение</a:t>
          </a:r>
          <a:br>
            <a:rPr lang="ru-RU" sz="1400" kern="1200" dirty="0"/>
          </a:br>
          <a:r>
            <a:rPr lang="ru-RU" sz="1400" kern="1200" dirty="0"/>
            <a:t>параллелизма</a:t>
          </a:r>
        </a:p>
      </dsp:txBody>
      <dsp:txXfrm>
        <a:off x="4589335" y="871344"/>
        <a:ext cx="1376236" cy="91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CFB72F-DF3A-43F3-9D36-B980CE9EC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72C6F-3796-4021-BC84-9F5E84B5C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02DD-AC8F-417C-B7E8-5E3F8CEB616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6385-4EF8-4C90-B616-DB96EF8EAF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834A2-5824-428E-8262-F5616C7A3E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1F85-2213-427D-9323-D03D0ACA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03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+2’ = 2’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+1’ = 3’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хн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C59DE5F-F303-4742-A96F-D50700A162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1237956"/>
            <a:ext cx="10643467" cy="495545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2" y="392506"/>
            <a:ext cx="10643467" cy="4936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FC5DFB-F250-44C8-B4C7-77985F834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8BBA5EC-9257-4C8B-B8EA-8B4AA072F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724156"/>
            <a:ext cx="10643467" cy="546925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>
                    <a:lumMod val="95000"/>
                  </a:schemeClr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2A27EC-580F-4231-9A50-8FCA429A5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063" y="147031"/>
            <a:ext cx="10644187" cy="394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u="dotted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50000"/>
                      <a:lumOff val="50000"/>
                    </a:schemeClr>
                  </a:solidFill>
                </a:u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D6B4EAF-8E66-496E-BFBB-90997B000D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8BBA5EC-9257-4C8B-B8EA-8B4AA072F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>
                    <a:lumMod val="95000"/>
                  </a:schemeClr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BB6C50-BC59-475F-AD37-70F53AC847AF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B13297-CC42-4F88-985B-24FBFD9E99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7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BB6C50-BC59-475F-AD37-70F53AC847AF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8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BBED07-D89C-40C8-A798-ADCDC3D22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9400" y="0"/>
            <a:ext cx="17526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CC61BC-DE10-4C63-90AF-D954B7C946E3}"/>
              </a:ext>
            </a:extLst>
          </p:cNvPr>
          <p:cNvSpPr/>
          <p:nvPr userDrawn="1"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0D0ED-6EB8-45DD-8131-9A4C2492DB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223496-3D24-49FA-85D5-3DC91E4805DC}"/>
              </a:ext>
            </a:extLst>
          </p:cNvPr>
          <p:cNvGrpSpPr/>
          <p:nvPr userDrawn="1"/>
        </p:nvGrpSpPr>
        <p:grpSpPr>
          <a:xfrm>
            <a:off x="4322886" y="2786469"/>
            <a:ext cx="3079501" cy="1702436"/>
            <a:chOff x="6980552" y="2270682"/>
            <a:chExt cx="3079501" cy="170243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92A400E-F64F-4EDE-BFE3-F50375C0A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2700000">
              <a:off x="8084247" y="1517818"/>
              <a:ext cx="1032403" cy="29192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02F024F-266E-428C-B7FC-0F10342F5A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2000"/>
            </a:blip>
            <a:stretch>
              <a:fillRect/>
            </a:stretch>
          </p:blipFill>
          <p:spPr>
            <a:xfrm rot="2700000">
              <a:off x="7619027" y="1632207"/>
              <a:ext cx="698708" cy="197565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DDC84C-34A7-467C-AF34-EE03107923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2000"/>
            </a:blip>
            <a:stretch>
              <a:fillRect/>
            </a:stretch>
          </p:blipFill>
          <p:spPr>
            <a:xfrm rot="2700000">
              <a:off x="8702669" y="2635935"/>
              <a:ext cx="698708" cy="19756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D5DCE-5161-42EB-AEB1-99734D509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39400" y="0"/>
            <a:ext cx="17526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1A9B29-DBE2-4791-9E79-9DF9DAC4D17C}"/>
              </a:ext>
            </a:extLst>
          </p:cNvPr>
          <p:cNvSpPr/>
          <p:nvPr userDrawn="1"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9E6F1-AB40-45A8-968D-D95769621D22}"/>
              </a:ext>
            </a:extLst>
          </p:cNvPr>
          <p:cNvSpPr/>
          <p:nvPr userDrawn="1"/>
        </p:nvSpPr>
        <p:spPr>
          <a:xfrm>
            <a:off x="3790132" y="1547040"/>
            <a:ext cx="4772025" cy="3343275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FC09C4-ADB2-48F5-A9E8-518FD5388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38474"/>
            <a:ext cx="10048875" cy="9572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7267D607-84D6-49CF-B2F6-489E1E7E6B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37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4255AA-BE67-4CA3-A0FA-17648282A4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9" r:id="rId3"/>
    <p:sldLayoutId id="2147483668" r:id="rId4"/>
    <p:sldLayoutId id="2147483670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619413A0-D0D6-4047-84FC-3AC65E37C64C}"/>
              </a:ext>
            </a:extLst>
          </p:cNvPr>
          <p:cNvSpPr txBox="1">
            <a:spLocks/>
          </p:cNvSpPr>
          <p:nvPr/>
        </p:nvSpPr>
        <p:spPr>
          <a:xfrm>
            <a:off x="452761" y="3193066"/>
            <a:ext cx="8088265" cy="1753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Разработка собственного пула потоков</a:t>
            </a:r>
            <a:endParaRPr lang="en-US" sz="28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Для получения дополнительного контроля исполнения</a:t>
            </a:r>
            <a:endParaRPr lang="en-US" sz="20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FA4B79-E69E-4DA6-B0F3-C10C71B2AB65}"/>
              </a:ext>
            </a:extLst>
          </p:cNvPr>
          <p:cNvSpPr txBox="1">
            <a:spLocks/>
          </p:cNvSpPr>
          <p:nvPr/>
        </p:nvSpPr>
        <p:spPr>
          <a:xfrm>
            <a:off x="7533177" y="6230067"/>
            <a:ext cx="3835400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latin typeface="Segoe UI Light" panose="020B0502040204020203" pitchFamily="34" charset="0"/>
                <a:ea typeface="Source Sans Pro" panose="020B0503030403020204" pitchFamily="34" charset="0"/>
                <a:cs typeface="Segoe UI Light" panose="020B0502040204020203" pitchFamily="34" charset="0"/>
              </a:rPr>
              <a:t>Сидристый Станислав</a:t>
            </a:r>
            <a:endParaRPr lang="en-US" sz="1800" dirty="0">
              <a:latin typeface="Cascadia Code" panose="020B0509020204030204" pitchFamily="49" charset="0"/>
              <a:ea typeface="Source Sans Pro" panose="020B0503030403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" descr="user avatar">
            <a:extLst>
              <a:ext uri="{FF2B5EF4-FFF2-40B4-BE49-F238E27FC236}">
                <a16:creationId xmlns:a16="http://schemas.microsoft.com/office/drawing/2014/main" id="{EFBCF2D5-B01E-4497-9A23-39E0DDC9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892" y="6255376"/>
            <a:ext cx="327927" cy="3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171CBE3-6C26-4B60-8458-1174341F5AE1}"/>
              </a:ext>
            </a:extLst>
          </p:cNvPr>
          <p:cNvSpPr/>
          <p:nvPr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0F6E0-7FB6-489C-84F7-FF222CDA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8706154" y="1984395"/>
            <a:ext cx="1078894" cy="30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4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3B2213-8E7F-4DE5-86BE-81453FFF517C}"/>
              </a:ext>
            </a:extLst>
          </p:cNvPr>
          <p:cNvSpPr txBox="1"/>
          <p:nvPr/>
        </p:nvSpPr>
        <p:spPr>
          <a:xfrm>
            <a:off x="0" y="2589755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Так что же делать?</a:t>
            </a:r>
          </a:p>
        </p:txBody>
      </p:sp>
    </p:spTree>
    <p:extLst>
      <p:ext uri="{BB962C8B-B14F-4D97-AF65-F5344CB8AC3E}">
        <p14:creationId xmlns:p14="http://schemas.microsoft.com/office/powerpoint/2010/main" val="136257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11400" y="1915525"/>
            <a:ext cx="7569200" cy="3026950"/>
          </a:xfrm>
          <a:prstGeom prst="rect">
            <a:avLst/>
          </a:prstGeom>
        </p:spPr>
        <p:txBody>
          <a:bodyPr/>
          <a:lstStyle/>
          <a:p>
            <a:r>
              <a:rPr lang="ru-RU" sz="2000" dirty="0"/>
              <a:t>Пул потоков</a:t>
            </a:r>
          </a:p>
          <a:p>
            <a:r>
              <a:rPr lang="ru-RU" sz="2000" dirty="0"/>
              <a:t>Параллелизм которого управляем</a:t>
            </a:r>
          </a:p>
          <a:p>
            <a:r>
              <a:rPr lang="ru-RU" sz="2000" dirty="0"/>
              <a:t>При этом есть пользовательская оболочка с </a:t>
            </a:r>
            <a:r>
              <a:rPr lang="en-US" sz="2000" dirty="0" err="1"/>
              <a:t>OnStarted</a:t>
            </a:r>
            <a:r>
              <a:rPr lang="en-US" sz="2000" dirty="0"/>
              <a:t>, </a:t>
            </a:r>
            <a:r>
              <a:rPr lang="en-US" sz="2000" dirty="0" err="1"/>
              <a:t>OnStopping</a:t>
            </a:r>
            <a:r>
              <a:rPr lang="en-US" sz="2000" dirty="0"/>
              <a:t> </a:t>
            </a:r>
            <a:r>
              <a:rPr lang="ru-RU" sz="2000" dirty="0"/>
              <a:t>для потока</a:t>
            </a:r>
            <a:endParaRPr lang="en-US" sz="2000" dirty="0"/>
          </a:p>
          <a:p>
            <a:r>
              <a:rPr lang="en-US" sz="2000" dirty="0" err="1"/>
              <a:t>OnRun</a:t>
            </a:r>
            <a:r>
              <a:rPr lang="en-US" sz="2000" dirty="0"/>
              <a:t>(</a:t>
            </a:r>
            <a:r>
              <a:rPr lang="en-US" sz="2000" dirty="0" err="1"/>
              <a:t>PoolWork</a:t>
            </a:r>
            <a:r>
              <a:rPr lang="en-US" sz="2000" dirty="0"/>
              <a:t> item) =&gt; </a:t>
            </a:r>
            <a:r>
              <a:rPr lang="en-US" sz="2000" dirty="0" err="1"/>
              <a:t>item.Run</a:t>
            </a:r>
            <a:r>
              <a:rPr lang="en-US" sz="2000" dirty="0"/>
              <a:t>(_connection);</a:t>
            </a:r>
            <a:br>
              <a:rPr lang="en-US" sz="2000" dirty="0"/>
            </a:br>
            <a:r>
              <a:rPr lang="ru-RU" sz="2000" dirty="0"/>
              <a:t>для проброса состояния из оболочки потока</a:t>
            </a:r>
          </a:p>
          <a:p>
            <a:r>
              <a:rPr lang="ru-RU" sz="2000" dirty="0"/>
              <a:t>Не медленнее стандартного </a:t>
            </a:r>
            <a:r>
              <a:rPr lang="en-US" sz="2000" dirty="0" err="1"/>
              <a:t>ThreadPool</a:t>
            </a:r>
            <a:endParaRPr lang="ru-RU" sz="2000" dirty="0"/>
          </a:p>
          <a:p>
            <a:r>
              <a:rPr lang="ru-RU" sz="2000" dirty="0"/>
              <a:t>С </a:t>
            </a:r>
            <a:r>
              <a:rPr lang="ru-RU" sz="2000" dirty="0" err="1"/>
              <a:t>автоопределением</a:t>
            </a:r>
            <a:r>
              <a:rPr lang="ru-RU" sz="2000" dirty="0"/>
              <a:t> блокировки пула потоками</a:t>
            </a:r>
          </a:p>
          <a:p>
            <a:endParaRPr lang="ru-RU" sz="2000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1F078555-D06C-48A9-9453-22935BC77858}"/>
              </a:ext>
            </a:extLst>
          </p:cNvPr>
          <p:cNvSpPr txBox="1">
            <a:spLocks/>
          </p:cNvSpPr>
          <p:nvPr/>
        </p:nvSpPr>
        <p:spPr>
          <a:xfrm>
            <a:off x="2311400" y="5425888"/>
            <a:ext cx="7569200" cy="11497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702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FF8AFD-6231-44D9-A2EA-B344F2E5797F}"/>
              </a:ext>
            </a:extLst>
          </p:cNvPr>
          <p:cNvSpPr txBox="1"/>
          <p:nvPr/>
        </p:nvSpPr>
        <p:spPr>
          <a:xfrm>
            <a:off x="-1" y="5449941"/>
            <a:ext cx="12192000" cy="13945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/>
              <a:t>+ свой контроль за параллелизмом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171CE1-5FFE-4038-B2DD-ED4BF98D49D2}"/>
              </a:ext>
            </a:extLst>
          </p:cNvPr>
          <p:cNvSpPr/>
          <p:nvPr/>
        </p:nvSpPr>
        <p:spPr>
          <a:xfrm>
            <a:off x="0" y="3145154"/>
            <a:ext cx="12192000" cy="831850"/>
          </a:xfrm>
          <a:prstGeom prst="rect">
            <a:avLst/>
          </a:prstGeom>
          <a:solidFill>
            <a:srgbClr val="FCF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B83B4-9CE7-4C48-A8AD-0CDDFBBB49AF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Пользовательская логика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37783F-5E62-4C75-BBA8-4F73C439DF3C}"/>
              </a:ext>
            </a:extLst>
          </p:cNvPr>
          <p:cNvSpPr/>
          <p:nvPr/>
        </p:nvSpPr>
        <p:spPr>
          <a:xfrm>
            <a:off x="10885373" y="8967"/>
            <a:ext cx="1320800" cy="68400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5DFB75-D81C-4D85-83D1-A57AB02919D2}"/>
              </a:ext>
            </a:extLst>
          </p:cNvPr>
          <p:cNvSpPr/>
          <p:nvPr/>
        </p:nvSpPr>
        <p:spPr>
          <a:xfrm>
            <a:off x="0" y="8967"/>
            <a:ext cx="1320800" cy="68400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3D1AC75-DF30-4F42-9D34-EBE908CD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16" y="2002654"/>
            <a:ext cx="4061812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EC310EF-BDE0-4328-BF90-213811E0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74"/>
            <a:ext cx="10485120" cy="957263"/>
          </a:xfrm>
        </p:spPr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6B9A0-A060-4E3B-87BD-E31D29E2956F}"/>
              </a:ext>
            </a:extLst>
          </p:cNvPr>
          <p:cNvSpPr txBox="1"/>
          <p:nvPr/>
        </p:nvSpPr>
        <p:spPr>
          <a:xfrm>
            <a:off x="1550670" y="5634037"/>
            <a:ext cx="9090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Второй акт </a:t>
            </a:r>
            <a:r>
              <a:rPr lang="ru-RU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— это самая большая, основная часть истории. Здесь вызов, брошенный антагонистом, заставляет героя действовать. К середине второго акта он уже не может повернуть назад, как бы ему этого ни хотелось. Во второй половине второго акта многократно возрастают ставки и риски. И к концу второго акта герой терпит большое поражение, оказываясь в максимальной опасности, практически в безвыходной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361019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8C9B130-5836-4BD3-B23B-ED8F8CB8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687919"/>
            <a:ext cx="8229600" cy="4588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F2CB62-CB0A-4213-99D0-FCC30CA77A03}"/>
              </a:ext>
            </a:extLst>
          </p:cNvPr>
          <p:cNvSpPr txBox="1"/>
          <p:nvPr/>
        </p:nvSpPr>
        <p:spPr>
          <a:xfrm>
            <a:off x="0" y="0"/>
            <a:ext cx="12192000" cy="20015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Основные идеи</a:t>
            </a:r>
          </a:p>
        </p:txBody>
      </p:sp>
    </p:spTree>
    <p:extLst>
      <p:ext uri="{BB962C8B-B14F-4D97-AF65-F5344CB8AC3E}">
        <p14:creationId xmlns:p14="http://schemas.microsoft.com/office/powerpoint/2010/main" val="122169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трелка: вправо с вырезом 30">
            <a:extLst>
              <a:ext uri="{FF2B5EF4-FFF2-40B4-BE49-F238E27FC236}">
                <a16:creationId xmlns:a16="http://schemas.microsoft.com/office/drawing/2014/main" id="{078CDC6C-14F9-4F50-8ACD-1C1DBE3DB30D}"/>
              </a:ext>
            </a:extLst>
          </p:cNvPr>
          <p:cNvSpPr/>
          <p:nvPr/>
        </p:nvSpPr>
        <p:spPr>
          <a:xfrm>
            <a:off x="304846" y="3264906"/>
            <a:ext cx="11273744" cy="353921"/>
          </a:xfrm>
          <a:prstGeom prst="notchedRightArrow">
            <a:avLst>
              <a:gd name="adj1" fmla="val 46555"/>
              <a:gd name="adj2" fmla="val 11526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B2213-8E7F-4DE5-86BE-81453FFF517C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Очередь отрезков исполнения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DE0F6B3A-B244-402B-808B-8E0B34D97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855156"/>
              </p:ext>
            </p:extLst>
          </p:nvPr>
        </p:nvGraphicFramePr>
        <p:xfrm>
          <a:off x="2882900" y="2114150"/>
          <a:ext cx="6426200" cy="2660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B80CFA-48EF-45C7-921E-414D015E35E0}"/>
              </a:ext>
            </a:extLst>
          </p:cNvPr>
          <p:cNvCxnSpPr>
            <a:cxnSpLocks/>
          </p:cNvCxnSpPr>
          <p:nvPr/>
        </p:nvCxnSpPr>
        <p:spPr>
          <a:xfrm>
            <a:off x="9309100" y="3444240"/>
            <a:ext cx="3835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0CEEFD8-DD7A-45AD-BC8E-5F95C7F6958B}"/>
              </a:ext>
            </a:extLst>
          </p:cNvPr>
          <p:cNvCxnSpPr/>
          <p:nvPr/>
        </p:nvCxnSpPr>
        <p:spPr>
          <a:xfrm>
            <a:off x="9692640" y="3444240"/>
            <a:ext cx="0" cy="1082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385FA7E-F8D6-40D0-B095-705FE6977F52}"/>
              </a:ext>
            </a:extLst>
          </p:cNvPr>
          <p:cNvCxnSpPr>
            <a:cxnSpLocks/>
          </p:cNvCxnSpPr>
          <p:nvPr/>
        </p:nvCxnSpPr>
        <p:spPr>
          <a:xfrm>
            <a:off x="2552700" y="4526280"/>
            <a:ext cx="71399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233F936-05CF-44B9-9BE4-854A2CED6B1E}"/>
              </a:ext>
            </a:extLst>
          </p:cNvPr>
          <p:cNvCxnSpPr/>
          <p:nvPr/>
        </p:nvCxnSpPr>
        <p:spPr>
          <a:xfrm>
            <a:off x="2552700" y="3444240"/>
            <a:ext cx="0" cy="1082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1B469FF-D9EF-4407-8209-CD28B9D03D2A}"/>
              </a:ext>
            </a:extLst>
          </p:cNvPr>
          <p:cNvCxnSpPr>
            <a:cxnSpLocks/>
          </p:cNvCxnSpPr>
          <p:nvPr/>
        </p:nvCxnSpPr>
        <p:spPr>
          <a:xfrm>
            <a:off x="2552700" y="344424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Блок-схема: решение 24">
            <a:extLst>
              <a:ext uri="{FF2B5EF4-FFF2-40B4-BE49-F238E27FC236}">
                <a16:creationId xmlns:a16="http://schemas.microsoft.com/office/drawing/2014/main" id="{AF4E6D64-1D21-4F23-B648-652E9F90793E}"/>
              </a:ext>
            </a:extLst>
          </p:cNvPr>
          <p:cNvSpPr/>
          <p:nvPr/>
        </p:nvSpPr>
        <p:spPr>
          <a:xfrm>
            <a:off x="4724400" y="4091940"/>
            <a:ext cx="2735580" cy="8686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Запросили остановку</a:t>
            </a:r>
          </a:p>
        </p:txBody>
      </p:sp>
      <p:sp>
        <p:nvSpPr>
          <p:cNvPr id="26" name="Блок-схема: узел 25">
            <a:extLst>
              <a:ext uri="{FF2B5EF4-FFF2-40B4-BE49-F238E27FC236}">
                <a16:creationId xmlns:a16="http://schemas.microsoft.com/office/drawing/2014/main" id="{AC34A19B-289A-4DDC-9F63-0E2467363EBC}"/>
              </a:ext>
            </a:extLst>
          </p:cNvPr>
          <p:cNvSpPr/>
          <p:nvPr/>
        </p:nvSpPr>
        <p:spPr>
          <a:xfrm>
            <a:off x="5863590" y="550164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834ED79-BD4E-48AC-AC5D-DEBF9CD4439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092190" y="4960620"/>
            <a:ext cx="0" cy="54102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8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3B2213-8E7F-4DE5-86BE-81453FFF517C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Очередь отрезков исполнения</a:t>
            </a:r>
          </a:p>
        </p:txBody>
      </p:sp>
      <p:sp>
        <p:nvSpPr>
          <p:cNvPr id="7" name="Стрелка: вправо с вырезом 6">
            <a:extLst>
              <a:ext uri="{FF2B5EF4-FFF2-40B4-BE49-F238E27FC236}">
                <a16:creationId xmlns:a16="http://schemas.microsoft.com/office/drawing/2014/main" id="{CDCF4511-6DCC-47DA-A71D-DBA807CE040F}"/>
              </a:ext>
            </a:extLst>
          </p:cNvPr>
          <p:cNvSpPr/>
          <p:nvPr/>
        </p:nvSpPr>
        <p:spPr>
          <a:xfrm>
            <a:off x="274323" y="5315323"/>
            <a:ext cx="11308077" cy="289560"/>
          </a:xfrm>
          <a:prstGeom prst="notchedRightArrow">
            <a:avLst>
              <a:gd name="adj1" fmla="val 50000"/>
              <a:gd name="adj2" fmla="val 11526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18492C6B-A2FD-4C2E-9640-1A95974339DB}"/>
              </a:ext>
            </a:extLst>
          </p:cNvPr>
          <p:cNvGrpSpPr/>
          <p:nvPr/>
        </p:nvGrpSpPr>
        <p:grpSpPr>
          <a:xfrm>
            <a:off x="975360" y="2903220"/>
            <a:ext cx="3741420" cy="2412103"/>
            <a:chOff x="975360" y="2903220"/>
            <a:chExt cx="3741420" cy="241210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4DDF4A9-A8BE-484F-950B-48F040A5DCAB}"/>
                </a:ext>
              </a:extLst>
            </p:cNvPr>
            <p:cNvSpPr/>
            <p:nvPr/>
          </p:nvSpPr>
          <p:spPr>
            <a:xfrm>
              <a:off x="975360" y="2903220"/>
              <a:ext cx="3741420" cy="2412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2FF7C73F-EC2F-43E9-9716-A40C82CB4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509" y="3456565"/>
              <a:ext cx="3601212" cy="1285989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3150D57-02C3-4844-91E7-B1BE1BCBD346}"/>
              </a:ext>
            </a:extLst>
          </p:cNvPr>
          <p:cNvGrpSpPr/>
          <p:nvPr/>
        </p:nvGrpSpPr>
        <p:grpSpPr>
          <a:xfrm>
            <a:off x="7246620" y="2903220"/>
            <a:ext cx="3741420" cy="2412103"/>
            <a:chOff x="7246620" y="2903220"/>
            <a:chExt cx="3741420" cy="2412103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001FF14D-9AB4-4E4F-B3F2-AFEE40188E8D}"/>
                </a:ext>
              </a:extLst>
            </p:cNvPr>
            <p:cNvSpPr/>
            <p:nvPr/>
          </p:nvSpPr>
          <p:spPr>
            <a:xfrm>
              <a:off x="7246620" y="2903220"/>
              <a:ext cx="3741420" cy="2412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2479E8BE-96CE-4437-8F61-066458A5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6724" y="3441191"/>
              <a:ext cx="3601212" cy="1285989"/>
            </a:xfrm>
            <a:prstGeom prst="rect">
              <a:avLst/>
            </a:prstGeom>
          </p:spPr>
        </p:pic>
      </p:grp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219DDD2-0A66-4590-A93C-86339E56B5E2}"/>
              </a:ext>
            </a:extLst>
          </p:cNvPr>
          <p:cNvCxnSpPr>
            <a:cxnSpLocks/>
          </p:cNvCxnSpPr>
          <p:nvPr/>
        </p:nvCxnSpPr>
        <p:spPr>
          <a:xfrm>
            <a:off x="2798827" y="4514088"/>
            <a:ext cx="0" cy="14273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322D72D-6984-4CBB-BFAB-C42EAB1AEA8A}"/>
              </a:ext>
            </a:extLst>
          </p:cNvPr>
          <p:cNvCxnSpPr>
            <a:cxnSpLocks/>
          </p:cNvCxnSpPr>
          <p:nvPr/>
        </p:nvCxnSpPr>
        <p:spPr>
          <a:xfrm>
            <a:off x="2798827" y="5941451"/>
            <a:ext cx="2023109" cy="17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7B895B0-08EF-4B86-BC12-B613E02E9384}"/>
              </a:ext>
            </a:extLst>
          </p:cNvPr>
          <p:cNvSpPr/>
          <p:nvPr/>
        </p:nvSpPr>
        <p:spPr>
          <a:xfrm>
            <a:off x="4757928" y="2903220"/>
            <a:ext cx="2432685" cy="2412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Ожидание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1CA8BBD-A186-46FD-97B9-F7532DF7D883}"/>
              </a:ext>
            </a:extLst>
          </p:cNvPr>
          <p:cNvCxnSpPr>
            <a:cxnSpLocks/>
          </p:cNvCxnSpPr>
          <p:nvPr/>
        </p:nvCxnSpPr>
        <p:spPr>
          <a:xfrm flipV="1">
            <a:off x="4821936" y="5315324"/>
            <a:ext cx="0" cy="65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процесс 27">
            <a:extLst>
              <a:ext uri="{FF2B5EF4-FFF2-40B4-BE49-F238E27FC236}">
                <a16:creationId xmlns:a16="http://schemas.microsoft.com/office/drawing/2014/main" id="{B81D0153-BB5A-4755-9B17-02E3232D96AF}"/>
              </a:ext>
            </a:extLst>
          </p:cNvPr>
          <p:cNvSpPr/>
          <p:nvPr/>
        </p:nvSpPr>
        <p:spPr>
          <a:xfrm>
            <a:off x="3019046" y="5681472"/>
            <a:ext cx="1582672" cy="5703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+mj-lt"/>
              </a:rPr>
              <a:t>переместили</a:t>
            </a:r>
            <a:br>
              <a:rPr lang="ru-RU" sz="1600" dirty="0">
                <a:solidFill>
                  <a:schemeClr val="tx1"/>
                </a:solidFill>
                <a:latin typeface="+mj-lt"/>
              </a:rPr>
            </a:br>
            <a:r>
              <a:rPr lang="ru-RU" sz="1600" dirty="0">
                <a:solidFill>
                  <a:schemeClr val="tx1"/>
                </a:solidFill>
                <a:latin typeface="+mj-lt"/>
              </a:rPr>
              <a:t> в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_pending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Блок-схема: процесс 30">
            <a:extLst>
              <a:ext uri="{FF2B5EF4-FFF2-40B4-BE49-F238E27FC236}">
                <a16:creationId xmlns:a16="http://schemas.microsoft.com/office/drawing/2014/main" id="{365FD1B5-D394-4433-8A36-5EE99A84F61A}"/>
              </a:ext>
            </a:extLst>
          </p:cNvPr>
          <p:cNvSpPr/>
          <p:nvPr/>
        </p:nvSpPr>
        <p:spPr>
          <a:xfrm>
            <a:off x="5607942" y="5681472"/>
            <a:ext cx="1582672" cy="5703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+mj-lt"/>
              </a:rPr>
              <a:t>запросили</a:t>
            </a:r>
            <a:br>
              <a:rPr lang="ru-RU" sz="1600" dirty="0">
                <a:solidFill>
                  <a:schemeClr val="tx1"/>
                </a:solidFill>
                <a:latin typeface="+mj-lt"/>
              </a:rPr>
            </a:br>
            <a:r>
              <a:rPr lang="ru-RU" sz="1600" dirty="0">
                <a:solidFill>
                  <a:schemeClr val="tx1"/>
                </a:solidFill>
                <a:latin typeface="+mj-lt"/>
              </a:rPr>
              <a:t>поток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AC93F3D-66B2-407C-8023-B5A8B907A8F9}"/>
              </a:ext>
            </a:extLst>
          </p:cNvPr>
          <p:cNvCxnSpPr>
            <a:cxnSpLocks/>
          </p:cNvCxnSpPr>
          <p:nvPr/>
        </p:nvCxnSpPr>
        <p:spPr>
          <a:xfrm flipV="1">
            <a:off x="6399278" y="6251837"/>
            <a:ext cx="0" cy="651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E08DFD5-116A-4ED4-9CA7-4C8E4B75AB5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190614" y="5966655"/>
            <a:ext cx="1794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D9EF53F-5A37-4CBD-86C5-92E874B6F9B0}"/>
              </a:ext>
            </a:extLst>
          </p:cNvPr>
          <p:cNvCxnSpPr>
            <a:cxnSpLocks/>
          </p:cNvCxnSpPr>
          <p:nvPr/>
        </p:nvCxnSpPr>
        <p:spPr>
          <a:xfrm flipV="1">
            <a:off x="7370065" y="5306436"/>
            <a:ext cx="0" cy="6602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3B2213-8E7F-4DE5-86BE-81453FFF517C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Унификация вызова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5EF1B9-8F77-4007-9096-94139BE8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16" y="2221648"/>
            <a:ext cx="7351168" cy="24147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4B4CDE-A3D4-43CA-992A-605E0BC5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015" y="5170543"/>
            <a:ext cx="4720825" cy="4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3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3B2213-8E7F-4DE5-86BE-81453FFF517C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Защита от блокировки пула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5EF1B9-8F77-4007-9096-94139BE8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16" y="2221648"/>
            <a:ext cx="7351168" cy="24147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4B4CDE-A3D4-43CA-992A-605E0BC5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015" y="5170543"/>
            <a:ext cx="4720825" cy="4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Выводы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86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43FF5D-3A1A-4D42-A7CC-ED72D715B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55" b="7809"/>
          <a:stretch/>
        </p:blipFill>
        <p:spPr>
          <a:xfrm>
            <a:off x="-114300" y="0"/>
            <a:ext cx="4877302" cy="686728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FBB34E-9F1B-4993-9D6A-2A0181B74C37}"/>
              </a:ext>
            </a:extLst>
          </p:cNvPr>
          <p:cNvGrpSpPr/>
          <p:nvPr/>
        </p:nvGrpSpPr>
        <p:grpSpPr>
          <a:xfrm>
            <a:off x="-1" y="-9289"/>
            <a:ext cx="4763003" cy="6867289"/>
            <a:chOff x="-1" y="-9289"/>
            <a:chExt cx="4763003" cy="6867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C229FF-4FEA-40CE-926A-6D538E73FC0A}"/>
                </a:ext>
              </a:extLst>
            </p:cNvPr>
            <p:cNvSpPr/>
            <p:nvPr/>
          </p:nvSpPr>
          <p:spPr>
            <a:xfrm>
              <a:off x="-1" y="-9289"/>
              <a:ext cx="4763003" cy="6867289"/>
            </a:xfrm>
            <a:prstGeom prst="rect">
              <a:avLst/>
            </a:prstGeom>
            <a:solidFill>
              <a:srgbClr val="26262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scadia Code" panose="020B050902020403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21801E-516E-4587-9B8B-6234E228F525}"/>
                </a:ext>
              </a:extLst>
            </p:cNvPr>
            <p:cNvSpPr/>
            <p:nvPr/>
          </p:nvSpPr>
          <p:spPr>
            <a:xfrm>
              <a:off x="3384537" y="-9289"/>
              <a:ext cx="1371600" cy="6867289"/>
            </a:xfrm>
            <a:prstGeom prst="rect">
              <a:avLst/>
            </a:prstGeom>
            <a:gradFill flip="none" rotWithShape="1">
              <a:gsLst>
                <a:gs pos="0">
                  <a:srgbClr val="262626">
                    <a:alpha val="0"/>
                  </a:srgbClr>
                </a:gs>
                <a:gs pos="100000">
                  <a:srgbClr val="26262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scadia Code" panose="020B0509020204030204" pitchFamily="49" charset="0"/>
              </a:endParaRPr>
            </a:p>
          </p:txBody>
        </p:sp>
      </p:grpSp>
      <p:pic>
        <p:nvPicPr>
          <p:cNvPr id="10" name="Picture 10" descr="github icon">
            <a:extLst>
              <a:ext uri="{FF2B5EF4-FFF2-40B4-BE49-F238E27FC236}">
                <a16:creationId xmlns:a16="http://schemas.microsoft.com/office/drawing/2014/main" id="{41C00F8C-30FA-40EA-8FB9-3D271108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57" y="265977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F7B3BAAE-3A36-41B3-9691-F24B24708B04}"/>
              </a:ext>
            </a:extLst>
          </p:cNvPr>
          <p:cNvSpPr/>
          <p:nvPr/>
        </p:nvSpPr>
        <p:spPr>
          <a:xfrm>
            <a:off x="5324475" y="1339651"/>
            <a:ext cx="3785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Станислав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Сидристый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A74C78D-2754-4051-92B0-3CB9CC3C9472}"/>
              </a:ext>
            </a:extLst>
          </p:cNvPr>
          <p:cNvSpPr txBox="1">
            <a:spLocks/>
          </p:cNvSpPr>
          <p:nvPr/>
        </p:nvSpPr>
        <p:spPr>
          <a:xfrm>
            <a:off x="5324475" y="1951160"/>
            <a:ext cx="5324476" cy="17442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4" indent="-228594" algn="l" defTabSz="1219170" rtl="0" eaLnBrk="1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38179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764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9745" indent="-38099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R&amp;D Team Lead 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в Центре Речевых Технологий</a:t>
            </a: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C#, C/C++, C++/CLI 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когда необходимо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Книга: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     </a:t>
            </a:r>
            <a:r>
              <a:rPr kumimoji="0" lang="en-US" sz="160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https://github.com/sidristij/dotnetbook </a:t>
            </a:r>
            <a:endParaRPr kumimoji="0" lang="ru-RU" sz="160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</a:rPr>
              <a:t>telegram: @sidristij</a:t>
            </a: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</a:rPr>
              <a:t>sunex.development@gmail.com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919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71040" y="1687457"/>
            <a:ext cx="8239760" cy="3798943"/>
          </a:xfrm>
          <a:prstGeom prst="rect">
            <a:avLst/>
          </a:prstGeom>
        </p:spPr>
        <p:txBody>
          <a:bodyPr/>
          <a:lstStyle/>
          <a:p>
            <a:r>
              <a:rPr lang="ru-RU" sz="2000" dirty="0"/>
              <a:t>Если замечать проблемы, придёт понимание, как их решать</a:t>
            </a:r>
          </a:p>
          <a:p>
            <a:r>
              <a:rPr lang="ru-RU" sz="2000" dirty="0"/>
              <a:t>Можно менять стандартные, привычные механизмы</a:t>
            </a:r>
          </a:p>
          <a:p>
            <a:r>
              <a:rPr lang="ru-RU" sz="2000" dirty="0"/>
              <a:t>Решение может получиться лучше чем у профи в </a:t>
            </a:r>
            <a:r>
              <a:rPr lang="en-US" sz="2000" dirty="0"/>
              <a:t>.NET Team</a:t>
            </a:r>
          </a:p>
          <a:p>
            <a:r>
              <a:rPr lang="ru-RU" sz="2000" dirty="0"/>
              <a:t>Если не попробуешь – никогда не узнаешь.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B2213-8E7F-4DE5-86BE-81453FFF517C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8662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74"/>
            <a:ext cx="10048875" cy="1133476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QA</a:t>
            </a:r>
            <a:endParaRPr lang="en-US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1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 целого мира мало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B4D6B-266B-453E-B039-6B63EDB32450}"/>
              </a:ext>
            </a:extLst>
          </p:cNvPr>
          <p:cNvSpPr txBox="1"/>
          <p:nvPr/>
        </p:nvSpPr>
        <p:spPr>
          <a:xfrm>
            <a:off x="3299460" y="6053137"/>
            <a:ext cx="56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Первый акт </a:t>
            </a:r>
            <a:r>
              <a:rPr lang="ru-RU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— это презентация основных действующих лиц, зов к странствию, встреча с наставником, принятие зова</a:t>
            </a:r>
          </a:p>
        </p:txBody>
      </p:sp>
    </p:spTree>
    <p:extLst>
      <p:ext uri="{BB962C8B-B14F-4D97-AF65-F5344CB8AC3E}">
        <p14:creationId xmlns:p14="http://schemas.microsoft.com/office/powerpoint/2010/main" val="175622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C155CD2-9375-493A-BBD0-0AD13DC4D7BD}"/>
              </a:ext>
            </a:extLst>
          </p:cNvPr>
          <p:cNvSpPr txBox="1"/>
          <p:nvPr/>
        </p:nvSpPr>
        <p:spPr>
          <a:xfrm>
            <a:off x="1" y="5952844"/>
            <a:ext cx="12191999" cy="694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/>
              <a:t>работает? не трогай!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2F9C4-F7DE-4D09-A3AA-9104AAAA1F91}"/>
              </a:ext>
            </a:extLst>
          </p:cNvPr>
          <p:cNvSpPr txBox="1"/>
          <p:nvPr/>
        </p:nvSpPr>
        <p:spPr>
          <a:xfrm>
            <a:off x="-2" y="5952842"/>
            <a:ext cx="12191999" cy="694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/>
              <a:t>вот зачем ты туда полез?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934057-7117-48F8-9773-81D005C26B4A}"/>
              </a:ext>
            </a:extLst>
          </p:cNvPr>
          <p:cNvSpPr txBox="1"/>
          <p:nvPr/>
        </p:nvSpPr>
        <p:spPr>
          <a:xfrm>
            <a:off x="1" y="5952848"/>
            <a:ext cx="12191999" cy="694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/>
              <a:t>думаешь, твой </a:t>
            </a:r>
            <a:r>
              <a:rPr lang="ru-RU" sz="2800" dirty="0" err="1"/>
              <a:t>многопоточнее</a:t>
            </a:r>
            <a:r>
              <a:rPr lang="ru-RU" sz="2800" dirty="0"/>
              <a:t> будет?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8FA6E-4141-4A29-B8FA-422FDEAADD41}"/>
              </a:ext>
            </a:extLst>
          </p:cNvPr>
          <p:cNvSpPr txBox="1"/>
          <p:nvPr/>
        </p:nvSpPr>
        <p:spPr>
          <a:xfrm>
            <a:off x="1" y="5952845"/>
            <a:ext cx="12191999" cy="694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/>
              <a:t>у стандартного</a:t>
            </a:r>
            <a:r>
              <a:rPr lang="en-US" sz="2800" dirty="0"/>
              <a:t> </a:t>
            </a:r>
            <a:r>
              <a:rPr lang="ru-RU" sz="2800" dirty="0"/>
              <a:t>«фатальный недостаток»? 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E2CC-2716-4BBF-81D1-84988D1328FA}"/>
              </a:ext>
            </a:extLst>
          </p:cNvPr>
          <p:cNvSpPr txBox="1"/>
          <p:nvPr/>
        </p:nvSpPr>
        <p:spPr>
          <a:xfrm>
            <a:off x="1" y="5952847"/>
            <a:ext cx="12191999" cy="694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/>
              <a:t>всем нравится, а ему, видите ли, нет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3532F-574E-4E15-9B83-660C689F4358}"/>
              </a:ext>
            </a:extLst>
          </p:cNvPr>
          <p:cNvSpPr txBox="1"/>
          <p:nvPr/>
        </p:nvSpPr>
        <p:spPr>
          <a:xfrm>
            <a:off x="1" y="5952846"/>
            <a:ext cx="12191999" cy="694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ru-RU" sz="2800" dirty="0" err="1"/>
              <a:t>оо</a:t>
            </a:r>
            <a:r>
              <a:rPr lang="ru-RU" sz="2800" dirty="0"/>
              <a:t>, пошла жара, не переключаем канал!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0163E8-4981-456F-8A83-5818726110F3}"/>
              </a:ext>
            </a:extLst>
          </p:cNvPr>
          <p:cNvSpPr txBox="1"/>
          <p:nvPr/>
        </p:nvSpPr>
        <p:spPr>
          <a:xfrm>
            <a:off x="-5" y="5952846"/>
            <a:ext cx="121919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😝</a:t>
            </a:r>
            <a:r>
              <a:rPr lang="en-US" sz="2400" dirty="0"/>
              <a:t> </a:t>
            </a:r>
            <a:r>
              <a:rPr lang="ru-RU" sz="2800" dirty="0"/>
              <a:t>«для практикующих инженеров»</a:t>
            </a:r>
            <a:r>
              <a:rPr lang="en-US" sz="2800" dirty="0"/>
              <a:t> </a:t>
            </a:r>
            <a:r>
              <a:rPr lang="ru-RU" sz="2400" dirty="0"/>
              <a:t>😝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96D43-3CD2-483B-9376-A324A21DB445}"/>
              </a:ext>
            </a:extLst>
          </p:cNvPr>
          <p:cNvSpPr/>
          <p:nvPr/>
        </p:nvSpPr>
        <p:spPr>
          <a:xfrm>
            <a:off x="1493520" y="6053659"/>
            <a:ext cx="8679180" cy="548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DFC4C4-2A2D-46E4-8F10-30F0569CA6DD}"/>
              </a:ext>
            </a:extLst>
          </p:cNvPr>
          <p:cNvSpPr/>
          <p:nvPr/>
        </p:nvSpPr>
        <p:spPr>
          <a:xfrm>
            <a:off x="1751897" y="4682990"/>
            <a:ext cx="94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perché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FB0DE7-B456-4B7C-9B42-9589C05D78D8}"/>
              </a:ext>
            </a:extLst>
          </p:cNvPr>
          <p:cNvSpPr/>
          <p:nvPr/>
        </p:nvSpPr>
        <p:spPr>
          <a:xfrm>
            <a:off x="3014104" y="4017522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vim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cas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F8F13D3-5415-4FA5-B861-2359B8D85FCD}"/>
              </a:ext>
            </a:extLst>
          </p:cNvPr>
          <p:cNvSpPr/>
          <p:nvPr/>
        </p:nvSpPr>
        <p:spPr>
          <a:xfrm>
            <a:off x="9217198" y="4881110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چرا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؟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7F74551-15D7-413A-86A8-1D7FA83A1AA2}"/>
              </a:ext>
            </a:extLst>
          </p:cNvPr>
          <p:cNvSpPr/>
          <p:nvPr/>
        </p:nvSpPr>
        <p:spPr>
          <a:xfrm>
            <a:off x="2499912" y="1792223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ทำไม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F77737-584D-4096-9239-EEA421F355FE}"/>
              </a:ext>
            </a:extLst>
          </p:cNvPr>
          <p:cNvSpPr/>
          <p:nvPr/>
        </p:nvSpPr>
        <p:spPr>
          <a:xfrm>
            <a:off x="8894543" y="2068000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ngoba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A9F02E-4158-4048-92DA-BF497A4EE434}"/>
              </a:ext>
            </a:extLst>
          </p:cNvPr>
          <p:cNvSpPr/>
          <p:nvPr/>
        </p:nvSpPr>
        <p:spPr>
          <a:xfrm>
            <a:off x="4749269" y="11586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為什麼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？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88758F2-3716-4046-8EF7-C41DD59F3E34}"/>
              </a:ext>
            </a:extLst>
          </p:cNvPr>
          <p:cNvSpPr/>
          <p:nvPr/>
        </p:nvSpPr>
        <p:spPr>
          <a:xfrm>
            <a:off x="8182541" y="78936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どうして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？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292BFD2-B246-400A-B0E3-69E1CF3C3B21}"/>
              </a:ext>
            </a:extLst>
          </p:cNvPr>
          <p:cNvSpPr/>
          <p:nvPr/>
        </p:nvSpPr>
        <p:spPr>
          <a:xfrm>
            <a:off x="9899858" y="3536721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чаро</a:t>
            </a:r>
            <a:r>
              <a:rPr lang="ru-RU" dirty="0"/>
              <a:t>?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F3BD64F-21AB-4001-A04F-C43E1B24CF21}"/>
              </a:ext>
            </a:extLst>
          </p:cNvPr>
          <p:cNvSpPr/>
          <p:nvPr/>
        </p:nvSpPr>
        <p:spPr>
          <a:xfrm>
            <a:off x="1200862" y="2951946"/>
            <a:ext cx="996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hvorfor</a:t>
            </a:r>
            <a:r>
              <a:rPr lang="ru-RU" dirty="0"/>
              <a:t>?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5C4C8C3-9674-4BE4-A2B7-AF4F85DB37C3}"/>
              </a:ext>
            </a:extLst>
          </p:cNvPr>
          <p:cNvSpPr/>
          <p:nvPr/>
        </p:nvSpPr>
        <p:spPr>
          <a:xfrm>
            <a:off x="10816702" y="5922069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нигә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8DD03-FF03-4B4D-A0D3-90F9483F1D36}"/>
              </a:ext>
            </a:extLst>
          </p:cNvPr>
          <p:cNvSpPr/>
          <p:nvPr/>
        </p:nvSpPr>
        <p:spPr>
          <a:xfrm>
            <a:off x="752906" y="665770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kwanini</a:t>
            </a:r>
            <a:r>
              <a:rPr lang="ru-RU" dirty="0"/>
              <a:t>?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85F316E-6DE9-4F7C-B797-BAD1E614A1DC}"/>
              </a:ext>
            </a:extLst>
          </p:cNvPr>
          <p:cNvSpPr/>
          <p:nvPr/>
        </p:nvSpPr>
        <p:spPr>
          <a:xfrm>
            <a:off x="10880526" y="56533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zakaj</a:t>
            </a:r>
            <a:r>
              <a:rPr lang="ru-RU" dirty="0"/>
              <a:t>?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B5BCF88-7531-413E-A68F-F1875C4FA86E}"/>
              </a:ext>
            </a:extLst>
          </p:cNvPr>
          <p:cNvSpPr/>
          <p:nvPr/>
        </p:nvSpPr>
        <p:spPr>
          <a:xfrm>
            <a:off x="710445" y="6007564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왜요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0EEB36-3F57-45C1-9AEB-271EB116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86" y="4081556"/>
            <a:ext cx="2003425" cy="1269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C43207-82A3-49DF-A111-2E2FCD841A9E}"/>
              </a:ext>
            </a:extLst>
          </p:cNvPr>
          <p:cNvSpPr txBox="1"/>
          <p:nvPr/>
        </p:nvSpPr>
        <p:spPr>
          <a:xfrm>
            <a:off x="0" y="313661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Зачем? </a:t>
            </a:r>
            <a:r>
              <a:rPr lang="en-US" sz="3200" b="1" dirty="0"/>
              <a:t>Why? </a:t>
            </a:r>
            <a:r>
              <a:rPr lang="en-US" sz="3200" b="1" dirty="0" err="1"/>
              <a:t>Warum</a:t>
            </a:r>
            <a:r>
              <a:rPr lang="en-US" sz="3200" b="1" dirty="0"/>
              <a:t>?</a:t>
            </a:r>
            <a:endParaRPr lang="ru-RU" sz="3200" b="1" dirty="0"/>
          </a:p>
        </p:txBody>
      </p:sp>
      <p:pic>
        <p:nvPicPr>
          <p:cNvPr id="1026" name="Picture 2" descr="Шило Иллюстрации и клипарт. 457 Шило иллюстрации на условиях «роялти-фри» и  рисунки для поиска от тысяч графических дизайнеров стоковых векторных  клипартов в формате EPS.">
            <a:extLst>
              <a:ext uri="{FF2B5EF4-FFF2-40B4-BE49-F238E27FC236}">
                <a16:creationId xmlns:a16="http://schemas.microsoft.com/office/drawing/2014/main" id="{020155DC-D263-48D9-A452-D0E9BCEA9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" r="6337" b="46860"/>
          <a:stretch/>
        </p:blipFill>
        <p:spPr bwMode="auto">
          <a:xfrm>
            <a:off x="4746746" y="1973285"/>
            <a:ext cx="2554224" cy="8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643598B-8347-4C93-9ED8-C4D46A288EA6}"/>
              </a:ext>
            </a:extLst>
          </p:cNvPr>
          <p:cNvSpPr/>
          <p:nvPr/>
        </p:nvSpPr>
        <p:spPr>
          <a:xfrm>
            <a:off x="7791809" y="5250442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>
                <a:solidFill>
                  <a:schemeClr val="bg1">
                    <a:lumMod val="50000"/>
                  </a:schemeClr>
                </a:solidFill>
              </a:rPr>
              <a:t>kodėl?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2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2" grpId="0" animBg="1"/>
      <p:bldP spid="24" grpId="0" animBg="1"/>
      <p:bldP spid="25" grpId="0" animBg="1"/>
      <p:bldP spid="27" grpId="0" animBg="1"/>
      <p:bldP spid="19" grpId="0" animBg="1"/>
      <p:bldP spid="3" grpId="0"/>
      <p:bldP spid="4" grpId="0"/>
      <p:bldP spid="6" grpId="0"/>
      <p:bldP spid="7" grpId="0"/>
      <p:bldP spid="8" grpId="0"/>
      <p:bldP spid="11" grpId="0"/>
      <p:bldP spid="13" grpId="0"/>
      <p:bldP spid="15" grpId="0"/>
      <p:bldP spid="14" grpId="0"/>
      <p:bldP spid="16" grpId="0"/>
      <p:bldP spid="17" grpId="0"/>
      <p:bldP spid="18" grpId="0"/>
      <p:bldP spid="12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EAC94E-BF87-4548-ACB2-B25D16166342}"/>
              </a:ext>
            </a:extLst>
          </p:cNvPr>
          <p:cNvGrpSpPr/>
          <p:nvPr/>
        </p:nvGrpSpPr>
        <p:grpSpPr>
          <a:xfrm>
            <a:off x="0" y="1577825"/>
            <a:ext cx="12097709" cy="3764606"/>
            <a:chOff x="0" y="1821903"/>
            <a:chExt cx="12097709" cy="37646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A1DD2F-CA56-439B-A578-C5AD17297370}"/>
                </a:ext>
              </a:extLst>
            </p:cNvPr>
            <p:cNvSpPr/>
            <p:nvPr/>
          </p:nvSpPr>
          <p:spPr>
            <a:xfrm>
              <a:off x="0" y="3395926"/>
              <a:ext cx="1610055" cy="205114"/>
            </a:xfrm>
            <a:prstGeom prst="rect">
              <a:avLst/>
            </a:prstGeom>
            <a:solidFill>
              <a:srgbClr val="FCFA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D94B67B-FE62-4F9C-B526-0211446A6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119" y="1830868"/>
              <a:ext cx="8801863" cy="37341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61DFAC-74C8-421D-A2C5-AB9083D0C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141"/>
            <a:stretch/>
          </p:blipFill>
          <p:spPr>
            <a:xfrm>
              <a:off x="5845565" y="1821903"/>
              <a:ext cx="6252144" cy="376460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2BB83B4-9CE7-4C48-A8AD-0CDDFBBB49AF}"/>
              </a:ext>
            </a:extLst>
          </p:cNvPr>
          <p:cNvSpPr txBox="1"/>
          <p:nvPr/>
        </p:nvSpPr>
        <p:spPr>
          <a:xfrm>
            <a:off x="0" y="8967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Тест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34FF3B-9743-4298-A261-AED05029081C}"/>
              </a:ext>
            </a:extLst>
          </p:cNvPr>
          <p:cNvSpPr/>
          <p:nvPr/>
        </p:nvSpPr>
        <p:spPr>
          <a:xfrm>
            <a:off x="10871200" y="1515569"/>
            <a:ext cx="1320800" cy="46535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D6729-D0A1-41CA-A92A-8FA6445191ED}"/>
              </a:ext>
            </a:extLst>
          </p:cNvPr>
          <p:cNvSpPr/>
          <p:nvPr/>
        </p:nvSpPr>
        <p:spPr>
          <a:xfrm>
            <a:off x="0" y="1515569"/>
            <a:ext cx="1320800" cy="46535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10D1C-45DA-40B7-BF36-812DF7F4D13A}"/>
              </a:ext>
            </a:extLst>
          </p:cNvPr>
          <p:cNvSpPr txBox="1"/>
          <p:nvPr/>
        </p:nvSpPr>
        <p:spPr>
          <a:xfrm>
            <a:off x="995679" y="5449941"/>
            <a:ext cx="4849885" cy="139909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~</a:t>
            </a:r>
            <a:r>
              <a:rPr lang="ru-RU" dirty="0"/>
              <a:t>112,1 </a:t>
            </a:r>
            <a:r>
              <a:rPr lang="ru-RU" dirty="0" err="1"/>
              <a:t>мсек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FC4B9-169B-42AE-A7FF-9C454E8F577C}"/>
              </a:ext>
            </a:extLst>
          </p:cNvPr>
          <p:cNvSpPr txBox="1"/>
          <p:nvPr/>
        </p:nvSpPr>
        <p:spPr>
          <a:xfrm>
            <a:off x="5845564" y="5468628"/>
            <a:ext cx="4849885" cy="139909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~</a:t>
            </a:r>
            <a:r>
              <a:rPr lang="ru-RU" dirty="0"/>
              <a:t>80,5 </a:t>
            </a:r>
            <a:r>
              <a:rPr lang="ru-RU" dirty="0" err="1"/>
              <a:t>мсек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4F811-6E76-493A-8D88-72280E9D60C2}"/>
              </a:ext>
            </a:extLst>
          </p:cNvPr>
          <p:cNvSpPr txBox="1"/>
          <p:nvPr/>
        </p:nvSpPr>
        <p:spPr>
          <a:xfrm>
            <a:off x="3998891" y="5498298"/>
            <a:ext cx="3702676" cy="13507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- 2</a:t>
            </a:r>
            <a:r>
              <a:rPr lang="en-US" sz="3200" dirty="0"/>
              <a:t>8</a:t>
            </a:r>
            <a:r>
              <a:rPr lang="ru-RU" sz="32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2101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4A0960D-149A-48E6-93F5-D87C0664EB1B}"/>
              </a:ext>
            </a:extLst>
          </p:cNvPr>
          <p:cNvGrpSpPr/>
          <p:nvPr/>
        </p:nvGrpSpPr>
        <p:grpSpPr>
          <a:xfrm>
            <a:off x="225342" y="1425130"/>
            <a:ext cx="11719407" cy="5168332"/>
            <a:chOff x="1386369" y="1685989"/>
            <a:chExt cx="10119359" cy="4462701"/>
          </a:xfrm>
          <a:effectLst>
            <a:outerShdw blurRad="190500" dist="38100" dir="16200000" rotWithShape="0">
              <a:prstClr val="black">
                <a:alpha val="26000"/>
              </a:prstClr>
            </a:outerShdw>
          </a:effectLst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C32384E5-17A9-4A56-8D5A-37A49468B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506" b="23366"/>
            <a:stretch/>
          </p:blipFill>
          <p:spPr>
            <a:xfrm>
              <a:off x="1386369" y="1685989"/>
              <a:ext cx="4930612" cy="4462701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8BEC472F-44BA-48E9-8273-D141298AC1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5776" b="24145"/>
            <a:stretch/>
          </p:blipFill>
          <p:spPr>
            <a:xfrm>
              <a:off x="6251695" y="1685989"/>
              <a:ext cx="5254033" cy="4462701"/>
            </a:xfrm>
            <a:prstGeom prst="rect">
              <a:avLst/>
            </a:prstGeom>
            <a:effectLst>
              <a:innerShdw blurRad="12700" dist="12700" dir="108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C1747C0-E304-4231-A792-223249665E9F}"/>
              </a:ext>
            </a:extLst>
          </p:cNvPr>
          <p:cNvSpPr/>
          <p:nvPr/>
        </p:nvSpPr>
        <p:spPr>
          <a:xfrm>
            <a:off x="2966340" y="2409597"/>
            <a:ext cx="223428" cy="2063268"/>
          </a:xfrm>
          <a:prstGeom prst="rightBrace">
            <a:avLst>
              <a:gd name="adj1" fmla="val 81060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Sum Svg Png Icon Free Download (#437399) - OnlineWebFonts.COM">
            <a:extLst>
              <a:ext uri="{FF2B5EF4-FFF2-40B4-BE49-F238E27FC236}">
                <a16:creationId xmlns:a16="http://schemas.microsoft.com/office/drawing/2014/main" id="{8B030A69-123B-463D-92F2-AC4AC7D1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88" y="3296908"/>
            <a:ext cx="223427" cy="30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A1CAA9-2783-407E-BA27-E1A47AC05E6C}"/>
              </a:ext>
            </a:extLst>
          </p:cNvPr>
          <p:cNvSpPr txBox="1"/>
          <p:nvPr/>
        </p:nvSpPr>
        <p:spPr>
          <a:xfrm>
            <a:off x="3575515" y="3266428"/>
            <a:ext cx="128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17,5 </a:t>
            </a:r>
            <a:r>
              <a:rPr lang="ru-RU" dirty="0"/>
              <a:t>сек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E6F8014-813D-4B79-84D5-5144CF3720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" t="-79" r="47912" b="7679"/>
          <a:stretch/>
        </p:blipFill>
        <p:spPr>
          <a:xfrm>
            <a:off x="1788730" y="995083"/>
            <a:ext cx="8614539" cy="6434417"/>
          </a:xfrm>
          <a:prstGeom prst="rect">
            <a:avLst/>
          </a:prstGeom>
          <a:effectLst>
            <a:outerShdw blurRad="190500" dist="38100" dir="16200000" rotWithShape="0">
              <a:prstClr val="black">
                <a:alpha val="26000"/>
              </a:prst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CDC36CB-99B4-4561-9F4A-F4509FFF870E}"/>
              </a:ext>
            </a:extLst>
          </p:cNvPr>
          <p:cNvSpPr/>
          <p:nvPr/>
        </p:nvSpPr>
        <p:spPr>
          <a:xfrm>
            <a:off x="0" y="4338774"/>
            <a:ext cx="12654482" cy="25072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4BEF1-953D-4EBF-8FAE-CBF10D00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" y="1685987"/>
            <a:ext cx="10692379" cy="49304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1219FD-08EC-4EF6-8912-837034F1C2F1}"/>
              </a:ext>
            </a:extLst>
          </p:cNvPr>
          <p:cNvSpPr/>
          <p:nvPr/>
        </p:nvSpPr>
        <p:spPr>
          <a:xfrm>
            <a:off x="4531361" y="1447800"/>
            <a:ext cx="703579" cy="54102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952B0-F498-486C-8123-4C46A9979D36}"/>
              </a:ext>
            </a:extLst>
          </p:cNvPr>
          <p:cNvSpPr/>
          <p:nvPr/>
        </p:nvSpPr>
        <p:spPr>
          <a:xfrm>
            <a:off x="5568316" y="1447798"/>
            <a:ext cx="165734" cy="5419844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FEBCB6-E546-48D9-ADAB-2886F0DE32FF}"/>
              </a:ext>
            </a:extLst>
          </p:cNvPr>
          <p:cNvSpPr/>
          <p:nvPr/>
        </p:nvSpPr>
        <p:spPr>
          <a:xfrm>
            <a:off x="6177916" y="1447800"/>
            <a:ext cx="853439" cy="5419842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DBC6B-02F3-4EE2-8A83-E074ACC4B137}"/>
              </a:ext>
            </a:extLst>
          </p:cNvPr>
          <p:cNvSpPr/>
          <p:nvPr/>
        </p:nvSpPr>
        <p:spPr>
          <a:xfrm>
            <a:off x="8202931" y="1447798"/>
            <a:ext cx="777240" cy="5419843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8733AC-42D5-4D1C-AE70-26936C36DD78}"/>
              </a:ext>
            </a:extLst>
          </p:cNvPr>
          <p:cNvSpPr/>
          <p:nvPr/>
        </p:nvSpPr>
        <p:spPr>
          <a:xfrm>
            <a:off x="9698627" y="1447798"/>
            <a:ext cx="234043" cy="5419844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2E970-3F62-46F6-871A-E030D5FEF0A9}"/>
              </a:ext>
            </a:extLst>
          </p:cNvPr>
          <p:cNvSpPr/>
          <p:nvPr/>
        </p:nvSpPr>
        <p:spPr>
          <a:xfrm>
            <a:off x="10304711" y="1447798"/>
            <a:ext cx="854780" cy="5410202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50305-F7B2-496C-BE05-5FF4831B9CD2}"/>
              </a:ext>
            </a:extLst>
          </p:cNvPr>
          <p:cNvSpPr txBox="1"/>
          <p:nvPr/>
        </p:nvSpPr>
        <p:spPr>
          <a:xfrm>
            <a:off x="-1556" y="0"/>
            <a:ext cx="12192000" cy="168598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err="1"/>
              <a:t>ThreadPool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745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AE2A42-5EF2-40E8-AAD8-C16273A58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" r="-1"/>
          <a:stretch/>
        </p:blipFill>
        <p:spPr>
          <a:xfrm>
            <a:off x="417316" y="3714255"/>
            <a:ext cx="11357368" cy="2149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FC656-EB7A-4DAE-B2AF-A75AEC7D3366}"/>
              </a:ext>
            </a:extLst>
          </p:cNvPr>
          <p:cNvSpPr txBox="1"/>
          <p:nvPr/>
        </p:nvSpPr>
        <p:spPr>
          <a:xfrm>
            <a:off x="0" y="1"/>
            <a:ext cx="12192000" cy="168598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err="1"/>
              <a:t>SmartThreadPool</a:t>
            </a:r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90279-F909-46B4-9EB9-A90AD3784661}"/>
              </a:ext>
            </a:extLst>
          </p:cNvPr>
          <p:cNvSpPr txBox="1"/>
          <p:nvPr/>
        </p:nvSpPr>
        <p:spPr>
          <a:xfrm>
            <a:off x="-1" y="6314636"/>
            <a:ext cx="12192000" cy="5298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200" dirty="0"/>
              <a:t>* не содержит ГМО</a:t>
            </a:r>
            <a:br>
              <a:rPr lang="ru-RU" sz="1200" dirty="0"/>
            </a:b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перед использованием посоветуйтесь с врачом</a:t>
            </a:r>
          </a:p>
        </p:txBody>
      </p:sp>
    </p:spTree>
    <p:extLst>
      <p:ext uri="{BB962C8B-B14F-4D97-AF65-F5344CB8AC3E}">
        <p14:creationId xmlns:p14="http://schemas.microsoft.com/office/powerpoint/2010/main" val="330137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E944A4-AAA4-4559-B21F-BC6CC5C69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0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Настало время охренительных историй (Кот с лампой)">
            <a:extLst>
              <a:ext uri="{FF2B5EF4-FFF2-40B4-BE49-F238E27FC236}">
                <a16:creationId xmlns:a16="http://schemas.microsoft.com/office/drawing/2014/main" id="{D064FFB1-DA55-4E48-A7C7-7AC4A3617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832" y="3821530"/>
            <a:ext cx="5398167" cy="303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BA81A-9B42-4B2B-BEEE-848F08696036}"/>
              </a:ext>
            </a:extLst>
          </p:cNvPr>
          <p:cNvSpPr txBox="1"/>
          <p:nvPr/>
        </p:nvSpPr>
        <p:spPr>
          <a:xfrm>
            <a:off x="0" y="2589755"/>
            <a:ext cx="1219200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200" dirty="0">
                <a:solidFill>
                  <a:schemeClr val="bg1"/>
                </a:solidFill>
              </a:rPr>
              <a:t>история про серийное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rgbClr val="C00000"/>
                </a:solidFill>
              </a:rPr>
              <a:t>убийство</a:t>
            </a:r>
          </a:p>
        </p:txBody>
      </p:sp>
    </p:spTree>
    <p:extLst>
      <p:ext uri="{BB962C8B-B14F-4D97-AF65-F5344CB8AC3E}">
        <p14:creationId xmlns:p14="http://schemas.microsoft.com/office/powerpoint/2010/main" val="364324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28101</TotalTime>
  <Words>421</Words>
  <Application>Microsoft Office PowerPoint</Application>
  <PresentationFormat>Широкоэкранный</PresentationFormat>
  <Paragraphs>80</Paragraphs>
  <Slides>21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Cascadia Code</vt:lpstr>
      <vt:lpstr>Segoe UI</vt:lpstr>
      <vt:lpstr>Segoe UI Light</vt:lpstr>
      <vt:lpstr>Segoe UI Semibold</vt:lpstr>
      <vt:lpstr>Source Sans Pro</vt:lpstr>
      <vt:lpstr>Storyboard Layouts</vt:lpstr>
      <vt:lpstr>Презентация PowerPoint</vt:lpstr>
      <vt:lpstr>Презентация PowerPoint</vt:lpstr>
      <vt:lpstr>и целого мира мало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Презентация PowerPoint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keywords>clrium6;process</cp:keywords>
  <cp:lastModifiedBy>Администратор</cp:lastModifiedBy>
  <cp:revision>511</cp:revision>
  <dcterms:created xsi:type="dcterms:W3CDTF">2018-09-29T08:14:48Z</dcterms:created>
  <dcterms:modified xsi:type="dcterms:W3CDTF">2021-10-20T14:52:14Z</dcterms:modified>
</cp:coreProperties>
</file>