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516" r:id="rId2"/>
    <p:sldId id="450" r:id="rId3"/>
    <p:sldId id="488" r:id="rId4"/>
    <p:sldId id="693" r:id="rId5"/>
    <p:sldId id="698" r:id="rId6"/>
    <p:sldId id="717" r:id="rId7"/>
    <p:sldId id="719" r:id="rId8"/>
    <p:sldId id="710" r:id="rId9"/>
    <p:sldId id="718" r:id="rId10"/>
    <p:sldId id="699" r:id="rId11"/>
    <p:sldId id="673" r:id="rId12"/>
    <p:sldId id="700" r:id="rId13"/>
    <p:sldId id="715" r:id="rId14"/>
    <p:sldId id="678" r:id="rId15"/>
    <p:sldId id="703" r:id="rId16"/>
    <p:sldId id="704" r:id="rId17"/>
    <p:sldId id="669" r:id="rId18"/>
    <p:sldId id="706" r:id="rId19"/>
    <p:sldId id="662" r:id="rId20"/>
    <p:sldId id="707" r:id="rId21"/>
    <p:sldId id="708" r:id="rId22"/>
    <p:sldId id="709" r:id="rId23"/>
    <p:sldId id="711" r:id="rId24"/>
    <p:sldId id="705" r:id="rId25"/>
    <p:sldId id="712" r:id="rId26"/>
    <p:sldId id="713" r:id="rId27"/>
    <p:sldId id="714" r:id="rId28"/>
    <p:sldId id="650" r:id="rId29"/>
    <p:sldId id="651" r:id="rId30"/>
    <p:sldId id="49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99A66E3D-4627-49FB-8EDC-5ADFF2B292DC}">
          <p14:sldIdLst>
            <p14:sldId id="516"/>
            <p14:sldId id="450"/>
          </p14:sldIdLst>
        </p14:section>
        <p14:section name="Введение (25%)" id="{FB1B8EB0-2BA8-40A0-BD9B-BCE9BEE3D249}">
          <p14:sldIdLst>
            <p14:sldId id="488"/>
            <p14:sldId id="693"/>
            <p14:sldId id="698"/>
            <p14:sldId id="717"/>
            <p14:sldId id="719"/>
            <p14:sldId id="710"/>
            <p14:sldId id="718"/>
            <p14:sldId id="699"/>
            <p14:sldId id="673"/>
            <p14:sldId id="700"/>
            <p14:sldId id="715"/>
            <p14:sldId id="678"/>
            <p14:sldId id="703"/>
            <p14:sldId id="704"/>
          </p14:sldIdLst>
        </p14:section>
        <p14:section name="Основная часть (50%)" id="{305013D4-C66B-47A1-A6CF-EACBFA690D63}">
          <p14:sldIdLst>
            <p14:sldId id="669"/>
            <p14:sldId id="706"/>
            <p14:sldId id="662"/>
            <p14:sldId id="707"/>
            <p14:sldId id="708"/>
            <p14:sldId id="709"/>
            <p14:sldId id="711"/>
            <p14:sldId id="705"/>
            <p14:sldId id="712"/>
            <p14:sldId id="713"/>
            <p14:sldId id="714"/>
          </p14:sldIdLst>
        </p14:section>
        <p14:section name="Развязка (25%)" id="{3F7324A7-CAC1-485E-9FA6-BCE673C7F080}">
          <p14:sldIdLst/>
        </p14:section>
        <p14:section name="Выводы" id="{86ABB026-6F90-4601-94C7-65B0DFFA8CC5}">
          <p14:sldIdLst>
            <p14:sldId id="650"/>
            <p14:sldId id="651"/>
            <p14:sldId id="49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AED"/>
    <a:srgbClr val="FFFFFF"/>
    <a:srgbClr val="2F528F"/>
    <a:srgbClr val="507E32"/>
    <a:srgbClr val="512507"/>
    <a:srgbClr val="BC8C00"/>
    <a:srgbClr val="648CC8"/>
    <a:srgbClr val="37609B"/>
    <a:srgbClr val="1B1B1B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80" autoAdjust="0"/>
    <p:restoredTop sz="94913" autoAdjust="0"/>
  </p:normalViewPr>
  <p:slideViewPr>
    <p:cSldViewPr snapToGrid="0">
      <p:cViewPr>
        <p:scale>
          <a:sx n="70" d="100"/>
          <a:sy n="70" d="100"/>
        </p:scale>
        <p:origin x="533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187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CFB72F-DF3A-43F3-9D36-B980CE9EC5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72C6F-3796-4021-BC84-9F5E84B5CC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702DD-AC8F-417C-B7E8-5E3F8CEB616D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6385-4EF8-4C90-B616-DB96EF8EAF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834A2-5824-428E-8262-F5616C7A3E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31F85-2213-427D-9323-D03D0ACA52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037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2AA2D-F3FD-4622-BBC6-712AF01C4DDE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90907-BE26-48C9-88BE-8D126E13B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63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14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5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96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65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18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98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88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67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хни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C59DE5F-F303-4742-A96F-D50700A162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" y="0"/>
            <a:ext cx="70485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02269B-E154-41B8-822D-1C31CB76CE8D}"/>
              </a:ext>
            </a:extLst>
          </p:cNvPr>
          <p:cNvSpPr txBox="1"/>
          <p:nvPr userDrawn="1"/>
        </p:nvSpPr>
        <p:spPr>
          <a:xfrm>
            <a:off x="0" y="6404373"/>
            <a:ext cx="69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ED144EA-89AE-4759-8B06-27CCA8284B21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AA97D4-D53C-4BD3-AE1E-212035720C57}"/>
              </a:ext>
            </a:extLst>
          </p:cNvPr>
          <p:cNvSpPr/>
          <p:nvPr userDrawn="1"/>
        </p:nvSpPr>
        <p:spPr>
          <a:xfrm>
            <a:off x="707136" y="1"/>
            <a:ext cx="1148486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4A9F00-09EF-4F9D-B04D-5C87EDDC2D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8063" y="1237956"/>
            <a:ext cx="10643467" cy="4955453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4BE5C4A-B5FD-4ED8-B1F7-C578556E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2" y="392506"/>
            <a:ext cx="10643467" cy="49361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C69484-E6B8-4D41-B8DF-7732CAAF4274}"/>
              </a:ext>
            </a:extLst>
          </p:cNvPr>
          <p:cNvSpPr/>
          <p:nvPr userDrawn="1"/>
        </p:nvSpPr>
        <p:spPr>
          <a:xfrm rot="5400000">
            <a:off x="8740139" y="3406139"/>
            <a:ext cx="6858002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DFC5DFB-F250-44C8-B4C7-77985F8345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395" y="5734424"/>
            <a:ext cx="1631410" cy="163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45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Левый заголовок с подз. без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8BBA5EC-9257-4C8B-B8EA-8B4AA072F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" y="0"/>
            <a:ext cx="70485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02269B-E154-41B8-822D-1C31CB76CE8D}"/>
              </a:ext>
            </a:extLst>
          </p:cNvPr>
          <p:cNvSpPr txBox="1"/>
          <p:nvPr userDrawn="1"/>
        </p:nvSpPr>
        <p:spPr>
          <a:xfrm>
            <a:off x="0" y="6404373"/>
            <a:ext cx="69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ED144EA-89AE-4759-8B06-27CCA8284B21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AA97D4-D53C-4BD3-AE1E-212035720C57}"/>
              </a:ext>
            </a:extLst>
          </p:cNvPr>
          <p:cNvSpPr/>
          <p:nvPr userDrawn="1"/>
        </p:nvSpPr>
        <p:spPr>
          <a:xfrm>
            <a:off x="707136" y="1"/>
            <a:ext cx="1148486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4A9F00-09EF-4F9D-B04D-5C87EDDC2D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8063" y="724156"/>
            <a:ext cx="10643467" cy="546925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4BE5C4A-B5FD-4ED8-B1F7-C578556E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44142" y="1557241"/>
            <a:ext cx="3387940" cy="699656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>
                    <a:lumMod val="95000"/>
                  </a:schemeClr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C69484-E6B8-4D41-B8DF-7732CAAF4274}"/>
              </a:ext>
            </a:extLst>
          </p:cNvPr>
          <p:cNvSpPr/>
          <p:nvPr userDrawn="1"/>
        </p:nvSpPr>
        <p:spPr>
          <a:xfrm rot="5400000">
            <a:off x="8740139" y="3406139"/>
            <a:ext cx="6858002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2A27EC-580F-4231-9A50-8FCA429A5F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8063" y="147031"/>
            <a:ext cx="10644187" cy="3943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u="dotted" baseline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chemeClr val="tx1">
                      <a:lumMod val="50000"/>
                      <a:lumOff val="50000"/>
                    </a:schemeClr>
                  </a:solidFill>
                </a:u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D6B4EAF-8E66-496E-BFBB-90997B000D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395" y="5734424"/>
            <a:ext cx="1631410" cy="163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6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Левый заголовок с подз. без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8BBA5EC-9257-4C8B-B8EA-8B4AA072F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" y="0"/>
            <a:ext cx="70485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02269B-E154-41B8-822D-1C31CB76CE8D}"/>
              </a:ext>
            </a:extLst>
          </p:cNvPr>
          <p:cNvSpPr txBox="1"/>
          <p:nvPr userDrawn="1"/>
        </p:nvSpPr>
        <p:spPr>
          <a:xfrm>
            <a:off x="0" y="6404373"/>
            <a:ext cx="69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ED144EA-89AE-4759-8B06-27CCA8284B21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AA97D4-D53C-4BD3-AE1E-212035720C57}"/>
              </a:ext>
            </a:extLst>
          </p:cNvPr>
          <p:cNvSpPr/>
          <p:nvPr userDrawn="1"/>
        </p:nvSpPr>
        <p:spPr>
          <a:xfrm>
            <a:off x="707136" y="1"/>
            <a:ext cx="1148486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4BE5C4A-B5FD-4ED8-B1F7-C578556E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44142" y="1557241"/>
            <a:ext cx="3387940" cy="699656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>
                    <a:lumMod val="95000"/>
                  </a:schemeClr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C69484-E6B8-4D41-B8DF-7732CAAF4274}"/>
              </a:ext>
            </a:extLst>
          </p:cNvPr>
          <p:cNvSpPr/>
          <p:nvPr userDrawn="1"/>
        </p:nvSpPr>
        <p:spPr>
          <a:xfrm rot="5400000">
            <a:off x="8740139" y="3406139"/>
            <a:ext cx="6858002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4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Левый заголовок с подз. без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C02269B-E154-41B8-822D-1C31CB76CE8D}"/>
              </a:ext>
            </a:extLst>
          </p:cNvPr>
          <p:cNvSpPr txBox="1"/>
          <p:nvPr userDrawn="1"/>
        </p:nvSpPr>
        <p:spPr>
          <a:xfrm>
            <a:off x="0" y="6404373"/>
            <a:ext cx="69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ED144EA-89AE-4759-8B06-27CCA8284B21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C69484-E6B8-4D41-B8DF-7732CAAF4274}"/>
              </a:ext>
            </a:extLst>
          </p:cNvPr>
          <p:cNvSpPr/>
          <p:nvPr userDrawn="1"/>
        </p:nvSpPr>
        <p:spPr>
          <a:xfrm rot="5400000">
            <a:off x="8740139" y="3406139"/>
            <a:ext cx="6858002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BB6C50-BC59-475F-AD37-70F53AC847AF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5B13297-CC42-4F88-985B-24FBFD9E99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395" y="5734424"/>
            <a:ext cx="1631410" cy="163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27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Левый заголовок с подз. без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C02269B-E154-41B8-822D-1C31CB76CE8D}"/>
              </a:ext>
            </a:extLst>
          </p:cNvPr>
          <p:cNvSpPr txBox="1"/>
          <p:nvPr userDrawn="1"/>
        </p:nvSpPr>
        <p:spPr>
          <a:xfrm>
            <a:off x="0" y="6404373"/>
            <a:ext cx="69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ED144EA-89AE-4759-8B06-27CCA8284B21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C69484-E6B8-4D41-B8DF-7732CAAF4274}"/>
              </a:ext>
            </a:extLst>
          </p:cNvPr>
          <p:cNvSpPr/>
          <p:nvPr userDrawn="1"/>
        </p:nvSpPr>
        <p:spPr>
          <a:xfrm rot="5400000">
            <a:off x="8740139" y="3406139"/>
            <a:ext cx="6858002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BB6C50-BC59-475F-AD37-70F53AC847AF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8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BBED07-D89C-40C8-A798-ADCDC3D22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39400" y="0"/>
            <a:ext cx="17526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CC61BC-DE10-4C63-90AF-D954B7C946E3}"/>
              </a:ext>
            </a:extLst>
          </p:cNvPr>
          <p:cNvSpPr/>
          <p:nvPr userDrawn="1"/>
        </p:nvSpPr>
        <p:spPr>
          <a:xfrm rot="5400000">
            <a:off x="-3407424" y="3406139"/>
            <a:ext cx="6858002" cy="45719"/>
          </a:xfrm>
          <a:prstGeom prst="rect">
            <a:avLst/>
          </a:prstGeom>
          <a:solidFill>
            <a:srgbClr val="F01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0D0ED-6EB8-45DD-8131-9A4C2492DB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688" y="-263054"/>
            <a:ext cx="1287700" cy="12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29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223496-3D24-49FA-85D5-3DC91E4805DC}"/>
              </a:ext>
            </a:extLst>
          </p:cNvPr>
          <p:cNvGrpSpPr/>
          <p:nvPr userDrawn="1"/>
        </p:nvGrpSpPr>
        <p:grpSpPr>
          <a:xfrm>
            <a:off x="4322886" y="2786469"/>
            <a:ext cx="3079501" cy="1702436"/>
            <a:chOff x="6980552" y="2270682"/>
            <a:chExt cx="3079501" cy="170243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92A400E-F64F-4EDE-BFE3-F50375C0A3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2700000">
              <a:off x="8084247" y="1517818"/>
              <a:ext cx="1032403" cy="291920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02F024F-266E-428C-B7FC-0F10342F5A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 amt="52000"/>
            </a:blip>
            <a:stretch>
              <a:fillRect/>
            </a:stretch>
          </p:blipFill>
          <p:spPr>
            <a:xfrm rot="2700000">
              <a:off x="7619027" y="1632207"/>
              <a:ext cx="698708" cy="197565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CDDC84C-34A7-467C-AF34-EE03107923C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 amt="52000"/>
            </a:blip>
            <a:stretch>
              <a:fillRect/>
            </a:stretch>
          </p:blipFill>
          <p:spPr>
            <a:xfrm rot="2700000">
              <a:off x="8702669" y="2635935"/>
              <a:ext cx="698708" cy="1975657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49D5DCE-5161-42EB-AEB1-99734D509E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39400" y="0"/>
            <a:ext cx="17526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A1A9B29-DBE2-4791-9E79-9DF9DAC4D17C}"/>
              </a:ext>
            </a:extLst>
          </p:cNvPr>
          <p:cNvSpPr/>
          <p:nvPr userDrawn="1"/>
        </p:nvSpPr>
        <p:spPr>
          <a:xfrm rot="5400000">
            <a:off x="-3407424" y="3406139"/>
            <a:ext cx="6858002" cy="45719"/>
          </a:xfrm>
          <a:prstGeom prst="rect">
            <a:avLst/>
          </a:prstGeom>
          <a:solidFill>
            <a:srgbClr val="F01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29E6F1-AB40-45A8-968D-D95769621D22}"/>
              </a:ext>
            </a:extLst>
          </p:cNvPr>
          <p:cNvSpPr/>
          <p:nvPr userDrawn="1"/>
        </p:nvSpPr>
        <p:spPr>
          <a:xfrm>
            <a:off x="3790132" y="1547040"/>
            <a:ext cx="4772025" cy="3343275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FC09C4-ADB2-48F5-A9E8-518FD5388A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38474"/>
            <a:ext cx="10048875" cy="95726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7267D607-84D6-49CF-B2F6-489E1E7E6B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688" y="-263054"/>
            <a:ext cx="1287700" cy="12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37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24255AA-BE67-4CA3-A0FA-17648282A41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0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6" r:id="rId2"/>
    <p:sldLayoutId id="2147483669" r:id="rId3"/>
    <p:sldLayoutId id="2147483668" r:id="rId4"/>
    <p:sldLayoutId id="2147483670" r:id="rId5"/>
    <p:sldLayoutId id="2147483663" r:id="rId6"/>
    <p:sldLayoutId id="214748366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619413A0-D0D6-4047-84FC-3AC65E37C64C}"/>
              </a:ext>
            </a:extLst>
          </p:cNvPr>
          <p:cNvSpPr txBox="1">
            <a:spLocks/>
          </p:cNvSpPr>
          <p:nvPr/>
        </p:nvSpPr>
        <p:spPr>
          <a:xfrm>
            <a:off x="452761" y="3193066"/>
            <a:ext cx="8088265" cy="17535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800" b="1" dirty="0">
                <a:latin typeface="Segoe UI Semibold" panose="020B0702040204020203" pitchFamily="34" charset="0"/>
                <a:ea typeface="Source Sans Pro" panose="020B0503030403020204" pitchFamily="34" charset="0"/>
                <a:cs typeface="Segoe UI Semibold" panose="020B0702040204020203" pitchFamily="34" charset="0"/>
              </a:rPr>
              <a:t>Разработка собственного пула потоков</a:t>
            </a:r>
            <a:endParaRPr lang="en-US" sz="2800" b="1" dirty="0">
              <a:latin typeface="Segoe UI Semibold" panose="020B0702040204020203" pitchFamily="34" charset="0"/>
              <a:ea typeface="Source Sans Pro" panose="020B0503030403020204" pitchFamily="34" charset="0"/>
              <a:cs typeface="Segoe UI Semibold" panose="020B07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000" b="1" dirty="0">
                <a:latin typeface="Segoe UI Semibold" panose="020B0702040204020203" pitchFamily="34" charset="0"/>
                <a:ea typeface="Source Sans Pro" panose="020B0503030403020204" pitchFamily="34" charset="0"/>
                <a:cs typeface="Segoe UI Semibold" panose="020B0702040204020203" pitchFamily="34" charset="0"/>
              </a:rPr>
              <a:t>Для получения дополнительного контроля исполнения</a:t>
            </a:r>
            <a:endParaRPr lang="en-US" sz="2000" b="1" dirty="0">
              <a:latin typeface="Segoe UI Semibold" panose="020B0702040204020203" pitchFamily="34" charset="0"/>
              <a:ea typeface="Source Sans Pro" panose="020B05030304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72FA4B79-E69E-4DA6-B0F3-C10C71B2AB65}"/>
              </a:ext>
            </a:extLst>
          </p:cNvPr>
          <p:cNvSpPr txBox="1">
            <a:spLocks/>
          </p:cNvSpPr>
          <p:nvPr/>
        </p:nvSpPr>
        <p:spPr>
          <a:xfrm>
            <a:off x="7533177" y="6230067"/>
            <a:ext cx="3835400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800" dirty="0">
                <a:latin typeface="Segoe UI Light" panose="020B0502040204020203" pitchFamily="34" charset="0"/>
                <a:ea typeface="Source Sans Pro" panose="020B0503030403020204" pitchFamily="34" charset="0"/>
                <a:cs typeface="Segoe UI Light" panose="020B0502040204020203" pitchFamily="34" charset="0"/>
              </a:rPr>
              <a:t>Сидристый Станислав</a:t>
            </a:r>
            <a:endParaRPr lang="en-US" sz="1800" dirty="0">
              <a:latin typeface="Cascadia Code" panose="020B0509020204030204" pitchFamily="49" charset="0"/>
              <a:ea typeface="Source Sans Pro" panose="020B0503030403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29" name="Picture 2" descr="user avatar">
            <a:extLst>
              <a:ext uri="{FF2B5EF4-FFF2-40B4-BE49-F238E27FC236}">
                <a16:creationId xmlns:a16="http://schemas.microsoft.com/office/drawing/2014/main" id="{EFBCF2D5-B01E-4497-9A23-39E0DDC91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6892" y="6255376"/>
            <a:ext cx="327927" cy="32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171CBE3-6C26-4B60-8458-1174341F5AE1}"/>
              </a:ext>
            </a:extLst>
          </p:cNvPr>
          <p:cNvSpPr/>
          <p:nvPr/>
        </p:nvSpPr>
        <p:spPr>
          <a:xfrm rot="5400000">
            <a:off x="-3407424" y="3406139"/>
            <a:ext cx="6858002" cy="45719"/>
          </a:xfrm>
          <a:prstGeom prst="rect">
            <a:avLst/>
          </a:prstGeom>
          <a:solidFill>
            <a:srgbClr val="F01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0F6E0-7FB6-489C-84F7-FF222CDA8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00000">
            <a:off x="8706154" y="1984395"/>
            <a:ext cx="1078894" cy="30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47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4269407-4FF1-40A6-A282-198EBDAE2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96"/>
          <a:stretch/>
        </p:blipFill>
        <p:spPr>
          <a:xfrm>
            <a:off x="692480" y="1687457"/>
            <a:ext cx="10783234" cy="5170543"/>
          </a:xfrm>
          <a:prstGeom prst="rect">
            <a:avLst/>
          </a:prstGeom>
          <a:effectLst>
            <a:outerShdw blurRad="190500" dist="38100" dir="16200000" rotWithShape="0">
              <a:prstClr val="black">
                <a:alpha val="26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26FEB7-86B3-4B3E-9379-70310E2E9C3F}"/>
              </a:ext>
            </a:extLst>
          </p:cNvPr>
          <p:cNvSpPr txBox="1"/>
          <p:nvPr/>
        </p:nvSpPr>
        <p:spPr>
          <a:xfrm>
            <a:off x="0" y="1"/>
            <a:ext cx="12192000" cy="168598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3200" dirty="0"/>
              <a:t>Суммарное время работы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C1747C0-E304-4231-A792-223249665E9F}"/>
              </a:ext>
            </a:extLst>
          </p:cNvPr>
          <p:cNvSpPr/>
          <p:nvPr/>
        </p:nvSpPr>
        <p:spPr>
          <a:xfrm>
            <a:off x="2966340" y="2409597"/>
            <a:ext cx="223428" cy="2063268"/>
          </a:xfrm>
          <a:prstGeom prst="rightBrace">
            <a:avLst>
              <a:gd name="adj1" fmla="val 81060"/>
              <a:gd name="adj2" fmla="val 50000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Sum Svg Png Icon Free Download (#437399) - OnlineWebFonts.COM">
            <a:extLst>
              <a:ext uri="{FF2B5EF4-FFF2-40B4-BE49-F238E27FC236}">
                <a16:creationId xmlns:a16="http://schemas.microsoft.com/office/drawing/2014/main" id="{8B030A69-123B-463D-92F2-AC4AC7D1C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088" y="3296908"/>
            <a:ext cx="223427" cy="30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A1CAA9-2783-407E-BA27-E1A47AC05E6C}"/>
              </a:ext>
            </a:extLst>
          </p:cNvPr>
          <p:cNvSpPr txBox="1"/>
          <p:nvPr/>
        </p:nvSpPr>
        <p:spPr>
          <a:xfrm>
            <a:off x="3575515" y="3266428"/>
            <a:ext cx="128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29,5 </a:t>
            </a:r>
            <a:r>
              <a:rPr lang="ru-RU" dirty="0"/>
              <a:t>сек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DC36CB-99B4-4561-9F4A-F4509FFF870E}"/>
              </a:ext>
            </a:extLst>
          </p:cNvPr>
          <p:cNvSpPr/>
          <p:nvPr/>
        </p:nvSpPr>
        <p:spPr>
          <a:xfrm>
            <a:off x="379145" y="4472865"/>
            <a:ext cx="11404359" cy="241561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F58660-57C6-43B1-A4FB-AE6C82709D50}"/>
              </a:ext>
            </a:extLst>
          </p:cNvPr>
          <p:cNvGrpSpPr/>
          <p:nvPr/>
        </p:nvGrpSpPr>
        <p:grpSpPr>
          <a:xfrm>
            <a:off x="692481" y="4596907"/>
            <a:ext cx="10783234" cy="2261093"/>
            <a:chOff x="1012993" y="3832463"/>
            <a:chExt cx="10783234" cy="2261093"/>
          </a:xfrm>
          <a:effectLst>
            <a:outerShdw blurRad="76200" dist="38100" dir="16200000" sx="103000" sy="103000" rotWithShape="0">
              <a:schemeClr val="bg1">
                <a:alpha val="40000"/>
              </a:schemeClr>
            </a:outerShdw>
          </a:effectLst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6EC087B-062E-451C-B7CB-B1327A2232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9868"/>
            <a:stretch/>
          </p:blipFill>
          <p:spPr>
            <a:xfrm>
              <a:off x="1012993" y="3832463"/>
              <a:ext cx="10783234" cy="226109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81D8C25-AE4C-40FE-9988-6A33665E094E}"/>
                </a:ext>
              </a:extLst>
            </p:cNvPr>
            <p:cNvSpPr/>
            <p:nvPr/>
          </p:nvSpPr>
          <p:spPr>
            <a:xfrm>
              <a:off x="1485900" y="4091940"/>
              <a:ext cx="10119360" cy="1983833"/>
            </a:xfrm>
            <a:prstGeom prst="rect">
              <a:avLst/>
            </a:prstGeom>
            <a:solidFill>
              <a:schemeClr val="bg1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95579DB-C2C5-47FE-A0BF-77F10CA53B4A}"/>
                </a:ext>
              </a:extLst>
            </p:cNvPr>
            <p:cNvSpPr/>
            <p:nvPr/>
          </p:nvSpPr>
          <p:spPr>
            <a:xfrm>
              <a:off x="2214880" y="5108578"/>
              <a:ext cx="4673600" cy="484502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AC87315-30D4-4C45-A55F-8D8710113D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146" t="28293" r="45513" b="60964"/>
            <a:stretch/>
          </p:blipFill>
          <p:spPr>
            <a:xfrm>
              <a:off x="2213610" y="5108578"/>
              <a:ext cx="4673600" cy="4845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034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7C569B-7917-4148-B3B0-09593E50B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324" y="1696875"/>
            <a:ext cx="9777550" cy="20482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57B1BC-42CF-49B1-92F9-B984BA267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154" y="3867811"/>
            <a:ext cx="9805790" cy="20713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B51876-CA6B-4A9F-BD6F-423AE3903B20}"/>
              </a:ext>
            </a:extLst>
          </p:cNvPr>
          <p:cNvSpPr txBox="1"/>
          <p:nvPr/>
        </p:nvSpPr>
        <p:spPr>
          <a:xfrm>
            <a:off x="0" y="1"/>
            <a:ext cx="12192000" cy="168598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3200" dirty="0"/>
              <a:t>Память</a:t>
            </a:r>
          </a:p>
        </p:txBody>
      </p:sp>
    </p:spTree>
    <p:extLst>
      <p:ext uri="{BB962C8B-B14F-4D97-AF65-F5344CB8AC3E}">
        <p14:creationId xmlns:p14="http://schemas.microsoft.com/office/powerpoint/2010/main" val="3827396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34BEF1-953D-4EBF-8FAE-CBF10D009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34" y="1510561"/>
            <a:ext cx="11072820" cy="51058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2E4877-604C-4206-B982-7D5DE545D247}"/>
              </a:ext>
            </a:extLst>
          </p:cNvPr>
          <p:cNvSpPr txBox="1"/>
          <p:nvPr/>
        </p:nvSpPr>
        <p:spPr>
          <a:xfrm>
            <a:off x="2214880" y="465489"/>
            <a:ext cx="8067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ThreadPool</a:t>
            </a:r>
            <a:endParaRPr lang="ru-RU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1219FD-08EC-4EF6-8912-837034F1C2F1}"/>
              </a:ext>
            </a:extLst>
          </p:cNvPr>
          <p:cNvSpPr/>
          <p:nvPr/>
        </p:nvSpPr>
        <p:spPr>
          <a:xfrm>
            <a:off x="4551317" y="1447800"/>
            <a:ext cx="699658" cy="5410200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A952B0-F498-486C-8123-4C46A9979D36}"/>
              </a:ext>
            </a:extLst>
          </p:cNvPr>
          <p:cNvSpPr/>
          <p:nvPr/>
        </p:nvSpPr>
        <p:spPr>
          <a:xfrm>
            <a:off x="5610010" y="1447798"/>
            <a:ext cx="154757" cy="5419844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FEBCB6-E546-48D9-ADAB-2886F0DE32FF}"/>
              </a:ext>
            </a:extLst>
          </p:cNvPr>
          <p:cNvSpPr/>
          <p:nvPr/>
        </p:nvSpPr>
        <p:spPr>
          <a:xfrm>
            <a:off x="6241984" y="1447800"/>
            <a:ext cx="874225" cy="5419842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4DBC6B-02F3-4EE2-8A83-E074ACC4B137}"/>
              </a:ext>
            </a:extLst>
          </p:cNvPr>
          <p:cNvSpPr/>
          <p:nvPr/>
        </p:nvSpPr>
        <p:spPr>
          <a:xfrm>
            <a:off x="8343010" y="1447798"/>
            <a:ext cx="790975" cy="5419843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8733AC-42D5-4D1C-AE70-26936C36DD78}"/>
              </a:ext>
            </a:extLst>
          </p:cNvPr>
          <p:cNvSpPr/>
          <p:nvPr/>
        </p:nvSpPr>
        <p:spPr>
          <a:xfrm>
            <a:off x="9877697" y="1447798"/>
            <a:ext cx="244839" cy="5419844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B2E970-3F62-46F6-871A-E030D5FEF0A9}"/>
              </a:ext>
            </a:extLst>
          </p:cNvPr>
          <p:cNvSpPr/>
          <p:nvPr/>
        </p:nvSpPr>
        <p:spPr>
          <a:xfrm>
            <a:off x="10514174" y="1447798"/>
            <a:ext cx="874225" cy="5410202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450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F798A1D-1B16-4FD0-8CAC-8754A8D7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Экспозиция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9A1D7-FC86-4DFE-A273-CC8CD995B13B}"/>
              </a:ext>
            </a:extLst>
          </p:cNvPr>
          <p:cNvSpPr txBox="1"/>
          <p:nvPr/>
        </p:nvSpPr>
        <p:spPr>
          <a:xfrm>
            <a:off x="2214880" y="465489"/>
            <a:ext cx="8067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SmartThreadPool</a:t>
            </a:r>
            <a:endParaRPr lang="ru-RU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AE2A42-5EF2-40E8-AAD8-C16273A58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" r="-1"/>
          <a:stretch/>
        </p:blipFill>
        <p:spPr>
          <a:xfrm>
            <a:off x="736600" y="4242890"/>
            <a:ext cx="11357368" cy="214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70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meme-arsenal.com/memes/f55c9ee0e2509d8d25b48f53eb9ff9b1.jpg">
            <a:extLst>
              <a:ext uri="{FF2B5EF4-FFF2-40B4-BE49-F238E27FC236}">
                <a16:creationId xmlns:a16="http://schemas.microsoft.com/office/drawing/2014/main" id="{34FDBB77-7555-4ADA-A7EF-F4B6A28B2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030" y="3476625"/>
            <a:ext cx="47625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C872727-B732-419A-AFF6-BB25CC49D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081083" y="2294181"/>
            <a:ext cx="4861821" cy="699656"/>
          </a:xfrm>
        </p:spPr>
        <p:txBody>
          <a:bodyPr/>
          <a:lstStyle/>
          <a:p>
            <a:r>
              <a:rPr lang="ru-RU" dirty="0"/>
              <a:t>Первое поворотное  событие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EE5FEC-8330-4526-9AFD-A8FD3834EE27}"/>
              </a:ext>
            </a:extLst>
          </p:cNvPr>
          <p:cNvSpPr txBox="1"/>
          <p:nvPr/>
        </p:nvSpPr>
        <p:spPr>
          <a:xfrm>
            <a:off x="762000" y="2768739"/>
            <a:ext cx="1133856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Строим план решения!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601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C872727-B732-419A-AFF6-BB25CC49D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081083" y="2294181"/>
            <a:ext cx="4861821" cy="699656"/>
          </a:xfrm>
        </p:spPr>
        <p:txBody>
          <a:bodyPr/>
          <a:lstStyle/>
          <a:p>
            <a:r>
              <a:rPr lang="ru-RU" dirty="0"/>
              <a:t>Первое поворотное  событие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1C6C8-75B1-4E33-A41C-65FA344553A3}"/>
              </a:ext>
            </a:extLst>
          </p:cNvPr>
          <p:cNvSpPr txBox="1"/>
          <p:nvPr/>
        </p:nvSpPr>
        <p:spPr>
          <a:xfrm>
            <a:off x="3760470" y="3075057"/>
            <a:ext cx="467106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Переписать</a:t>
            </a:r>
            <a:r>
              <a:rPr lang="en-US" sz="4000" dirty="0"/>
              <a:t>?..</a:t>
            </a:r>
            <a:endParaRPr lang="ru-RU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C444B7-4445-4E88-9C8A-D822507191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454"/>
          <a:stretch/>
        </p:blipFill>
        <p:spPr>
          <a:xfrm>
            <a:off x="2255520" y="2765599"/>
            <a:ext cx="8341811" cy="409240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9A426A1-B368-4B63-B29D-25B0DDDE920A}"/>
              </a:ext>
            </a:extLst>
          </p:cNvPr>
          <p:cNvSpPr/>
          <p:nvPr/>
        </p:nvSpPr>
        <p:spPr>
          <a:xfrm>
            <a:off x="9001760" y="4419600"/>
            <a:ext cx="1595571" cy="558800"/>
          </a:xfrm>
          <a:prstGeom prst="ellipse">
            <a:avLst/>
          </a:prstGeom>
          <a:noFill/>
          <a:ln w="508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014B0F-4088-4C64-868A-01E0D766176F}"/>
              </a:ext>
            </a:extLst>
          </p:cNvPr>
          <p:cNvSpPr/>
          <p:nvPr/>
        </p:nvSpPr>
        <p:spPr>
          <a:xfrm>
            <a:off x="1737360" y="5811520"/>
            <a:ext cx="9072880" cy="104648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41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C872727-B732-419A-AFF6-BB25CC49D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081083" y="2294181"/>
            <a:ext cx="4861821" cy="699656"/>
          </a:xfrm>
        </p:spPr>
        <p:txBody>
          <a:bodyPr/>
          <a:lstStyle/>
          <a:p>
            <a:r>
              <a:rPr lang="ru-RU" dirty="0"/>
              <a:t>Первое поворотное  событие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1C6C8-75B1-4E33-A41C-65FA344553A3}"/>
              </a:ext>
            </a:extLst>
          </p:cNvPr>
          <p:cNvSpPr txBox="1"/>
          <p:nvPr/>
        </p:nvSpPr>
        <p:spPr>
          <a:xfrm>
            <a:off x="3760470" y="1358017"/>
            <a:ext cx="467106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Взять другое</a:t>
            </a:r>
            <a:r>
              <a:rPr lang="en-US" sz="4000" dirty="0"/>
              <a:t>?..</a:t>
            </a:r>
            <a:endParaRPr lang="ru-RU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B3E9C-2EB1-4FB7-84FD-40C587C83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76" y="2194273"/>
            <a:ext cx="10862424" cy="46637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078AC24-1A1B-4A04-B328-1478B8550DC0}"/>
              </a:ext>
            </a:extLst>
          </p:cNvPr>
          <p:cNvSpPr/>
          <p:nvPr/>
        </p:nvSpPr>
        <p:spPr>
          <a:xfrm>
            <a:off x="780936" y="5811520"/>
            <a:ext cx="11115040" cy="104648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03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EC310EF-BDE0-4328-BF90-213811E01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8474"/>
            <a:ext cx="10485120" cy="957263"/>
          </a:xfrm>
        </p:spPr>
        <p:txBody>
          <a:bodyPr/>
          <a:lstStyle/>
          <a:p>
            <a:r>
              <a:rPr lang="ru-RU" dirty="0"/>
              <a:t>Замена на </a:t>
            </a:r>
            <a:r>
              <a:rPr lang="en-US" dirty="0"/>
              <a:t>mongo-c-driver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6B9A0-A060-4E3B-87BD-E31D29E2956F}"/>
              </a:ext>
            </a:extLst>
          </p:cNvPr>
          <p:cNvSpPr txBox="1"/>
          <p:nvPr/>
        </p:nvSpPr>
        <p:spPr>
          <a:xfrm>
            <a:off x="1550670" y="5634037"/>
            <a:ext cx="9090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Второй акт </a:t>
            </a:r>
            <a:r>
              <a:rPr lang="ru-RU" sz="1400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— это самая большая, основная часть истории. Здесь вызов, брошенный антагонистом, заставляет героя действовать. К середине второго акта он уже не может повернуть назад, как бы ему этого ни хотелось. Во второй половине второго акта многократно возрастают ставки и риски. И к концу второго акта герой терпит большое поражение, оказываясь в максимальной опасности, практически в безвыходной ситуации.</a:t>
            </a:r>
          </a:p>
        </p:txBody>
      </p:sp>
    </p:spTree>
    <p:extLst>
      <p:ext uri="{BB962C8B-B14F-4D97-AF65-F5344CB8AC3E}">
        <p14:creationId xmlns:p14="http://schemas.microsoft.com/office/powerpoint/2010/main" val="3610193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>
            <a:extLst>
              <a:ext uri="{FF2B5EF4-FFF2-40B4-BE49-F238E27FC236}">
                <a16:creationId xmlns:a16="http://schemas.microsoft.com/office/drawing/2014/main" id="{0E85EE5A-17FA-46EF-A8CC-6BF02C382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8063" y="312420"/>
            <a:ext cx="10643467" cy="588099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Что будем делать?</a:t>
            </a:r>
          </a:p>
          <a:p>
            <a:r>
              <a:rPr lang="ru-RU" dirty="0"/>
              <a:t>Оценка используемого </a:t>
            </a:r>
            <a:r>
              <a:rPr lang="en-US" dirty="0"/>
              <a:t>API</a:t>
            </a:r>
            <a:endParaRPr lang="ru-RU" dirty="0"/>
          </a:p>
          <a:p>
            <a:r>
              <a:rPr lang="ru-RU" dirty="0"/>
              <a:t>Оценка реализации используемого </a:t>
            </a:r>
            <a:r>
              <a:rPr lang="en-US" dirty="0"/>
              <a:t>API</a:t>
            </a:r>
            <a:endParaRPr lang="ru-RU" dirty="0"/>
          </a:p>
          <a:p>
            <a:r>
              <a:rPr lang="en-US" dirty="0"/>
              <a:t>Proof Of Concept </a:t>
            </a:r>
            <a:r>
              <a:rPr lang="ru-RU" dirty="0"/>
              <a:t>реализации с использованием </a:t>
            </a:r>
            <a:r>
              <a:rPr lang="en-US" dirty="0"/>
              <a:t>mongo-c-driver</a:t>
            </a:r>
            <a:endParaRPr lang="ru-RU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2D94FF17-9242-4A1C-AB8C-8A20D807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антагониста</a:t>
            </a:r>
          </a:p>
        </p:txBody>
      </p:sp>
    </p:spTree>
    <p:extLst>
      <p:ext uri="{BB962C8B-B14F-4D97-AF65-F5344CB8AC3E}">
        <p14:creationId xmlns:p14="http://schemas.microsoft.com/office/powerpoint/2010/main" val="122169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328EF01-130D-4FDC-9E67-089D2051D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Борьба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0F2E316-4B29-41CD-A6D2-5FBD7178E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914" y="1104681"/>
            <a:ext cx="9696345" cy="4648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DA7A6F-F5C6-4500-B186-A56A3D0C08F0}"/>
              </a:ext>
            </a:extLst>
          </p:cNvPr>
          <p:cNvSpPr txBox="1"/>
          <p:nvPr/>
        </p:nvSpPr>
        <p:spPr>
          <a:xfrm>
            <a:off x="769620" y="5858301"/>
            <a:ext cx="1130808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mongo-c-driver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9886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43FF5D-3A1A-4D42-A7CC-ED72D715BE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055" b="7809"/>
          <a:stretch/>
        </p:blipFill>
        <p:spPr>
          <a:xfrm>
            <a:off x="-114300" y="0"/>
            <a:ext cx="4877302" cy="686728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5FBB34E-9F1B-4993-9D6A-2A0181B74C37}"/>
              </a:ext>
            </a:extLst>
          </p:cNvPr>
          <p:cNvGrpSpPr/>
          <p:nvPr/>
        </p:nvGrpSpPr>
        <p:grpSpPr>
          <a:xfrm>
            <a:off x="-1" y="-9289"/>
            <a:ext cx="4763003" cy="6867289"/>
            <a:chOff x="-1" y="-9289"/>
            <a:chExt cx="4763003" cy="686728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C229FF-4FEA-40CE-926A-6D538E73FC0A}"/>
                </a:ext>
              </a:extLst>
            </p:cNvPr>
            <p:cNvSpPr/>
            <p:nvPr/>
          </p:nvSpPr>
          <p:spPr>
            <a:xfrm>
              <a:off x="-1" y="-9289"/>
              <a:ext cx="4763003" cy="6867289"/>
            </a:xfrm>
            <a:prstGeom prst="rect">
              <a:avLst/>
            </a:prstGeom>
            <a:solidFill>
              <a:srgbClr val="262626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scadia Code" panose="020B0509020204030204" pitchFamily="49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21801E-516E-4587-9B8B-6234E228F525}"/>
                </a:ext>
              </a:extLst>
            </p:cNvPr>
            <p:cNvSpPr/>
            <p:nvPr/>
          </p:nvSpPr>
          <p:spPr>
            <a:xfrm>
              <a:off x="3384537" y="-9289"/>
              <a:ext cx="1371600" cy="6867289"/>
            </a:xfrm>
            <a:prstGeom prst="rect">
              <a:avLst/>
            </a:prstGeom>
            <a:gradFill flip="none" rotWithShape="1">
              <a:gsLst>
                <a:gs pos="0">
                  <a:srgbClr val="262626">
                    <a:alpha val="0"/>
                  </a:srgbClr>
                </a:gs>
                <a:gs pos="100000">
                  <a:srgbClr val="26262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scadia Code" panose="020B0509020204030204" pitchFamily="49" charset="0"/>
              </a:endParaRPr>
            </a:p>
          </p:txBody>
        </p:sp>
      </p:grpSp>
      <p:pic>
        <p:nvPicPr>
          <p:cNvPr id="10" name="Picture 10" descr="github icon">
            <a:extLst>
              <a:ext uri="{FF2B5EF4-FFF2-40B4-BE49-F238E27FC236}">
                <a16:creationId xmlns:a16="http://schemas.microsoft.com/office/drawing/2014/main" id="{41C00F8C-30FA-40EA-8FB9-3D271108C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857" y="265977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7">
            <a:extLst>
              <a:ext uri="{FF2B5EF4-FFF2-40B4-BE49-F238E27FC236}">
                <a16:creationId xmlns:a16="http://schemas.microsoft.com/office/drawing/2014/main" id="{F7B3BAAE-3A36-41B3-9691-F24B24708B04}"/>
              </a:ext>
            </a:extLst>
          </p:cNvPr>
          <p:cNvSpPr/>
          <p:nvPr/>
        </p:nvSpPr>
        <p:spPr>
          <a:xfrm>
            <a:off x="5324475" y="1339651"/>
            <a:ext cx="37850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Станислав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Сидристый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9A74C78D-2754-4051-92B0-3CB9CC3C9472}"/>
              </a:ext>
            </a:extLst>
          </p:cNvPr>
          <p:cNvSpPr txBox="1">
            <a:spLocks/>
          </p:cNvSpPr>
          <p:nvPr/>
        </p:nvSpPr>
        <p:spPr>
          <a:xfrm>
            <a:off x="5324475" y="1951160"/>
            <a:ext cx="5324476" cy="17442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594" indent="-228594" algn="l" defTabSz="1219170" rtl="0" eaLnBrk="1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67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838179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764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09745" indent="-38099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marR="0" lvl="0" indent="-228594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R&amp;D Team Lead</a:t>
            </a:r>
            <a:endParaRPr kumimoji="0" lang="ru-RU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228594" marR="0" lvl="0" indent="-228594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C#, C/C++, C++/CLI </a:t>
            </a:r>
            <a:r>
              <a:rPr kumimoji="0" lang="ru-RU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когда необходимо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228594" marR="0" lvl="0" indent="-228594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Книга: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     </a:t>
            </a:r>
            <a:r>
              <a:rPr kumimoji="0" lang="en-US" sz="160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https://github.com/sidristij/dotnetbook </a:t>
            </a:r>
            <a:endParaRPr kumimoji="0" lang="ru-RU" sz="160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228594" marR="0" lvl="0" indent="-228594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Calibri Light"/>
              </a:rPr>
              <a:t>telegram: @sidristij</a:t>
            </a:r>
          </a:p>
          <a:p>
            <a:pPr marL="228594" marR="0" lvl="0" indent="-228594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Calibri Light"/>
              </a:rPr>
              <a:t>sunex.development@gmail.com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89193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38BADE-4E4A-4CDC-BB14-EFE9A4E6E1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82" b="39457"/>
          <a:stretch/>
        </p:blipFill>
        <p:spPr>
          <a:xfrm>
            <a:off x="300447" y="353257"/>
            <a:ext cx="7355575" cy="18811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7DF322-267C-4124-B531-3B44A7AE00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93" b="15791"/>
          <a:stretch/>
        </p:blipFill>
        <p:spPr>
          <a:xfrm>
            <a:off x="7810463" y="353257"/>
            <a:ext cx="4177342" cy="18985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6A2150-C6AA-41D3-A191-C5954FCC1E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9" r="9671" b="40340"/>
          <a:stretch/>
        </p:blipFill>
        <p:spPr>
          <a:xfrm>
            <a:off x="300447" y="2381502"/>
            <a:ext cx="7355575" cy="19011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40B800-F448-4ECE-B067-2854B391E6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10" r="16801" b="11519"/>
          <a:stretch/>
        </p:blipFill>
        <p:spPr>
          <a:xfrm>
            <a:off x="7810463" y="2381503"/>
            <a:ext cx="4081090" cy="19915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5C69DA-C2AD-455C-ABC4-5C13236F0299}"/>
              </a:ext>
            </a:extLst>
          </p:cNvPr>
          <p:cNvSpPr/>
          <p:nvPr/>
        </p:nvSpPr>
        <p:spPr>
          <a:xfrm>
            <a:off x="7810463" y="2429628"/>
            <a:ext cx="1196033" cy="2654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790A7F9-6FBB-4603-B1FD-EEADE099DA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" r="9202" b="32074"/>
          <a:stretch/>
        </p:blipFill>
        <p:spPr>
          <a:xfrm>
            <a:off x="300448" y="4429763"/>
            <a:ext cx="7355574" cy="20749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414394-3097-42D2-B902-70F5EC65F77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15" r="20345" b="10831"/>
          <a:stretch/>
        </p:blipFill>
        <p:spPr>
          <a:xfrm>
            <a:off x="7810463" y="4429763"/>
            <a:ext cx="4081089" cy="20898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6111DF2-6B28-4212-88AC-F93CA353269A}"/>
              </a:ext>
            </a:extLst>
          </p:cNvPr>
          <p:cNvSpPr/>
          <p:nvPr/>
        </p:nvSpPr>
        <p:spPr>
          <a:xfrm>
            <a:off x="7810462" y="4502695"/>
            <a:ext cx="4177342" cy="2654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1593599-1353-4F98-9390-92F20C232E95}"/>
              </a:ext>
            </a:extLst>
          </p:cNvPr>
          <p:cNvGrpSpPr/>
          <p:nvPr/>
        </p:nvGrpSpPr>
        <p:grpSpPr>
          <a:xfrm>
            <a:off x="2052940" y="1214437"/>
            <a:ext cx="8193881" cy="4429125"/>
            <a:chOff x="2052940" y="1214437"/>
            <a:chExt cx="8193881" cy="442912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C96A600-53EB-40EB-B3DB-A603CD17875D}"/>
                </a:ext>
              </a:extLst>
            </p:cNvPr>
            <p:cNvSpPr/>
            <p:nvPr/>
          </p:nvSpPr>
          <p:spPr>
            <a:xfrm>
              <a:off x="2052940" y="1214437"/>
              <a:ext cx="8193881" cy="4429125"/>
            </a:xfrm>
            <a:prstGeom prst="rect">
              <a:avLst/>
            </a:prstGeom>
            <a:solidFill>
              <a:schemeClr val="bg1"/>
            </a:solidFill>
            <a:effectLst>
              <a:outerShdw blurRad="190500" dist="38100" dir="5400000" sx="101000" sy="101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539D39-9913-4637-BFEB-5CA182E43D96}"/>
                </a:ext>
              </a:extLst>
            </p:cNvPr>
            <p:cNvSpPr txBox="1"/>
            <p:nvPr/>
          </p:nvSpPr>
          <p:spPr>
            <a:xfrm>
              <a:off x="2197394" y="3167389"/>
              <a:ext cx="7868093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800" dirty="0"/>
                <a:t>Ускорение: </a:t>
              </a:r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</a:rPr>
                <a:t>x</a:t>
              </a:r>
              <a:r>
                <a:rPr lang="en-US" sz="2800" b="1" dirty="0"/>
                <a:t>3</a:t>
              </a:r>
              <a:r>
                <a:rPr lang="ru-RU" sz="2800" dirty="0"/>
                <a:t> в макс.</a:t>
              </a:r>
            </a:p>
            <a:p>
              <a:pPr algn="ctr"/>
              <a:r>
                <a:rPr lang="ru-RU" sz="2800" dirty="0"/>
                <a:t>Снижение давления на память</a:t>
              </a:r>
              <a:endParaRPr lang="ru-RU" sz="2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01C8D4-D16C-4132-81D9-866D20460C6D}"/>
                </a:ext>
              </a:extLst>
            </p:cNvPr>
            <p:cNvSpPr txBox="1"/>
            <p:nvPr/>
          </p:nvSpPr>
          <p:spPr>
            <a:xfrm>
              <a:off x="2215833" y="2207982"/>
              <a:ext cx="7868093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000" dirty="0"/>
                <a:t>Результаты: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077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>
            <a:extLst>
              <a:ext uri="{FF2B5EF4-FFF2-40B4-BE49-F238E27FC236}">
                <a16:creationId xmlns:a16="http://schemas.microsoft.com/office/drawing/2014/main" id="{0E85EE5A-17FA-46EF-A8CC-6BF02C382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8063" y="312420"/>
            <a:ext cx="10643467" cy="588099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Дополнительно: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Запрет на использование интерфейсов (прямой вызов вместо вызова через VMT)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Сначала забери </a:t>
            </a:r>
            <a:r>
              <a:rPr lang="ru-RU" dirty="0" err="1"/>
              <a:t>Span</a:t>
            </a:r>
            <a:r>
              <a:rPr lang="ru-RU" dirty="0"/>
              <a:t>, потом – используй его. Нельзя в цикле: </a:t>
            </a:r>
            <a:r>
              <a:rPr lang="ru-RU" dirty="0" err="1"/>
              <a:t>memoryOwner.Memory.Span</a:t>
            </a:r>
            <a:r>
              <a:rPr lang="ru-RU" dirty="0"/>
              <a:t>[i];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Все виртуальные методы </a:t>
            </a:r>
            <a:r>
              <a:rPr lang="ru-RU" dirty="0" err="1"/>
              <a:t>по-возможности</a:t>
            </a:r>
            <a:r>
              <a:rPr lang="ru-RU" dirty="0"/>
              <a:t> – </a:t>
            </a:r>
            <a:r>
              <a:rPr lang="ru-RU" dirty="0" err="1"/>
              <a:t>sealed</a:t>
            </a:r>
            <a:r>
              <a:rPr lang="ru-RU" dirty="0"/>
              <a:t> (прямой вызов вместо вызова через VMT).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Если метод чаще всего выходит по какой-то ветке, сделать эту проверку первой (например, </a:t>
            </a:r>
            <a:r>
              <a:rPr lang="ru-RU" dirty="0" err="1"/>
              <a:t>Countdown</a:t>
            </a:r>
            <a:r>
              <a:rPr lang="ru-RU" dirty="0"/>
              <a:t> в рамках примера чаще всего имеет одного владельца. И чаще всего это – массив).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2D94FF17-9242-4A1C-AB8C-8A20D807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Борьба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91F9A6-167B-40E0-A2FF-BF400660D165}"/>
              </a:ext>
            </a:extLst>
          </p:cNvPr>
          <p:cNvGrpSpPr/>
          <p:nvPr/>
        </p:nvGrpSpPr>
        <p:grpSpPr>
          <a:xfrm>
            <a:off x="2052938" y="1300156"/>
            <a:ext cx="8193881" cy="4429125"/>
            <a:chOff x="2052938" y="1300156"/>
            <a:chExt cx="8193881" cy="44291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CF17549-C5C6-4198-A779-69EBBCE1B7E4}"/>
                </a:ext>
              </a:extLst>
            </p:cNvPr>
            <p:cNvSpPr/>
            <p:nvPr/>
          </p:nvSpPr>
          <p:spPr>
            <a:xfrm>
              <a:off x="2052938" y="1300156"/>
              <a:ext cx="8193881" cy="4429125"/>
            </a:xfrm>
            <a:prstGeom prst="rect">
              <a:avLst/>
            </a:prstGeom>
            <a:solidFill>
              <a:schemeClr val="bg1"/>
            </a:solidFill>
            <a:effectLst>
              <a:outerShdw blurRad="190500" dist="38100" dir="5400000" sx="101000" sy="101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C61611-F1D2-4880-8281-34E9E21FD064}"/>
                </a:ext>
              </a:extLst>
            </p:cNvPr>
            <p:cNvSpPr txBox="1"/>
            <p:nvPr/>
          </p:nvSpPr>
          <p:spPr>
            <a:xfrm>
              <a:off x="2197394" y="3514719"/>
              <a:ext cx="786809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800" dirty="0"/>
                <a:t>Ускорение: </a:t>
              </a:r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</a:rPr>
                <a:t>x</a:t>
              </a:r>
              <a:r>
                <a:rPr lang="en-US" sz="2800" b="1" dirty="0"/>
                <a:t>5</a:t>
              </a:r>
              <a:r>
                <a:rPr lang="en-US" sz="2800" dirty="0"/>
                <a:t> </a:t>
              </a:r>
              <a:r>
                <a:rPr lang="ru-RU" sz="2800" dirty="0"/>
                <a:t>в макс</a:t>
              </a:r>
              <a:r>
                <a:rPr lang="ru-RU" sz="28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  <a:endParaRPr lang="ru-RU" sz="2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72D266-4A44-4C50-8857-C3E3B1A81D3D}"/>
                </a:ext>
              </a:extLst>
            </p:cNvPr>
            <p:cNvSpPr txBox="1"/>
            <p:nvPr/>
          </p:nvSpPr>
          <p:spPr>
            <a:xfrm>
              <a:off x="2215833" y="2555312"/>
              <a:ext cx="7868093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000" dirty="0"/>
                <a:t>Результаты: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22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Обои поле, туман, дерево картинки на рабочий стол, раздел природа - скачать">
            <a:extLst>
              <a:ext uri="{FF2B5EF4-FFF2-40B4-BE49-F238E27FC236}">
                <a16:creationId xmlns:a16="http://schemas.microsoft.com/office/drawing/2014/main" id="{BDD5CB3B-881C-4E53-87D9-27B6488374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2" b="4488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9EE5FEC-8330-4526-9AFD-A8FD3834EE27}"/>
              </a:ext>
            </a:extLst>
          </p:cNvPr>
          <p:cNvSpPr txBox="1"/>
          <p:nvPr/>
        </p:nvSpPr>
        <p:spPr>
          <a:xfrm>
            <a:off x="71120" y="3013501"/>
            <a:ext cx="120065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Но есть проблема</a:t>
            </a:r>
          </a:p>
          <a:p>
            <a:pPr algn="ctr"/>
            <a:r>
              <a:rPr lang="ru-RU" sz="2800" dirty="0"/>
              <a:t>поддерживать </a:t>
            </a:r>
            <a:r>
              <a:rPr lang="en-US" sz="2800" dirty="0"/>
              <a:t>API </a:t>
            </a:r>
            <a:r>
              <a:rPr lang="ru-RU" sz="2800" dirty="0"/>
              <a:t>сложно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2675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F798A1D-1B16-4FD0-8CAC-8754A8D7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Экспозиция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43207-82A3-49DF-A111-2E2FCD841A9E}"/>
              </a:ext>
            </a:extLst>
          </p:cNvPr>
          <p:cNvSpPr txBox="1"/>
          <p:nvPr/>
        </p:nvSpPr>
        <p:spPr>
          <a:xfrm>
            <a:off x="2214880" y="3136612"/>
            <a:ext cx="8067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Так что же делать?</a:t>
            </a:r>
          </a:p>
        </p:txBody>
      </p:sp>
    </p:spTree>
    <p:extLst>
      <p:ext uri="{BB962C8B-B14F-4D97-AF65-F5344CB8AC3E}">
        <p14:creationId xmlns:p14="http://schemas.microsoft.com/office/powerpoint/2010/main" val="3159440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C872727-B732-419A-AFF6-BB25CC49D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081083" y="2294181"/>
            <a:ext cx="4861821" cy="699656"/>
          </a:xfrm>
        </p:spPr>
        <p:txBody>
          <a:bodyPr/>
          <a:lstStyle/>
          <a:p>
            <a:r>
              <a:rPr lang="ru-RU" dirty="0"/>
              <a:t>Первое поворотное  событие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1C6C8-75B1-4E33-A41C-65FA344553A3}"/>
              </a:ext>
            </a:extLst>
          </p:cNvPr>
          <p:cNvSpPr txBox="1"/>
          <p:nvPr/>
        </p:nvSpPr>
        <p:spPr>
          <a:xfrm>
            <a:off x="3617595" y="3075057"/>
            <a:ext cx="495681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Точечно изменить</a:t>
            </a:r>
            <a:r>
              <a:rPr lang="en-US" sz="4000" dirty="0"/>
              <a:t>?..</a:t>
            </a:r>
            <a:endParaRPr lang="ru-RU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8B8203-9A26-47D9-BFB6-3CD61177BD80}"/>
              </a:ext>
            </a:extLst>
          </p:cNvPr>
          <p:cNvGrpSpPr/>
          <p:nvPr/>
        </p:nvGrpSpPr>
        <p:grpSpPr>
          <a:xfrm>
            <a:off x="709816" y="1413750"/>
            <a:ext cx="11365432" cy="2226475"/>
            <a:chOff x="720552" y="1413750"/>
            <a:chExt cx="11365432" cy="22264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ABFC4D9-1582-40C6-8D6D-FB9ED06A99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0" t="3059" r="78" b="57284"/>
            <a:stretch/>
          </p:blipFill>
          <p:spPr>
            <a:xfrm>
              <a:off x="720552" y="1413750"/>
              <a:ext cx="11365432" cy="2223972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B71460-6953-4FE9-9145-08307D6D627C}"/>
                </a:ext>
              </a:extLst>
            </p:cNvPr>
            <p:cNvSpPr/>
            <p:nvPr/>
          </p:nvSpPr>
          <p:spPr>
            <a:xfrm>
              <a:off x="720552" y="2593745"/>
              <a:ext cx="11365432" cy="104648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DE10B67-1F06-4916-8A45-8E83A2FDD79C}"/>
                </a:ext>
              </a:extLst>
            </p:cNvPr>
            <p:cNvSpPr/>
            <p:nvPr/>
          </p:nvSpPr>
          <p:spPr>
            <a:xfrm>
              <a:off x="1848678" y="2266122"/>
              <a:ext cx="3766931" cy="13716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>
              <a:outerShdw blurRad="1143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6A02880-B2AC-4FFC-920D-CDA756C0A47E}"/>
              </a:ext>
            </a:extLst>
          </p:cNvPr>
          <p:cNvGrpSpPr/>
          <p:nvPr/>
        </p:nvGrpSpPr>
        <p:grpSpPr>
          <a:xfrm>
            <a:off x="709816" y="4061006"/>
            <a:ext cx="11439003" cy="2002535"/>
            <a:chOff x="720552" y="4061006"/>
            <a:chExt cx="11439003" cy="200253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A62654E-7BF7-43F4-98CA-76D05C3105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3628" b="43253"/>
            <a:stretch/>
          </p:blipFill>
          <p:spPr>
            <a:xfrm>
              <a:off x="862077" y="4061006"/>
              <a:ext cx="11114160" cy="1985763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5FE410-CD3F-4FDE-ACC5-26728BD46D06}"/>
                </a:ext>
              </a:extLst>
            </p:cNvPr>
            <p:cNvSpPr/>
            <p:nvPr/>
          </p:nvSpPr>
          <p:spPr>
            <a:xfrm>
              <a:off x="720552" y="5017061"/>
              <a:ext cx="11439003" cy="104648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3890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8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>
            <a:extLst>
              <a:ext uri="{FF2B5EF4-FFF2-40B4-BE49-F238E27FC236}">
                <a16:creationId xmlns:a16="http://schemas.microsoft.com/office/drawing/2014/main" id="{0E85EE5A-17FA-46EF-A8CC-6BF02C382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8063" y="312420"/>
            <a:ext cx="10643467" cy="588099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Новый план:</a:t>
            </a:r>
          </a:p>
          <a:p>
            <a:r>
              <a:rPr lang="ru-RU" dirty="0"/>
              <a:t>Делаем </a:t>
            </a:r>
            <a:r>
              <a:rPr lang="en-US" dirty="0"/>
              <a:t>fork </a:t>
            </a:r>
            <a:r>
              <a:rPr lang="en-US" dirty="0" err="1"/>
              <a:t>MongoDB.Driver</a:t>
            </a:r>
            <a:endParaRPr lang="en-US" dirty="0"/>
          </a:p>
          <a:p>
            <a:r>
              <a:rPr lang="ru-RU" dirty="0"/>
              <a:t>Перерабатываем всю </a:t>
            </a:r>
            <a:r>
              <a:rPr lang="ru-RU" dirty="0" err="1"/>
              <a:t>сериализацию</a:t>
            </a:r>
            <a:r>
              <a:rPr lang="ru-RU" dirty="0"/>
              <a:t>: избавляемся от траффика массивов, делаем максимально-быструю реализацию</a:t>
            </a:r>
            <a:r>
              <a:rPr lang="en-US" dirty="0"/>
              <a:t> </a:t>
            </a:r>
            <a:r>
              <a:rPr lang="ru-RU" dirty="0"/>
              <a:t>тех частей, что не будут переработаны</a:t>
            </a:r>
          </a:p>
          <a:p>
            <a:r>
              <a:rPr lang="ru-RU" dirty="0"/>
              <a:t>Пишем ручные </a:t>
            </a:r>
            <a:r>
              <a:rPr lang="ru-RU" dirty="0" err="1"/>
              <a:t>сериализаторы</a:t>
            </a:r>
            <a:r>
              <a:rPr lang="ru-RU" dirty="0"/>
              <a:t>, какими они должны быть после </a:t>
            </a:r>
            <a:r>
              <a:rPr lang="en-US" dirty="0"/>
              <a:t>source generators</a:t>
            </a:r>
          </a:p>
          <a:p>
            <a:r>
              <a:rPr lang="ru-RU" dirty="0"/>
              <a:t>Получаем результат, пишем тесты на </a:t>
            </a:r>
            <a:r>
              <a:rPr lang="en-US" dirty="0" err="1"/>
              <a:t>BenchmarkDotNet</a:t>
            </a:r>
            <a:endParaRPr lang="en-US" dirty="0"/>
          </a:p>
          <a:p>
            <a:r>
              <a:rPr lang="ru-RU" dirty="0"/>
              <a:t>Максимально ускоряем</a:t>
            </a:r>
          </a:p>
          <a:p>
            <a:r>
              <a:rPr lang="ru-RU" dirty="0"/>
              <a:t>Делаем по образу и подобию </a:t>
            </a:r>
            <a:r>
              <a:rPr lang="en-US" dirty="0"/>
              <a:t>Source Generators</a:t>
            </a:r>
          </a:p>
          <a:p>
            <a:r>
              <a:rPr lang="en-US" dirty="0"/>
              <a:t>Profit!</a:t>
            </a:r>
            <a:endParaRPr lang="ru-RU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2D94FF17-9242-4A1C-AB8C-8A20D807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антагониста</a:t>
            </a:r>
          </a:p>
        </p:txBody>
      </p:sp>
    </p:spTree>
    <p:extLst>
      <p:ext uri="{BB962C8B-B14F-4D97-AF65-F5344CB8AC3E}">
        <p14:creationId xmlns:p14="http://schemas.microsoft.com/office/powerpoint/2010/main" val="84455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328EF01-130D-4FDC-9E67-089D2051D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Борьба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0F2E316-4B29-41CD-A6D2-5FBD7178E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914" y="1104681"/>
            <a:ext cx="9696345" cy="4648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DA7A6F-F5C6-4500-B186-A56A3D0C08F0}"/>
              </a:ext>
            </a:extLst>
          </p:cNvPr>
          <p:cNvSpPr txBox="1"/>
          <p:nvPr/>
        </p:nvSpPr>
        <p:spPr>
          <a:xfrm>
            <a:off x="769620" y="5858301"/>
            <a:ext cx="1130808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mongo-</a:t>
            </a:r>
            <a:r>
              <a:rPr lang="en-US" sz="4000" dirty="0" err="1"/>
              <a:t>csharp</a:t>
            </a:r>
            <a:r>
              <a:rPr lang="en-US" sz="4000" dirty="0"/>
              <a:t>-driver (</a:t>
            </a:r>
            <a:r>
              <a:rPr lang="ru-RU" sz="4000" dirty="0"/>
              <a:t>наш)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48374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38BADE-4E4A-4CDC-BB14-EFE9A4E6E1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82" b="39457"/>
          <a:stretch/>
        </p:blipFill>
        <p:spPr>
          <a:xfrm>
            <a:off x="300447" y="353257"/>
            <a:ext cx="7355575" cy="18811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7DF322-267C-4124-B531-3B44A7AE00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93" b="15791"/>
          <a:stretch/>
        </p:blipFill>
        <p:spPr>
          <a:xfrm>
            <a:off x="7810463" y="353257"/>
            <a:ext cx="4177342" cy="18985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5C69DA-C2AD-455C-ABC4-5C13236F0299}"/>
              </a:ext>
            </a:extLst>
          </p:cNvPr>
          <p:cNvSpPr/>
          <p:nvPr/>
        </p:nvSpPr>
        <p:spPr>
          <a:xfrm>
            <a:off x="7810463" y="2429628"/>
            <a:ext cx="1196033" cy="2654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790A7F9-6FBB-4603-B1FD-EEADE099DA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9202" b="32074"/>
          <a:stretch/>
        </p:blipFill>
        <p:spPr>
          <a:xfrm>
            <a:off x="300448" y="4429763"/>
            <a:ext cx="7355574" cy="20749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414394-3097-42D2-B902-70F5EC65F7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15" r="20345" b="10831"/>
          <a:stretch/>
        </p:blipFill>
        <p:spPr>
          <a:xfrm>
            <a:off x="7810463" y="4429763"/>
            <a:ext cx="4081089" cy="20898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6111DF2-6B28-4212-88AC-F93CA353269A}"/>
              </a:ext>
            </a:extLst>
          </p:cNvPr>
          <p:cNvSpPr/>
          <p:nvPr/>
        </p:nvSpPr>
        <p:spPr>
          <a:xfrm>
            <a:off x="7810462" y="4502695"/>
            <a:ext cx="4177342" cy="2654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CA1892-911A-45DF-95FF-EE9890AE76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747" t="-791" r="31991" b="12504"/>
          <a:stretch/>
        </p:blipFill>
        <p:spPr>
          <a:xfrm>
            <a:off x="7818915" y="2381502"/>
            <a:ext cx="4072638" cy="18985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09E92-D2A4-4AC9-B1A5-F27B25304D9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421" b="52508"/>
          <a:stretch/>
        </p:blipFill>
        <p:spPr>
          <a:xfrm>
            <a:off x="300447" y="2428236"/>
            <a:ext cx="7355573" cy="191038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C96A600-53EB-40EB-B3DB-A603CD17875D}"/>
              </a:ext>
            </a:extLst>
          </p:cNvPr>
          <p:cNvSpPr/>
          <p:nvPr/>
        </p:nvSpPr>
        <p:spPr>
          <a:xfrm>
            <a:off x="1885300" y="1214437"/>
            <a:ext cx="8193881" cy="4429125"/>
          </a:xfrm>
          <a:prstGeom prst="rect">
            <a:avLst/>
          </a:prstGeom>
          <a:solidFill>
            <a:schemeClr val="bg1"/>
          </a:solidFill>
          <a:effectLst>
            <a:outerShdw blurRad="1905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539D39-9913-4637-BFEB-5CA182E43D96}"/>
              </a:ext>
            </a:extLst>
          </p:cNvPr>
          <p:cNvSpPr txBox="1"/>
          <p:nvPr/>
        </p:nvSpPr>
        <p:spPr>
          <a:xfrm>
            <a:off x="2954021" y="3167389"/>
            <a:ext cx="605247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Ускорение: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ru-RU" sz="2800" b="1" dirty="0"/>
              <a:t>5</a:t>
            </a:r>
            <a:r>
              <a:rPr lang="ru-RU" sz="2800" dirty="0"/>
              <a:t> в макс.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01C8D4-D16C-4132-81D9-866D20460C6D}"/>
              </a:ext>
            </a:extLst>
          </p:cNvPr>
          <p:cNvSpPr txBox="1"/>
          <p:nvPr/>
        </p:nvSpPr>
        <p:spPr>
          <a:xfrm>
            <a:off x="2048193" y="2207982"/>
            <a:ext cx="786809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Результаты: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01790C-B561-4A0F-B2F8-CE1DD78A7A85}"/>
              </a:ext>
            </a:extLst>
          </p:cNvPr>
          <p:cNvSpPr txBox="1"/>
          <p:nvPr/>
        </p:nvSpPr>
        <p:spPr>
          <a:xfrm>
            <a:off x="2954020" y="3690609"/>
            <a:ext cx="6283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Снижение давления на память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D07F16-7CFC-4239-92B6-282E14CB84B3}"/>
              </a:ext>
            </a:extLst>
          </p:cNvPr>
          <p:cNvSpPr txBox="1"/>
          <p:nvPr/>
        </p:nvSpPr>
        <p:spPr>
          <a:xfrm>
            <a:off x="2954020" y="4147094"/>
            <a:ext cx="62839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Использование памяти ниже, чем в </a:t>
            </a:r>
            <a:endParaRPr lang="en-US" sz="2400" dirty="0"/>
          </a:p>
          <a:p>
            <a:pPr algn="ctr"/>
            <a:r>
              <a:rPr lang="ru-RU" sz="2400" dirty="0"/>
              <a:t>связке </a:t>
            </a:r>
            <a:r>
              <a:rPr lang="en-US" sz="2400" dirty="0"/>
              <a:t>mongo-c-driver</a:t>
            </a:r>
            <a:r>
              <a:rPr lang="ru-RU" sz="2400" dirty="0"/>
              <a:t> +</a:t>
            </a:r>
            <a:r>
              <a:rPr lang="en-US" sz="2400" dirty="0"/>
              <a:t> wrapper + </a:t>
            </a:r>
            <a:r>
              <a:rPr lang="en-US" sz="2400" dirty="0" err="1"/>
              <a:t>api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3426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5" grpId="0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84C6A1-8B3D-4B10-B395-AB819092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Выводы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8866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C54EF961-7CE5-4B18-95FA-B194A6DF3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2000" dirty="0"/>
              <a:t>На длинной дистанции </a:t>
            </a:r>
            <a:r>
              <a:rPr lang="en-US" sz="2000" dirty="0"/>
              <a:t>kernel-space </a:t>
            </a:r>
            <a:r>
              <a:rPr lang="ru-RU" sz="2000" dirty="0"/>
              <a:t>блокировки - единственный вариант</a:t>
            </a:r>
          </a:p>
          <a:p>
            <a:r>
              <a:rPr lang="ru-RU" sz="2000" dirty="0"/>
              <a:t>На коротких и неопределенных – гибридные</a:t>
            </a:r>
          </a:p>
          <a:p>
            <a:r>
              <a:rPr lang="ru-RU" sz="2000" dirty="0"/>
              <a:t>Необходимо понимать, что можно попасть на </a:t>
            </a:r>
            <a:r>
              <a:rPr lang="ru-RU" sz="2000" dirty="0" err="1"/>
              <a:t>одоноядерный</a:t>
            </a:r>
            <a:r>
              <a:rPr lang="ru-RU" sz="2000" dirty="0"/>
              <a:t> вариант</a:t>
            </a:r>
          </a:p>
          <a:p>
            <a:r>
              <a:rPr lang="ru-RU" sz="2000" dirty="0"/>
              <a:t>При понимании, на каких ядрах идет работа, можно сделать оптимизации</a:t>
            </a:r>
          </a:p>
          <a:p>
            <a:pPr lvl="1"/>
            <a:r>
              <a:rPr lang="ru-RU" dirty="0"/>
              <a:t>Как работать на конкретных ядрах, мы уже говорили на </a:t>
            </a:r>
            <a:r>
              <a:rPr lang="en-US" dirty="0"/>
              <a:t>.NEXT:</a:t>
            </a: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9376F5E-2F8E-4311-8A40-0F2BB1EC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D8B207-3E8C-40A4-B652-469EC31735ED}"/>
              </a:ext>
            </a:extLst>
          </p:cNvPr>
          <p:cNvGrpSpPr/>
          <p:nvPr/>
        </p:nvGrpSpPr>
        <p:grpSpPr>
          <a:xfrm>
            <a:off x="4322197" y="4289151"/>
            <a:ext cx="4246429" cy="1904258"/>
            <a:chOff x="3345526" y="562354"/>
            <a:chExt cx="5997335" cy="268943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61F1C87-4681-4699-A7F6-E448A7450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5526" y="562354"/>
              <a:ext cx="5997335" cy="2689430"/>
            </a:xfrm>
            <a:prstGeom prst="rect">
              <a:avLst/>
            </a:prstGeom>
            <a:effectLst>
              <a:outerShdw blurRad="152400" dist="38100" dir="5400000" sx="101000" sy="101000" algn="t" rotWithShape="0">
                <a:prstClr val="black">
                  <a:alpha val="25000"/>
                </a:prstClr>
              </a:outerShdw>
            </a:effectLst>
          </p:spPr>
        </p:pic>
        <p:pic>
          <p:nvPicPr>
            <p:cNvPr id="7" name="Picture 6" descr="Logo, icon&#10;&#10;Description automatically generated">
              <a:extLst>
                <a:ext uri="{FF2B5EF4-FFF2-40B4-BE49-F238E27FC236}">
                  <a16:creationId xmlns:a16="http://schemas.microsoft.com/office/drawing/2014/main" id="{0D314D67-E794-453F-A4FD-85250B9F2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5094" y="1387970"/>
              <a:ext cx="1038197" cy="10381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623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84C6A1-8B3D-4B10-B395-AB819092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и целого мира мало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B4D6B-266B-453E-B039-6B63EDB32450}"/>
              </a:ext>
            </a:extLst>
          </p:cNvPr>
          <p:cNvSpPr txBox="1"/>
          <p:nvPr/>
        </p:nvSpPr>
        <p:spPr>
          <a:xfrm>
            <a:off x="3299460" y="6053137"/>
            <a:ext cx="569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Первый акт </a:t>
            </a:r>
            <a:r>
              <a:rPr lang="ru-RU" sz="1400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— это презентация основных действующих лиц, зов к странствию, встреча с наставником, принятие зова</a:t>
            </a:r>
          </a:p>
        </p:txBody>
      </p:sp>
    </p:spTree>
    <p:extLst>
      <p:ext uri="{BB962C8B-B14F-4D97-AF65-F5344CB8AC3E}">
        <p14:creationId xmlns:p14="http://schemas.microsoft.com/office/powerpoint/2010/main" val="1756223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84C6A1-8B3D-4B10-B395-AB819092E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8474"/>
            <a:ext cx="10048875" cy="1133476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QA</a:t>
            </a:r>
            <a:endParaRPr lang="en-US" sz="8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91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>
            <a:extLst>
              <a:ext uri="{FF2B5EF4-FFF2-40B4-BE49-F238E27FC236}">
                <a16:creationId xmlns:a16="http://schemas.microsoft.com/office/drawing/2014/main" id="{FFA7F819-1FDC-41F6-8343-C11DF48D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ACCA833-EBD4-4FEE-9F0C-44D3C30D3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121" y="700803"/>
            <a:ext cx="9205758" cy="54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6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197B18-917C-41BE-9E1E-D1281ED2BD97}"/>
              </a:ext>
            </a:extLst>
          </p:cNvPr>
          <p:cNvSpPr txBox="1"/>
          <p:nvPr/>
        </p:nvSpPr>
        <p:spPr>
          <a:xfrm>
            <a:off x="2214880" y="3136612"/>
            <a:ext cx="8067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Чего хотим?</a:t>
            </a:r>
          </a:p>
        </p:txBody>
      </p:sp>
    </p:spTree>
    <p:extLst>
      <p:ext uri="{BB962C8B-B14F-4D97-AF65-F5344CB8AC3E}">
        <p14:creationId xmlns:p14="http://schemas.microsoft.com/office/powerpoint/2010/main" val="333941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2171CE1-5FFE-4038-B2DD-ED4BF98D49D2}"/>
              </a:ext>
            </a:extLst>
          </p:cNvPr>
          <p:cNvSpPr/>
          <p:nvPr/>
        </p:nvSpPr>
        <p:spPr>
          <a:xfrm>
            <a:off x="0" y="3568700"/>
            <a:ext cx="12192000" cy="831850"/>
          </a:xfrm>
          <a:prstGeom prst="rect">
            <a:avLst/>
          </a:prstGeom>
          <a:solidFill>
            <a:srgbClr val="FCF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BB83B4-9CE7-4C48-A8AD-0CDDFBBB49AF}"/>
              </a:ext>
            </a:extLst>
          </p:cNvPr>
          <p:cNvSpPr txBox="1"/>
          <p:nvPr/>
        </p:nvSpPr>
        <p:spPr>
          <a:xfrm>
            <a:off x="2214880" y="8967"/>
            <a:ext cx="8067040" cy="16784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3200" dirty="0"/>
              <a:t>Что хотим?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37783F-5E62-4C75-BBA8-4F73C439DF3C}"/>
              </a:ext>
            </a:extLst>
          </p:cNvPr>
          <p:cNvSpPr/>
          <p:nvPr/>
        </p:nvSpPr>
        <p:spPr>
          <a:xfrm>
            <a:off x="11210493" y="2636358"/>
            <a:ext cx="995680" cy="37341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5DFB75-D81C-4D85-83D1-A57AB02919D2}"/>
              </a:ext>
            </a:extLst>
          </p:cNvPr>
          <p:cNvSpPr/>
          <p:nvPr/>
        </p:nvSpPr>
        <p:spPr>
          <a:xfrm>
            <a:off x="0" y="2204106"/>
            <a:ext cx="995680" cy="37341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3D1AC75-DF30-4F42-9D34-EBE908CD0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016" y="2429015"/>
            <a:ext cx="4061812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19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meme-arsenal.com/memes/f55c9ee0e2509d8d25b48f53eb9ff9b1.jpg">
            <a:extLst>
              <a:ext uri="{FF2B5EF4-FFF2-40B4-BE49-F238E27FC236}">
                <a16:creationId xmlns:a16="http://schemas.microsoft.com/office/drawing/2014/main" id="{34FDBB77-7555-4ADA-A7EF-F4B6A28B2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3476625"/>
            <a:ext cx="47625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9EE5FEC-8330-4526-9AFD-A8FD3834EE27}"/>
              </a:ext>
            </a:extLst>
          </p:cNvPr>
          <p:cNvSpPr txBox="1"/>
          <p:nvPr/>
        </p:nvSpPr>
        <p:spPr>
          <a:xfrm>
            <a:off x="0" y="3084423"/>
            <a:ext cx="12192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Свой </a:t>
            </a:r>
            <a:r>
              <a:rPr lang="en-US" sz="4000" dirty="0" err="1"/>
              <a:t>ThreadPool</a:t>
            </a:r>
            <a:r>
              <a:rPr lang="en-US" sz="4000" dirty="0"/>
              <a:t>!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0347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F798A1D-1B16-4FD0-8CAC-8754A8D7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Экспозиция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43207-82A3-49DF-A111-2E2FCD841A9E}"/>
              </a:ext>
            </a:extLst>
          </p:cNvPr>
          <p:cNvSpPr txBox="1"/>
          <p:nvPr/>
        </p:nvSpPr>
        <p:spPr>
          <a:xfrm>
            <a:off x="699657" y="3136612"/>
            <a:ext cx="11423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В чём может быть проблема?</a:t>
            </a:r>
          </a:p>
        </p:txBody>
      </p:sp>
    </p:spTree>
    <p:extLst>
      <p:ext uri="{BB962C8B-B14F-4D97-AF65-F5344CB8AC3E}">
        <p14:creationId xmlns:p14="http://schemas.microsoft.com/office/powerpoint/2010/main" val="1717523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CEAC94E-BF87-4548-ACB2-B25D16166342}"/>
              </a:ext>
            </a:extLst>
          </p:cNvPr>
          <p:cNvGrpSpPr/>
          <p:nvPr/>
        </p:nvGrpSpPr>
        <p:grpSpPr>
          <a:xfrm>
            <a:off x="0" y="1577825"/>
            <a:ext cx="12097709" cy="3764606"/>
            <a:chOff x="0" y="1821903"/>
            <a:chExt cx="12097709" cy="376460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A1DD2F-CA56-439B-A578-C5AD17297370}"/>
                </a:ext>
              </a:extLst>
            </p:cNvPr>
            <p:cNvSpPr/>
            <p:nvPr/>
          </p:nvSpPr>
          <p:spPr>
            <a:xfrm>
              <a:off x="0" y="3395926"/>
              <a:ext cx="1610055" cy="205114"/>
            </a:xfrm>
            <a:prstGeom prst="rect">
              <a:avLst/>
            </a:prstGeom>
            <a:solidFill>
              <a:srgbClr val="FCFA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D94B67B-FE62-4F9C-B526-0211446A6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4119" y="1830868"/>
              <a:ext cx="8801863" cy="373412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B61DFAC-74C8-421D-A2C5-AB9083D0C5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2141"/>
            <a:stretch/>
          </p:blipFill>
          <p:spPr>
            <a:xfrm>
              <a:off x="5845565" y="1821903"/>
              <a:ext cx="6252144" cy="376460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2BB83B4-9CE7-4C48-A8AD-0CDDFBBB49AF}"/>
              </a:ext>
            </a:extLst>
          </p:cNvPr>
          <p:cNvSpPr txBox="1"/>
          <p:nvPr/>
        </p:nvSpPr>
        <p:spPr>
          <a:xfrm>
            <a:off x="2214880" y="8967"/>
            <a:ext cx="8067040" cy="16784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3200" dirty="0"/>
              <a:t>Как тестируем сверхплотную работу?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34FF3B-9743-4298-A261-AED05029081C}"/>
              </a:ext>
            </a:extLst>
          </p:cNvPr>
          <p:cNvSpPr/>
          <p:nvPr/>
        </p:nvSpPr>
        <p:spPr>
          <a:xfrm>
            <a:off x="11196320" y="1497499"/>
            <a:ext cx="995680" cy="37341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8D6729-D0A1-41CA-A92A-8FA6445191ED}"/>
              </a:ext>
            </a:extLst>
          </p:cNvPr>
          <p:cNvSpPr/>
          <p:nvPr/>
        </p:nvSpPr>
        <p:spPr>
          <a:xfrm>
            <a:off x="0" y="1497499"/>
            <a:ext cx="995680" cy="37341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015008"/>
      </p:ext>
    </p:extLst>
  </p:cSld>
  <p:clrMapOvr>
    <a:masterClrMapping/>
  </p:clrMapOvr>
</p:sld>
</file>

<file path=ppt/theme/theme1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24863</TotalTime>
  <Words>502</Words>
  <Application>Microsoft Office PowerPoint</Application>
  <PresentationFormat>Widescreen</PresentationFormat>
  <Paragraphs>96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Cascadia Code</vt:lpstr>
      <vt:lpstr>Segoe UI</vt:lpstr>
      <vt:lpstr>Segoe UI Light</vt:lpstr>
      <vt:lpstr>Segoe UI Semibold</vt:lpstr>
      <vt:lpstr>Storyboard Layouts</vt:lpstr>
      <vt:lpstr>PowerPoint Presentation</vt:lpstr>
      <vt:lpstr>PowerPoint Presentation</vt:lpstr>
      <vt:lpstr>и целого мира мало</vt:lpstr>
      <vt:lpstr>PowerPoint Presentation</vt:lpstr>
      <vt:lpstr>PowerPoint Presentation</vt:lpstr>
      <vt:lpstr>PowerPoint Presentation</vt:lpstr>
      <vt:lpstr>PowerPoint Presentation</vt:lpstr>
      <vt:lpstr>Экспозиция</vt:lpstr>
      <vt:lpstr>PowerPoint Presentation</vt:lpstr>
      <vt:lpstr>PowerPoint Presentation</vt:lpstr>
      <vt:lpstr>PowerPoint Presentation</vt:lpstr>
      <vt:lpstr>PowerPoint Presentation</vt:lpstr>
      <vt:lpstr>Экспозиция</vt:lpstr>
      <vt:lpstr>Первое поворотное  событие</vt:lpstr>
      <vt:lpstr>Первое поворотное  событие</vt:lpstr>
      <vt:lpstr>Первое поворотное  событие</vt:lpstr>
      <vt:lpstr>Замена на mongo-c-driver</vt:lpstr>
      <vt:lpstr>Вызов антагониста</vt:lpstr>
      <vt:lpstr>Борьба</vt:lpstr>
      <vt:lpstr>PowerPoint Presentation</vt:lpstr>
      <vt:lpstr>Борьба</vt:lpstr>
      <vt:lpstr>PowerPoint Presentation</vt:lpstr>
      <vt:lpstr>Экспозиция</vt:lpstr>
      <vt:lpstr>Первое поворотное  событие</vt:lpstr>
      <vt:lpstr>Вызов антагониста</vt:lpstr>
      <vt:lpstr>Борьба</vt:lpstr>
      <vt:lpstr>PowerPoint Presentation</vt:lpstr>
      <vt:lpstr>Выводы</vt:lpstr>
      <vt:lpstr>Выводы</vt:lpstr>
      <vt:lpstr>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Stanislav Sidristij</dc:creator>
  <cp:keywords>clrium6;process</cp:keywords>
  <cp:lastModifiedBy>Stanislav Sidristij</cp:lastModifiedBy>
  <cp:revision>462</cp:revision>
  <dcterms:created xsi:type="dcterms:W3CDTF">2018-09-29T08:14:48Z</dcterms:created>
  <dcterms:modified xsi:type="dcterms:W3CDTF">2021-10-18T07:32:01Z</dcterms:modified>
</cp:coreProperties>
</file>