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37C195-414D-476B-8159-AA93EFC8D570}">
  <a:tblStyle styleId="{B037C195-414D-476B-8159-AA93EFC8D5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25f46699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25f46699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25f46699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25f46699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25f46699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25f46699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25f46699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25f46699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25f46699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25f46699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25f46699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25f46699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25f46699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25f46699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25f46699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25f46699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25f46699b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25f46699b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25f46699b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25f46699b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25f46699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25f46699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25f46699b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25f46699b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25f46699b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25f46699b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25f46699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25f46699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25f46699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25f46699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25f46699b_0_4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25f46699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25f46699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25f46699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25f46699b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25f46699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25f46699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25f46699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25f46699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25f46699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25f46699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25f46699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25f46699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25f46699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025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RLTK</a:t>
            </a:r>
            <a:endParaRPr b="1" sz="3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Labelled Data for classification on RLTK:</a:t>
            </a:r>
            <a:endParaRPr b="1"/>
          </a:p>
        </p:txBody>
      </p:sp>
      <p:sp>
        <p:nvSpPr>
          <p:cNvPr id="144" name="Google Shape;144;p22"/>
          <p:cNvSpPr txBox="1"/>
          <p:nvPr>
            <p:ph idx="1" type="body"/>
          </p:nvPr>
        </p:nvSpPr>
        <p:spPr>
          <a:xfrm>
            <a:off x="311700" y="1152475"/>
            <a:ext cx="8520600" cy="12939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Clr>
                <a:schemeClr val="dk1"/>
              </a:buClr>
              <a:buSzPct val="100000"/>
              <a:buChar char="➔"/>
            </a:pPr>
            <a:r>
              <a:rPr lang="en" sz="1600">
                <a:solidFill>
                  <a:schemeClr val="dk1"/>
                </a:solidFill>
              </a:rPr>
              <a:t>Doesn’t have inbuilt active learning or labelling pipeline.</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Labelled Data is compulsory at least positive ones (i.e. matching records).</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If we only have positive labelled data, it provides functionality to generate negative labels within the datasets such that we can train our classifier.</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One example of generating negative labels is shown below.</a:t>
            </a:r>
            <a:endParaRPr sz="1600">
              <a:solidFill>
                <a:schemeClr val="dk1"/>
              </a:solidFill>
            </a:endParaRPr>
          </a:p>
        </p:txBody>
      </p:sp>
      <p:pic>
        <p:nvPicPr>
          <p:cNvPr id="145" name="Google Shape;145;p22"/>
          <p:cNvPicPr preferRelativeResize="0"/>
          <p:nvPr/>
        </p:nvPicPr>
        <p:blipFill rotWithShape="1">
          <a:blip r:embed="rId3">
            <a:alphaModFix/>
          </a:blip>
          <a:srcRect b="10660" l="8040" r="-8039" t="-10660"/>
          <a:stretch/>
        </p:blipFill>
        <p:spPr>
          <a:xfrm>
            <a:off x="1612588" y="2571750"/>
            <a:ext cx="3038475" cy="2171700"/>
          </a:xfrm>
          <a:prstGeom prst="rect">
            <a:avLst/>
          </a:prstGeom>
          <a:noFill/>
          <a:ln>
            <a:noFill/>
          </a:ln>
        </p:spPr>
      </p:pic>
      <p:sp>
        <p:nvSpPr>
          <p:cNvPr id="146" name="Google Shape;146;p22"/>
          <p:cNvSpPr txBox="1"/>
          <p:nvPr/>
        </p:nvSpPr>
        <p:spPr>
          <a:xfrm>
            <a:off x="4298375" y="3090575"/>
            <a:ext cx="3240300" cy="12621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Cross represents the generated negative labels by cross product of ids in the true matches</a:t>
            </a:r>
            <a:endParaRPr/>
          </a:p>
          <a:p>
            <a:pPr indent="-317500" lvl="0" marL="457200" rtl="0" algn="l">
              <a:spcBef>
                <a:spcPts val="0"/>
              </a:spcBef>
              <a:spcAft>
                <a:spcPts val="0"/>
              </a:spcAft>
              <a:buSzPts val="1400"/>
              <a:buChar char="➔"/>
            </a:pPr>
            <a:r>
              <a:rPr lang="en">
                <a:solidFill>
                  <a:schemeClr val="dk1"/>
                </a:solidFill>
              </a:rPr>
              <a:t>Dot represent the labelled match provided</a:t>
            </a:r>
            <a:endParaRPr/>
          </a:p>
        </p:txBody>
      </p:sp>
      <p:cxnSp>
        <p:nvCxnSpPr>
          <p:cNvPr id="147" name="Google Shape;147;p22"/>
          <p:cNvCxnSpPr/>
          <p:nvPr/>
        </p:nvCxnSpPr>
        <p:spPr>
          <a:xfrm>
            <a:off x="4072400" y="3090575"/>
            <a:ext cx="11100" cy="1707000"/>
          </a:xfrm>
          <a:prstGeom prst="straightConnector1">
            <a:avLst/>
          </a:prstGeom>
          <a:noFill/>
          <a:ln cap="flat" cmpd="sng" w="19050">
            <a:solidFill>
              <a:srgbClr val="CCA677"/>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on RLTK:</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Since we now will have positive and negative labelled data we can use any binary classifier of our choice that will fit well of our data.</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2107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DEDUPE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Format For Dedupe:</a:t>
            </a:r>
            <a:endParaRPr b="1"/>
          </a:p>
        </p:txBody>
      </p:sp>
      <p:sp>
        <p:nvSpPr>
          <p:cNvPr id="164" name="Google Shape;164;p25"/>
          <p:cNvSpPr txBox="1"/>
          <p:nvPr>
            <p:ph idx="1" type="body"/>
          </p:nvPr>
        </p:nvSpPr>
        <p:spPr>
          <a:xfrm>
            <a:off x="408275" y="3832900"/>
            <a:ext cx="8520600" cy="1250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solidFill>
                  <a:schemeClr val="dk1"/>
                </a:solidFill>
              </a:rPr>
              <a:t>Dedupe expects data to be in nested key-value pair where outer key is unique id and value is again another key-value pair where key are the field names and values are the value for respective fields for each row.</a:t>
            </a:r>
            <a:endParaRPr>
              <a:solidFill>
                <a:schemeClr val="dk1"/>
              </a:solidFill>
            </a:endParaRPr>
          </a:p>
        </p:txBody>
      </p:sp>
      <p:pic>
        <p:nvPicPr>
          <p:cNvPr id="165" name="Google Shape;165;p25"/>
          <p:cNvPicPr preferRelativeResize="0"/>
          <p:nvPr/>
        </p:nvPicPr>
        <p:blipFill>
          <a:blip r:embed="rId3">
            <a:alphaModFix/>
          </a:blip>
          <a:stretch>
            <a:fillRect/>
          </a:stretch>
        </p:blipFill>
        <p:spPr>
          <a:xfrm>
            <a:off x="2954075" y="1189488"/>
            <a:ext cx="3429000" cy="2471650"/>
          </a:xfrm>
          <a:prstGeom prst="rect">
            <a:avLst/>
          </a:prstGeom>
          <a:noFill/>
          <a:ln>
            <a:noFill/>
          </a:ln>
        </p:spPr>
      </p:pic>
      <p:cxnSp>
        <p:nvCxnSpPr>
          <p:cNvPr id="166" name="Google Shape;166;p25"/>
          <p:cNvCxnSpPr/>
          <p:nvPr/>
        </p:nvCxnSpPr>
        <p:spPr>
          <a:xfrm flipH="1" rot="10800000">
            <a:off x="1003475" y="3741463"/>
            <a:ext cx="7330200" cy="11100"/>
          </a:xfrm>
          <a:prstGeom prst="straightConnector1">
            <a:avLst/>
          </a:prstGeom>
          <a:noFill/>
          <a:ln cap="flat" cmpd="sng" w="19050">
            <a:solidFill>
              <a:srgbClr val="CCA677"/>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Field Comparators on Dedupe:</a:t>
            </a:r>
            <a:endParaRPr b="1"/>
          </a:p>
        </p:txBody>
      </p:sp>
      <p:sp>
        <p:nvSpPr>
          <p:cNvPr id="172" name="Google Shape;172;p26"/>
          <p:cNvSpPr txBox="1"/>
          <p:nvPr>
            <p:ph idx="1" type="body"/>
          </p:nvPr>
        </p:nvSpPr>
        <p:spPr>
          <a:xfrm>
            <a:off x="311700" y="1152475"/>
            <a:ext cx="8520600" cy="452400"/>
          </a:xfrm>
          <a:prstGeom prst="rect">
            <a:avLst/>
          </a:prstGeom>
        </p:spPr>
        <p:txBody>
          <a:bodyPr anchorCtr="0" anchor="t" bIns="91425" lIns="91425" spcFirstLastPara="1" rIns="91425" wrap="square" tIns="91425">
            <a:noAutofit/>
          </a:bodyPr>
          <a:lstStyle/>
          <a:p>
            <a:pPr indent="-293370" lvl="0" marL="457200" rtl="0" algn="l">
              <a:spcBef>
                <a:spcPts val="0"/>
              </a:spcBef>
              <a:spcAft>
                <a:spcPts val="0"/>
              </a:spcAft>
              <a:buClr>
                <a:schemeClr val="dk1"/>
              </a:buClr>
              <a:buSzPts val="1020"/>
              <a:buChar char="➔"/>
            </a:pPr>
            <a:r>
              <a:rPr lang="en" sz="1020">
                <a:solidFill>
                  <a:schemeClr val="dk1"/>
                </a:solidFill>
              </a:rPr>
              <a:t>Dedupe has list of simple and advanced field comparators that we can use based on the data we have. Below is the list of simple field comparators available to use. We can also build our own comparators. </a:t>
            </a:r>
            <a:endParaRPr sz="1020">
              <a:solidFill>
                <a:schemeClr val="dk1"/>
              </a:solidFill>
            </a:endParaRPr>
          </a:p>
          <a:p>
            <a:pPr indent="0" lvl="0" marL="0" rtl="0" algn="l">
              <a:spcBef>
                <a:spcPts val="1200"/>
              </a:spcBef>
              <a:spcAft>
                <a:spcPts val="1200"/>
              </a:spcAft>
              <a:buNone/>
            </a:pPr>
            <a:r>
              <a:t/>
            </a:r>
            <a:endParaRPr sz="1020">
              <a:solidFill>
                <a:schemeClr val="dk1"/>
              </a:solidFill>
            </a:endParaRPr>
          </a:p>
        </p:txBody>
      </p:sp>
      <p:pic>
        <p:nvPicPr>
          <p:cNvPr id="173" name="Google Shape;173;p26"/>
          <p:cNvPicPr preferRelativeResize="0"/>
          <p:nvPr/>
        </p:nvPicPr>
        <p:blipFill>
          <a:blip r:embed="rId3">
            <a:alphaModFix/>
          </a:blip>
          <a:stretch>
            <a:fillRect/>
          </a:stretch>
        </p:blipFill>
        <p:spPr>
          <a:xfrm>
            <a:off x="1441100" y="1604875"/>
            <a:ext cx="5706675" cy="3017175"/>
          </a:xfrm>
          <a:prstGeom prst="rect">
            <a:avLst/>
          </a:prstGeom>
          <a:noFill/>
          <a:ln>
            <a:noFill/>
          </a:ln>
        </p:spPr>
      </p:pic>
      <p:sp>
        <p:nvSpPr>
          <p:cNvPr id="174" name="Google Shape;174;p26"/>
          <p:cNvSpPr txBox="1"/>
          <p:nvPr/>
        </p:nvSpPr>
        <p:spPr>
          <a:xfrm>
            <a:off x="311700" y="4622050"/>
            <a:ext cx="8609400" cy="734700"/>
          </a:xfrm>
          <a:prstGeom prst="rect">
            <a:avLst/>
          </a:prstGeom>
          <a:noFill/>
          <a:ln>
            <a:noFill/>
          </a:ln>
        </p:spPr>
        <p:txBody>
          <a:bodyPr anchorCtr="0" anchor="t" bIns="91425" lIns="91425" spcFirstLastPara="1" rIns="91425" wrap="square" tIns="91425">
            <a:spAutoFit/>
          </a:bodyPr>
          <a:lstStyle/>
          <a:p>
            <a:pPr indent="-293370" lvl="0" marL="457200" rtl="0" algn="l">
              <a:lnSpc>
                <a:spcPct val="115000"/>
              </a:lnSpc>
              <a:spcBef>
                <a:spcPts val="0"/>
              </a:spcBef>
              <a:spcAft>
                <a:spcPts val="0"/>
              </a:spcAft>
              <a:buClr>
                <a:schemeClr val="dk1"/>
              </a:buClr>
              <a:buSzPts val="1020"/>
              <a:buChar char="➔"/>
            </a:pPr>
            <a:r>
              <a:rPr lang="en" sz="1020">
                <a:solidFill>
                  <a:schemeClr val="dk1"/>
                </a:solidFill>
              </a:rPr>
              <a:t>It is responsible for both blocking and feature generation so, we must be very careful while assign the field comparator to each fields.</a:t>
            </a:r>
            <a:endParaRPr sz="102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13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641"/>
              <a:buFont typeface="Arial"/>
              <a:buNone/>
            </a:pPr>
            <a:r>
              <a:rPr b="1" lang="en" sz="2078"/>
              <a:t>Dedupe handles different field names in different source by taking all data source to canonical or standard form</a:t>
            </a:r>
            <a:endParaRPr b="1" sz="2078"/>
          </a:p>
          <a:p>
            <a:pPr indent="0" lvl="0" marL="0" rtl="0" algn="l">
              <a:spcBef>
                <a:spcPts val="0"/>
              </a:spcBef>
              <a:spcAft>
                <a:spcPts val="0"/>
              </a:spcAft>
              <a:buClr>
                <a:schemeClr val="dk1"/>
              </a:buClr>
              <a:buSzPct val="40909"/>
              <a:buFont typeface="Arial"/>
              <a:buNone/>
            </a:pPr>
            <a:r>
              <a:t/>
            </a:r>
            <a:endParaRPr sz="2420"/>
          </a:p>
          <a:p>
            <a:pPr indent="0" lvl="0" marL="0" rtl="0" algn="l">
              <a:spcBef>
                <a:spcPts val="0"/>
              </a:spcBef>
              <a:spcAft>
                <a:spcPts val="0"/>
              </a:spcAft>
              <a:buNone/>
            </a:pPr>
            <a:r>
              <a:t/>
            </a:r>
            <a:endParaRPr/>
          </a:p>
        </p:txBody>
      </p:sp>
      <p:pic>
        <p:nvPicPr>
          <p:cNvPr id="180" name="Google Shape;180;p27"/>
          <p:cNvPicPr preferRelativeResize="0"/>
          <p:nvPr/>
        </p:nvPicPr>
        <p:blipFill>
          <a:blip r:embed="rId3">
            <a:alphaModFix/>
          </a:blip>
          <a:stretch>
            <a:fillRect/>
          </a:stretch>
        </p:blipFill>
        <p:spPr>
          <a:xfrm>
            <a:off x="456725" y="920032"/>
            <a:ext cx="8375576" cy="39195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Blocking on Dedupe:</a:t>
            </a:r>
            <a:endParaRPr b="1"/>
          </a:p>
        </p:txBody>
      </p:sp>
      <p:sp>
        <p:nvSpPr>
          <p:cNvPr id="186" name="Google Shape;186;p28"/>
          <p:cNvSpPr txBox="1"/>
          <p:nvPr>
            <p:ph idx="1" type="body"/>
          </p:nvPr>
        </p:nvSpPr>
        <p:spPr>
          <a:xfrm>
            <a:off x="311700" y="1152475"/>
            <a:ext cx="8520600" cy="7083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Char char="➔"/>
            </a:pPr>
            <a:r>
              <a:rPr lang="en" sz="1100">
                <a:solidFill>
                  <a:srgbClr val="000000"/>
                </a:solidFill>
              </a:rPr>
              <a:t>Based on the field comparators used, dedupe by default set multiple predicate rules and inverted indexes as a blocking schema.</a:t>
            </a:r>
            <a:endParaRPr sz="1100">
              <a:solidFill>
                <a:srgbClr val="000000"/>
              </a:solidFill>
            </a:endParaRPr>
          </a:p>
          <a:p>
            <a:pPr indent="-285750" lvl="0" marL="457200" rtl="0" algn="l">
              <a:spcBef>
                <a:spcPts val="0"/>
              </a:spcBef>
              <a:spcAft>
                <a:spcPts val="0"/>
              </a:spcAft>
              <a:buClr>
                <a:srgbClr val="000000"/>
              </a:buClr>
              <a:buSzPts val="900"/>
              <a:buChar char="➔"/>
            </a:pPr>
            <a:r>
              <a:rPr lang="en" sz="1100">
                <a:solidFill>
                  <a:schemeClr val="dk1"/>
                </a:solidFill>
              </a:rPr>
              <a:t>And combining multiple schema will result in better blocking than just using single schema.</a:t>
            </a:r>
            <a:endParaRPr sz="900">
              <a:solidFill>
                <a:srgbClr val="000000"/>
              </a:solidFill>
            </a:endParaRPr>
          </a:p>
        </p:txBody>
      </p:sp>
      <p:pic>
        <p:nvPicPr>
          <p:cNvPr id="187" name="Google Shape;187;p28"/>
          <p:cNvPicPr preferRelativeResize="0"/>
          <p:nvPr/>
        </p:nvPicPr>
        <p:blipFill>
          <a:blip r:embed="rId3">
            <a:alphaModFix/>
          </a:blip>
          <a:stretch>
            <a:fillRect/>
          </a:stretch>
        </p:blipFill>
        <p:spPr>
          <a:xfrm>
            <a:off x="806125" y="1919575"/>
            <a:ext cx="7400450" cy="708150"/>
          </a:xfrm>
          <a:prstGeom prst="rect">
            <a:avLst/>
          </a:prstGeom>
          <a:noFill/>
          <a:ln>
            <a:noFill/>
          </a:ln>
        </p:spPr>
      </p:pic>
      <p:sp>
        <p:nvSpPr>
          <p:cNvPr id="188" name="Google Shape;188;p28"/>
          <p:cNvSpPr txBox="1"/>
          <p:nvPr/>
        </p:nvSpPr>
        <p:spPr>
          <a:xfrm>
            <a:off x="3813050" y="2566475"/>
            <a:ext cx="86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Data Source</a:t>
            </a:r>
            <a:endParaRPr sz="900"/>
          </a:p>
        </p:txBody>
      </p:sp>
      <p:sp>
        <p:nvSpPr>
          <p:cNvPr id="189" name="Google Shape;189;p28"/>
          <p:cNvSpPr txBox="1"/>
          <p:nvPr/>
        </p:nvSpPr>
        <p:spPr>
          <a:xfrm>
            <a:off x="352200" y="2831613"/>
            <a:ext cx="84396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If we apply one blocking schema i.e. matching birth year, we get following block.</a:t>
            </a:r>
            <a:endParaRPr sz="1100"/>
          </a:p>
        </p:txBody>
      </p:sp>
      <p:graphicFrame>
        <p:nvGraphicFramePr>
          <p:cNvPr id="190" name="Google Shape;190;p28"/>
          <p:cNvGraphicFramePr/>
          <p:nvPr/>
        </p:nvGraphicFramePr>
        <p:xfrm>
          <a:off x="3358750" y="3117448"/>
          <a:ext cx="3000000" cy="3000000"/>
        </p:xfrm>
        <a:graphic>
          <a:graphicData uri="http://schemas.openxmlformats.org/drawingml/2006/table">
            <a:tbl>
              <a:tblPr>
                <a:noFill/>
                <a:tableStyleId>{B037C195-414D-476B-8159-AA93EFC8D570}</a:tableStyleId>
              </a:tblPr>
              <a:tblGrid>
                <a:gridCol w="597925"/>
                <a:gridCol w="631225"/>
                <a:gridCol w="546425"/>
              </a:tblGrid>
              <a:tr h="3231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91" name="Google Shape;191;p28"/>
          <p:cNvSpPr txBox="1"/>
          <p:nvPr/>
        </p:nvSpPr>
        <p:spPr>
          <a:xfrm>
            <a:off x="3358750" y="3509500"/>
            <a:ext cx="218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Index of records in generated block i)</a:t>
            </a:r>
            <a:endParaRPr sz="900"/>
          </a:p>
        </p:txBody>
      </p:sp>
      <p:sp>
        <p:nvSpPr>
          <p:cNvPr id="192" name="Google Shape;192;p28"/>
          <p:cNvSpPr txBox="1"/>
          <p:nvPr/>
        </p:nvSpPr>
        <p:spPr>
          <a:xfrm>
            <a:off x="394700" y="3741525"/>
            <a:ext cx="7703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And if we combine two blocking schema i.e. say  matching birth year and second name, we get following block</a:t>
            </a:r>
            <a:endParaRPr sz="1100"/>
          </a:p>
        </p:txBody>
      </p:sp>
      <p:graphicFrame>
        <p:nvGraphicFramePr>
          <p:cNvPr id="193" name="Google Shape;193;p28"/>
          <p:cNvGraphicFramePr/>
          <p:nvPr/>
        </p:nvGraphicFramePr>
        <p:xfrm>
          <a:off x="3539700" y="4003375"/>
          <a:ext cx="3000000" cy="3000000"/>
        </p:xfrm>
        <a:graphic>
          <a:graphicData uri="http://schemas.openxmlformats.org/drawingml/2006/table">
            <a:tbl>
              <a:tblPr>
                <a:noFill/>
                <a:tableStyleId>{B037C195-414D-476B-8159-AA93EFC8D570}</a:tableStyleId>
              </a:tblPr>
              <a:tblGrid>
                <a:gridCol w="825650"/>
                <a:gridCol w="825650"/>
              </a:tblGrid>
              <a:tr h="3231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4" name="Google Shape;194;p28"/>
          <p:cNvSpPr txBox="1"/>
          <p:nvPr/>
        </p:nvSpPr>
        <p:spPr>
          <a:xfrm>
            <a:off x="3336650" y="4323400"/>
            <a:ext cx="205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Index of records in generated block</a:t>
            </a:r>
            <a:endParaRPr sz="900"/>
          </a:p>
        </p:txBody>
      </p:sp>
      <p:sp>
        <p:nvSpPr>
          <p:cNvPr id="195" name="Google Shape;195;p28"/>
          <p:cNvSpPr txBox="1"/>
          <p:nvPr/>
        </p:nvSpPr>
        <p:spPr>
          <a:xfrm>
            <a:off x="394700" y="4543050"/>
            <a:ext cx="81474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We can clearly see that block ii) is more accurate block than i) as index 2 is included in block i) but not on block ii)</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Blocking on Dedupe:</a:t>
            </a:r>
            <a:endParaRPr b="1"/>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highlight>
                  <a:srgbClr val="FCFCFC"/>
                </a:highlight>
              </a:rPr>
              <a:t>When these are combined dedupe can have hundreds of possible blocking rules to choose from.</a:t>
            </a:r>
            <a:endParaRPr sz="1300">
              <a:solidFill>
                <a:schemeClr val="dk1"/>
              </a:solidFill>
              <a:highlight>
                <a:srgbClr val="FCFCFC"/>
              </a:highlight>
            </a:endParaRPr>
          </a:p>
          <a:p>
            <a:pPr indent="-311150" lvl="0" marL="457200" rtl="0" algn="l">
              <a:spcBef>
                <a:spcPts val="0"/>
              </a:spcBef>
              <a:spcAft>
                <a:spcPts val="0"/>
              </a:spcAft>
              <a:buClr>
                <a:schemeClr val="dk1"/>
              </a:buClr>
              <a:buSzPts val="1300"/>
              <a:buChar char="➔"/>
            </a:pPr>
            <a:r>
              <a:rPr lang="en" sz="1300">
                <a:solidFill>
                  <a:schemeClr val="dk1"/>
                </a:solidFill>
              </a:rPr>
              <a:t>Finally, while training dedupe also learns about blocking rules and it’s combination to get </a:t>
            </a:r>
            <a:r>
              <a:rPr lang="en" sz="1300">
                <a:solidFill>
                  <a:schemeClr val="dk1"/>
                </a:solidFill>
                <a:highlight>
                  <a:srgbClr val="FCFCFC"/>
                </a:highlight>
              </a:rPr>
              <a:t>a small set of these rules that covers every labeled duplicated pair but minimizes the total number pairs</a:t>
            </a:r>
            <a:r>
              <a:rPr lang="en" sz="1300">
                <a:solidFill>
                  <a:schemeClr val="dk1"/>
                </a:solidFill>
              </a:rPr>
              <a:t> using </a:t>
            </a:r>
            <a:r>
              <a:rPr b="1" lang="en" sz="1300">
                <a:solidFill>
                  <a:schemeClr val="dk1"/>
                </a:solidFill>
              </a:rPr>
              <a:t>Chvatal’s Greedy Set Algorithm.</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17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Labelled Data for classification on Dedupe:</a:t>
            </a:r>
            <a:endParaRPr b="1"/>
          </a:p>
          <a:p>
            <a:pPr indent="0" lvl="0" marL="0" rtl="0" algn="l">
              <a:spcBef>
                <a:spcPts val="0"/>
              </a:spcBef>
              <a:spcAft>
                <a:spcPts val="0"/>
              </a:spcAft>
              <a:buNone/>
            </a:pPr>
            <a:r>
              <a:t/>
            </a:r>
            <a:endParaRPr/>
          </a:p>
        </p:txBody>
      </p:sp>
      <p:sp>
        <p:nvSpPr>
          <p:cNvPr id="207" name="Google Shape;207;p30"/>
          <p:cNvSpPr txBox="1"/>
          <p:nvPr>
            <p:ph idx="1" type="body"/>
          </p:nvPr>
        </p:nvSpPr>
        <p:spPr>
          <a:xfrm>
            <a:off x="311700" y="863550"/>
            <a:ext cx="8520600" cy="10965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n" sz="1100">
                <a:solidFill>
                  <a:schemeClr val="dk1"/>
                </a:solidFill>
              </a:rPr>
              <a:t>Active Learning:</a:t>
            </a:r>
            <a:r>
              <a:rPr lang="en" sz="1100">
                <a:solidFill>
                  <a:schemeClr val="dk1"/>
                </a:solidFill>
              </a:rPr>
              <a:t> Dedupe randomly sets pairs of </a:t>
            </a:r>
            <a:r>
              <a:rPr lang="en" sz="1100">
                <a:solidFill>
                  <a:schemeClr val="dk1"/>
                </a:solidFill>
              </a:rPr>
              <a:t>record</a:t>
            </a:r>
            <a:r>
              <a:rPr lang="en" sz="1100">
                <a:solidFill>
                  <a:schemeClr val="dk1"/>
                </a:solidFill>
              </a:rPr>
              <a:t> from the block which are a bit confusing and ask domain experts to label it match or distinct. And generate training data in key-value pair where keys are “match” or “distinct”.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Already Labelled Data:</a:t>
            </a:r>
            <a:r>
              <a:rPr lang="en" sz="1100">
                <a:solidFill>
                  <a:schemeClr val="dk1"/>
                </a:solidFill>
              </a:rPr>
              <a:t> We can also load true data if we already have them. We just need to convert it to required key-value pairs. And important thing to remember is that data must be such that from which dedupe can learn blocking rules as well.</a:t>
            </a:r>
            <a:endParaRPr sz="1100">
              <a:solidFill>
                <a:schemeClr val="dk1"/>
              </a:solidFill>
            </a:endParaRPr>
          </a:p>
        </p:txBody>
      </p:sp>
      <p:pic>
        <p:nvPicPr>
          <p:cNvPr id="208" name="Google Shape;208;p30"/>
          <p:cNvPicPr preferRelativeResize="0"/>
          <p:nvPr/>
        </p:nvPicPr>
        <p:blipFill>
          <a:blip r:embed="rId3">
            <a:alphaModFix/>
          </a:blip>
          <a:stretch>
            <a:fillRect/>
          </a:stretch>
        </p:blipFill>
        <p:spPr>
          <a:xfrm>
            <a:off x="650900" y="1960050"/>
            <a:ext cx="8039660" cy="2878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t>Generating Feature Vectors for Classification on Dedupe:</a:t>
            </a:r>
            <a:endParaRPr b="1" sz="2320"/>
          </a:p>
        </p:txBody>
      </p:sp>
      <p:sp>
        <p:nvSpPr>
          <p:cNvPr id="214" name="Google Shape;214;p31"/>
          <p:cNvSpPr txBox="1"/>
          <p:nvPr>
            <p:ph idx="1" type="body"/>
          </p:nvPr>
        </p:nvSpPr>
        <p:spPr>
          <a:xfrm>
            <a:off x="311700" y="1152475"/>
            <a:ext cx="8520600" cy="57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Char char="➔"/>
            </a:pPr>
            <a:r>
              <a:rPr lang="en" sz="1300">
                <a:solidFill>
                  <a:schemeClr val="dk1"/>
                </a:solidFill>
              </a:rPr>
              <a:t>Feature are </a:t>
            </a:r>
            <a:r>
              <a:rPr lang="en" sz="1300">
                <a:solidFill>
                  <a:schemeClr val="dk1"/>
                </a:solidFill>
              </a:rPr>
              <a:t>generated</a:t>
            </a:r>
            <a:r>
              <a:rPr lang="en" sz="1300">
                <a:solidFill>
                  <a:schemeClr val="dk1"/>
                </a:solidFill>
              </a:rPr>
              <a:t> by </a:t>
            </a:r>
            <a:r>
              <a:rPr b="1" lang="en" sz="1300">
                <a:solidFill>
                  <a:schemeClr val="dk1"/>
                </a:solidFill>
              </a:rPr>
              <a:t>concatenating similarity score</a:t>
            </a:r>
            <a:r>
              <a:rPr lang="en" sz="1300">
                <a:solidFill>
                  <a:schemeClr val="dk1"/>
                </a:solidFill>
              </a:rPr>
              <a:t> based on used field comparator for respective field.</a:t>
            </a:r>
            <a:endParaRPr sz="1300">
              <a:solidFill>
                <a:schemeClr val="dk1"/>
              </a:solidFill>
            </a:endParaRPr>
          </a:p>
        </p:txBody>
      </p:sp>
      <p:pic>
        <p:nvPicPr>
          <p:cNvPr id="215" name="Google Shape;215;p31"/>
          <p:cNvPicPr preferRelativeResize="0"/>
          <p:nvPr/>
        </p:nvPicPr>
        <p:blipFill>
          <a:blip r:embed="rId3">
            <a:alphaModFix/>
          </a:blip>
          <a:stretch>
            <a:fillRect/>
          </a:stretch>
        </p:blipFill>
        <p:spPr>
          <a:xfrm>
            <a:off x="311700" y="1967975"/>
            <a:ext cx="2733675" cy="981075"/>
          </a:xfrm>
          <a:prstGeom prst="rect">
            <a:avLst/>
          </a:prstGeom>
          <a:noFill/>
          <a:ln>
            <a:noFill/>
          </a:ln>
        </p:spPr>
      </p:pic>
      <p:pic>
        <p:nvPicPr>
          <p:cNvPr id="216" name="Google Shape;216;p31"/>
          <p:cNvPicPr preferRelativeResize="0"/>
          <p:nvPr/>
        </p:nvPicPr>
        <p:blipFill>
          <a:blip r:embed="rId4">
            <a:alphaModFix/>
          </a:blip>
          <a:stretch>
            <a:fillRect/>
          </a:stretch>
        </p:blipFill>
        <p:spPr>
          <a:xfrm>
            <a:off x="5079475" y="2093538"/>
            <a:ext cx="3752850" cy="1019175"/>
          </a:xfrm>
          <a:prstGeom prst="rect">
            <a:avLst/>
          </a:prstGeom>
          <a:noFill/>
          <a:ln>
            <a:noFill/>
          </a:ln>
        </p:spPr>
      </p:pic>
      <p:sp>
        <p:nvSpPr>
          <p:cNvPr id="217" name="Google Shape;217;p31"/>
          <p:cNvSpPr/>
          <p:nvPr/>
        </p:nvSpPr>
        <p:spPr>
          <a:xfrm>
            <a:off x="3162863" y="2201863"/>
            <a:ext cx="1799100" cy="513300"/>
          </a:xfrm>
          <a:prstGeom prst="rightArrow">
            <a:avLst>
              <a:gd fmla="val 50000" name="adj1"/>
              <a:gd fmla="val 50000" name="adj2"/>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Similarity scores</a:t>
            </a:r>
            <a:endParaRPr b="1" sz="1100">
              <a:solidFill>
                <a:schemeClr val="lt1"/>
              </a:solidFill>
            </a:endParaRPr>
          </a:p>
        </p:txBody>
      </p:sp>
      <p:sp>
        <p:nvSpPr>
          <p:cNvPr id="218" name="Google Shape;218;p31"/>
          <p:cNvSpPr/>
          <p:nvPr/>
        </p:nvSpPr>
        <p:spPr>
          <a:xfrm>
            <a:off x="6616250" y="3057075"/>
            <a:ext cx="502200" cy="814500"/>
          </a:xfrm>
          <a:prstGeom prst="downArrow">
            <a:avLst>
              <a:gd fmla="val 50000" name="adj1"/>
              <a:gd fmla="val 50000" name="adj2"/>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7029050" y="3177700"/>
            <a:ext cx="119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Feature Vector</a:t>
            </a:r>
            <a:endParaRPr sz="1100"/>
          </a:p>
        </p:txBody>
      </p:sp>
      <p:sp>
        <p:nvSpPr>
          <p:cNvPr id="220" name="Google Shape;220;p31"/>
          <p:cNvSpPr txBox="1"/>
          <p:nvPr/>
        </p:nvSpPr>
        <p:spPr>
          <a:xfrm>
            <a:off x="6197200" y="3919250"/>
            <a:ext cx="15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[0.65,0.82,0.80]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Component and Data Flow on RLTK:</a:t>
            </a:r>
            <a:endParaRPr b="1"/>
          </a:p>
        </p:txBody>
      </p:sp>
      <p:pic>
        <p:nvPicPr>
          <p:cNvPr id="60" name="Google Shape;60;p14"/>
          <p:cNvPicPr preferRelativeResize="0"/>
          <p:nvPr/>
        </p:nvPicPr>
        <p:blipFill>
          <a:blip r:embed="rId3">
            <a:alphaModFix/>
          </a:blip>
          <a:stretch>
            <a:fillRect/>
          </a:stretch>
        </p:blipFill>
        <p:spPr>
          <a:xfrm>
            <a:off x="903750" y="1238450"/>
            <a:ext cx="6627399" cy="3369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Classification on Dedupe:</a:t>
            </a:r>
            <a:endParaRPr b="1"/>
          </a:p>
        </p:txBody>
      </p:sp>
      <p:sp>
        <p:nvSpPr>
          <p:cNvPr id="226" name="Google Shape;22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rPr>
              <a:t>Now, since we have feature vector and label for some feature vectors. We train Binary Classification models.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By default, Dedupe uses </a:t>
            </a:r>
            <a:r>
              <a:rPr b="1" lang="en" sz="1300">
                <a:solidFill>
                  <a:schemeClr val="dk1"/>
                </a:solidFill>
              </a:rPr>
              <a:t>Regularized Logistic Regression</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But we can change it to our required binary classification model.</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Clustering on Dedupe</a:t>
            </a:r>
            <a:endParaRPr b="1"/>
          </a:p>
        </p:txBody>
      </p:sp>
      <p:sp>
        <p:nvSpPr>
          <p:cNvPr id="232" name="Google Shape;232;p33"/>
          <p:cNvSpPr txBox="1"/>
          <p:nvPr>
            <p:ph idx="1" type="body"/>
          </p:nvPr>
        </p:nvSpPr>
        <p:spPr>
          <a:xfrm>
            <a:off x="311700" y="1088450"/>
            <a:ext cx="8520600" cy="47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Now, after classification we have match and distinct result for pair of records. </a:t>
            </a:r>
            <a:endParaRPr sz="1400">
              <a:solidFill>
                <a:schemeClr val="dk1"/>
              </a:solidFill>
            </a:endParaRPr>
          </a:p>
        </p:txBody>
      </p:sp>
      <p:sp>
        <p:nvSpPr>
          <p:cNvPr id="233" name="Google Shape;233;p33"/>
          <p:cNvSpPr/>
          <p:nvPr/>
        </p:nvSpPr>
        <p:spPr>
          <a:xfrm>
            <a:off x="446300" y="1623400"/>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a:t>
            </a:r>
            <a:endParaRPr b="1">
              <a:solidFill>
                <a:schemeClr val="lt1"/>
              </a:solidFill>
            </a:endParaRPr>
          </a:p>
        </p:txBody>
      </p:sp>
      <p:sp>
        <p:nvSpPr>
          <p:cNvPr id="234" name="Google Shape;234;p33"/>
          <p:cNvSpPr/>
          <p:nvPr/>
        </p:nvSpPr>
        <p:spPr>
          <a:xfrm>
            <a:off x="2253500" y="1623400"/>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B</a:t>
            </a:r>
            <a:endParaRPr b="1">
              <a:solidFill>
                <a:schemeClr val="lt1"/>
              </a:solidFill>
            </a:endParaRPr>
          </a:p>
        </p:txBody>
      </p:sp>
      <p:sp>
        <p:nvSpPr>
          <p:cNvPr id="235" name="Google Shape;235;p33"/>
          <p:cNvSpPr/>
          <p:nvPr/>
        </p:nvSpPr>
        <p:spPr>
          <a:xfrm>
            <a:off x="1349900" y="1840900"/>
            <a:ext cx="903600" cy="390600"/>
          </a:xfrm>
          <a:prstGeom prst="rightArrow">
            <a:avLst>
              <a:gd fmla="val 50000" name="adj1"/>
              <a:gd fmla="val 50000" name="adj2"/>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match</a:t>
            </a:r>
            <a:endParaRPr sz="1000">
              <a:solidFill>
                <a:schemeClr val="lt1"/>
              </a:solidFill>
            </a:endParaRPr>
          </a:p>
        </p:txBody>
      </p:sp>
      <p:sp>
        <p:nvSpPr>
          <p:cNvPr id="236" name="Google Shape;236;p33"/>
          <p:cNvSpPr/>
          <p:nvPr/>
        </p:nvSpPr>
        <p:spPr>
          <a:xfrm>
            <a:off x="3343350" y="1623400"/>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B</a:t>
            </a:r>
            <a:endParaRPr b="1">
              <a:solidFill>
                <a:schemeClr val="lt1"/>
              </a:solidFill>
            </a:endParaRPr>
          </a:p>
        </p:txBody>
      </p:sp>
      <p:sp>
        <p:nvSpPr>
          <p:cNvPr id="237" name="Google Shape;237;p33"/>
          <p:cNvSpPr/>
          <p:nvPr/>
        </p:nvSpPr>
        <p:spPr>
          <a:xfrm>
            <a:off x="5150550" y="1623400"/>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a:t>
            </a:r>
            <a:endParaRPr b="1">
              <a:solidFill>
                <a:schemeClr val="lt1"/>
              </a:solidFill>
            </a:endParaRPr>
          </a:p>
        </p:txBody>
      </p:sp>
      <p:sp>
        <p:nvSpPr>
          <p:cNvPr id="238" name="Google Shape;238;p33"/>
          <p:cNvSpPr/>
          <p:nvPr/>
        </p:nvSpPr>
        <p:spPr>
          <a:xfrm>
            <a:off x="4246950" y="1840900"/>
            <a:ext cx="903600" cy="390600"/>
          </a:xfrm>
          <a:prstGeom prst="rightArrow">
            <a:avLst>
              <a:gd fmla="val 50000" name="adj1"/>
              <a:gd fmla="val 50000" name="adj2"/>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match</a:t>
            </a:r>
            <a:endParaRPr sz="1000">
              <a:solidFill>
                <a:schemeClr val="lt1"/>
              </a:solidFill>
            </a:endParaRPr>
          </a:p>
        </p:txBody>
      </p:sp>
      <p:sp>
        <p:nvSpPr>
          <p:cNvPr id="239" name="Google Shape;239;p33"/>
          <p:cNvSpPr/>
          <p:nvPr/>
        </p:nvSpPr>
        <p:spPr>
          <a:xfrm>
            <a:off x="6240400" y="1563800"/>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a:t>
            </a:r>
            <a:endParaRPr b="1">
              <a:solidFill>
                <a:schemeClr val="lt1"/>
              </a:solidFill>
            </a:endParaRPr>
          </a:p>
        </p:txBody>
      </p:sp>
      <p:sp>
        <p:nvSpPr>
          <p:cNvPr id="240" name="Google Shape;240;p33"/>
          <p:cNvSpPr/>
          <p:nvPr/>
        </p:nvSpPr>
        <p:spPr>
          <a:xfrm>
            <a:off x="7666475" y="1516675"/>
            <a:ext cx="903600" cy="825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a:t>
            </a:r>
            <a:endParaRPr b="1">
              <a:solidFill>
                <a:schemeClr val="lt1"/>
              </a:solidFill>
            </a:endParaRPr>
          </a:p>
        </p:txBody>
      </p:sp>
      <p:sp>
        <p:nvSpPr>
          <p:cNvPr id="241" name="Google Shape;241;p33"/>
          <p:cNvSpPr txBox="1"/>
          <p:nvPr/>
        </p:nvSpPr>
        <p:spPr>
          <a:xfrm>
            <a:off x="7241075" y="1563800"/>
            <a:ext cx="4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cxnSp>
        <p:nvCxnSpPr>
          <p:cNvPr id="242" name="Google Shape;242;p33"/>
          <p:cNvCxnSpPr/>
          <p:nvPr/>
        </p:nvCxnSpPr>
        <p:spPr>
          <a:xfrm>
            <a:off x="7241075" y="1976600"/>
            <a:ext cx="425400" cy="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3"/>
          <p:cNvSpPr txBox="1"/>
          <p:nvPr/>
        </p:nvSpPr>
        <p:spPr>
          <a:xfrm>
            <a:off x="379475" y="3112875"/>
            <a:ext cx="8190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would know A matches with B and B matches with C but still we won’t know that if A and C matches.</a:t>
            </a:r>
            <a:endParaRPr/>
          </a:p>
          <a:p>
            <a:pPr indent="-317500" lvl="0" marL="457200" rtl="0" algn="l">
              <a:spcBef>
                <a:spcPts val="0"/>
              </a:spcBef>
              <a:spcAft>
                <a:spcPts val="0"/>
              </a:spcAft>
              <a:buSzPts val="1400"/>
              <a:buChar char="➔"/>
            </a:pPr>
            <a:r>
              <a:rPr lang="en"/>
              <a:t>So, Dedupe uses Hierarchical Clustering with </a:t>
            </a:r>
            <a:r>
              <a:rPr lang="en"/>
              <a:t>centroid</a:t>
            </a:r>
            <a:r>
              <a:rPr lang="en"/>
              <a:t> linkage to group the same entity into one cluster.</a:t>
            </a:r>
            <a:endParaRPr/>
          </a:p>
          <a:p>
            <a:pPr indent="0" lvl="0" marL="45720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Mathematical Calculation on how Dedupe calculates cluster </a:t>
            </a:r>
            <a:r>
              <a:rPr b="1" lang="en"/>
              <a:t>confidence</a:t>
            </a:r>
            <a:r>
              <a:rPr b="1" lang="en"/>
              <a:t> score</a:t>
            </a:r>
            <a:endParaRPr b="1"/>
          </a:p>
        </p:txBody>
      </p:sp>
      <p:pic>
        <p:nvPicPr>
          <p:cNvPr id="249" name="Google Shape;249;p34"/>
          <p:cNvPicPr preferRelativeResize="0"/>
          <p:nvPr/>
        </p:nvPicPr>
        <p:blipFill>
          <a:blip r:embed="rId3">
            <a:alphaModFix/>
          </a:blip>
          <a:stretch>
            <a:fillRect/>
          </a:stretch>
        </p:blipFill>
        <p:spPr>
          <a:xfrm>
            <a:off x="1446650" y="1651275"/>
            <a:ext cx="6218400" cy="301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Components of Data Flow on RLTK:</a:t>
            </a:r>
            <a:endParaRPr b="1"/>
          </a:p>
        </p:txBody>
      </p:sp>
      <p:sp>
        <p:nvSpPr>
          <p:cNvPr id="66" name="Google Shape;66;p15"/>
          <p:cNvSpPr/>
          <p:nvPr/>
        </p:nvSpPr>
        <p:spPr>
          <a:xfrm>
            <a:off x="432350" y="1304875"/>
            <a:ext cx="1364100" cy="607800"/>
          </a:xfrm>
          <a:prstGeom prst="homePlate">
            <a:avLst>
              <a:gd fmla="val 50000" name="adj"/>
            </a:avLst>
          </a:prstGeom>
          <a:solidFill>
            <a:srgbClr val="1C458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67" name="Google Shape;67;p15"/>
          <p:cNvSpPr txBox="1"/>
          <p:nvPr>
            <p:ph idx="4294967295" type="body"/>
          </p:nvPr>
        </p:nvSpPr>
        <p:spPr>
          <a:xfrm>
            <a:off x="432350" y="1451575"/>
            <a:ext cx="11967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b="1" lang="en" sz="1190">
                <a:solidFill>
                  <a:schemeClr val="lt1"/>
                </a:solidFill>
              </a:rPr>
              <a:t>Reader</a:t>
            </a:r>
            <a:endParaRPr b="1" sz="1190">
              <a:solidFill>
                <a:schemeClr val="lt1"/>
              </a:solidFill>
            </a:endParaRPr>
          </a:p>
        </p:txBody>
      </p:sp>
      <p:sp>
        <p:nvSpPr>
          <p:cNvPr id="68" name="Google Shape;68;p15"/>
          <p:cNvSpPr txBox="1"/>
          <p:nvPr>
            <p:ph idx="4294967295" type="body"/>
          </p:nvPr>
        </p:nvSpPr>
        <p:spPr>
          <a:xfrm>
            <a:off x="432350" y="2070575"/>
            <a:ext cx="1542600" cy="195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handles input data and return raw object that is dictionary object of each record.</a:t>
            </a:r>
            <a:endParaRPr sz="1600"/>
          </a:p>
        </p:txBody>
      </p:sp>
      <p:sp>
        <p:nvSpPr>
          <p:cNvPr id="69" name="Google Shape;69;p15"/>
          <p:cNvSpPr/>
          <p:nvPr/>
        </p:nvSpPr>
        <p:spPr>
          <a:xfrm>
            <a:off x="2431125" y="1304875"/>
            <a:ext cx="1485000" cy="607800"/>
          </a:xfrm>
          <a:prstGeom prst="chevron">
            <a:avLst>
              <a:gd fmla="val 50000" name="adj"/>
            </a:avLst>
          </a:prstGeom>
          <a:solidFill>
            <a:srgbClr val="1C458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0" name="Google Shape;70;p15"/>
          <p:cNvSpPr txBox="1"/>
          <p:nvPr>
            <p:ph idx="4294967295" type="body"/>
          </p:nvPr>
        </p:nvSpPr>
        <p:spPr>
          <a:xfrm>
            <a:off x="2689550" y="1451575"/>
            <a:ext cx="12843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b="1" lang="en" sz="1190">
                <a:solidFill>
                  <a:schemeClr val="lt1"/>
                </a:solidFill>
              </a:rPr>
              <a:t>Record</a:t>
            </a:r>
            <a:endParaRPr b="1" sz="1190">
              <a:solidFill>
                <a:schemeClr val="lt1"/>
              </a:solidFill>
            </a:endParaRPr>
          </a:p>
        </p:txBody>
      </p:sp>
      <p:sp>
        <p:nvSpPr>
          <p:cNvPr id="71" name="Google Shape;71;p15"/>
          <p:cNvSpPr txBox="1"/>
          <p:nvPr>
            <p:ph idx="4294967295" type="body"/>
          </p:nvPr>
        </p:nvSpPr>
        <p:spPr>
          <a:xfrm>
            <a:off x="2343150" y="2115225"/>
            <a:ext cx="1729200" cy="195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represents rows of table. Allows to add our own feature based on the rows with two decorator i.e. property and cached_property.</a:t>
            </a:r>
            <a:endParaRPr sz="1600"/>
          </a:p>
        </p:txBody>
      </p:sp>
      <p:sp>
        <p:nvSpPr>
          <p:cNvPr id="72" name="Google Shape;72;p15"/>
          <p:cNvSpPr/>
          <p:nvPr/>
        </p:nvSpPr>
        <p:spPr>
          <a:xfrm>
            <a:off x="4589050" y="1304875"/>
            <a:ext cx="1542600" cy="607800"/>
          </a:xfrm>
          <a:prstGeom prst="chevron">
            <a:avLst>
              <a:gd fmla="val 50000" name="adj"/>
            </a:avLst>
          </a:prstGeom>
          <a:solidFill>
            <a:srgbClr val="1C458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3" name="Google Shape;73;p15"/>
          <p:cNvSpPr txBox="1"/>
          <p:nvPr>
            <p:ph idx="4294967295" type="body"/>
          </p:nvPr>
        </p:nvSpPr>
        <p:spPr>
          <a:xfrm>
            <a:off x="4814691" y="1451575"/>
            <a:ext cx="12843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b="1" lang="en" sz="1190">
                <a:solidFill>
                  <a:schemeClr val="lt1"/>
                </a:solidFill>
              </a:rPr>
              <a:t>Dataset</a:t>
            </a:r>
            <a:endParaRPr b="1" sz="1190">
              <a:solidFill>
                <a:schemeClr val="lt1"/>
              </a:solidFill>
            </a:endParaRPr>
          </a:p>
        </p:txBody>
      </p:sp>
      <p:sp>
        <p:nvSpPr>
          <p:cNvPr id="74" name="Google Shape;74;p15"/>
          <p:cNvSpPr txBox="1"/>
          <p:nvPr>
            <p:ph idx="4294967295" type="body"/>
          </p:nvPr>
        </p:nvSpPr>
        <p:spPr>
          <a:xfrm>
            <a:off x="4440550" y="2115225"/>
            <a:ext cx="1901700" cy="26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collection of record. At the end data is required to be converted to rltk Dataset where each row must be record.</a:t>
            </a:r>
            <a:endParaRPr sz="1600"/>
          </a:p>
        </p:txBody>
      </p:sp>
      <p:sp>
        <p:nvSpPr>
          <p:cNvPr id="75" name="Google Shape;75;p15"/>
          <p:cNvSpPr/>
          <p:nvPr/>
        </p:nvSpPr>
        <p:spPr>
          <a:xfrm>
            <a:off x="6746850" y="1304875"/>
            <a:ext cx="1542600" cy="607800"/>
          </a:xfrm>
          <a:prstGeom prst="chevron">
            <a:avLst>
              <a:gd fmla="val 50000" name="adj"/>
            </a:avLst>
          </a:prstGeom>
          <a:solidFill>
            <a:srgbClr val="1C458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6" name="Google Shape;76;p15"/>
          <p:cNvSpPr txBox="1"/>
          <p:nvPr/>
        </p:nvSpPr>
        <p:spPr>
          <a:xfrm>
            <a:off x="6997575" y="1427875"/>
            <a:ext cx="13641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chemeClr val="lt1"/>
                </a:solidFill>
              </a:rPr>
              <a:t>Adapter</a:t>
            </a:r>
            <a:endParaRPr b="1" sz="1150">
              <a:solidFill>
                <a:schemeClr val="lt1"/>
              </a:solidFill>
            </a:endParaRPr>
          </a:p>
        </p:txBody>
      </p:sp>
      <p:sp>
        <p:nvSpPr>
          <p:cNvPr id="77" name="Google Shape;77;p15"/>
          <p:cNvSpPr txBox="1"/>
          <p:nvPr>
            <p:ph idx="4294967295" type="body"/>
          </p:nvPr>
        </p:nvSpPr>
        <p:spPr>
          <a:xfrm>
            <a:off x="6710450" y="2115225"/>
            <a:ext cx="1901700" cy="26508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t>Store where all records get store may be memory or persistent. In case of large data, we store the generated records to persistent so that we can simply call it from there to save time of processing from next time.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Blocking on RLTK:</a:t>
            </a:r>
            <a:endParaRPr b="1"/>
          </a:p>
        </p:txBody>
      </p:sp>
      <p:sp>
        <p:nvSpPr>
          <p:cNvPr id="83" name="Google Shape;83;p16"/>
          <p:cNvSpPr txBox="1"/>
          <p:nvPr>
            <p:ph idx="1" type="body"/>
          </p:nvPr>
        </p:nvSpPr>
        <p:spPr>
          <a:xfrm>
            <a:off x="423275" y="3272350"/>
            <a:ext cx="8520600" cy="1073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rPr>
              <a:t>Blocking is done by providing property_name/field_name or functions that specifies what to match between between two records. E.g. first_name, functions that return n-grams to be matched, etc.</a:t>
            </a:r>
            <a:endParaRPr sz="1600">
              <a:solidFill>
                <a:schemeClr val="dk1"/>
              </a:solidFill>
            </a:endParaRPr>
          </a:p>
          <a:p>
            <a:pPr indent="0" lvl="0" marL="0" rtl="0" algn="l">
              <a:spcBef>
                <a:spcPts val="1200"/>
              </a:spcBef>
              <a:spcAft>
                <a:spcPts val="1200"/>
              </a:spcAft>
              <a:buNone/>
            </a:pPr>
            <a:r>
              <a:rPr lang="en" sz="1600">
                <a:solidFill>
                  <a:schemeClr val="dk1"/>
                </a:solidFill>
              </a:rPr>
              <a:t> </a:t>
            </a:r>
            <a:endParaRPr sz="1600">
              <a:solidFill>
                <a:schemeClr val="dk1"/>
              </a:solidFill>
            </a:endParaRPr>
          </a:p>
        </p:txBody>
      </p:sp>
      <p:pic>
        <p:nvPicPr>
          <p:cNvPr id="84" name="Google Shape;84;p16"/>
          <p:cNvPicPr preferRelativeResize="0"/>
          <p:nvPr/>
        </p:nvPicPr>
        <p:blipFill>
          <a:blip r:embed="rId3">
            <a:alphaModFix/>
          </a:blip>
          <a:stretch>
            <a:fillRect/>
          </a:stretch>
        </p:blipFill>
        <p:spPr>
          <a:xfrm>
            <a:off x="976300" y="1348100"/>
            <a:ext cx="7191375" cy="1504950"/>
          </a:xfrm>
          <a:prstGeom prst="rect">
            <a:avLst/>
          </a:prstGeom>
          <a:noFill/>
          <a:ln>
            <a:noFill/>
          </a:ln>
        </p:spPr>
      </p:pic>
      <p:cxnSp>
        <p:nvCxnSpPr>
          <p:cNvPr id="85" name="Google Shape;85;p16"/>
          <p:cNvCxnSpPr/>
          <p:nvPr/>
        </p:nvCxnSpPr>
        <p:spPr>
          <a:xfrm flipH="1" rot="10800000">
            <a:off x="1082250" y="3057150"/>
            <a:ext cx="7330200" cy="11100"/>
          </a:xfrm>
          <a:prstGeom prst="straightConnector1">
            <a:avLst/>
          </a:prstGeom>
          <a:noFill/>
          <a:ln cap="flat" cmpd="sng" w="19050">
            <a:solidFill>
              <a:srgbClr val="CCA677"/>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blocking using function that generates 3-gram to be matched among the records.</a:t>
            </a:r>
            <a:endParaRPr b="1"/>
          </a:p>
        </p:txBody>
      </p:sp>
      <p:pic>
        <p:nvPicPr>
          <p:cNvPr id="91" name="Google Shape;91;p17"/>
          <p:cNvPicPr preferRelativeResize="0"/>
          <p:nvPr/>
        </p:nvPicPr>
        <p:blipFill>
          <a:blip r:embed="rId3">
            <a:alphaModFix/>
          </a:blip>
          <a:stretch>
            <a:fillRect/>
          </a:stretch>
        </p:blipFill>
        <p:spPr>
          <a:xfrm>
            <a:off x="311700" y="1462800"/>
            <a:ext cx="8457901" cy="31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Getting results on RLTK:</a:t>
            </a:r>
            <a:endParaRPr b="1"/>
          </a:p>
        </p:txBody>
      </p:sp>
      <p:pic>
        <p:nvPicPr>
          <p:cNvPr id="97" name="Google Shape;97;p18"/>
          <p:cNvPicPr preferRelativeResize="0"/>
          <p:nvPr/>
        </p:nvPicPr>
        <p:blipFill>
          <a:blip r:embed="rId3">
            <a:alphaModFix/>
          </a:blip>
          <a:stretch>
            <a:fillRect/>
          </a:stretch>
        </p:blipFill>
        <p:spPr>
          <a:xfrm>
            <a:off x="1294250" y="1267825"/>
            <a:ext cx="5801775" cy="2114100"/>
          </a:xfrm>
          <a:prstGeom prst="rect">
            <a:avLst/>
          </a:prstGeom>
          <a:noFill/>
          <a:ln>
            <a:noFill/>
          </a:ln>
        </p:spPr>
      </p:pic>
      <p:sp>
        <p:nvSpPr>
          <p:cNvPr id="98" name="Google Shape;98;p18"/>
          <p:cNvSpPr txBox="1"/>
          <p:nvPr/>
        </p:nvSpPr>
        <p:spPr>
          <a:xfrm>
            <a:off x="903750" y="3710425"/>
            <a:ext cx="71742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function is is_pair represent the method to classify where pairs within block is match or not. This function may be anything based on our use case i.e. some handcraft rule or some ML solutions.</a:t>
            </a:r>
            <a:endParaRPr/>
          </a:p>
        </p:txBody>
      </p:sp>
      <p:cxnSp>
        <p:nvCxnSpPr>
          <p:cNvPr id="99" name="Google Shape;99;p18"/>
          <p:cNvCxnSpPr/>
          <p:nvPr/>
        </p:nvCxnSpPr>
        <p:spPr>
          <a:xfrm flipH="1" rot="10800000">
            <a:off x="803300" y="3492300"/>
            <a:ext cx="7330200" cy="11100"/>
          </a:xfrm>
          <a:prstGeom prst="straightConnector1">
            <a:avLst/>
          </a:prstGeom>
          <a:noFill/>
          <a:ln cap="flat" cmpd="sng" w="19050">
            <a:solidFill>
              <a:srgbClr val="CCA677"/>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Generating Feature Vectors for ML based approach on RLTK:</a:t>
            </a:r>
            <a:endParaRPr b="1"/>
          </a:p>
        </p:txBody>
      </p:sp>
      <p:sp>
        <p:nvSpPr>
          <p:cNvPr id="105" name="Google Shape;105;p19"/>
          <p:cNvSpPr txBox="1"/>
          <p:nvPr>
            <p:ph idx="1" type="body"/>
          </p:nvPr>
        </p:nvSpPr>
        <p:spPr>
          <a:xfrm>
            <a:off x="311700" y="1597475"/>
            <a:ext cx="8520600" cy="1244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1"/>
              </a:buClr>
              <a:buSzPts val="1600"/>
              <a:buChar char="➔"/>
            </a:pPr>
            <a:r>
              <a:rPr lang="en" sz="1600">
                <a:solidFill>
                  <a:schemeClr val="dk1"/>
                </a:solidFill>
              </a:rPr>
              <a:t>Feature vectors is generally generated by listing similarity scores among different field or property.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RLTK has some inbuilt similarity functions such as tf-idf scores, jaccard index similarity, etc. But we can introduce our own similarity functions as per use cases,</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Simple example of generating feature vectors with different similarity scores</a:t>
            </a:r>
            <a:endParaRPr b="1"/>
          </a:p>
        </p:txBody>
      </p:sp>
      <p:pic>
        <p:nvPicPr>
          <p:cNvPr id="111" name="Google Shape;111;p20"/>
          <p:cNvPicPr preferRelativeResize="0"/>
          <p:nvPr/>
        </p:nvPicPr>
        <p:blipFill>
          <a:blip r:embed="rId3">
            <a:alphaModFix/>
          </a:blip>
          <a:stretch>
            <a:fillRect/>
          </a:stretch>
        </p:blipFill>
        <p:spPr>
          <a:xfrm>
            <a:off x="1206800" y="1440200"/>
            <a:ext cx="6045525" cy="348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b="1" lang="en" sz="2420"/>
              <a:t>How RLTK handles different field names in different source</a:t>
            </a:r>
            <a:endParaRPr b="1" sz="2420"/>
          </a:p>
        </p:txBody>
      </p:sp>
      <p:sp>
        <p:nvSpPr>
          <p:cNvPr id="117" name="Google Shape;117;p21"/>
          <p:cNvSpPr txBox="1"/>
          <p:nvPr>
            <p:ph idx="1" type="body"/>
          </p:nvPr>
        </p:nvSpPr>
        <p:spPr>
          <a:xfrm>
            <a:off x="311700" y="1181050"/>
            <a:ext cx="8520600" cy="7323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1200"/>
              </a:spcAft>
              <a:buNone/>
            </a:pPr>
            <a:r>
              <a:rPr lang="en" sz="1340">
                <a:solidFill>
                  <a:schemeClr val="dk1"/>
                </a:solidFill>
              </a:rPr>
              <a:t>It is not necessary that fields-name must same as we simply specify which field from one data source is to be compared with another field from another data source during both feature generation and block generation part..</a:t>
            </a:r>
            <a:endParaRPr sz="1340">
              <a:solidFill>
                <a:schemeClr val="dk1"/>
              </a:solidFill>
            </a:endParaRPr>
          </a:p>
        </p:txBody>
      </p:sp>
      <p:sp>
        <p:nvSpPr>
          <p:cNvPr id="118" name="Google Shape;118;p21"/>
          <p:cNvSpPr txBox="1"/>
          <p:nvPr/>
        </p:nvSpPr>
        <p:spPr>
          <a:xfrm>
            <a:off x="2343025" y="2621950"/>
            <a:ext cx="859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a:t>
            </a:r>
            <a:endParaRPr/>
          </a:p>
        </p:txBody>
      </p:sp>
      <p:sp>
        <p:nvSpPr>
          <p:cNvPr descr="Background pointer shape in timeline graphic" id="119" name="Google Shape;119;p21"/>
          <p:cNvSpPr/>
          <p:nvPr/>
        </p:nvSpPr>
        <p:spPr>
          <a:xfrm>
            <a:off x="665126" y="2326575"/>
            <a:ext cx="1677900" cy="7455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200">
                <a:solidFill>
                  <a:schemeClr val="lt1"/>
                </a:solidFill>
              </a:rPr>
              <a:t>Data Source 1</a:t>
            </a:r>
            <a:endParaRPr b="1" sz="1200">
              <a:solidFill>
                <a:schemeClr val="lt1"/>
              </a:solidFill>
            </a:endParaRPr>
          </a:p>
        </p:txBody>
      </p:sp>
      <p:sp>
        <p:nvSpPr>
          <p:cNvPr descr="Background pointer shape in timeline graphic" id="120" name="Google Shape;120;p21"/>
          <p:cNvSpPr/>
          <p:nvPr/>
        </p:nvSpPr>
        <p:spPr>
          <a:xfrm>
            <a:off x="1930225" y="2326575"/>
            <a:ext cx="1885500" cy="7455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b="1" lang="en" sz="1200">
                <a:solidFill>
                  <a:schemeClr val="lt1"/>
                </a:solidFill>
              </a:rPr>
              <a:t>Fullname</a:t>
            </a:r>
            <a:endParaRPr b="1" sz="1200">
              <a:solidFill>
                <a:schemeClr val="lt1"/>
              </a:solidFill>
            </a:endParaRPr>
          </a:p>
        </p:txBody>
      </p:sp>
      <p:sp>
        <p:nvSpPr>
          <p:cNvPr descr="Background pointer shape in timeline graphic" id="121" name="Google Shape;121;p21"/>
          <p:cNvSpPr/>
          <p:nvPr/>
        </p:nvSpPr>
        <p:spPr>
          <a:xfrm rot="10800000">
            <a:off x="5288525" y="2326575"/>
            <a:ext cx="1872600" cy="745500"/>
          </a:xfrm>
          <a:prstGeom prst="chevron">
            <a:avLst>
              <a:gd fmla="val 3495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21"/>
          <p:cNvSpPr txBox="1"/>
          <p:nvPr/>
        </p:nvSpPr>
        <p:spPr>
          <a:xfrm>
            <a:off x="5500425" y="2555025"/>
            <a:ext cx="114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Last Name</a:t>
            </a:r>
            <a:endParaRPr b="1" sz="1200">
              <a:solidFill>
                <a:schemeClr val="lt1"/>
              </a:solidFill>
            </a:endParaRPr>
          </a:p>
        </p:txBody>
      </p:sp>
      <p:sp>
        <p:nvSpPr>
          <p:cNvPr descr="Background pointer shape in timeline graphic" id="123" name="Google Shape;123;p21"/>
          <p:cNvSpPr/>
          <p:nvPr/>
        </p:nvSpPr>
        <p:spPr>
          <a:xfrm rot="10800000">
            <a:off x="6649725" y="2326575"/>
            <a:ext cx="1986000" cy="7455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sz="1200">
              <a:solidFill>
                <a:schemeClr val="lt1"/>
              </a:solidFill>
            </a:endParaRPr>
          </a:p>
        </p:txBody>
      </p:sp>
      <p:sp>
        <p:nvSpPr>
          <p:cNvPr id="124" name="Google Shape;124;p21"/>
          <p:cNvSpPr txBox="1"/>
          <p:nvPr/>
        </p:nvSpPr>
        <p:spPr>
          <a:xfrm>
            <a:off x="7101550" y="2514675"/>
            <a:ext cx="135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Data Source 2</a:t>
            </a:r>
            <a:endParaRPr b="1" sz="1200">
              <a:solidFill>
                <a:schemeClr val="lt1"/>
              </a:solidFill>
            </a:endParaRPr>
          </a:p>
        </p:txBody>
      </p:sp>
      <p:grpSp>
        <p:nvGrpSpPr>
          <p:cNvPr id="125" name="Google Shape;125;p21"/>
          <p:cNvGrpSpPr/>
          <p:nvPr/>
        </p:nvGrpSpPr>
        <p:grpSpPr>
          <a:xfrm rot="10800000">
            <a:off x="2564795" y="3022140"/>
            <a:ext cx="198900" cy="593656"/>
            <a:chOff x="777447" y="1610215"/>
            <a:chExt cx="198900" cy="593656"/>
          </a:xfrm>
        </p:grpSpPr>
        <p:cxnSp>
          <p:nvCxnSpPr>
            <p:cNvPr id="126" name="Google Shape;126;p21"/>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27" name="Google Shape;127;p21"/>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1"/>
          <p:cNvSpPr txBox="1"/>
          <p:nvPr/>
        </p:nvSpPr>
        <p:spPr>
          <a:xfrm>
            <a:off x="2137825" y="3552225"/>
            <a:ext cx="167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Field Name of Data Source 1</a:t>
            </a:r>
            <a:endParaRPr sz="1200"/>
          </a:p>
        </p:txBody>
      </p:sp>
      <p:grpSp>
        <p:nvGrpSpPr>
          <p:cNvPr id="129" name="Google Shape;129;p21"/>
          <p:cNvGrpSpPr/>
          <p:nvPr/>
        </p:nvGrpSpPr>
        <p:grpSpPr>
          <a:xfrm rot="10800000">
            <a:off x="6125384" y="3022152"/>
            <a:ext cx="198900" cy="593656"/>
            <a:chOff x="777447" y="1610215"/>
            <a:chExt cx="198900" cy="593656"/>
          </a:xfrm>
        </p:grpSpPr>
        <p:cxnSp>
          <p:nvCxnSpPr>
            <p:cNvPr id="130" name="Google Shape;130;p21"/>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31" name="Google Shape;131;p21"/>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1"/>
          <p:cNvSpPr txBox="1"/>
          <p:nvPr/>
        </p:nvSpPr>
        <p:spPr>
          <a:xfrm>
            <a:off x="5500425" y="3566000"/>
            <a:ext cx="167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Field Name of Data Source 2</a:t>
            </a:r>
            <a:endParaRPr sz="1200"/>
          </a:p>
        </p:txBody>
      </p:sp>
      <p:sp>
        <p:nvSpPr>
          <p:cNvPr id="133" name="Google Shape;133;p21"/>
          <p:cNvSpPr/>
          <p:nvPr/>
        </p:nvSpPr>
        <p:spPr>
          <a:xfrm>
            <a:off x="3815725" y="2233150"/>
            <a:ext cx="1492675" cy="932375"/>
          </a:xfrm>
          <a:prstGeom prst="flowChartDecision">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rPr>
              <a:t>Similar Scores</a:t>
            </a:r>
            <a:endParaRPr b="1" sz="1200">
              <a:solidFill>
                <a:schemeClr val="lt1"/>
              </a:solidFill>
            </a:endParaRPr>
          </a:p>
        </p:txBody>
      </p:sp>
      <p:grpSp>
        <p:nvGrpSpPr>
          <p:cNvPr id="134" name="Google Shape;134;p21"/>
          <p:cNvGrpSpPr/>
          <p:nvPr/>
        </p:nvGrpSpPr>
        <p:grpSpPr>
          <a:xfrm rot="10800000">
            <a:off x="4462622" y="3165527"/>
            <a:ext cx="198900" cy="593656"/>
            <a:chOff x="777447" y="1610215"/>
            <a:chExt cx="198900" cy="593656"/>
          </a:xfrm>
        </p:grpSpPr>
        <p:cxnSp>
          <p:nvCxnSpPr>
            <p:cNvPr id="135" name="Google Shape;135;p21"/>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136" name="Google Shape;136;p21"/>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1"/>
          <p:cNvSpPr txBox="1"/>
          <p:nvPr/>
        </p:nvSpPr>
        <p:spPr>
          <a:xfrm>
            <a:off x="4033325" y="3759175"/>
            <a:ext cx="124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Feature Vector</a:t>
            </a:r>
            <a:endParaRPr sz="1200"/>
          </a:p>
        </p:txBody>
      </p:sp>
      <p:cxnSp>
        <p:nvCxnSpPr>
          <p:cNvPr id="138" name="Google Shape;138;p21"/>
          <p:cNvCxnSpPr/>
          <p:nvPr/>
        </p:nvCxnSpPr>
        <p:spPr>
          <a:xfrm flipH="1" rot="10800000">
            <a:off x="896963" y="2067700"/>
            <a:ext cx="7330200" cy="11100"/>
          </a:xfrm>
          <a:prstGeom prst="straightConnector1">
            <a:avLst/>
          </a:prstGeom>
          <a:noFill/>
          <a:ln cap="flat" cmpd="sng" w="19050">
            <a:solidFill>
              <a:srgbClr val="CCA677"/>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