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30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20A953-1A7F-413A-274B-8B03E5D6D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E8A5E41-5373-DE2D-61A7-894A72FEB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B0E170-EAD3-37A7-61BE-E129F5F8F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EF45-3833-453D-BA40-053952570AAC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F891726-682C-D017-6647-B5DC23D9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B07EAC-496F-9F4E-3441-14040961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FADD-88DA-4BD1-97D9-EE481E12D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08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691A3D-2E37-1E33-6143-60EC8DA8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95C657D-ACB7-0C54-E392-CAA6F5C6C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08151C-228B-EF8A-05D2-037845C60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EF45-3833-453D-BA40-053952570AAC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E80C85-0510-B71B-826A-4CA35730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89C57F-BDF1-B413-FD2A-7B5B95CF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FADD-88DA-4BD1-97D9-EE481E12D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61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FE9E9F4-DA6F-2796-8A0E-C96DFF5D9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93FEBFF-1464-563C-B8FE-0ED983EE2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9FBAA57-36C9-BCE5-E752-8CB383FF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EF45-3833-453D-BA40-053952570AAC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73DD2C-82D0-67C6-5F10-EBD87C5B0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401AE3-20AD-7087-7C46-14BAD0687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FADD-88DA-4BD1-97D9-EE481E12D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09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1F495F-2E70-D202-BB13-C1A00DA9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C886FA-C6E3-3317-2B01-741812997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046156D-F468-94A9-824E-B4B9F096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EF45-3833-453D-BA40-053952570AAC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3AA94B-3392-80A5-E03F-1AD9F714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5A7F51-DCB5-DDB4-4279-BCC49F4D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FADD-88DA-4BD1-97D9-EE481E12D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62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F55936-9ABF-DF8C-C393-6DC122574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D2098BC-09EF-E0D9-7DA8-1B0CB83E0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851521-8B2F-9181-4413-B510E98A2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EF45-3833-453D-BA40-053952570AAC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8C273B7-0FFD-3961-6E77-961B7B73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F8CC76-A3A7-F108-22BD-E4D8FF64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FADD-88DA-4BD1-97D9-EE481E12D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24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D662E5-9CE9-4399-9DDE-D507C6F7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B7375E-4637-3F7D-49B2-3A7F5A2BC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E1BAEDB-B813-2BB1-3054-42E47BC9C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BAC1087-9923-F90C-3448-5B0229491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EF45-3833-453D-BA40-053952570AAC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1902B45-E5F7-DC8B-D0EA-50F6C610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460057-6194-DD0F-15A9-EBC79897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FADD-88DA-4BD1-97D9-EE481E12D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73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121CB4-11B5-EFEB-9336-E2D30CF9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57B4548-CDCB-0BD7-905D-B4B88C78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83DA1BF-E096-E540-E6B3-C1D643839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4E10A69-3B7C-1A4D-6CFE-30639BC18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B3E7787-0DAE-3EA9-3BC8-56DF03BE8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57A4290-7078-C24F-34DE-EE5D30F41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EF45-3833-453D-BA40-053952570AAC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1A02BA6-684A-D38F-0D53-2B1BE4568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478F16B-9D87-ED86-4675-2C4E35288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FADD-88DA-4BD1-97D9-EE481E12D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0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14673D-75DC-B244-C289-2E2B50BDB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CE0FF6B-6A75-3925-9546-8865B726C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EF45-3833-453D-BA40-053952570AAC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D8A16A8-6633-CD2F-7345-383D77B13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67DA613-F86C-0457-312B-0D123586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FADD-88DA-4BD1-97D9-EE481E12D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48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00FA00F-9905-9507-0A6D-A3A33F07B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EF45-3833-453D-BA40-053952570AAC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209E3AF-8535-BCAB-D3D9-E5EA9999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9D8012F-9888-1ACE-BD23-00D1C202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FADD-88DA-4BD1-97D9-EE481E12D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55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30A539-01CF-B794-9A95-766BE8B5A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602D64-AF0A-DF11-97A0-D3EB23CD5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D27B5FC-3869-1614-8381-F166091E1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EA510E6-1043-30CD-1AD8-F057FC97A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EF45-3833-453D-BA40-053952570AAC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47EF625-3112-8B52-95F1-2626D032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F9BAB54-53B4-623F-4F91-F1EF8082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FADD-88DA-4BD1-97D9-EE481E12D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58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F6E78-1006-88B7-8B78-DCB60436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16295E3-8C81-84A8-41F9-6D4DCDF4E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4D5A08B-827E-9322-7F6B-4E78EDB75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821FA97-52C2-F5A4-1F5A-B3E35030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EF45-3833-453D-BA40-053952570AAC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C7A674-9CAD-74C7-F852-33528E23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36C7E06-FEF2-F315-9C9A-2649FBD5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FADD-88DA-4BD1-97D9-EE481E12D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61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A333B77-7A72-251A-44E9-F0B98E5C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BB21CFD-F5E0-2A57-51DC-9ED627A41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DE5446-EEEC-A190-A489-3FFA27CD8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2EF45-3833-453D-BA40-053952570AAC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AF815E-4231-7911-676E-CF8872E96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BAAE52-0BA8-EC38-C9BB-05E665C25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DFADD-88DA-4BD1-97D9-EE481E12D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51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B1B5791-DA9F-5697-9E23-604781EA0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591" y="179386"/>
            <a:ext cx="652609" cy="120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5983F1D-D332-F0EB-9348-FD2370E936C8}"/>
              </a:ext>
            </a:extLst>
          </p:cNvPr>
          <p:cNvSpPr/>
          <p:nvPr/>
        </p:nvSpPr>
        <p:spPr>
          <a:xfrm>
            <a:off x="2743200" y="1600200"/>
            <a:ext cx="7924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chemeClr val="accent2"/>
                </a:solidFill>
                <a:latin typeface="Trebuchet MS" pitchFamily="34" charset="0"/>
              </a:rPr>
              <a:t>UE19EC390A</a:t>
            </a:r>
            <a:r>
              <a:rPr lang="en-US" sz="2800" b="1" dirty="0">
                <a:solidFill>
                  <a:schemeClr val="accent2"/>
                </a:solidFill>
                <a:latin typeface="Trebuchet MS" pitchFamily="34" charset="0"/>
              </a:rPr>
              <a:t> –  Project Phase – 1</a:t>
            </a:r>
          </a:p>
          <a:p>
            <a:pPr algn="ctr"/>
            <a:r>
              <a:rPr lang="en-US" sz="3600" dirty="0">
                <a:solidFill>
                  <a:schemeClr val="accent2"/>
                </a:solidFill>
                <a:latin typeface="Trebuchet MS" pitchFamily="34" charset="0"/>
              </a:rPr>
              <a:t>End Semester Assessment</a:t>
            </a:r>
          </a:p>
        </p:txBody>
      </p:sp>
      <p:sp>
        <p:nvSpPr>
          <p:cNvPr id="6" name="Google Shape;26;p3">
            <a:extLst>
              <a:ext uri="{FF2B5EF4-FFF2-40B4-BE49-F238E27FC236}">
                <a16:creationId xmlns:a16="http://schemas.microsoft.com/office/drawing/2014/main" xmlns="" id="{0FE72E7F-2D39-28F6-1B59-61668C4C328A}"/>
              </a:ext>
            </a:extLst>
          </p:cNvPr>
          <p:cNvSpPr txBox="1"/>
          <p:nvPr/>
        </p:nvSpPr>
        <p:spPr>
          <a:xfrm>
            <a:off x="1703512" y="4105167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 :               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 : </a:t>
            </a:r>
            <a:endParaRPr lang="en-IN" sz="2000" dirty="0">
              <a:solidFill>
                <a:srgbClr val="0033CC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2000" dirty="0">
              <a:solidFill>
                <a:srgbClr val="0033CC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78560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B1B5791-DA9F-5697-9E23-604781EA0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591" y="179386"/>
            <a:ext cx="652609" cy="120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Google Shape;45;p6">
            <a:extLst>
              <a:ext uri="{FF2B5EF4-FFF2-40B4-BE49-F238E27FC236}">
                <a16:creationId xmlns:a16="http://schemas.microsoft.com/office/drawing/2014/main" xmlns="" id="{05B5BB67-1F2F-8477-40DC-319A8A380EB2}"/>
              </a:ext>
            </a:extLst>
          </p:cNvPr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3;p7">
            <a:extLst>
              <a:ext uri="{FF2B5EF4-FFF2-40B4-BE49-F238E27FC236}">
                <a16:creationId xmlns:a16="http://schemas.microsoft.com/office/drawing/2014/main" xmlns="" id="{E130B0AC-6223-88DE-7E3B-409325E8A50D}"/>
              </a:ext>
            </a:extLst>
          </p:cNvPr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Constraints, Assumptions &amp; Dependencies</a:t>
            </a:r>
            <a:endParaRPr lang="en-US" sz="2400" dirty="0"/>
          </a:p>
        </p:txBody>
      </p:sp>
      <p:sp>
        <p:nvSpPr>
          <p:cNvPr id="6" name="Google Shape;54;p7">
            <a:extLst>
              <a:ext uri="{FF2B5EF4-FFF2-40B4-BE49-F238E27FC236}">
                <a16:creationId xmlns:a16="http://schemas.microsoft.com/office/drawing/2014/main" xmlns="" id="{0B027348-E320-A2CF-63E2-A1D112C6C4AE}"/>
              </a:ext>
            </a:extLst>
          </p:cNvPr>
          <p:cNvSpPr txBox="1"/>
          <p:nvPr/>
        </p:nvSpPr>
        <p:spPr>
          <a:xfrm>
            <a:off x="2114900" y="1791525"/>
            <a:ext cx="9619900" cy="309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algn="just">
              <a:spcBef>
                <a:spcPts val="48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Discuss the design constraints and assumptions that you have made to select the design approach.</a:t>
            </a:r>
          </a:p>
          <a:p>
            <a:pPr marL="457200" algn="just">
              <a:spcBef>
                <a:spcPts val="48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Discuss any dependencies that your design approach has and their impact on the project.</a:t>
            </a:r>
          </a:p>
          <a:p>
            <a:pPr marL="45720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24639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B1B5791-DA9F-5697-9E23-604781EA0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591" y="179386"/>
            <a:ext cx="652609" cy="120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Google Shape;45;p6">
            <a:extLst>
              <a:ext uri="{FF2B5EF4-FFF2-40B4-BE49-F238E27FC236}">
                <a16:creationId xmlns:a16="http://schemas.microsoft.com/office/drawing/2014/main" xmlns="" id="{1016E7D4-FE15-C2A5-4ED5-99362FEB48AB}"/>
              </a:ext>
            </a:extLst>
          </p:cNvPr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46;p6">
            <a:extLst>
              <a:ext uri="{FF2B5EF4-FFF2-40B4-BE49-F238E27FC236}">
                <a16:creationId xmlns:a16="http://schemas.microsoft.com/office/drawing/2014/main" xmlns="" id="{2158074B-5348-511B-ADBF-F1BBCBF45528}"/>
              </a:ext>
            </a:extLst>
          </p:cNvPr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Details</a:t>
            </a:r>
          </a:p>
        </p:txBody>
      </p:sp>
      <p:sp>
        <p:nvSpPr>
          <p:cNvPr id="6" name="Google Shape;47;p6">
            <a:extLst>
              <a:ext uri="{FF2B5EF4-FFF2-40B4-BE49-F238E27FC236}">
                <a16:creationId xmlns:a16="http://schemas.microsoft.com/office/drawing/2014/main" xmlns="" id="{770A95A8-4351-9D1C-5CF6-0E19E9DB34E2}"/>
              </a:ext>
            </a:extLst>
          </p:cNvPr>
          <p:cNvSpPr txBox="1"/>
          <p:nvPr/>
        </p:nvSpPr>
        <p:spPr>
          <a:xfrm>
            <a:off x="1219200" y="2133600"/>
            <a:ext cx="10439400" cy="277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algn="just">
              <a:spcBef>
                <a:spcPts val="48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</a:rPr>
              <a:t>Briefly describe all the platforms, systems, and processes that it depends on and comprise any vital changes that need to be made to them. </a:t>
            </a:r>
          </a:p>
          <a:p>
            <a:pPr marL="457200" algn="just">
              <a:spcBef>
                <a:spcPts val="48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</a:rPr>
              <a:t>Below are some examples but it is not an exhaustive list:</a:t>
            </a:r>
          </a:p>
          <a:p>
            <a:pPr marL="457200" algn="just">
              <a:spcBef>
                <a:spcPts val="48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</a:rPr>
              <a:t>Novelty, Innovativeness, Interoperability, Performance, Security, Reliability, Maintainability, Portability, Legacy to Modernization, Reusability, Application Compatibility.</a:t>
            </a:r>
          </a:p>
          <a:p>
            <a:pPr marL="45720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9290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B1B5791-DA9F-5697-9E23-604781EA0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591" y="179386"/>
            <a:ext cx="652609" cy="120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Google Shape;45;p6">
            <a:extLst>
              <a:ext uri="{FF2B5EF4-FFF2-40B4-BE49-F238E27FC236}">
                <a16:creationId xmlns:a16="http://schemas.microsoft.com/office/drawing/2014/main" xmlns="" id="{3C14014A-4BA5-17CA-94A7-3DE1717EBA59}"/>
              </a:ext>
            </a:extLst>
          </p:cNvPr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3;p7">
            <a:extLst>
              <a:ext uri="{FF2B5EF4-FFF2-40B4-BE49-F238E27FC236}">
                <a16:creationId xmlns:a16="http://schemas.microsoft.com/office/drawing/2014/main" xmlns="" id="{EAB00E88-D075-F08A-42E5-7B9744129659}"/>
              </a:ext>
            </a:extLst>
          </p:cNvPr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System / Approach</a:t>
            </a:r>
            <a:endParaRPr lang="en-US" sz="2400" dirty="0"/>
          </a:p>
        </p:txBody>
      </p:sp>
      <p:sp>
        <p:nvSpPr>
          <p:cNvPr id="6" name="Google Shape;54;p7">
            <a:extLst>
              <a:ext uri="{FF2B5EF4-FFF2-40B4-BE49-F238E27FC236}">
                <a16:creationId xmlns:a16="http://schemas.microsoft.com/office/drawing/2014/main" xmlns="" id="{E3F021E8-FA4F-0B10-33C2-847A5B6653DF}"/>
              </a:ext>
            </a:extLst>
          </p:cNvPr>
          <p:cNvSpPr txBox="1"/>
          <p:nvPr/>
        </p:nvSpPr>
        <p:spPr>
          <a:xfrm>
            <a:off x="2114900" y="1791525"/>
            <a:ext cx="70056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Add as many slides as required to cover the following aspects:</a:t>
            </a:r>
          </a:p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2400" dirty="0">
              <a:solidFill>
                <a:srgbClr val="0033CC"/>
              </a:solidFill>
              <a:latin typeface="Trebuchet MS"/>
              <a:sym typeface="Trebuchet MS"/>
            </a:endParaRPr>
          </a:p>
          <a:p>
            <a:pPr marL="342900" indent="-34290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Arial"/>
              <a:buAutoNum type="arabicPeriod"/>
            </a:pP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Basic Approach and results obtained</a:t>
            </a:r>
          </a:p>
          <a:p>
            <a:pPr marL="342900" indent="-34290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Arial"/>
              <a:buAutoNum type="arabicPeriod"/>
            </a:pP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Is there a need for changing the approach?</a:t>
            </a:r>
          </a:p>
          <a:p>
            <a:pPr marL="342900" indent="-34290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Arial"/>
              <a:buAutoNum type="arabicPeriod"/>
            </a:pP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Details of the new approach- benefits/drawbacks</a:t>
            </a:r>
          </a:p>
          <a:p>
            <a:pPr marL="342900" indent="-34290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Arial"/>
              <a:buAutoNum type="arabicPeriod"/>
            </a:pPr>
            <a:endParaRPr lang="en-US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387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B1B5791-DA9F-5697-9E23-604781EA0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591" y="179386"/>
            <a:ext cx="652609" cy="120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Google Shape;45;p6">
            <a:extLst>
              <a:ext uri="{FF2B5EF4-FFF2-40B4-BE49-F238E27FC236}">
                <a16:creationId xmlns:a16="http://schemas.microsoft.com/office/drawing/2014/main" xmlns="" id="{5C218E92-5230-2F99-768B-E23AE324934A}"/>
              </a:ext>
            </a:extLst>
          </p:cNvPr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3;p7">
            <a:extLst>
              <a:ext uri="{FF2B5EF4-FFF2-40B4-BE49-F238E27FC236}">
                <a16:creationId xmlns:a16="http://schemas.microsoft.com/office/drawing/2014/main" xmlns="" id="{A8120CA0-F181-B1AE-52D4-10A54E711645}"/>
              </a:ext>
            </a:extLst>
          </p:cNvPr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Architecture (if applicable)</a:t>
            </a:r>
            <a:endParaRPr lang="en-US" sz="2400" dirty="0"/>
          </a:p>
        </p:txBody>
      </p:sp>
      <p:sp>
        <p:nvSpPr>
          <p:cNvPr id="6" name="Google Shape;54;p7">
            <a:extLst>
              <a:ext uri="{FF2B5EF4-FFF2-40B4-BE49-F238E27FC236}">
                <a16:creationId xmlns:a16="http://schemas.microsoft.com/office/drawing/2014/main" xmlns="" id="{444D28AA-1C0B-C4AC-4BED-4D3C14A0482A}"/>
              </a:ext>
            </a:extLst>
          </p:cNvPr>
          <p:cNvSpPr txBox="1"/>
          <p:nvPr/>
        </p:nvSpPr>
        <p:spPr>
          <a:xfrm>
            <a:off x="2114900" y="1791525"/>
            <a:ext cx="8553100" cy="377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high-level design view of the system.</a:t>
            </a:r>
          </a:p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Identify the logical user groups, application components, data components, and interfacing systems. Illustrate the collaboration and interaction between the major components.</a:t>
            </a:r>
          </a:p>
        </p:txBody>
      </p:sp>
    </p:spTree>
    <p:extLst>
      <p:ext uri="{BB962C8B-B14F-4D97-AF65-F5344CB8AC3E}">
        <p14:creationId xmlns:p14="http://schemas.microsoft.com/office/powerpoint/2010/main" val="747423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B1B5791-DA9F-5697-9E23-604781EA0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591" y="179386"/>
            <a:ext cx="652609" cy="120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Google Shape;45;p6">
            <a:extLst>
              <a:ext uri="{FF2B5EF4-FFF2-40B4-BE49-F238E27FC236}">
                <a16:creationId xmlns:a16="http://schemas.microsoft.com/office/drawing/2014/main" xmlns="" id="{975D9A97-0F86-7C35-C4BB-48CA2FF9D4F4}"/>
              </a:ext>
            </a:extLst>
          </p:cNvPr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61;p8">
            <a:extLst>
              <a:ext uri="{FF2B5EF4-FFF2-40B4-BE49-F238E27FC236}">
                <a16:creationId xmlns:a16="http://schemas.microsoft.com/office/drawing/2014/main" xmlns="" id="{EEBD8B5C-BC1C-7987-EEC4-F29824855359}"/>
              </a:ext>
            </a:extLst>
          </p:cNvPr>
          <p:cNvSpPr txBox="1"/>
          <p:nvPr/>
        </p:nvSpPr>
        <p:spPr>
          <a:xfrm>
            <a:off x="2895600" y="1143001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Description (if applicable)</a:t>
            </a:r>
            <a:endParaRPr lang="en-US" sz="2400" dirty="0"/>
          </a:p>
        </p:txBody>
      </p:sp>
      <p:sp>
        <p:nvSpPr>
          <p:cNvPr id="6" name="Google Shape;62;p8">
            <a:extLst>
              <a:ext uri="{FF2B5EF4-FFF2-40B4-BE49-F238E27FC236}">
                <a16:creationId xmlns:a16="http://schemas.microsoft.com/office/drawing/2014/main" xmlns="" id="{811F7694-FD70-AE54-BA21-C0A01110FED4}"/>
              </a:ext>
            </a:extLst>
          </p:cNvPr>
          <p:cNvSpPr txBox="1"/>
          <p:nvPr/>
        </p:nvSpPr>
        <p:spPr>
          <a:xfrm>
            <a:off x="2029650" y="1617675"/>
            <a:ext cx="9019350" cy="47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Add as many slides as required to cover the following aspects:</a:t>
            </a:r>
          </a:p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2400" dirty="0">
              <a:solidFill>
                <a:srgbClr val="0033CC"/>
              </a:solidFill>
              <a:latin typeface="Trebuchet MS"/>
              <a:sym typeface="Trebuchet MS"/>
            </a:endParaRPr>
          </a:p>
          <a:p>
            <a:pPr marL="342900" indent="-34290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Arial"/>
              <a:buAutoNum type="arabicPeriod"/>
            </a:pP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Master class diagram </a:t>
            </a:r>
          </a:p>
          <a:p>
            <a:pPr marL="342900" indent="-34290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Arial"/>
              <a:buAutoNum type="arabicPeriod"/>
            </a:pP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ER Diagram</a:t>
            </a:r>
          </a:p>
          <a:p>
            <a:pPr marL="342900" indent="-34290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Arial"/>
              <a:buAutoNum type="arabicPeriod"/>
            </a:pP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User Interface Diagrams/ Use Case Diagrams</a:t>
            </a:r>
          </a:p>
          <a:p>
            <a:pPr marL="342900" indent="-34290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Arial"/>
              <a:buAutoNum type="arabicPeriod"/>
            </a:pP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Report Layouts</a:t>
            </a:r>
          </a:p>
          <a:p>
            <a:pPr marL="342900" indent="-34290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Arial"/>
              <a:buAutoNum type="arabicPeriod"/>
            </a:pP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External Interfaces</a:t>
            </a:r>
          </a:p>
          <a:p>
            <a:pPr marL="342900" indent="-34290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Arial"/>
              <a:buAutoNum type="arabicPeriod"/>
            </a:pPr>
            <a:endParaRPr lang="en-US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640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B1B5791-DA9F-5697-9E23-604781EA0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591" y="179386"/>
            <a:ext cx="652609" cy="120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Google Shape;45;p6">
            <a:extLst>
              <a:ext uri="{FF2B5EF4-FFF2-40B4-BE49-F238E27FC236}">
                <a16:creationId xmlns:a16="http://schemas.microsoft.com/office/drawing/2014/main" xmlns="" id="{C6AC83EE-129F-CA01-ABA6-F8A2052DB2D8}"/>
              </a:ext>
            </a:extLst>
          </p:cNvPr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xmlns="" id="{20D18100-8F83-0E97-889E-F38435BE5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143002"/>
            <a:ext cx="8763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Progress</a:t>
            </a:r>
            <a:endParaRPr lang="en-US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0D63862-C371-6D46-673E-CE0726FBF2AD}"/>
              </a:ext>
            </a:extLst>
          </p:cNvPr>
          <p:cNvSpPr txBox="1">
            <a:spLocks/>
          </p:cNvSpPr>
          <p:nvPr/>
        </p:nvSpPr>
        <p:spPr>
          <a:xfrm>
            <a:off x="1981200" y="1752600"/>
            <a:ext cx="8229600" cy="4724400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the project progress so far?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the percentage completion of the project?</a:t>
            </a:r>
          </a:p>
        </p:txBody>
      </p:sp>
    </p:spTree>
    <p:extLst>
      <p:ext uri="{BB962C8B-B14F-4D97-AF65-F5344CB8AC3E}">
        <p14:creationId xmlns:p14="http://schemas.microsoft.com/office/powerpoint/2010/main" val="3700737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B1B5791-DA9F-5697-9E23-604781EA0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591" y="179386"/>
            <a:ext cx="652609" cy="120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Google Shape;45;p6">
            <a:extLst>
              <a:ext uri="{FF2B5EF4-FFF2-40B4-BE49-F238E27FC236}">
                <a16:creationId xmlns:a16="http://schemas.microsoft.com/office/drawing/2014/main" xmlns="" id="{4F0347E7-ABFB-F151-4066-C3D6FF8AB3FC}"/>
              </a:ext>
            </a:extLst>
          </p:cNvPr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xmlns="" id="{747F33BB-2001-30DD-5782-364850B9A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>
                <a:solidFill>
                  <a:srgbClr val="FF0000"/>
                </a:solidFill>
                <a:latin typeface="Trebuchet MS"/>
              </a:rPr>
              <a:t>Capstone (Phase-I &amp; Phase-II) Project Timeline</a:t>
            </a:r>
            <a:endParaRPr lang="en-US" sz="2400" dirty="0">
              <a:solidFill>
                <a:srgbClr val="FF0000"/>
              </a:solidFill>
              <a:latin typeface="Trebuchet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E6CBA1-3BF4-1359-3EFB-8FAA6A0008EE}"/>
              </a:ext>
            </a:extLst>
          </p:cNvPr>
          <p:cNvSpPr txBox="1"/>
          <p:nvPr/>
        </p:nvSpPr>
        <p:spPr>
          <a:xfrm>
            <a:off x="1066800" y="2003213"/>
            <a:ext cx="8839199" cy="2825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791" lvl="0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</a:rPr>
              <a:t>Provide </a:t>
            </a:r>
          </a:p>
          <a:p>
            <a:pPr marL="685791" lvl="0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</a:rPr>
              <a:t>The timelines for execution of the project through Gantt chart.</a:t>
            </a:r>
          </a:p>
          <a:p>
            <a:pPr marL="685791" lvl="0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</a:rPr>
              <a:t>The plan in terms of efforts by individuals in the team. </a:t>
            </a:r>
          </a:p>
          <a:p>
            <a:pPr marL="685791" lvl="0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</a:rPr>
              <a:t>Mention the tasks involved in different stages.</a:t>
            </a:r>
          </a:p>
          <a:p>
            <a:pPr marL="1077913" lvl="1" indent="-265113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IN" sz="2400" dirty="0">
              <a:solidFill>
                <a:srgbClr val="0033CC"/>
              </a:solidFill>
              <a:latin typeface="Trebuchet MS"/>
            </a:endParaRPr>
          </a:p>
          <a:p>
            <a:pPr marL="1077913" lvl="1" indent="-265113" algn="just" eaLnBrk="0" hangingPunct="0">
              <a:spcBef>
                <a:spcPct val="20000"/>
              </a:spcBef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520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B1B5791-DA9F-5697-9E23-604781EA0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591" y="179386"/>
            <a:ext cx="652609" cy="120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Google Shape;45;p6">
            <a:extLst>
              <a:ext uri="{FF2B5EF4-FFF2-40B4-BE49-F238E27FC236}">
                <a16:creationId xmlns:a16="http://schemas.microsoft.com/office/drawing/2014/main" xmlns="" id="{A1B3BC6B-97EC-913A-23B2-24D96F6AD4C3}"/>
              </a:ext>
            </a:extLst>
          </p:cNvPr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xmlns="" id="{B0E2274A-688D-BB2F-EEDC-CCCED1562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Any other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FD55A2D-CFC0-7372-692A-0D8D19B44EA7}"/>
              </a:ext>
            </a:extLst>
          </p:cNvPr>
          <p:cNvSpPr txBox="1"/>
          <p:nvPr/>
        </p:nvSpPr>
        <p:spPr>
          <a:xfrm>
            <a:off x="2133601" y="1905001"/>
            <a:ext cx="8839199" cy="2160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1" indent="12700" algn="just" eaLnBrk="0" hangingPunct="0">
              <a:spcBef>
                <a:spcPct val="20000"/>
              </a:spcBef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Provide any other information you wish to add on.</a:t>
            </a:r>
          </a:p>
          <a:p>
            <a:pPr marL="342891" indent="12700" algn="just" eaLnBrk="0" hangingPunct="0">
              <a:spcBef>
                <a:spcPct val="20000"/>
              </a:spcBef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marL="342891" indent="12700" algn="just" eaLnBrk="0" hangingPunct="0">
              <a:spcBef>
                <a:spcPct val="20000"/>
              </a:spcBef>
              <a:defRPr/>
            </a:pPr>
            <a:endParaRPr lang="en-IN" sz="24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891" indent="12700" algn="just" eaLnBrk="0" hangingPunct="0">
              <a:spcBef>
                <a:spcPct val="20000"/>
              </a:spcBef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Note: Changes can be made in the template, with the consent of the guide for inclusion of any other information.</a:t>
            </a:r>
            <a:endParaRPr lang="en-IN" sz="2400" kern="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930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B1B5791-DA9F-5697-9E23-604781EA0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591" y="179386"/>
            <a:ext cx="652609" cy="120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Google Shape;45;p6">
            <a:extLst>
              <a:ext uri="{FF2B5EF4-FFF2-40B4-BE49-F238E27FC236}">
                <a16:creationId xmlns:a16="http://schemas.microsoft.com/office/drawing/2014/main" xmlns="" id="{4511AF5B-6C97-58EE-780F-FC09D658B3EA}"/>
              </a:ext>
            </a:extLst>
          </p:cNvPr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xmlns="" id="{02261488-6529-CA21-A342-046AF015B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>
                <a:solidFill>
                  <a:srgbClr val="FF0000"/>
                </a:solidFill>
                <a:latin typeface="Trebuchet MS"/>
              </a:rPr>
              <a:t>Conclusion</a:t>
            </a:r>
            <a:endParaRPr lang="en-US" sz="2400" dirty="0">
              <a:solidFill>
                <a:srgbClr val="FF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36804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B1B5791-DA9F-5697-9E23-604781EA0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591" y="179386"/>
            <a:ext cx="652609" cy="120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Google Shape;45;p6">
            <a:extLst>
              <a:ext uri="{FF2B5EF4-FFF2-40B4-BE49-F238E27FC236}">
                <a16:creationId xmlns:a16="http://schemas.microsoft.com/office/drawing/2014/main" xmlns="" id="{704B20AB-06FF-8038-57BE-8F5697EDC233}"/>
              </a:ext>
            </a:extLst>
          </p:cNvPr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xmlns="" id="{F24DFB8B-35A5-8C42-5373-804DBAF7A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References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EC05E05D-74A0-9590-A670-880E545AEB5A}"/>
              </a:ext>
            </a:extLst>
          </p:cNvPr>
          <p:cNvSpPr txBox="1">
            <a:spLocks/>
          </p:cNvSpPr>
          <p:nvPr/>
        </p:nvSpPr>
        <p:spPr>
          <a:xfrm>
            <a:off x="1828800" y="1828800"/>
            <a:ext cx="8458200" cy="4724400"/>
          </a:xfrm>
          <a:prstGeom prst="rect">
            <a:avLst/>
          </a:prstGeom>
        </p:spPr>
        <p:txBody>
          <a:bodyPr/>
          <a:lstStyle/>
          <a:p>
            <a:pPr marL="342900" indent="12700" algn="just" eaLnBrk="0" hangingPunct="0">
              <a:spcBef>
                <a:spcPct val="20000"/>
              </a:spcBef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12700" algn="just" eaLnBrk="0" hangingPunct="0">
              <a:spcBef>
                <a:spcPct val="20000"/>
              </a:spcBef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12700" algn="just" eaLnBrk="0" hangingPunct="0">
              <a:spcBef>
                <a:spcPct val="20000"/>
              </a:spcBef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Provide references pertaining to your research according to IEEE format.</a:t>
            </a:r>
          </a:p>
          <a:p>
            <a:pPr marL="1077913" lvl="1" indent="-265113" algn="just" eaLnBrk="0" hangingPunct="0">
              <a:spcBef>
                <a:spcPct val="20000"/>
              </a:spcBef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IN" sz="2000" kern="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49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B1B5791-DA9F-5697-9E23-604781EA0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591" y="179386"/>
            <a:ext cx="652609" cy="120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0D9885-E22C-CB47-5AE1-D6DA10D106C4}"/>
              </a:ext>
            </a:extLst>
          </p:cNvPr>
          <p:cNvSpPr txBox="1">
            <a:spLocks/>
          </p:cNvSpPr>
          <p:nvPr/>
        </p:nvSpPr>
        <p:spPr>
          <a:xfrm>
            <a:off x="2057400" y="1676400"/>
            <a:ext cx="8077200" cy="47244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000" kern="0" dirty="0">
                <a:solidFill>
                  <a:srgbClr val="0000FF"/>
                </a:solidFill>
                <a:latin typeface="Trebuchet MS" pitchFamily="34" charset="0"/>
              </a:rPr>
              <a:t>Introduction and Motivation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000" kern="0" dirty="0">
                <a:solidFill>
                  <a:srgbClr val="0000FF"/>
                </a:solidFill>
                <a:latin typeface="Trebuchet MS" pitchFamily="34" charset="0"/>
              </a:rPr>
              <a:t>Problem Statement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0000FF"/>
                </a:solidFill>
                <a:latin typeface="Trebuchet MS" pitchFamily="34" charset="0"/>
              </a:rPr>
              <a:t>Abstract and Scope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0000FF"/>
                </a:solidFill>
                <a:latin typeface="Trebuchet MS" pitchFamily="34" charset="0"/>
              </a:rPr>
              <a:t>Literature Survey / Existing System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0000FF"/>
                </a:solidFill>
                <a:latin typeface="Trebuchet MS" pitchFamily="34" charset="0"/>
              </a:rPr>
              <a:t>Suggestions from Review – 1 and 2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0000FF"/>
                </a:solidFill>
                <a:latin typeface="Trebuchet MS" pitchFamily="34" charset="0"/>
              </a:rPr>
              <a:t>Requirements Specification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0000FF"/>
                </a:solidFill>
                <a:latin typeface="Trebuchet MS" pitchFamily="34" charset="0"/>
                <a:sym typeface="Trebuchet MS"/>
              </a:rPr>
              <a:t>Design Approach 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0000FF"/>
                </a:solidFill>
                <a:latin typeface="Trebuchet MS" pitchFamily="34" charset="0"/>
                <a:sym typeface="Trebuchet MS"/>
              </a:rPr>
              <a:t>Design Constraints, Assumptions &amp; Dependencies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0000FF"/>
                </a:solidFill>
                <a:latin typeface="Trebuchet MS" pitchFamily="34" charset="0"/>
                <a:sym typeface="Trebuchet MS"/>
              </a:rPr>
              <a:t>Proposed System / Approach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0000FF"/>
                </a:solidFill>
                <a:latin typeface="Trebuchet MS" pitchFamily="34" charset="0"/>
                <a:sym typeface="Trebuchet MS"/>
              </a:rPr>
              <a:t>Design Description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0000FF"/>
                </a:solidFill>
                <a:latin typeface="Trebuchet MS" pitchFamily="34" charset="0"/>
                <a:sym typeface="Trebuchet MS"/>
              </a:rPr>
              <a:t>Project Progress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0000FF"/>
                </a:solidFill>
                <a:latin typeface="Trebuchet MS" pitchFamily="34" charset="0"/>
                <a:sym typeface="Trebuchet MS"/>
              </a:rPr>
              <a:t>References</a:t>
            </a:r>
            <a:endParaRPr lang="en-US" sz="2000" kern="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7" name="Text Box 34">
            <a:extLst>
              <a:ext uri="{FF2B5EF4-FFF2-40B4-BE49-F238E27FC236}">
                <a16:creationId xmlns:a16="http://schemas.microsoft.com/office/drawing/2014/main" xmlns="" id="{C4652013-51B2-4858-2F07-872F67B9C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Agenda</a:t>
            </a:r>
          </a:p>
        </p:txBody>
      </p:sp>
      <p:sp>
        <p:nvSpPr>
          <p:cNvPr id="8" name="Google Shape;45;p6">
            <a:extLst>
              <a:ext uri="{FF2B5EF4-FFF2-40B4-BE49-F238E27FC236}">
                <a16:creationId xmlns:a16="http://schemas.microsoft.com/office/drawing/2014/main" xmlns="" id="{02A35A16-108E-5E06-A5BD-A5F355E178D4}"/>
              </a:ext>
            </a:extLst>
          </p:cNvPr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8225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B1B5791-DA9F-5697-9E23-604781EA0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591" y="179386"/>
            <a:ext cx="652609" cy="120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562B399-EBDF-B9A7-1041-69FDD46ECB3A}"/>
              </a:ext>
            </a:extLst>
          </p:cNvPr>
          <p:cNvSpPr/>
          <p:nvPr/>
        </p:nvSpPr>
        <p:spPr>
          <a:xfrm>
            <a:off x="4371485" y="3352800"/>
            <a:ext cx="25065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dirty="0">
                <a:solidFill>
                  <a:srgbClr val="FF0000"/>
                </a:solidFill>
                <a:latin typeface="Trebuchet MS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4530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B1B5791-DA9F-5697-9E23-604781EA0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591" y="179386"/>
            <a:ext cx="652609" cy="120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9E1D8E-C741-2FF4-E44E-210BDDD37EDC}"/>
              </a:ext>
            </a:extLst>
          </p:cNvPr>
          <p:cNvSpPr txBox="1">
            <a:spLocks/>
          </p:cNvSpPr>
          <p:nvPr/>
        </p:nvSpPr>
        <p:spPr>
          <a:xfrm>
            <a:off x="2057400" y="2238380"/>
            <a:ext cx="8077200" cy="4162419"/>
          </a:xfrm>
          <a:prstGeom prst="rect">
            <a:avLst/>
          </a:prstGeom>
        </p:spPr>
        <p:txBody>
          <a:bodyPr/>
          <a:lstStyle/>
          <a:p>
            <a:pPr marL="342891" indent="12700" algn="just" eaLnBrk="0" hangingPunct="0">
              <a:spcBef>
                <a:spcPct val="20000"/>
              </a:spcBef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Provide basic introduction of the project and also motivation to select the problem statement</a:t>
            </a:r>
            <a:endParaRPr lang="en-IN" sz="2400" kern="0" dirty="0">
              <a:latin typeface="Trebuchet MS" pitchFamily="34" charset="0"/>
            </a:endParaRP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xmlns="" id="{CB380324-8DFC-1D41-5248-38F10044C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Introduction and Motivation</a:t>
            </a:r>
          </a:p>
        </p:txBody>
      </p:sp>
      <p:sp>
        <p:nvSpPr>
          <p:cNvPr id="6" name="Google Shape;45;p6">
            <a:extLst>
              <a:ext uri="{FF2B5EF4-FFF2-40B4-BE49-F238E27FC236}">
                <a16:creationId xmlns:a16="http://schemas.microsoft.com/office/drawing/2014/main" xmlns="" id="{8F8744E2-45B0-4997-0C92-BA7D8DEA8114}"/>
              </a:ext>
            </a:extLst>
          </p:cNvPr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722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B1B5791-DA9F-5697-9E23-604781EA0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591" y="179386"/>
            <a:ext cx="652609" cy="120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425F38-DF2F-9236-5068-AD9C97986B90}"/>
              </a:ext>
            </a:extLst>
          </p:cNvPr>
          <p:cNvSpPr txBox="1">
            <a:spLocks/>
          </p:cNvSpPr>
          <p:nvPr/>
        </p:nvSpPr>
        <p:spPr>
          <a:xfrm>
            <a:off x="2057400" y="2238380"/>
            <a:ext cx="8077200" cy="4162419"/>
          </a:xfrm>
          <a:prstGeom prst="rect">
            <a:avLst/>
          </a:prstGeom>
        </p:spPr>
        <p:txBody>
          <a:bodyPr/>
          <a:lstStyle/>
          <a:p>
            <a:pPr marL="342891" indent="12700" algn="just" eaLnBrk="0" hangingPunct="0">
              <a:spcBef>
                <a:spcPct val="20000"/>
              </a:spcBef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Well defined problem statement</a:t>
            </a:r>
          </a:p>
          <a:p>
            <a:pPr marL="1142991" lvl="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 It should clearly specify the problem</a:t>
            </a:r>
            <a:endParaRPr lang="en-IN" sz="2400" kern="0" dirty="0">
              <a:latin typeface="Trebuchet MS" pitchFamily="34" charset="0"/>
            </a:endParaRP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xmlns="" id="{BE2B6C95-CEE2-C1FA-5D69-A9A5F9F31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Problem Statement</a:t>
            </a:r>
          </a:p>
        </p:txBody>
      </p:sp>
      <p:sp>
        <p:nvSpPr>
          <p:cNvPr id="6" name="Google Shape;45;p6">
            <a:extLst>
              <a:ext uri="{FF2B5EF4-FFF2-40B4-BE49-F238E27FC236}">
                <a16:creationId xmlns:a16="http://schemas.microsoft.com/office/drawing/2014/main" xmlns="" id="{FCEBCE0A-CA60-DE29-E679-C96F592B72B8}"/>
              </a:ext>
            </a:extLst>
          </p:cNvPr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490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B1B5791-DA9F-5697-9E23-604781EA0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591" y="179386"/>
            <a:ext cx="652609" cy="120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C4F4D0-B022-030A-8F7E-2149170300DD}"/>
              </a:ext>
            </a:extLst>
          </p:cNvPr>
          <p:cNvSpPr txBox="1">
            <a:spLocks/>
          </p:cNvSpPr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</p:spPr>
        <p:txBody>
          <a:bodyPr/>
          <a:lstStyle/>
          <a:p>
            <a:pPr marL="342891" indent="127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Provide an overview of scope it entails.</a:t>
            </a: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xmlns="" id="{03C19C29-49A4-178C-F79E-DA4E2F236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Abstract and Scope</a:t>
            </a:r>
          </a:p>
        </p:txBody>
      </p:sp>
      <p:sp>
        <p:nvSpPr>
          <p:cNvPr id="6" name="Google Shape;45;p6">
            <a:extLst>
              <a:ext uri="{FF2B5EF4-FFF2-40B4-BE49-F238E27FC236}">
                <a16:creationId xmlns:a16="http://schemas.microsoft.com/office/drawing/2014/main" xmlns="" id="{0424A86E-BCBE-1182-246A-94E476839A73}"/>
              </a:ext>
            </a:extLst>
          </p:cNvPr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5229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B1B5791-DA9F-5697-9E23-604781EA0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591" y="179386"/>
            <a:ext cx="652609" cy="120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A6EFBE-D6B2-87AE-1421-39F148D0B956}"/>
              </a:ext>
            </a:extLst>
          </p:cNvPr>
          <p:cNvSpPr txBox="1">
            <a:spLocks/>
          </p:cNvSpPr>
          <p:nvPr/>
        </p:nvSpPr>
        <p:spPr>
          <a:xfrm>
            <a:off x="2057400" y="2188868"/>
            <a:ext cx="8077200" cy="4211931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A critical assessment of the research that has been conducted on the topic.</a:t>
            </a:r>
          </a:p>
          <a:p>
            <a:pPr marL="685791" indent="-3429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4 – 5 recently published research papers/products.</a:t>
            </a:r>
          </a:p>
          <a:p>
            <a:pPr marL="685791" indent="-3429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Summarize the individual papers/products with as much detail as each deserves, depending up on its relative importance in the overall literature on the topic. 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xmlns="" id="{9083C40D-89AD-7619-D452-6898D094B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Literature Survey/Existing System</a:t>
            </a:r>
          </a:p>
        </p:txBody>
      </p:sp>
      <p:sp>
        <p:nvSpPr>
          <p:cNvPr id="6" name="Google Shape;45;p6">
            <a:extLst>
              <a:ext uri="{FF2B5EF4-FFF2-40B4-BE49-F238E27FC236}">
                <a16:creationId xmlns:a16="http://schemas.microsoft.com/office/drawing/2014/main" xmlns="" id="{AD25745F-9925-8489-23DB-8DAA1405D8E3}"/>
              </a:ext>
            </a:extLst>
          </p:cNvPr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9151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B1B5791-DA9F-5697-9E23-604781EA0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591" y="179386"/>
            <a:ext cx="652609" cy="120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378F5-E27B-1D22-CCCB-7D2AA5B7CA7A}"/>
              </a:ext>
            </a:extLst>
          </p:cNvPr>
          <p:cNvSpPr txBox="1">
            <a:spLocks/>
          </p:cNvSpPr>
          <p:nvPr/>
        </p:nvSpPr>
        <p:spPr>
          <a:xfrm>
            <a:off x="1905000" y="2092332"/>
            <a:ext cx="8077200" cy="4384667"/>
          </a:xfrm>
          <a:prstGeom prst="rect">
            <a:avLst/>
          </a:prstGeom>
        </p:spPr>
        <p:txBody>
          <a:bodyPr/>
          <a:lstStyle/>
          <a:p>
            <a:pPr marL="342891" indent="127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Provide the suggestions and remarks given by the panel members. </a:t>
            </a:r>
          </a:p>
          <a:p>
            <a:pPr marL="342891" indent="127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IN" sz="24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891" indent="127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Mention the feasibility on the same showing the progress.</a:t>
            </a: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xmlns="" id="{8572C055-B07F-59A6-1387-3CB7B3156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Suggestions from Review – 1 and 2</a:t>
            </a:r>
          </a:p>
        </p:txBody>
      </p:sp>
      <p:sp>
        <p:nvSpPr>
          <p:cNvPr id="6" name="Google Shape;45;p6">
            <a:extLst>
              <a:ext uri="{FF2B5EF4-FFF2-40B4-BE49-F238E27FC236}">
                <a16:creationId xmlns:a16="http://schemas.microsoft.com/office/drawing/2014/main" xmlns="" id="{0C9E9111-4F67-6072-D525-AEB638356B43}"/>
              </a:ext>
            </a:extLst>
          </p:cNvPr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2513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B1B5791-DA9F-5697-9E23-604781EA0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591" y="179386"/>
            <a:ext cx="652609" cy="120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A6B9EB-56B6-9FF8-2CD6-32F3A873FEAD}"/>
              </a:ext>
            </a:extLst>
          </p:cNvPr>
          <p:cNvSpPr txBox="1">
            <a:spLocks/>
          </p:cNvSpPr>
          <p:nvPr/>
        </p:nvSpPr>
        <p:spPr>
          <a:xfrm>
            <a:off x="1905000" y="2092332"/>
            <a:ext cx="8077200" cy="4384667"/>
          </a:xfrm>
          <a:prstGeom prst="rect">
            <a:avLst/>
          </a:prstGeom>
        </p:spPr>
        <p:txBody>
          <a:bodyPr/>
          <a:lstStyle/>
          <a:p>
            <a:pPr marL="342891" indent="127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400" kern="0" dirty="0">
                <a:solidFill>
                  <a:srgbClr val="0000FF"/>
                </a:solidFill>
                <a:latin typeface="Trebuchet MS" pitchFamily="34" charset="0"/>
                <a:sym typeface="Trebuchet MS"/>
              </a:rPr>
              <a:t>Provide Project Requirements</a:t>
            </a:r>
          </a:p>
          <a:p>
            <a:pPr marL="342891" indent="127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sz="2400" kern="0" dirty="0">
              <a:solidFill>
                <a:srgbClr val="0000FF"/>
              </a:solidFill>
              <a:latin typeface="Trebuchet MS" pitchFamily="34" charset="0"/>
              <a:sym typeface="Trebuchet MS"/>
            </a:endParaRPr>
          </a:p>
          <a:p>
            <a:pPr marL="342891" indent="127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400" kern="0" dirty="0">
                <a:solidFill>
                  <a:srgbClr val="0000FF"/>
                </a:solidFill>
                <a:latin typeface="Trebuchet MS" pitchFamily="34" charset="0"/>
                <a:sym typeface="Trebuchet MS"/>
              </a:rPr>
              <a:t>What technologies you plan to use? and why?</a:t>
            </a: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xmlns="" id="{513A21C4-8EA1-2A25-455F-54FAD3778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Requirements Specification</a:t>
            </a:r>
          </a:p>
        </p:txBody>
      </p:sp>
      <p:sp>
        <p:nvSpPr>
          <p:cNvPr id="6" name="Google Shape;45;p6">
            <a:extLst>
              <a:ext uri="{FF2B5EF4-FFF2-40B4-BE49-F238E27FC236}">
                <a16:creationId xmlns:a16="http://schemas.microsoft.com/office/drawing/2014/main" xmlns="" id="{331FA977-48DE-CFEF-6105-E09C7AE40E94}"/>
              </a:ext>
            </a:extLst>
          </p:cNvPr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8512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B1B5791-DA9F-5697-9E23-604781EA0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591" y="179386"/>
            <a:ext cx="652609" cy="120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Google Shape;46;p6">
            <a:extLst>
              <a:ext uri="{FF2B5EF4-FFF2-40B4-BE49-F238E27FC236}">
                <a16:creationId xmlns:a16="http://schemas.microsoft.com/office/drawing/2014/main" xmlns="" id="{17046C77-056F-20CB-DF76-E128879A6C4C}"/>
              </a:ext>
            </a:extLst>
          </p:cNvPr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Approach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47;p6">
            <a:extLst>
              <a:ext uri="{FF2B5EF4-FFF2-40B4-BE49-F238E27FC236}">
                <a16:creationId xmlns:a16="http://schemas.microsoft.com/office/drawing/2014/main" xmlns="" id="{4BA0611E-5BBF-865A-AED5-C5B3B3F13877}"/>
              </a:ext>
            </a:extLst>
          </p:cNvPr>
          <p:cNvSpPr txBox="1"/>
          <p:nvPr/>
        </p:nvSpPr>
        <p:spPr>
          <a:xfrm>
            <a:off x="2041000" y="2133600"/>
            <a:ext cx="9160400" cy="277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891" indent="127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400" kern="0" dirty="0">
                <a:solidFill>
                  <a:srgbClr val="0000FF"/>
                </a:solidFill>
                <a:latin typeface="Trebuchet MS" pitchFamily="34" charset="0"/>
                <a:sym typeface="Trebuchet MS"/>
              </a:rPr>
              <a:t>What is the design approach followed? And Why?</a:t>
            </a:r>
          </a:p>
          <a:p>
            <a:pPr marL="342891" indent="127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400" kern="0" dirty="0">
                <a:solidFill>
                  <a:srgbClr val="0000FF"/>
                </a:solidFill>
                <a:latin typeface="Trebuchet MS" pitchFamily="34" charset="0"/>
                <a:sym typeface="Trebuchet MS"/>
              </a:rPr>
              <a:t>Benefits of this approach &amp; are there any drawbacks?</a:t>
            </a:r>
          </a:p>
          <a:p>
            <a:pPr marL="342891" indent="127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400" kern="0" dirty="0">
                <a:solidFill>
                  <a:srgbClr val="0000FF"/>
                </a:solidFill>
                <a:latin typeface="Trebuchet MS" pitchFamily="34" charset="0"/>
                <a:sym typeface="Trebuchet MS"/>
              </a:rPr>
              <a:t>Alternate design approaches, if any.</a:t>
            </a:r>
          </a:p>
          <a:p>
            <a:pPr marL="342891" indent="127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sz="24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45720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FF0000"/>
              </a:solidFill>
              <a:latin typeface="Trebuchet MS"/>
            </a:endParaRPr>
          </a:p>
        </p:txBody>
      </p:sp>
      <p:sp>
        <p:nvSpPr>
          <p:cNvPr id="6" name="Google Shape;45;p6">
            <a:extLst>
              <a:ext uri="{FF2B5EF4-FFF2-40B4-BE49-F238E27FC236}">
                <a16:creationId xmlns:a16="http://schemas.microsoft.com/office/drawing/2014/main" xmlns="" id="{8F792520-DEA9-286C-FE4D-7C91092AB3F9}"/>
              </a:ext>
            </a:extLst>
          </p:cNvPr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6957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546</Words>
  <Application>Microsoft Office PowerPoint</Application>
  <PresentationFormat>Custom</PresentationFormat>
  <Paragraphs>89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Bajarangbali R</dc:creator>
  <cp:lastModifiedBy>admin</cp:lastModifiedBy>
  <cp:revision>12</cp:revision>
  <dcterms:created xsi:type="dcterms:W3CDTF">2023-04-18T14:19:04Z</dcterms:created>
  <dcterms:modified xsi:type="dcterms:W3CDTF">2023-04-19T04:09:03Z</dcterms:modified>
</cp:coreProperties>
</file>