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1"/>
  </p:notesMasterIdLst>
  <p:sldIdLst>
    <p:sldId id="256" r:id="rId2"/>
    <p:sldId id="273" r:id="rId3"/>
    <p:sldId id="257" r:id="rId4"/>
    <p:sldId id="258" r:id="rId5"/>
    <p:sldId id="259" r:id="rId6"/>
    <p:sldId id="260" r:id="rId7"/>
    <p:sldId id="274"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78A0"/>
    <a:srgbClr val="E0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719"/>
  </p:normalViewPr>
  <p:slideViewPr>
    <p:cSldViewPr snapToGrid="0">
      <p:cViewPr varScale="1">
        <p:scale>
          <a:sx n="69" d="100"/>
          <a:sy n="69"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5478C-5C91-4336-B661-3D938E2BB303}" type="datetimeFigureOut">
              <a:rPr lang="en-IN" smtClean="0"/>
              <a:t>Thursday</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85C95-97E3-413D-93D8-9A56765AD713}" type="slidenum">
              <a:rPr lang="en-IN" smtClean="0"/>
              <a:t>‹#›</a:t>
            </a:fld>
            <a:endParaRPr lang="en-IN"/>
          </a:p>
        </p:txBody>
      </p:sp>
    </p:spTree>
    <p:extLst>
      <p:ext uri="{BB962C8B-B14F-4D97-AF65-F5344CB8AC3E}">
        <p14:creationId xmlns:p14="http://schemas.microsoft.com/office/powerpoint/2010/main" val="3119395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085C95-97E3-413D-93D8-9A56765AD713}" type="slidenum">
              <a:rPr lang="en-IN" smtClean="0"/>
              <a:t>10</a:t>
            </a:fld>
            <a:endParaRPr lang="en-IN"/>
          </a:p>
        </p:txBody>
      </p:sp>
    </p:spTree>
    <p:extLst>
      <p:ext uri="{BB962C8B-B14F-4D97-AF65-F5344CB8AC3E}">
        <p14:creationId xmlns:p14="http://schemas.microsoft.com/office/powerpoint/2010/main" val="2375284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3/30/2023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892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607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418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848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8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627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368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72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67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713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3/30/2023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691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3/30/2023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444969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FAFF3C4-A3ED-98C8-7BB1-B56A587DB76C}"/>
              </a:ext>
            </a:extLst>
          </p:cNvPr>
          <p:cNvSpPr>
            <a:spLocks noGrp="1"/>
          </p:cNvSpPr>
          <p:nvPr>
            <p:ph type="ctrTitle"/>
          </p:nvPr>
        </p:nvSpPr>
        <p:spPr>
          <a:xfrm>
            <a:off x="607308" y="913129"/>
            <a:ext cx="4798447" cy="2054306"/>
          </a:xfrm>
        </p:spPr>
        <p:txBody>
          <a:bodyPr anchor="b">
            <a:noAutofit/>
          </a:bodyPr>
          <a:lstStyle/>
          <a:p>
            <a:r>
              <a:rPr lang="en-US" sz="5400" i="1" dirty="0">
                <a:solidFill>
                  <a:schemeClr val="tx2">
                    <a:lumMod val="75000"/>
                    <a:lumOff val="25000"/>
                  </a:schemeClr>
                </a:solidFill>
                <a:effectLst>
                  <a:glow rad="101600">
                    <a:schemeClr val="accent6">
                      <a:lumMod val="20000"/>
                      <a:lumOff val="80000"/>
                      <a:alpha val="60000"/>
                    </a:schemeClr>
                  </a:glow>
                </a:effectLst>
                <a:latin typeface="Eras Medium ITC" panose="020B0602030504020804" pitchFamily="34" charset="0"/>
              </a:rPr>
              <a:t>Visual Cryptography</a:t>
            </a:r>
          </a:p>
        </p:txBody>
      </p:sp>
      <p:sp>
        <p:nvSpPr>
          <p:cNvPr id="3" name="Subtitle 2">
            <a:extLst>
              <a:ext uri="{FF2B5EF4-FFF2-40B4-BE49-F238E27FC236}">
                <a16:creationId xmlns:a16="http://schemas.microsoft.com/office/drawing/2014/main" id="{C35C1B1F-8996-384F-3C5D-9C19A159889D}"/>
              </a:ext>
            </a:extLst>
          </p:cNvPr>
          <p:cNvSpPr>
            <a:spLocks noGrp="1"/>
          </p:cNvSpPr>
          <p:nvPr>
            <p:ph type="subTitle" idx="1"/>
          </p:nvPr>
        </p:nvSpPr>
        <p:spPr>
          <a:xfrm>
            <a:off x="808163" y="4389120"/>
            <a:ext cx="4798448" cy="1957870"/>
          </a:xfrm>
        </p:spPr>
        <p:txBody>
          <a:bodyPr anchor="t">
            <a:normAutofit/>
          </a:bodyPr>
          <a:lstStyle/>
          <a:p>
            <a:pPr marL="285750" indent="-285750" algn="l">
              <a:buFont typeface="Arial" panose="020B0604020202020204" pitchFamily="34" charset="0"/>
              <a:buChar char="•"/>
            </a:pPr>
            <a:r>
              <a:rPr lang="en-US" sz="1600" b="1" dirty="0">
                <a:solidFill>
                  <a:schemeClr val="tx1"/>
                </a:solidFill>
              </a:rPr>
              <a:t>PROJECT GUIDE            PROF. PRAHALAD </a:t>
            </a:r>
          </a:p>
          <a:p>
            <a:pPr marL="285750" indent="-285750" algn="l">
              <a:buFont typeface="Arial" panose="020B0604020202020204" pitchFamily="34" charset="0"/>
              <a:buChar char="•"/>
            </a:pPr>
            <a:r>
              <a:rPr lang="en-US" sz="1600" dirty="0">
                <a:solidFill>
                  <a:schemeClr val="tx1"/>
                </a:solidFill>
              </a:rPr>
              <a:t>RISHITHA OTRA                PES2UG20EC070</a:t>
            </a:r>
          </a:p>
          <a:p>
            <a:pPr marL="285750" indent="-285750" algn="l">
              <a:buFont typeface="Arial" panose="020B0604020202020204" pitchFamily="34" charset="0"/>
              <a:buChar char="•"/>
            </a:pPr>
            <a:r>
              <a:rPr lang="en-US" sz="1600" dirty="0">
                <a:solidFill>
                  <a:schemeClr val="tx1"/>
                </a:solidFill>
              </a:rPr>
              <a:t>SIDDHARTH S T                PES2UG20EC087</a:t>
            </a:r>
          </a:p>
          <a:p>
            <a:pPr marL="285750" indent="-285750" algn="l">
              <a:buFont typeface="Arial" panose="020B0604020202020204" pitchFamily="34" charset="0"/>
              <a:buChar char="•"/>
            </a:pPr>
            <a:r>
              <a:rPr lang="en-US" sz="1600" dirty="0">
                <a:solidFill>
                  <a:schemeClr val="tx1"/>
                </a:solidFill>
              </a:rPr>
              <a:t>YASH SANTOSH DABKE    PES2UG20EC110</a:t>
            </a:r>
          </a:p>
          <a:p>
            <a:pPr marL="285750" indent="-285750" algn="l">
              <a:buFont typeface="Arial" panose="020B0604020202020204" pitchFamily="34" charset="0"/>
              <a:buChar char="•"/>
            </a:pPr>
            <a:r>
              <a:rPr lang="en-US" sz="1600" dirty="0">
                <a:solidFill>
                  <a:schemeClr val="tx1"/>
                </a:solidFill>
              </a:rPr>
              <a:t>MANOJ S                          PES2UG20EC150</a:t>
            </a:r>
          </a:p>
          <a:p>
            <a:pPr algn="l"/>
            <a:endParaRPr lang="en-US" sz="2200" dirty="0">
              <a:solidFill>
                <a:schemeClr val="tx1"/>
              </a:solidFill>
            </a:endParaRPr>
          </a:p>
        </p:txBody>
      </p:sp>
      <p:pic>
        <p:nvPicPr>
          <p:cNvPr id="4" name="Picture 3" descr="Jigsaw puzzles in plastic figures">
            <a:extLst>
              <a:ext uri="{FF2B5EF4-FFF2-40B4-BE49-F238E27FC236}">
                <a16:creationId xmlns:a16="http://schemas.microsoft.com/office/drawing/2014/main" id="{A9D5FB8F-CE1A-411B-4D24-A9E36D463C1B}"/>
              </a:ext>
            </a:extLst>
          </p:cNvPr>
          <p:cNvPicPr>
            <a:picLocks noChangeAspect="1"/>
          </p:cNvPicPr>
          <p:nvPr/>
        </p:nvPicPr>
        <p:blipFill rotWithShape="1">
          <a:blip r:embed="rId2"/>
          <a:srcRect l="20804" r="16636"/>
          <a:stretch/>
        </p:blipFill>
        <p:spPr>
          <a:xfrm>
            <a:off x="5996628" y="10"/>
            <a:ext cx="6195372" cy="6857990"/>
          </a:xfrm>
          <a:prstGeom prst="rect">
            <a:avLst/>
          </a:prstGeom>
          <a:ln>
            <a:solidFill>
              <a:srgbClr val="8A78A0"/>
            </a:solidFill>
          </a:ln>
          <a:effectLst>
            <a:innerShdw blurRad="63500" dist="50800" dir="10800000">
              <a:prstClr val="black">
                <a:alpha val="50000"/>
              </a:prstClr>
            </a:innerShdw>
            <a:softEdge rad="112500"/>
          </a:effectLst>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descr="Logo&#10;&#10;Description automatically generated">
            <a:extLst>
              <a:ext uri="{FF2B5EF4-FFF2-40B4-BE49-F238E27FC236}">
                <a16:creationId xmlns:a16="http://schemas.microsoft.com/office/drawing/2014/main" id="{AD53BB51-C632-08D4-C3C2-C6ED74342BB7}"/>
              </a:ext>
            </a:extLst>
          </p:cNvPr>
          <p:cNvPicPr>
            <a:picLocks noChangeAspect="1"/>
          </p:cNvPicPr>
          <p:nvPr/>
        </p:nvPicPr>
        <p:blipFill>
          <a:blip r:embed="rId3"/>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1577619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rPr>
              <a:t>Autoencoder</a:t>
            </a:r>
          </a:p>
        </p:txBody>
      </p:sp>
      <p:pic>
        <p:nvPicPr>
          <p:cNvPr id="1026" name="Picture 2" descr="Autoencoder block diagram | Download Scientific Diagram">
            <a:extLst>
              <a:ext uri="{FF2B5EF4-FFF2-40B4-BE49-F238E27FC236}">
                <a16:creationId xmlns:a16="http://schemas.microsoft.com/office/drawing/2014/main" id="{3C3210E7-1677-BE10-8535-68FAFC2E7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513" y="2270723"/>
            <a:ext cx="7135675" cy="22155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28EE0B08-64DE-309A-031E-7078115CCB0C}"/>
              </a:ext>
            </a:extLst>
          </p:cNvPr>
          <p:cNvPicPr>
            <a:picLocks noChangeAspect="1"/>
          </p:cNvPicPr>
          <p:nvPr/>
        </p:nvPicPr>
        <p:blipFill>
          <a:blip r:embed="rId4"/>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3143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200" y="365125"/>
            <a:ext cx="10049933" cy="1290589"/>
          </a:xfrm>
        </p:spPr>
        <p:txBody>
          <a:bodyPr>
            <a:normAutofit fontScale="90000"/>
          </a:bodyPr>
          <a:lstStyle/>
          <a:p>
            <a:r>
              <a:rPr lang="en-US" dirty="0">
                <a:ln>
                  <a:solidFill>
                    <a:srgbClr val="E0E0FF"/>
                  </a:solidFill>
                </a:ln>
                <a:solidFill>
                  <a:schemeClr val="tx2">
                    <a:lumMod val="75000"/>
                    <a:lumOff val="25000"/>
                  </a:schemeClr>
                </a:solidFill>
              </a:rPr>
              <a:t>Autoencoder – Before and after denoising</a:t>
            </a:r>
          </a:p>
        </p:txBody>
      </p:sp>
      <p:pic>
        <p:nvPicPr>
          <p:cNvPr id="1026" name="Picture 2">
            <a:extLst>
              <a:ext uri="{FF2B5EF4-FFF2-40B4-BE49-F238E27FC236}">
                <a16:creationId xmlns:a16="http://schemas.microsoft.com/office/drawing/2014/main" id="{5F7B096C-00E6-AA82-8E22-BA54A9B7F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888" y="1807337"/>
            <a:ext cx="7492224" cy="41970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35AC2936-64EE-CF4A-C97E-82784FE39102}"/>
              </a:ext>
            </a:extLst>
          </p:cNvPr>
          <p:cNvPicPr>
            <a:picLocks noChangeAspect="1"/>
          </p:cNvPicPr>
          <p:nvPr/>
        </p:nvPicPr>
        <p:blipFill>
          <a:blip r:embed="rId3"/>
          <a:stretch>
            <a:fillRect/>
          </a:stretch>
        </p:blipFill>
        <p:spPr>
          <a:xfrm>
            <a:off x="10307782" y="-21558"/>
            <a:ext cx="1828895" cy="1828895"/>
          </a:xfrm>
          <a:prstGeom prst="rect">
            <a:avLst/>
          </a:prstGeom>
          <a:effectLst>
            <a:glow rad="228600">
              <a:schemeClr val="bg1">
                <a:alpha val="40000"/>
              </a:schemeClr>
            </a:glow>
          </a:effectLst>
        </p:spPr>
      </p:pic>
      <p:sp>
        <p:nvSpPr>
          <p:cNvPr id="4" name="TextBox 3">
            <a:extLst>
              <a:ext uri="{FF2B5EF4-FFF2-40B4-BE49-F238E27FC236}">
                <a16:creationId xmlns:a16="http://schemas.microsoft.com/office/drawing/2014/main" id="{FD431789-EDFE-FB2D-920F-88925196C414}"/>
              </a:ext>
            </a:extLst>
          </p:cNvPr>
          <p:cNvSpPr txBox="1"/>
          <p:nvPr/>
        </p:nvSpPr>
        <p:spPr>
          <a:xfrm>
            <a:off x="0" y="6581001"/>
            <a:ext cx="7640782" cy="276999"/>
          </a:xfrm>
          <a:prstGeom prst="rect">
            <a:avLst/>
          </a:prstGeom>
          <a:noFill/>
        </p:spPr>
        <p:txBody>
          <a:bodyPr wrap="square" rtlCol="0">
            <a:spAutoFit/>
          </a:bodyPr>
          <a:lstStyle/>
          <a:p>
            <a:r>
              <a:rPr lang="en-IN" sz="1200" dirty="0">
                <a:solidFill>
                  <a:schemeClr val="bg1">
                    <a:lumMod val="65000"/>
                  </a:schemeClr>
                </a:solidFill>
              </a:rPr>
              <a:t>Image Source: https://futurism.com/learn-what-makes-your-dog-unique-with-the-orivet-dog-dna-test-kit</a:t>
            </a:r>
          </a:p>
        </p:txBody>
      </p:sp>
    </p:spTree>
    <p:extLst>
      <p:ext uri="{BB962C8B-B14F-4D97-AF65-F5344CB8AC3E}">
        <p14:creationId xmlns:p14="http://schemas.microsoft.com/office/powerpoint/2010/main" val="399088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200" y="334645"/>
            <a:ext cx="10515600" cy="1290955"/>
          </a:xfrm>
        </p:spPr>
        <p:txBody>
          <a:bodyPr/>
          <a:lstStyle/>
          <a:p>
            <a:r>
              <a:rPr lang="en-US" dirty="0">
                <a:ln>
                  <a:solidFill>
                    <a:srgbClr val="E0E0FF"/>
                  </a:solidFill>
                </a:ln>
                <a:solidFill>
                  <a:schemeClr val="tx2">
                    <a:lumMod val="75000"/>
                    <a:lumOff val="25000"/>
                  </a:schemeClr>
                </a:solidFill>
              </a:rPr>
              <a:t>AES Encryption</a:t>
            </a:r>
          </a:p>
        </p:txBody>
      </p:sp>
      <p:sp>
        <p:nvSpPr>
          <p:cNvPr id="5" name="Content Placeholder 4">
            <a:extLst>
              <a:ext uri="{FF2B5EF4-FFF2-40B4-BE49-F238E27FC236}">
                <a16:creationId xmlns:a16="http://schemas.microsoft.com/office/drawing/2014/main" id="{5FB6F90C-C6FF-5800-1C1C-D594257C553A}"/>
              </a:ext>
            </a:extLst>
          </p:cNvPr>
          <p:cNvSpPr>
            <a:spLocks noGrp="1"/>
          </p:cNvSpPr>
          <p:nvPr>
            <p:ph idx="1"/>
          </p:nvPr>
        </p:nvSpPr>
        <p:spPr>
          <a:xfrm>
            <a:off x="621962" y="1807337"/>
            <a:ext cx="10515600" cy="4463098"/>
          </a:xfrm>
        </p:spPr>
        <p:txBody>
          <a:bodyPr>
            <a:noAutofit/>
          </a:bodyPr>
          <a:lstStyle/>
          <a:p>
            <a:r>
              <a:rPr lang="en-US" sz="1800" dirty="0">
                <a:latin typeface="+mj-lt"/>
              </a:rPr>
              <a:t>After thresholding and compressing the shares using an autoencoder, AES encryption can be applied as an </a:t>
            </a:r>
            <a:r>
              <a:rPr lang="en-US" sz="1800" b="1" dirty="0">
                <a:latin typeface="+mj-lt"/>
              </a:rPr>
              <a:t>additional layer of security </a:t>
            </a:r>
            <a:r>
              <a:rPr lang="en-US" sz="1800" dirty="0">
                <a:latin typeface="+mj-lt"/>
              </a:rPr>
              <a:t>to protect the confidentiality of the shares.</a:t>
            </a:r>
          </a:p>
          <a:p>
            <a:r>
              <a:rPr lang="en-US" sz="1800" dirty="0">
                <a:latin typeface="+mj-lt"/>
              </a:rPr>
              <a:t>AES (Advanced Encryption Standard) is a widely-used symmetric encryption algorithm that provides strong encryption and decryption capabilities.</a:t>
            </a:r>
          </a:p>
          <a:p>
            <a:r>
              <a:rPr lang="en-US" sz="1800" dirty="0">
                <a:latin typeface="+mj-lt"/>
              </a:rPr>
              <a:t>To use AES encryption in visual cryptography, the compressed shares are first converted into binary format.</a:t>
            </a:r>
          </a:p>
          <a:p>
            <a:r>
              <a:rPr lang="en-US" sz="1800" dirty="0">
                <a:latin typeface="+mj-lt"/>
              </a:rPr>
              <a:t>A secret key is then used to apply the AES algorithm to the binary data.</a:t>
            </a:r>
          </a:p>
          <a:p>
            <a:r>
              <a:rPr lang="en-US" sz="1800" dirty="0">
                <a:latin typeface="+mj-lt"/>
              </a:rPr>
              <a:t>The resulting output is the ciphertext, which is then transmitted or stored, along with the decryption key that is needed to decrypt the ciphertext.</a:t>
            </a:r>
          </a:p>
          <a:p>
            <a:r>
              <a:rPr lang="en-US" sz="1800" dirty="0">
                <a:latin typeface="+mj-lt"/>
              </a:rPr>
              <a:t>The use of AES encryption can provide an additional layer of security to visual cryptography by making it harder for unauthorized parties to access the original shares.</a:t>
            </a:r>
          </a:p>
          <a:p>
            <a:r>
              <a:rPr lang="en-US" sz="1800" dirty="0">
                <a:latin typeface="+mj-lt"/>
              </a:rPr>
              <a:t>It is important to ensure that the secret key used for AES encryption is kept secure, as the strength of the encryption relies on the secrecy of the key.</a:t>
            </a:r>
            <a:endParaRPr lang="en-IN" sz="1800" dirty="0">
              <a:latin typeface="+mj-lt"/>
            </a:endParaRPr>
          </a:p>
        </p:txBody>
      </p:sp>
      <p:pic>
        <p:nvPicPr>
          <p:cNvPr id="3" name="Picture 2" descr="Logo&#10;&#10;Description automatically generated">
            <a:extLst>
              <a:ext uri="{FF2B5EF4-FFF2-40B4-BE49-F238E27FC236}">
                <a16:creationId xmlns:a16="http://schemas.microsoft.com/office/drawing/2014/main" id="{725FE4FF-6A3F-B5B6-DD26-6127A9F46324}"/>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2064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200" y="365125"/>
            <a:ext cx="9941560" cy="813435"/>
          </a:xfrm>
        </p:spPr>
        <p:txBody>
          <a:bodyPr/>
          <a:lstStyle/>
          <a:p>
            <a:r>
              <a:rPr lang="en-US" dirty="0">
                <a:ln>
                  <a:solidFill>
                    <a:srgbClr val="E0E0FF"/>
                  </a:solidFill>
                </a:ln>
                <a:solidFill>
                  <a:schemeClr val="tx2">
                    <a:lumMod val="75000"/>
                    <a:lumOff val="25000"/>
                  </a:schemeClr>
                </a:solidFill>
              </a:rPr>
              <a:t>AES Encryption</a:t>
            </a:r>
          </a:p>
        </p:txBody>
      </p:sp>
      <p:sp>
        <p:nvSpPr>
          <p:cNvPr id="6" name="Rectangle 1">
            <a:extLst>
              <a:ext uri="{FF2B5EF4-FFF2-40B4-BE49-F238E27FC236}">
                <a16:creationId xmlns:a16="http://schemas.microsoft.com/office/drawing/2014/main" id="{92A5C79E-74DC-3CEC-BBC7-2971268D63FA}"/>
              </a:ext>
            </a:extLst>
          </p:cNvPr>
          <p:cNvSpPr>
            <a:spLocks noGrp="1" noChangeArrowheads="1"/>
          </p:cNvSpPr>
          <p:nvPr>
            <p:ph idx="1"/>
          </p:nvPr>
        </p:nvSpPr>
        <p:spPr bwMode="auto">
          <a:xfrm>
            <a:off x="523081" y="1565243"/>
            <a:ext cx="11145837" cy="463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buFont typeface="Arial" panose="020B0604020202020204" pitchFamily="34" charset="0"/>
              <a:buChar char="•"/>
            </a:pPr>
            <a:endParaRPr kumimoji="0" lang="en-US" altLang="en-US" sz="1800" b="0" i="0" u="none" strike="noStrike" cap="none" normalizeH="0" baseline="0" dirty="0">
              <a:ln>
                <a:noFill/>
              </a:ln>
              <a:solidFill>
                <a:srgbClr val="000000"/>
              </a:solidFill>
              <a:effectLst/>
              <a:latin typeface="Söhne"/>
            </a:endParaRP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Choose an appropriate key size: AES supports key sizes of 128, 192, and 256 bits. Choose the key size based on the level of security you need.</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Generate a secure key: Use a secure method to generate a key. The key should be random and not easily guessable.</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Implement AES encryption: Implement AES encryption in your programming language of choice using a library or writing your own implementation. Make sure to use the key generated in step 2.</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Encrypt the RGB components: After splitting the secret image into RGB components, apply AES encryption to each component separately. This will produce three separate encrypted images.</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Combine the encrypted RGB components: Combine the encrypted RGB components to produce the final encrypted image.</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Implement AES decryption: Implement AES decryption using the same key used for encryption. This will allow you to decrypt the encrypted image to reveal the original RGB components.</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Combine the decrypted RGB components: Combine the decrypted RGB components to produce the original secret image.</a:t>
            </a:r>
          </a:p>
          <a:p>
            <a:pPr>
              <a:lnSpc>
                <a:spcPct val="100000"/>
              </a:lnSpc>
              <a:buClr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Söhne"/>
              </a:rPr>
              <a:t>Test the AES implementation: Test the AES implementation to ensure that it works correctly and securely.</a:t>
            </a:r>
          </a:p>
          <a:p>
            <a:pPr>
              <a:lnSpc>
                <a:spcPct val="100000"/>
              </a:lnSpc>
              <a:buClr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Logo&#10;&#10;Description automatically generated">
            <a:extLst>
              <a:ext uri="{FF2B5EF4-FFF2-40B4-BE49-F238E27FC236}">
                <a16:creationId xmlns:a16="http://schemas.microsoft.com/office/drawing/2014/main" id="{345B4F31-B96F-3CA7-8D49-74B9DA037947}"/>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426943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200" y="395605"/>
            <a:ext cx="9006840" cy="600075"/>
          </a:xfrm>
        </p:spPr>
        <p:txBody>
          <a:bodyPr>
            <a:normAutofit fontScale="90000"/>
          </a:bodyPr>
          <a:lstStyle/>
          <a:p>
            <a:r>
              <a:rPr lang="en-US" dirty="0">
                <a:ln>
                  <a:solidFill>
                    <a:srgbClr val="E0E0FF"/>
                  </a:solidFill>
                </a:ln>
                <a:solidFill>
                  <a:schemeClr val="tx2">
                    <a:lumMod val="75000"/>
                    <a:lumOff val="25000"/>
                  </a:schemeClr>
                </a:solidFill>
              </a:rPr>
              <a:t>AES Encryption</a:t>
            </a:r>
          </a:p>
        </p:txBody>
      </p:sp>
      <p:pic>
        <p:nvPicPr>
          <p:cNvPr id="3074" name="Picture 2" descr="Kotlin- RSA, AES, 3DES Encryption and Decryption with example">
            <a:extLst>
              <a:ext uri="{FF2B5EF4-FFF2-40B4-BE49-F238E27FC236}">
                <a16:creationId xmlns:a16="http://schemas.microsoft.com/office/drawing/2014/main" id="{B940A135-F237-D798-96FA-E442AE24C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339" y="1681162"/>
            <a:ext cx="6096000" cy="3495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05793285-CA8F-5AFF-BABA-68969E65470D}"/>
              </a:ext>
            </a:extLst>
          </p:cNvPr>
          <p:cNvPicPr>
            <a:picLocks noChangeAspect="1"/>
          </p:cNvPicPr>
          <p:nvPr/>
        </p:nvPicPr>
        <p:blipFill>
          <a:blip r:embed="rId3"/>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367310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200" y="365125"/>
            <a:ext cx="8651240" cy="935355"/>
          </a:xfrm>
        </p:spPr>
        <p:txBody>
          <a:bodyPr/>
          <a:lstStyle/>
          <a:p>
            <a:r>
              <a:rPr lang="en-US" dirty="0">
                <a:ln>
                  <a:solidFill>
                    <a:srgbClr val="E0E0FF"/>
                  </a:solidFill>
                </a:ln>
                <a:solidFill>
                  <a:schemeClr val="tx2">
                    <a:lumMod val="75000"/>
                    <a:lumOff val="25000"/>
                  </a:schemeClr>
                </a:solidFill>
              </a:rPr>
              <a:t>Result</a:t>
            </a:r>
          </a:p>
        </p:txBody>
      </p:sp>
      <p:sp>
        <p:nvSpPr>
          <p:cNvPr id="5" name="Content Placeholder 4">
            <a:extLst>
              <a:ext uri="{FF2B5EF4-FFF2-40B4-BE49-F238E27FC236}">
                <a16:creationId xmlns:a16="http://schemas.microsoft.com/office/drawing/2014/main" id="{24130E53-275B-175B-329D-C100B083A7A5}"/>
              </a:ext>
            </a:extLst>
          </p:cNvPr>
          <p:cNvSpPr>
            <a:spLocks noGrp="1"/>
          </p:cNvSpPr>
          <p:nvPr>
            <p:ph idx="1"/>
          </p:nvPr>
        </p:nvSpPr>
        <p:spPr>
          <a:xfrm>
            <a:off x="660400" y="1493520"/>
            <a:ext cx="10693400" cy="4683443"/>
          </a:xfrm>
        </p:spPr>
        <p:txBody>
          <a:bodyPr>
            <a:normAutofit fontScale="70000" lnSpcReduction="20000"/>
          </a:bodyPr>
          <a:lstStyle/>
          <a:p>
            <a:pPr algn="l">
              <a:buFont typeface="Arial" panose="020B0604020202020204" pitchFamily="34" charset="0"/>
              <a:buChar char="•"/>
            </a:pPr>
            <a:r>
              <a:rPr lang="en-US" b="0" i="0" dirty="0">
                <a:solidFill>
                  <a:srgbClr val="374151"/>
                </a:solidFill>
                <a:effectLst/>
                <a:latin typeface="+mj-lt"/>
              </a:rPr>
              <a:t>The final image is revealed by combining the original shares, which are superimposed on top of each other according to the rules of visual cryptography.</a:t>
            </a:r>
          </a:p>
          <a:p>
            <a:pPr algn="l">
              <a:buFont typeface="Arial" panose="020B0604020202020204" pitchFamily="34" charset="0"/>
              <a:buChar char="•"/>
            </a:pPr>
            <a:r>
              <a:rPr lang="en-US" b="0" i="0" dirty="0">
                <a:solidFill>
                  <a:srgbClr val="374151"/>
                </a:solidFill>
                <a:effectLst/>
                <a:latin typeface="+mj-lt"/>
              </a:rPr>
              <a:t>The use of multilevel thresholding, autoencoder compression, and AES encryption help to protect the confidentiality and quality of the shares.</a:t>
            </a:r>
          </a:p>
          <a:p>
            <a:pPr algn="l">
              <a:buFont typeface="Arial" panose="020B0604020202020204" pitchFamily="34" charset="0"/>
              <a:buChar char="•"/>
            </a:pPr>
            <a:r>
              <a:rPr lang="en-US" b="0" i="0" dirty="0">
                <a:solidFill>
                  <a:srgbClr val="374151"/>
                </a:solidFill>
                <a:effectLst/>
                <a:latin typeface="+mj-lt"/>
              </a:rPr>
              <a:t>Visual cryptography ensures that the secret image is only revealed when the correct shares are overlaid correctly.</a:t>
            </a:r>
          </a:p>
          <a:p>
            <a:pPr algn="l">
              <a:buFont typeface="Arial" panose="020B0604020202020204" pitchFamily="34" charset="0"/>
              <a:buChar char="•"/>
            </a:pPr>
            <a:r>
              <a:rPr lang="en-US" b="0" i="0" dirty="0">
                <a:solidFill>
                  <a:srgbClr val="374151"/>
                </a:solidFill>
                <a:effectLst/>
                <a:latin typeface="+mj-lt"/>
              </a:rPr>
              <a:t>The final image will be a </a:t>
            </a:r>
            <a:r>
              <a:rPr lang="en-US" dirty="0">
                <a:solidFill>
                  <a:srgbClr val="374151"/>
                </a:solidFill>
                <a:latin typeface="+mj-lt"/>
              </a:rPr>
              <a:t>less noisier</a:t>
            </a:r>
            <a:r>
              <a:rPr lang="en-US" b="0" i="0" dirty="0">
                <a:solidFill>
                  <a:srgbClr val="374151"/>
                </a:solidFill>
                <a:effectLst/>
                <a:latin typeface="+mj-lt"/>
              </a:rPr>
              <a:t> version of the original secret image.</a:t>
            </a:r>
          </a:p>
          <a:p>
            <a:pPr algn="l">
              <a:buFont typeface="Arial" panose="020B0604020202020204" pitchFamily="34" charset="0"/>
              <a:buChar char="•"/>
            </a:pPr>
            <a:r>
              <a:rPr lang="en-US" b="0" i="0" dirty="0">
                <a:solidFill>
                  <a:srgbClr val="374151"/>
                </a:solidFill>
                <a:effectLst/>
                <a:latin typeface="+mj-lt"/>
              </a:rPr>
              <a:t>Multilevel thresholding can help to reduce visual artifacts and enhance the security of the encrypted shares.</a:t>
            </a:r>
          </a:p>
          <a:p>
            <a:pPr algn="l">
              <a:buFont typeface="Arial" panose="020B0604020202020204" pitchFamily="34" charset="0"/>
              <a:buChar char="•"/>
            </a:pPr>
            <a:r>
              <a:rPr lang="en-US" b="0" i="0" dirty="0">
                <a:solidFill>
                  <a:srgbClr val="374151"/>
                </a:solidFill>
                <a:effectLst/>
                <a:latin typeface="+mj-lt"/>
              </a:rPr>
              <a:t>The autoencoder compresses and reconstructs the shares to further enhance their quality and security.</a:t>
            </a:r>
          </a:p>
          <a:p>
            <a:pPr algn="l">
              <a:buFont typeface="Arial" panose="020B0604020202020204" pitchFamily="34" charset="0"/>
              <a:buChar char="•"/>
            </a:pPr>
            <a:r>
              <a:rPr lang="en-US" b="0" i="0" dirty="0">
                <a:solidFill>
                  <a:srgbClr val="374151"/>
                </a:solidFill>
                <a:effectLst/>
                <a:latin typeface="+mj-lt"/>
              </a:rPr>
              <a:t>AES encryption provides an additional layer of security to protect the confidentiality of the compressed shares.</a:t>
            </a:r>
          </a:p>
          <a:p>
            <a:endParaRPr lang="en-IN" dirty="0">
              <a:latin typeface="+mj-lt"/>
            </a:endParaRPr>
          </a:p>
        </p:txBody>
      </p:sp>
      <p:pic>
        <p:nvPicPr>
          <p:cNvPr id="3" name="Picture 2" descr="Logo&#10;&#10;Description automatically generated">
            <a:extLst>
              <a:ext uri="{FF2B5EF4-FFF2-40B4-BE49-F238E27FC236}">
                <a16:creationId xmlns:a16="http://schemas.microsoft.com/office/drawing/2014/main" id="{6E1DC175-12AC-F863-9FDA-6778B500D91B}"/>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329173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rPr>
              <a:t>Result</a:t>
            </a:r>
          </a:p>
        </p:txBody>
      </p:sp>
      <p:pic>
        <p:nvPicPr>
          <p:cNvPr id="2050" name="Picture 2" descr="GitHub - srajat/Visual-Cryptography-Using-K-N-Secret-Sharing: An Image is  divided into N different shares using KN Secret Sharing Algorithm. These N  shares can be distributed but, the end user needs only K of these shares">
            <a:extLst>
              <a:ext uri="{FF2B5EF4-FFF2-40B4-BE49-F238E27FC236}">
                <a16:creationId xmlns:a16="http://schemas.microsoft.com/office/drawing/2014/main" id="{ABCFEFFB-097B-F0D7-1349-29BA8514B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267" y="1690688"/>
            <a:ext cx="7581072" cy="44090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BF1AE932-55DA-2FCB-C3F1-B16023CE30CE}"/>
              </a:ext>
            </a:extLst>
          </p:cNvPr>
          <p:cNvPicPr>
            <a:picLocks noChangeAspect="1"/>
          </p:cNvPicPr>
          <p:nvPr/>
        </p:nvPicPr>
        <p:blipFill>
          <a:blip r:embed="rId3"/>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55164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rPr>
              <a:t>Tools for Implementation</a:t>
            </a:r>
          </a:p>
        </p:txBody>
      </p:sp>
      <p:sp>
        <p:nvSpPr>
          <p:cNvPr id="3" name="Content Placeholder 2">
            <a:extLst>
              <a:ext uri="{FF2B5EF4-FFF2-40B4-BE49-F238E27FC236}">
                <a16:creationId xmlns:a16="http://schemas.microsoft.com/office/drawing/2014/main" id="{2CDB2907-6682-A972-E8C2-558B11D60E39}"/>
              </a:ext>
            </a:extLst>
          </p:cNvPr>
          <p:cNvSpPr>
            <a:spLocks noGrp="1"/>
          </p:cNvSpPr>
          <p:nvPr>
            <p:ph idx="1"/>
          </p:nvPr>
        </p:nvSpPr>
        <p:spPr>
          <a:xfrm>
            <a:off x="838200" y="1825625"/>
            <a:ext cx="10515600" cy="2117201"/>
          </a:xfrm>
        </p:spPr>
        <p:txBody>
          <a:bodyPr>
            <a:noAutofit/>
          </a:bodyPr>
          <a:lstStyle/>
          <a:p>
            <a:pPr marL="457200">
              <a:lnSpc>
                <a:spcPct val="107000"/>
              </a:lnSpc>
            </a:pPr>
            <a:r>
              <a:rPr lang="en-IN" sz="1800" dirty="0">
                <a:solidFill>
                  <a:schemeClr val="tx1"/>
                </a:solidFill>
                <a:effectLst/>
                <a:latin typeface="Rockwell" panose="02060603020205020403" pitchFamily="18" charset="77"/>
                <a:ea typeface="Calibri" panose="020F0502020204030204" pitchFamily="34" charset="0"/>
                <a:cs typeface="Times New Roman" panose="02020603050405020304" pitchFamily="18" charset="0"/>
              </a:rPr>
              <a:t>Popular libraries in Python include TensorFlow, PyTorch, and Keras, while libraries such as Cryptography and PyCrypto can be used for implementing encryption algorithms like AES.</a:t>
            </a:r>
          </a:p>
          <a:p>
            <a:pPr marL="457200">
              <a:lnSpc>
                <a:spcPct val="107000"/>
              </a:lnSpc>
            </a:pPr>
            <a:r>
              <a:rPr lang="en-IN" sz="1800" dirty="0">
                <a:solidFill>
                  <a:schemeClr val="tx1"/>
                </a:solidFill>
                <a:effectLst/>
                <a:latin typeface="Rockwell" panose="02060603020205020403" pitchFamily="18" charset="77"/>
                <a:ea typeface="Calibri" panose="020F0502020204030204" pitchFamily="34" charset="0"/>
                <a:cs typeface="Times New Roman" panose="02020603050405020304" pitchFamily="18" charset="0"/>
              </a:rPr>
              <a:t> In terms of image processing and visualization, tools such as OpenCV, Matplotlib, and NumPy can be useful. Additionally, tools like Jupyter Notebook or Spyder can be useful for developing and testing the code.</a:t>
            </a:r>
          </a:p>
        </p:txBody>
      </p:sp>
      <p:pic>
        <p:nvPicPr>
          <p:cNvPr id="4" name="Picture 3" descr="Logo&#10;&#10;Description automatically generated">
            <a:extLst>
              <a:ext uri="{FF2B5EF4-FFF2-40B4-BE49-F238E27FC236}">
                <a16:creationId xmlns:a16="http://schemas.microsoft.com/office/drawing/2014/main" id="{BCD413DA-FB55-C4CB-7459-B18590679664}"/>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38699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rPr>
              <a:t>Project Expectation Fulfilment</a:t>
            </a:r>
          </a:p>
        </p:txBody>
      </p:sp>
      <p:sp>
        <p:nvSpPr>
          <p:cNvPr id="3" name="Content Placeholder 2">
            <a:extLst>
              <a:ext uri="{FF2B5EF4-FFF2-40B4-BE49-F238E27FC236}">
                <a16:creationId xmlns:a16="http://schemas.microsoft.com/office/drawing/2014/main" id="{2CDB2907-6682-A972-E8C2-558B11D60E39}"/>
              </a:ext>
            </a:extLst>
          </p:cNvPr>
          <p:cNvSpPr>
            <a:spLocks noGrp="1"/>
          </p:cNvSpPr>
          <p:nvPr>
            <p:ph idx="1"/>
          </p:nvPr>
        </p:nvSpPr>
        <p:spPr>
          <a:xfrm>
            <a:off x="838200" y="1825625"/>
            <a:ext cx="10515600" cy="3467828"/>
          </a:xfrm>
        </p:spPr>
        <p:txBody>
          <a:bodyPr>
            <a:noAutofit/>
          </a:bodyPr>
          <a:lstStyle/>
          <a:p>
            <a:pPr marL="457200">
              <a:lnSpc>
                <a:spcPct val="107000"/>
              </a:lnSpc>
            </a:pPr>
            <a:r>
              <a:rPr lang="en-IN" sz="1800" dirty="0">
                <a:solidFill>
                  <a:schemeClr val="tx1"/>
                </a:solidFill>
                <a:effectLst/>
                <a:latin typeface="Rockwell" panose="02060603020205020403" pitchFamily="18" charset="77"/>
                <a:ea typeface="Calibri" panose="020F0502020204030204" pitchFamily="34" charset="0"/>
                <a:cs typeface="Times New Roman" panose="02020603050405020304" pitchFamily="18" charset="0"/>
              </a:rPr>
              <a:t>Code implementation - The implementation of the project code can be demonstrated to show how each of the project expectations has been fulfilled.</a:t>
            </a:r>
          </a:p>
          <a:p>
            <a:pPr marL="457200">
              <a:lnSpc>
                <a:spcPct val="107000"/>
              </a:lnSpc>
            </a:pPr>
            <a:r>
              <a:rPr lang="en-IN" sz="1800" dirty="0">
                <a:solidFill>
                  <a:schemeClr val="tx1"/>
                </a:solidFill>
                <a:effectLst/>
                <a:latin typeface="Rockwell" panose="02060603020205020403" pitchFamily="18" charset="77"/>
                <a:ea typeface="Calibri" panose="020F0502020204030204" pitchFamily="34" charset="0"/>
                <a:cs typeface="Times New Roman" panose="02020603050405020304" pitchFamily="18" charset="0"/>
              </a:rPr>
              <a:t>Comparison of output and input images - The quality of the reconstructed shared image can be compared to the original image to demonstrate the successful implementation of the project.</a:t>
            </a:r>
          </a:p>
          <a:p>
            <a:pPr marL="457200">
              <a:lnSpc>
                <a:spcPct val="107000"/>
              </a:lnSpc>
            </a:pPr>
            <a:r>
              <a:rPr lang="en-IN" sz="1800" dirty="0">
                <a:solidFill>
                  <a:schemeClr val="tx1"/>
                </a:solidFill>
                <a:effectLst/>
                <a:latin typeface="Rockwell" panose="02060603020205020403" pitchFamily="18" charset="77"/>
                <a:ea typeface="Calibri" panose="020F0502020204030204" pitchFamily="34" charset="0"/>
                <a:cs typeface="Times New Roman" panose="02020603050405020304" pitchFamily="18" charset="0"/>
              </a:rPr>
              <a:t>Share size and distribution time analysis - The efficiency of the system can be demonstrated by analysing the share size and distribution time.</a:t>
            </a:r>
          </a:p>
          <a:p>
            <a:pPr marL="457200">
              <a:lnSpc>
                <a:spcPct val="107000"/>
              </a:lnSpc>
            </a:pPr>
            <a:r>
              <a:rPr lang="en-IN" sz="1800" dirty="0">
                <a:solidFill>
                  <a:schemeClr val="tx1"/>
                </a:solidFill>
                <a:effectLst/>
                <a:latin typeface="Rockwell" panose="02060603020205020403" pitchFamily="18" charset="77"/>
                <a:ea typeface="Calibri" panose="020F0502020204030204" pitchFamily="34" charset="0"/>
                <a:cs typeface="Times New Roman" panose="02020603050405020304" pitchFamily="18" charset="0"/>
              </a:rPr>
              <a:t>Presentation of results - The results of the project can be presented in the form of a report, presentation, or video demonstration. The report should include details of the methodology used, the code implementation, and the results obtained.</a:t>
            </a:r>
          </a:p>
        </p:txBody>
      </p:sp>
      <p:pic>
        <p:nvPicPr>
          <p:cNvPr id="4" name="Picture 3" descr="Logo&#10;&#10;Description automatically generated">
            <a:extLst>
              <a:ext uri="{FF2B5EF4-FFF2-40B4-BE49-F238E27FC236}">
                <a16:creationId xmlns:a16="http://schemas.microsoft.com/office/drawing/2014/main" id="{A8C77E87-4956-9FEB-B1E9-DF379332DE02}"/>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331490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FAFF3C4-A3ED-98C8-7BB1-B56A587DB76C}"/>
              </a:ext>
            </a:extLst>
          </p:cNvPr>
          <p:cNvSpPr>
            <a:spLocks noGrp="1"/>
          </p:cNvSpPr>
          <p:nvPr>
            <p:ph type="ctrTitle"/>
          </p:nvPr>
        </p:nvSpPr>
        <p:spPr>
          <a:xfrm>
            <a:off x="599091" y="2875999"/>
            <a:ext cx="4798447" cy="987129"/>
          </a:xfrm>
        </p:spPr>
        <p:txBody>
          <a:bodyPr anchor="b">
            <a:noAutofit/>
          </a:bodyPr>
          <a:lstStyle/>
          <a:p>
            <a:r>
              <a:rPr lang="en-US" sz="6600" dirty="0">
                <a:solidFill>
                  <a:schemeClr val="tx2">
                    <a:lumMod val="75000"/>
                    <a:lumOff val="25000"/>
                  </a:schemeClr>
                </a:solidFill>
                <a:effectLst>
                  <a:glow rad="101600">
                    <a:schemeClr val="accent6">
                      <a:lumMod val="20000"/>
                      <a:lumOff val="80000"/>
                      <a:alpha val="60000"/>
                    </a:schemeClr>
                  </a:glow>
                </a:effectLst>
                <a:latin typeface="Baskerville" panose="02020502070401020303" pitchFamily="18" charset="0"/>
                <a:ea typeface="Baskerville" panose="02020502070401020303" pitchFamily="18" charset="0"/>
              </a:rPr>
              <a:t>Thank You</a:t>
            </a:r>
          </a:p>
        </p:txBody>
      </p:sp>
      <p:pic>
        <p:nvPicPr>
          <p:cNvPr id="4" name="Picture 3" descr="Jigsaw puzzles in plastic figures">
            <a:extLst>
              <a:ext uri="{FF2B5EF4-FFF2-40B4-BE49-F238E27FC236}">
                <a16:creationId xmlns:a16="http://schemas.microsoft.com/office/drawing/2014/main" id="{A9D5FB8F-CE1A-411B-4D24-A9E36D463C1B}"/>
              </a:ext>
            </a:extLst>
          </p:cNvPr>
          <p:cNvPicPr>
            <a:picLocks noChangeAspect="1"/>
          </p:cNvPicPr>
          <p:nvPr/>
        </p:nvPicPr>
        <p:blipFill rotWithShape="1">
          <a:blip r:embed="rId2"/>
          <a:srcRect l="20804" r="16636"/>
          <a:stretch/>
        </p:blipFill>
        <p:spPr>
          <a:xfrm>
            <a:off x="5996628" y="10"/>
            <a:ext cx="6195372" cy="6857990"/>
          </a:xfrm>
          <a:prstGeom prst="rect">
            <a:avLst/>
          </a:prstGeom>
          <a:ln>
            <a:solidFill>
              <a:srgbClr val="8A78A0"/>
            </a:solidFill>
          </a:ln>
          <a:effectLst>
            <a:innerShdw blurRad="63500" dist="50800" dir="10800000">
              <a:prstClr val="black">
                <a:alpha val="50000"/>
              </a:prstClr>
            </a:innerShdw>
            <a:softEdge rad="112500"/>
          </a:effectLst>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descr="Logo&#10;&#10;Description automatically generated">
            <a:extLst>
              <a:ext uri="{FF2B5EF4-FFF2-40B4-BE49-F238E27FC236}">
                <a16:creationId xmlns:a16="http://schemas.microsoft.com/office/drawing/2014/main" id="{F6042118-F774-DE98-DD14-CD399C5DE374}"/>
              </a:ext>
            </a:extLst>
          </p:cNvPr>
          <p:cNvPicPr>
            <a:picLocks noChangeAspect="1"/>
          </p:cNvPicPr>
          <p:nvPr/>
        </p:nvPicPr>
        <p:blipFill>
          <a:blip r:embed="rId3"/>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174239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D33A-D626-1C07-5C28-F99F90CAE7BD}"/>
              </a:ext>
            </a:extLst>
          </p:cNvPr>
          <p:cNvSpPr>
            <a:spLocks noGrp="1"/>
          </p:cNvSpPr>
          <p:nvPr>
            <p:ph type="title"/>
          </p:nvPr>
        </p:nvSpPr>
        <p:spPr/>
        <p:txBody>
          <a:bodyPr/>
          <a:lstStyle/>
          <a:p>
            <a:r>
              <a:rPr lang="en-IN" dirty="0">
                <a:solidFill>
                  <a:schemeClr val="tx2">
                    <a:lumMod val="75000"/>
                    <a:lumOff val="25000"/>
                  </a:schemeClr>
                </a:solidFill>
              </a:rPr>
              <a:t>Title :</a:t>
            </a:r>
          </a:p>
        </p:txBody>
      </p:sp>
      <p:sp>
        <p:nvSpPr>
          <p:cNvPr id="3" name="Content Placeholder 2">
            <a:extLst>
              <a:ext uri="{FF2B5EF4-FFF2-40B4-BE49-F238E27FC236}">
                <a16:creationId xmlns:a16="http://schemas.microsoft.com/office/drawing/2014/main" id="{FF899D9D-0393-6FA7-3032-5DC5CE46C29D}"/>
              </a:ext>
            </a:extLst>
          </p:cNvPr>
          <p:cNvSpPr>
            <a:spLocks noGrp="1"/>
          </p:cNvSpPr>
          <p:nvPr>
            <p:ph idx="1"/>
          </p:nvPr>
        </p:nvSpPr>
        <p:spPr/>
        <p:txBody>
          <a:bodyPr>
            <a:normAutofit/>
          </a:bodyPr>
          <a:lstStyle/>
          <a:p>
            <a:r>
              <a:rPr lang="en-IN" sz="3200" dirty="0">
                <a:effectLst/>
                <a:latin typeface="Calibri" panose="020F0502020204030204" pitchFamily="34" charset="0"/>
                <a:ea typeface="Calibri" panose="020F0502020204030204" pitchFamily="34" charset="0"/>
                <a:cs typeface="Calibri" panose="020F0502020204030204" pitchFamily="34" charset="0"/>
              </a:rPr>
              <a:t>Colour visual cryptography using multilevel thresholding and  AES algorithm with Autoencoders.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Logo&#10;&#10;Description automatically generated">
            <a:extLst>
              <a:ext uri="{FF2B5EF4-FFF2-40B4-BE49-F238E27FC236}">
                <a16:creationId xmlns:a16="http://schemas.microsoft.com/office/drawing/2014/main" id="{1C2E30D0-DD6E-F4FE-1675-A0072B8E27BD}"/>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181789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effectLst/>
              </a:rPr>
              <a:t>Description</a:t>
            </a:r>
            <a:r>
              <a:rPr lang="en-US" dirty="0">
                <a:ln>
                  <a:solidFill>
                    <a:srgbClr val="E0E0FF"/>
                  </a:solidFill>
                </a:ln>
                <a:solidFill>
                  <a:srgbClr val="002060"/>
                </a:solidFill>
                <a:effectLst/>
              </a:rPr>
              <a:t> :</a:t>
            </a:r>
          </a:p>
        </p:txBody>
      </p:sp>
      <p:sp>
        <p:nvSpPr>
          <p:cNvPr id="3" name="Content Placeholder 2">
            <a:extLst>
              <a:ext uri="{FF2B5EF4-FFF2-40B4-BE49-F238E27FC236}">
                <a16:creationId xmlns:a16="http://schemas.microsoft.com/office/drawing/2014/main" id="{2CDB2907-6682-A972-E8C2-558B11D60E39}"/>
              </a:ext>
            </a:extLst>
          </p:cNvPr>
          <p:cNvSpPr>
            <a:spLocks noGrp="1"/>
          </p:cNvSpPr>
          <p:nvPr>
            <p:ph idx="1"/>
          </p:nvPr>
        </p:nvSpPr>
        <p:spPr/>
        <p:txBody>
          <a:bodyPr>
            <a:normAutofit/>
          </a:bodyPr>
          <a:lstStyle/>
          <a:p>
            <a:pPr algn="just"/>
            <a:r>
              <a:rPr lang="en-US" sz="1800" dirty="0">
                <a:solidFill>
                  <a:schemeClr val="tx1"/>
                </a:solidFill>
                <a:latin typeface="Rockwell" panose="02060603020205020403" pitchFamily="18" charset="77"/>
              </a:rPr>
              <a:t>The project involves developing a secure image sharing system using color visual cryptography with the help of multilevel thresholding, AES encryption algorithm, and autoencoders. The system works by first thresholding an input image into multiple binary images using multilevel thresholding. Then, these binary images are </a:t>
            </a:r>
            <a:r>
              <a:rPr lang="en-US" sz="1800" b="1" dirty="0">
                <a:solidFill>
                  <a:schemeClr val="tx1"/>
                </a:solidFill>
                <a:latin typeface="Rockwell" panose="02060603020205020403" pitchFamily="18" charset="77"/>
              </a:rPr>
              <a:t>compressed</a:t>
            </a:r>
            <a:r>
              <a:rPr lang="en-US" sz="1800" dirty="0">
                <a:solidFill>
                  <a:schemeClr val="tx1"/>
                </a:solidFill>
                <a:latin typeface="Rockwell" panose="02060603020205020403" pitchFamily="18" charset="77"/>
              </a:rPr>
              <a:t> using an autoencoder and encrypted using AES encryption to obtain multiple shares. These encrypted shares are then distributed among the participants through a secure channel. To reconstruct the original image, the participants combine their shares using an XOR operation.</a:t>
            </a:r>
          </a:p>
          <a:p>
            <a:pPr marL="0" indent="0" algn="just">
              <a:buNone/>
            </a:pPr>
            <a:endParaRPr lang="en-US" sz="1800" dirty="0">
              <a:solidFill>
                <a:schemeClr val="tx1"/>
              </a:solidFill>
              <a:latin typeface="Rockwell" panose="02060603020205020403" pitchFamily="18" charset="77"/>
            </a:endParaRPr>
          </a:p>
          <a:p>
            <a:pPr algn="just"/>
            <a:r>
              <a:rPr lang="en-US" sz="1800" dirty="0">
                <a:solidFill>
                  <a:schemeClr val="tx1"/>
                </a:solidFill>
                <a:latin typeface="Rockwell" panose="02060603020205020403" pitchFamily="18" charset="77"/>
              </a:rPr>
              <a:t>By using multilevel thresholding, AES encryption, and autoencoders, the system can ensure that the image remains secure during distribution, and by using autoencoders, the system can also improve the quality of the shared images.</a:t>
            </a:r>
          </a:p>
          <a:p>
            <a:pPr algn="just"/>
            <a:endParaRPr lang="en-US" sz="1700" dirty="0">
              <a:solidFill>
                <a:schemeClr val="tx1"/>
              </a:solidFill>
              <a:latin typeface="Rockwell" panose="02060603020205020403" pitchFamily="18" charset="77"/>
            </a:endParaRPr>
          </a:p>
          <a:p>
            <a:endParaRPr lang="en-US" dirty="0">
              <a:solidFill>
                <a:schemeClr val="tx1"/>
              </a:solidFill>
            </a:endParaRPr>
          </a:p>
        </p:txBody>
      </p:sp>
      <p:pic>
        <p:nvPicPr>
          <p:cNvPr id="4" name="Picture 3" descr="Logo&#10;&#10;Description automatically generated">
            <a:extLst>
              <a:ext uri="{FF2B5EF4-FFF2-40B4-BE49-F238E27FC236}">
                <a16:creationId xmlns:a16="http://schemas.microsoft.com/office/drawing/2014/main" id="{B5680460-52D5-09E3-EDBA-B6D5F2D1FEDA}"/>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8527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632B-B8D3-E9CD-6C5D-D3B1B4E1BBD6}"/>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rPr>
              <a:t>Expectations</a:t>
            </a:r>
            <a:r>
              <a:rPr lang="en-US" dirty="0">
                <a:solidFill>
                  <a:schemeClr val="tx2">
                    <a:lumMod val="75000"/>
                    <a:lumOff val="25000"/>
                  </a:schemeClr>
                </a:solidFill>
              </a:rPr>
              <a:t> </a:t>
            </a:r>
          </a:p>
        </p:txBody>
      </p:sp>
      <p:sp>
        <p:nvSpPr>
          <p:cNvPr id="3" name="Content Placeholder 2">
            <a:extLst>
              <a:ext uri="{FF2B5EF4-FFF2-40B4-BE49-F238E27FC236}">
                <a16:creationId xmlns:a16="http://schemas.microsoft.com/office/drawing/2014/main" id="{03E1C176-56D0-3375-662D-E827F4A18B8A}"/>
              </a:ext>
            </a:extLst>
          </p:cNvPr>
          <p:cNvSpPr>
            <a:spLocks noGrp="1"/>
          </p:cNvSpPr>
          <p:nvPr>
            <p:ph idx="1"/>
          </p:nvPr>
        </p:nvSpPr>
        <p:spPr>
          <a:xfrm>
            <a:off x="838200" y="1825624"/>
            <a:ext cx="10515600" cy="4508063"/>
          </a:xfrm>
        </p:spPr>
        <p:txBody>
          <a:bodyPr>
            <a:normAutofit/>
          </a:bodyPr>
          <a:lstStyle/>
          <a:p>
            <a:r>
              <a:rPr lang="en-US" sz="1800" dirty="0">
                <a:solidFill>
                  <a:schemeClr val="tx1"/>
                </a:solidFill>
                <a:latin typeface="Rockwell" panose="02060603020205020403" pitchFamily="18" charset="77"/>
              </a:rPr>
              <a:t>Understanding of visual cryptography concepts </a:t>
            </a:r>
          </a:p>
          <a:p>
            <a:r>
              <a:rPr lang="en-US" sz="1800" dirty="0">
                <a:solidFill>
                  <a:schemeClr val="tx1"/>
                </a:solidFill>
                <a:latin typeface="Rockwell" panose="02060603020205020403" pitchFamily="18" charset="77"/>
              </a:rPr>
              <a:t>Implementation of multilevel thresholding</a:t>
            </a:r>
          </a:p>
          <a:p>
            <a:r>
              <a:rPr lang="en-US" sz="1800" dirty="0">
                <a:solidFill>
                  <a:schemeClr val="tx1"/>
                </a:solidFill>
                <a:latin typeface="Rockwell" panose="02060603020205020403" pitchFamily="18" charset="77"/>
              </a:rPr>
              <a:t>Implementation of an autoencoder</a:t>
            </a:r>
          </a:p>
          <a:p>
            <a:r>
              <a:rPr lang="en-US" sz="1800" dirty="0">
                <a:solidFill>
                  <a:schemeClr val="tx1"/>
                </a:solidFill>
                <a:latin typeface="Rockwell" panose="02060603020205020403" pitchFamily="18" charset="77"/>
              </a:rPr>
              <a:t>Implementation of AES encryption</a:t>
            </a:r>
          </a:p>
          <a:p>
            <a:r>
              <a:rPr lang="en-US" sz="1800" dirty="0">
                <a:solidFill>
                  <a:schemeClr val="tx1"/>
                </a:solidFill>
                <a:latin typeface="Rockwell" panose="02060603020205020403" pitchFamily="18" charset="77"/>
              </a:rPr>
              <a:t>Integration of autoencoders and AES encryption</a:t>
            </a:r>
          </a:p>
          <a:p>
            <a:r>
              <a:rPr lang="en-US" sz="1800" dirty="0">
                <a:solidFill>
                  <a:schemeClr val="tx1"/>
                </a:solidFill>
                <a:latin typeface="Rockwell" panose="02060603020205020403" pitchFamily="18" charset="77"/>
              </a:rPr>
              <a:t>Evaluation of results</a:t>
            </a:r>
          </a:p>
          <a:p>
            <a:r>
              <a:rPr lang="en-US" sz="1800" dirty="0">
                <a:solidFill>
                  <a:schemeClr val="tx1"/>
                </a:solidFill>
                <a:latin typeface="Rockwell" panose="02060603020205020403" pitchFamily="18" charset="77"/>
              </a:rPr>
              <a:t>Demonstration of advantages of autoencoder</a:t>
            </a:r>
          </a:p>
          <a:p>
            <a:endParaRPr lang="en-US" sz="1800" dirty="0">
              <a:solidFill>
                <a:schemeClr val="tx1"/>
              </a:solidFill>
              <a:latin typeface="Rockwell" panose="02060603020205020403" pitchFamily="18" charset="77"/>
            </a:endParaRPr>
          </a:p>
          <a:p>
            <a:pPr marL="0" indent="0">
              <a:buNone/>
            </a:pPr>
            <a:r>
              <a:rPr lang="en-US" sz="1800" dirty="0">
                <a:solidFill>
                  <a:schemeClr val="tx1"/>
                </a:solidFill>
                <a:latin typeface="Rockwell" panose="02060603020205020403" pitchFamily="18" charset="77"/>
              </a:rPr>
              <a:t>Overall, the project should demonstrate a thorough understanding of visual cryptography concepts and provide a practical implementation of a secure and efficient method for sharing images among participants.</a:t>
            </a:r>
          </a:p>
          <a:p>
            <a:pPr marL="0" indent="0">
              <a:buNone/>
            </a:pPr>
            <a:endParaRPr lang="en-US" sz="1800" dirty="0">
              <a:solidFill>
                <a:schemeClr val="tx1"/>
              </a:solidFill>
              <a:latin typeface="Rockwell" panose="02060603020205020403" pitchFamily="18" charset="77"/>
            </a:endParaRPr>
          </a:p>
          <a:p>
            <a:endParaRPr lang="en-US" dirty="0">
              <a:solidFill>
                <a:schemeClr val="tx1"/>
              </a:solidFill>
            </a:endParaRPr>
          </a:p>
        </p:txBody>
      </p:sp>
      <p:pic>
        <p:nvPicPr>
          <p:cNvPr id="4" name="Picture 3" descr="Logo&#10;&#10;Description automatically generated">
            <a:extLst>
              <a:ext uri="{FF2B5EF4-FFF2-40B4-BE49-F238E27FC236}">
                <a16:creationId xmlns:a16="http://schemas.microsoft.com/office/drawing/2014/main" id="{47A63F6C-7970-3101-084B-D330320B5DC3}"/>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55280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3484-1952-7FE1-7E5D-A45D941B8ADF}"/>
              </a:ext>
            </a:extLst>
          </p:cNvPr>
          <p:cNvSpPr>
            <a:spLocks noGrp="1"/>
          </p:cNvSpPr>
          <p:nvPr>
            <p:ph type="title"/>
          </p:nvPr>
        </p:nvSpPr>
        <p:spPr/>
        <p:txBody>
          <a:bodyPr/>
          <a:lstStyle/>
          <a:p>
            <a:r>
              <a:rPr lang="en-US" dirty="0">
                <a:ln>
                  <a:solidFill>
                    <a:srgbClr val="E0E0FF"/>
                  </a:solidFill>
                </a:ln>
                <a:solidFill>
                  <a:schemeClr val="tx2">
                    <a:lumMod val="75000"/>
                    <a:lumOff val="25000"/>
                  </a:schemeClr>
                </a:solidFill>
              </a:rPr>
              <a:t>Block Level Representation</a:t>
            </a:r>
          </a:p>
        </p:txBody>
      </p:sp>
      <p:pic>
        <p:nvPicPr>
          <p:cNvPr id="11" name="Picture 10">
            <a:extLst>
              <a:ext uri="{FF2B5EF4-FFF2-40B4-BE49-F238E27FC236}">
                <a16:creationId xmlns:a16="http://schemas.microsoft.com/office/drawing/2014/main" id="{F97EA512-9906-087A-E07F-F078184E5885}"/>
              </a:ext>
            </a:extLst>
          </p:cNvPr>
          <p:cNvPicPr>
            <a:picLocks noChangeAspect="1"/>
          </p:cNvPicPr>
          <p:nvPr/>
        </p:nvPicPr>
        <p:blipFill rotWithShape="1">
          <a:blip r:embed="rId2"/>
          <a:srcRect l="25251" t="26030" r="11689" b="12985"/>
          <a:stretch/>
        </p:blipFill>
        <p:spPr>
          <a:xfrm>
            <a:off x="2479964" y="1911926"/>
            <a:ext cx="7716981" cy="4197929"/>
          </a:xfrm>
          <a:prstGeom prst="rect">
            <a:avLst/>
          </a:prstGeom>
          <a:effectLst>
            <a:glow rad="228600">
              <a:schemeClr val="tx2">
                <a:lumMod val="25000"/>
                <a:lumOff val="75000"/>
                <a:alpha val="40000"/>
              </a:schemeClr>
            </a:glow>
          </a:effectLst>
        </p:spPr>
      </p:pic>
      <p:pic>
        <p:nvPicPr>
          <p:cNvPr id="3" name="Picture 2" descr="Logo&#10;&#10;Description automatically generated">
            <a:extLst>
              <a:ext uri="{FF2B5EF4-FFF2-40B4-BE49-F238E27FC236}">
                <a16:creationId xmlns:a16="http://schemas.microsoft.com/office/drawing/2014/main" id="{DC8F0C33-58EA-BD91-B5A9-1B484F9905F3}"/>
              </a:ext>
            </a:extLst>
          </p:cNvPr>
          <p:cNvPicPr>
            <a:picLocks noChangeAspect="1"/>
          </p:cNvPicPr>
          <p:nvPr/>
        </p:nvPicPr>
        <p:blipFill>
          <a:blip r:embed="rId3"/>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262356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200" y="365125"/>
            <a:ext cx="9829800" cy="813435"/>
          </a:xfrm>
        </p:spPr>
        <p:txBody>
          <a:bodyPr/>
          <a:lstStyle/>
          <a:p>
            <a:r>
              <a:rPr lang="en-US" dirty="0">
                <a:ln>
                  <a:solidFill>
                    <a:srgbClr val="E0E0FF"/>
                  </a:solidFill>
                </a:ln>
                <a:solidFill>
                  <a:schemeClr val="tx2">
                    <a:lumMod val="75000"/>
                    <a:lumOff val="25000"/>
                  </a:schemeClr>
                </a:solidFill>
              </a:rPr>
              <a:t>Multilevel Thresholding</a:t>
            </a:r>
          </a:p>
        </p:txBody>
      </p:sp>
      <p:sp>
        <p:nvSpPr>
          <p:cNvPr id="8" name="Content Placeholder 7">
            <a:extLst>
              <a:ext uri="{FF2B5EF4-FFF2-40B4-BE49-F238E27FC236}">
                <a16:creationId xmlns:a16="http://schemas.microsoft.com/office/drawing/2014/main" id="{44D8E43D-5EED-841C-29A5-FEAEA7AAD4F4}"/>
              </a:ext>
            </a:extLst>
          </p:cNvPr>
          <p:cNvSpPr>
            <a:spLocks noGrp="1"/>
          </p:cNvSpPr>
          <p:nvPr>
            <p:ph idx="1"/>
          </p:nvPr>
        </p:nvSpPr>
        <p:spPr>
          <a:xfrm>
            <a:off x="461356" y="2194020"/>
            <a:ext cx="11059160" cy="5384800"/>
          </a:xfrm>
        </p:spPr>
        <p:txBody>
          <a:bodyPr>
            <a:noAutofit/>
          </a:bodyPr>
          <a:lstStyle/>
          <a:p>
            <a:r>
              <a:rPr lang="en-US" sz="1800" b="0" i="0" dirty="0">
                <a:solidFill>
                  <a:srgbClr val="374151"/>
                </a:solidFill>
                <a:effectLst/>
                <a:latin typeface="Rockwell" panose="02060603020205020403" pitchFamily="18" charset="0"/>
              </a:rPr>
              <a:t>Multilevel thresholding is a technique used in image processing to segment an image into multiple sub-images based on a set of predetermined threshold values. It is commonly used in visual cryptography to break down the secret image into simpler sub-images with varying levels of complexity.</a:t>
            </a:r>
          </a:p>
          <a:p>
            <a:endParaRPr lang="en-US" sz="1800" dirty="0">
              <a:solidFill>
                <a:srgbClr val="374151"/>
              </a:solidFill>
              <a:latin typeface="Rockwell" panose="02060603020205020403" pitchFamily="18" charset="0"/>
            </a:endParaRPr>
          </a:p>
          <a:p>
            <a:r>
              <a:rPr lang="en-US" sz="1800" b="0" i="0" dirty="0">
                <a:solidFill>
                  <a:srgbClr val="374151"/>
                </a:solidFill>
                <a:effectLst/>
                <a:latin typeface="Rockwell" panose="02060603020205020403" pitchFamily="18" charset="0"/>
              </a:rPr>
              <a:t>In visual cryptography, converting the RGB color image to a grayscale image can also help to reduce the complexity of the thresholding process. Thresholding is typically performed on a grayscale image, where each pixel has a single intensity value, rather than on a color image where each pixel has three intensity values (red, green, and blue). By converting the RGB image to grayscale, we can simplify the thresholding process and make it easier to divide the image into multiple levels for encryption using visual cryptography.</a:t>
            </a:r>
          </a:p>
          <a:p>
            <a:endParaRPr lang="en-IN" sz="1800" dirty="0">
              <a:solidFill>
                <a:schemeClr val="tx1"/>
              </a:solidFill>
              <a:latin typeface="Rockwell" panose="02060603020205020403" pitchFamily="18" charset="0"/>
            </a:endParaRPr>
          </a:p>
          <a:p>
            <a:endParaRPr lang="en-IN" sz="1800" dirty="0">
              <a:solidFill>
                <a:schemeClr val="tx1"/>
              </a:solidFill>
              <a:latin typeface="Rockwell" panose="02060603020205020403" pitchFamily="18" charset="0"/>
            </a:endParaRPr>
          </a:p>
        </p:txBody>
      </p:sp>
      <p:pic>
        <p:nvPicPr>
          <p:cNvPr id="3" name="Picture 2" descr="Logo&#10;&#10;Description automatically generated">
            <a:extLst>
              <a:ext uri="{FF2B5EF4-FFF2-40B4-BE49-F238E27FC236}">
                <a16:creationId xmlns:a16="http://schemas.microsoft.com/office/drawing/2014/main" id="{590671B3-33E3-8233-32C8-AD958F3542B8}"/>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171723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6A5A7A-21BD-E07F-412B-012671A3CE19}"/>
              </a:ext>
            </a:extLst>
          </p:cNvPr>
          <p:cNvSpPr>
            <a:spLocks noGrp="1" noChangeArrowheads="1"/>
          </p:cNvSpPr>
          <p:nvPr>
            <p:ph idx="1"/>
          </p:nvPr>
        </p:nvSpPr>
        <p:spPr bwMode="auto">
          <a:xfrm>
            <a:off x="304483" y="577391"/>
            <a:ext cx="9753917" cy="601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i="0" u="none" strike="noStrike" cap="none" normalizeH="0" baseline="0" dirty="0">
                <a:ln>
                  <a:noFill/>
                </a:ln>
                <a:solidFill>
                  <a:schemeClr val="tx1"/>
                </a:solidFill>
                <a:effectLst/>
                <a:latin typeface="+mj-lt"/>
              </a:rPr>
              <a:t>Convert the original secret image to grayscale format, if it is not already in grayscale format.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i="0" u="none" strike="noStrike" cap="none" normalizeH="0" baseline="0" dirty="0">
                <a:ln>
                  <a:noFill/>
                </a:ln>
                <a:solidFill>
                  <a:schemeClr val="tx1"/>
                </a:solidFill>
                <a:effectLst/>
                <a:latin typeface="+mj-lt"/>
              </a:rPr>
              <a:t>Apply multilevel thresholding to the grayscale image to divide the pixel values into multiple levels, based on a set of predetermined threshold values.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i="0" u="none" strike="noStrike" cap="none" normalizeH="0" baseline="0" dirty="0">
                <a:ln>
                  <a:noFill/>
                </a:ln>
                <a:solidFill>
                  <a:schemeClr val="tx1"/>
                </a:solidFill>
                <a:effectLst/>
                <a:latin typeface="+mj-lt"/>
              </a:rPr>
              <a:t>Each level produced from multilevel thresholding is then halftoned using a halftoning algorithm to create binary sub-images, or shares.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i="0" u="none" strike="noStrike" cap="none" normalizeH="0" baseline="0" dirty="0">
                <a:ln>
                  <a:noFill/>
                </a:ln>
                <a:solidFill>
                  <a:schemeClr val="tx1"/>
                </a:solidFill>
                <a:effectLst/>
                <a:latin typeface="+mj-lt"/>
              </a:rPr>
              <a:t>Apply the halftoning process to each level of the thresholder image separately, resulting in multiple binary shares for each level.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i="0" u="none" strike="noStrike" cap="none" normalizeH="0" baseline="0" dirty="0">
                <a:ln>
                  <a:noFill/>
                </a:ln>
                <a:solidFill>
                  <a:schemeClr val="tx1"/>
                </a:solidFill>
                <a:effectLst/>
                <a:latin typeface="+mj-lt"/>
              </a:rPr>
              <a:t>The binary shares from each level are then combined to produce the final set of shares for the secret image.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i="0" u="none" strike="noStrike" cap="none" normalizeH="0" baseline="0" dirty="0">
                <a:ln>
                  <a:noFill/>
                </a:ln>
                <a:solidFill>
                  <a:schemeClr val="tx1"/>
                </a:solidFill>
                <a:effectLst/>
                <a:latin typeface="+mj-lt"/>
              </a:rPr>
              <a:t>Convert the binary shares to the RGB format by splitting the binary values of each share into separate red, green, and blue (RGB) components.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i="0" u="none" strike="noStrike" cap="none" normalizeH="0" baseline="0" dirty="0">
                <a:ln>
                  <a:noFill/>
                </a:ln>
                <a:solidFill>
                  <a:schemeClr val="tx1"/>
                </a:solidFill>
                <a:effectLst/>
                <a:latin typeface="+mj-lt"/>
              </a:rPr>
              <a:t>The RGB shares can then be transmitted or stored securely for later use.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i="0" u="none" strike="noStrike" cap="none" normalizeH="0" baseline="0" dirty="0">
                <a:ln>
                  <a:noFill/>
                </a:ln>
                <a:solidFill>
                  <a:schemeClr val="tx1"/>
                </a:solidFill>
                <a:effectLst/>
                <a:latin typeface="+mj-lt"/>
              </a:rPr>
              <a:t>To reveal the secret image, the correct shares are overlaid on top of each other according to the specific rules of visual cryptography. When the correct shares are overlaid correctly, the secret image is revealed.</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endParaRPr kumimoji="0" lang="en-US" altLang="en-US" sz="1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i="0" u="none" strike="noStrike" cap="none" normalizeH="0" baseline="0" dirty="0">
                <a:ln>
                  <a:noFill/>
                </a:ln>
                <a:solidFill>
                  <a:schemeClr val="tx1"/>
                </a:solidFill>
                <a:effectLst/>
                <a:latin typeface="+mj-lt"/>
              </a:rPr>
              <a:t>The use of multilevel thresholding and halftoning can help to reduce visual artifacts and enhance the security of the encrypted shares. Additionally, converting the shares to the RGB format allows for greater flexibility in visual cryptography, as the shares can be transmitted or stored using a variety of media.</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i="0" u="none" strike="noStrike" cap="none" normalizeH="0" baseline="0" dirty="0">
                <a:ln>
                  <a:noFill/>
                </a:ln>
                <a:solidFill>
                  <a:schemeClr val="tx1"/>
                </a:solidFill>
                <a:effectLst/>
                <a:latin typeface="+mj-lt"/>
              </a:rPr>
            </a:br>
            <a:endParaRPr kumimoji="0" lang="en-US" altLang="en-US" sz="1400" i="0" u="none" strike="noStrike" cap="none" normalizeH="0" baseline="0" dirty="0">
              <a:ln>
                <a:noFill/>
              </a:ln>
              <a:solidFill>
                <a:schemeClr val="tx1"/>
              </a:solidFill>
              <a:effectLst/>
              <a:latin typeface="+mj-lt"/>
            </a:endParaRPr>
          </a:p>
        </p:txBody>
      </p:sp>
      <p:pic>
        <p:nvPicPr>
          <p:cNvPr id="2" name="Picture 1" descr="Logo&#10;&#10;Description automatically generated">
            <a:extLst>
              <a:ext uri="{FF2B5EF4-FFF2-40B4-BE49-F238E27FC236}">
                <a16:creationId xmlns:a16="http://schemas.microsoft.com/office/drawing/2014/main" id="{9ABE7A28-7F70-2083-8AA7-E16BADFB6EB4}"/>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159636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414852-3920-FB24-FC08-A6F4272BBED2}"/>
              </a:ext>
            </a:extLst>
          </p:cNvPr>
          <p:cNvPicPr>
            <a:picLocks noChangeAspect="1"/>
          </p:cNvPicPr>
          <p:nvPr/>
        </p:nvPicPr>
        <p:blipFill>
          <a:blip r:embed="rId2"/>
          <a:stretch>
            <a:fillRect/>
          </a:stretch>
        </p:blipFill>
        <p:spPr>
          <a:xfrm>
            <a:off x="510540" y="2112356"/>
            <a:ext cx="2106630" cy="2633287"/>
          </a:xfrm>
          <a:prstGeom prst="rect">
            <a:avLst/>
          </a:prstGeom>
        </p:spPr>
      </p:pic>
      <p:cxnSp>
        <p:nvCxnSpPr>
          <p:cNvPr id="6" name="Straight Arrow Connector 5">
            <a:extLst>
              <a:ext uri="{FF2B5EF4-FFF2-40B4-BE49-F238E27FC236}">
                <a16:creationId xmlns:a16="http://schemas.microsoft.com/office/drawing/2014/main" id="{746DC2F6-B348-166D-FA63-B3605B4D60B7}"/>
              </a:ext>
            </a:extLst>
          </p:cNvPr>
          <p:cNvCxnSpPr>
            <a:cxnSpLocks/>
          </p:cNvCxnSpPr>
          <p:nvPr/>
        </p:nvCxnSpPr>
        <p:spPr>
          <a:xfrm>
            <a:off x="3063876" y="3974147"/>
            <a:ext cx="9071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EBCADD28-3B9F-9563-F588-0DA5604510D3}"/>
              </a:ext>
            </a:extLst>
          </p:cNvPr>
          <p:cNvPicPr>
            <a:picLocks noChangeAspect="1"/>
          </p:cNvPicPr>
          <p:nvPr/>
        </p:nvPicPr>
        <p:blipFill>
          <a:blip r:embed="rId3"/>
          <a:srcRect/>
          <a:stretch/>
        </p:blipFill>
        <p:spPr>
          <a:xfrm>
            <a:off x="4778939" y="4898533"/>
            <a:ext cx="1063153" cy="1328941"/>
          </a:xfrm>
          <a:prstGeom prst="rect">
            <a:avLst/>
          </a:prstGeom>
        </p:spPr>
      </p:pic>
      <p:pic>
        <p:nvPicPr>
          <p:cNvPr id="9" name="Picture 8">
            <a:extLst>
              <a:ext uri="{FF2B5EF4-FFF2-40B4-BE49-F238E27FC236}">
                <a16:creationId xmlns:a16="http://schemas.microsoft.com/office/drawing/2014/main" id="{676D0E87-C7FF-B71D-DFCA-65DB1BF7E546}"/>
              </a:ext>
            </a:extLst>
          </p:cNvPr>
          <p:cNvPicPr>
            <a:picLocks noChangeAspect="1"/>
          </p:cNvPicPr>
          <p:nvPr/>
        </p:nvPicPr>
        <p:blipFill>
          <a:blip r:embed="rId4"/>
          <a:srcRect/>
          <a:stretch/>
        </p:blipFill>
        <p:spPr>
          <a:xfrm>
            <a:off x="4749362" y="869350"/>
            <a:ext cx="1063153" cy="1328941"/>
          </a:xfrm>
          <a:prstGeom prst="rect">
            <a:avLst/>
          </a:prstGeom>
        </p:spPr>
      </p:pic>
      <p:pic>
        <p:nvPicPr>
          <p:cNvPr id="12" name="Picture 11">
            <a:extLst>
              <a:ext uri="{FF2B5EF4-FFF2-40B4-BE49-F238E27FC236}">
                <a16:creationId xmlns:a16="http://schemas.microsoft.com/office/drawing/2014/main" id="{1A30D926-7DE1-6CEB-C437-A2D0EE5C8FEF}"/>
              </a:ext>
            </a:extLst>
          </p:cNvPr>
          <p:cNvPicPr>
            <a:picLocks noChangeAspect="1"/>
          </p:cNvPicPr>
          <p:nvPr/>
        </p:nvPicPr>
        <p:blipFill>
          <a:blip r:embed="rId5"/>
          <a:srcRect/>
          <a:stretch/>
        </p:blipFill>
        <p:spPr>
          <a:xfrm>
            <a:off x="4749364" y="2864543"/>
            <a:ext cx="1085579" cy="1356974"/>
          </a:xfrm>
          <a:prstGeom prst="rect">
            <a:avLst/>
          </a:prstGeom>
        </p:spPr>
      </p:pic>
      <p:sp>
        <p:nvSpPr>
          <p:cNvPr id="14" name="Rectangle 13">
            <a:extLst>
              <a:ext uri="{FF2B5EF4-FFF2-40B4-BE49-F238E27FC236}">
                <a16:creationId xmlns:a16="http://schemas.microsoft.com/office/drawing/2014/main" id="{DC8AB48C-27A9-08BF-8DC5-B3743BE60C2B}"/>
              </a:ext>
            </a:extLst>
          </p:cNvPr>
          <p:cNvSpPr/>
          <p:nvPr/>
        </p:nvSpPr>
        <p:spPr>
          <a:xfrm>
            <a:off x="6315890" y="2621894"/>
            <a:ext cx="1968662" cy="1190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HALFTONING USING MULTILEVEL THRESHOLDING</a:t>
            </a:r>
          </a:p>
        </p:txBody>
      </p:sp>
      <p:cxnSp>
        <p:nvCxnSpPr>
          <p:cNvPr id="20" name="Straight Arrow Connector 19">
            <a:extLst>
              <a:ext uri="{FF2B5EF4-FFF2-40B4-BE49-F238E27FC236}">
                <a16:creationId xmlns:a16="http://schemas.microsoft.com/office/drawing/2014/main" id="{0FCD0F0F-46DD-6EE6-1CF7-911991E0A233}"/>
              </a:ext>
            </a:extLst>
          </p:cNvPr>
          <p:cNvCxnSpPr/>
          <p:nvPr/>
        </p:nvCxnSpPr>
        <p:spPr>
          <a:xfrm>
            <a:off x="6833910" y="4007278"/>
            <a:ext cx="871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D9EEC9F-A958-00CD-8059-7A861D9E7BFF}"/>
              </a:ext>
            </a:extLst>
          </p:cNvPr>
          <p:cNvSpPr/>
          <p:nvPr/>
        </p:nvSpPr>
        <p:spPr>
          <a:xfrm>
            <a:off x="2882936" y="2777264"/>
            <a:ext cx="1260017" cy="894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RGB SPLITTING</a:t>
            </a:r>
          </a:p>
        </p:txBody>
      </p:sp>
      <p:pic>
        <p:nvPicPr>
          <p:cNvPr id="29" name="Picture 28">
            <a:extLst>
              <a:ext uri="{FF2B5EF4-FFF2-40B4-BE49-F238E27FC236}">
                <a16:creationId xmlns:a16="http://schemas.microsoft.com/office/drawing/2014/main" id="{9B1CCBE5-380A-5717-9063-8ECD20C25FE3}"/>
              </a:ext>
            </a:extLst>
          </p:cNvPr>
          <p:cNvPicPr>
            <a:picLocks noChangeAspect="1"/>
          </p:cNvPicPr>
          <p:nvPr/>
        </p:nvPicPr>
        <p:blipFill>
          <a:blip r:embed="rId6"/>
          <a:srcRect/>
          <a:stretch/>
        </p:blipFill>
        <p:spPr>
          <a:xfrm>
            <a:off x="8990024" y="869350"/>
            <a:ext cx="1049854" cy="1312317"/>
          </a:xfrm>
          <a:prstGeom prst="rect">
            <a:avLst/>
          </a:prstGeom>
        </p:spPr>
      </p:pic>
      <p:pic>
        <p:nvPicPr>
          <p:cNvPr id="31" name="Picture 30">
            <a:extLst>
              <a:ext uri="{FF2B5EF4-FFF2-40B4-BE49-F238E27FC236}">
                <a16:creationId xmlns:a16="http://schemas.microsoft.com/office/drawing/2014/main" id="{8605E9FA-A4B4-0E3F-28A2-5A7811BDA0CB}"/>
              </a:ext>
            </a:extLst>
          </p:cNvPr>
          <p:cNvPicPr>
            <a:picLocks noChangeAspect="1"/>
          </p:cNvPicPr>
          <p:nvPr/>
        </p:nvPicPr>
        <p:blipFill>
          <a:blip r:embed="rId7"/>
          <a:srcRect/>
          <a:stretch/>
        </p:blipFill>
        <p:spPr>
          <a:xfrm>
            <a:off x="8990025" y="4928180"/>
            <a:ext cx="1049854" cy="1312317"/>
          </a:xfrm>
          <a:prstGeom prst="rect">
            <a:avLst/>
          </a:prstGeom>
        </p:spPr>
      </p:pic>
      <p:pic>
        <p:nvPicPr>
          <p:cNvPr id="33" name="Picture 32">
            <a:extLst>
              <a:ext uri="{FF2B5EF4-FFF2-40B4-BE49-F238E27FC236}">
                <a16:creationId xmlns:a16="http://schemas.microsoft.com/office/drawing/2014/main" id="{E4633B9D-920B-8B2B-AEB8-FC9C08B03EB4}"/>
              </a:ext>
            </a:extLst>
          </p:cNvPr>
          <p:cNvPicPr>
            <a:picLocks noChangeAspect="1"/>
          </p:cNvPicPr>
          <p:nvPr/>
        </p:nvPicPr>
        <p:blipFill>
          <a:blip r:embed="rId8"/>
          <a:srcRect/>
          <a:stretch/>
        </p:blipFill>
        <p:spPr>
          <a:xfrm>
            <a:off x="8975235" y="2917322"/>
            <a:ext cx="1071999" cy="1339999"/>
          </a:xfrm>
          <a:prstGeom prst="rect">
            <a:avLst/>
          </a:prstGeom>
        </p:spPr>
      </p:pic>
      <p:pic>
        <p:nvPicPr>
          <p:cNvPr id="2" name="Picture 1" descr="Logo&#10;&#10;Description automatically generated">
            <a:extLst>
              <a:ext uri="{FF2B5EF4-FFF2-40B4-BE49-F238E27FC236}">
                <a16:creationId xmlns:a16="http://schemas.microsoft.com/office/drawing/2014/main" id="{4E292A55-36D4-9C8E-CD0B-4A91C285D764}"/>
              </a:ext>
            </a:extLst>
          </p:cNvPr>
          <p:cNvPicPr>
            <a:picLocks noChangeAspect="1"/>
          </p:cNvPicPr>
          <p:nvPr/>
        </p:nvPicPr>
        <p:blipFill>
          <a:blip r:embed="rId9"/>
          <a:stretch>
            <a:fillRect/>
          </a:stretch>
        </p:blipFill>
        <p:spPr>
          <a:xfrm>
            <a:off x="10307782" y="-21558"/>
            <a:ext cx="1828895" cy="1828895"/>
          </a:xfrm>
          <a:prstGeom prst="rect">
            <a:avLst/>
          </a:prstGeom>
          <a:effectLst>
            <a:glow rad="228600">
              <a:schemeClr val="bg1">
                <a:alpha val="40000"/>
              </a:schemeClr>
            </a:glow>
          </a:effectLst>
        </p:spPr>
      </p:pic>
      <p:sp>
        <p:nvSpPr>
          <p:cNvPr id="3" name="TextBox 2">
            <a:extLst>
              <a:ext uri="{FF2B5EF4-FFF2-40B4-BE49-F238E27FC236}">
                <a16:creationId xmlns:a16="http://schemas.microsoft.com/office/drawing/2014/main" id="{5E0ECEA3-BA1C-71F3-E94E-1743F7653B40}"/>
              </a:ext>
            </a:extLst>
          </p:cNvPr>
          <p:cNvSpPr txBox="1"/>
          <p:nvPr/>
        </p:nvSpPr>
        <p:spPr>
          <a:xfrm>
            <a:off x="0" y="6581001"/>
            <a:ext cx="8817087" cy="276999"/>
          </a:xfrm>
          <a:prstGeom prst="rect">
            <a:avLst/>
          </a:prstGeom>
          <a:noFill/>
        </p:spPr>
        <p:txBody>
          <a:bodyPr wrap="square" rtlCol="0">
            <a:spAutoFit/>
          </a:bodyPr>
          <a:lstStyle/>
          <a:p>
            <a:r>
              <a:rPr lang="en-IN" sz="1200" dirty="0">
                <a:solidFill>
                  <a:schemeClr val="bg1">
                    <a:lumMod val="65000"/>
                  </a:schemeClr>
                </a:solidFill>
              </a:rPr>
              <a:t>Image Source : https://www.pexels.com/photo/photo-of-stream-during-daytime-3225517/</a:t>
            </a:r>
          </a:p>
        </p:txBody>
      </p:sp>
    </p:spTree>
    <p:extLst>
      <p:ext uri="{BB962C8B-B14F-4D97-AF65-F5344CB8AC3E}">
        <p14:creationId xmlns:p14="http://schemas.microsoft.com/office/powerpoint/2010/main" val="374351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4471-FBB2-975C-25AF-B2405B23E526}"/>
              </a:ext>
            </a:extLst>
          </p:cNvPr>
          <p:cNvSpPr>
            <a:spLocks noGrp="1"/>
          </p:cNvSpPr>
          <p:nvPr>
            <p:ph type="title"/>
          </p:nvPr>
        </p:nvSpPr>
        <p:spPr>
          <a:xfrm>
            <a:off x="838199" y="138112"/>
            <a:ext cx="8931965" cy="1223549"/>
          </a:xfrm>
        </p:spPr>
        <p:txBody>
          <a:bodyPr>
            <a:normAutofit/>
          </a:bodyPr>
          <a:lstStyle/>
          <a:p>
            <a:r>
              <a:rPr lang="en-US" dirty="0">
                <a:ln>
                  <a:solidFill>
                    <a:srgbClr val="E0E0FF"/>
                  </a:solidFill>
                </a:ln>
                <a:solidFill>
                  <a:schemeClr val="tx2">
                    <a:lumMod val="75000"/>
                    <a:lumOff val="25000"/>
                  </a:schemeClr>
                </a:solidFill>
              </a:rPr>
              <a:t>About Autoencoders :</a:t>
            </a:r>
          </a:p>
        </p:txBody>
      </p:sp>
      <p:sp>
        <p:nvSpPr>
          <p:cNvPr id="5" name="Content Placeholder 4">
            <a:extLst>
              <a:ext uri="{FF2B5EF4-FFF2-40B4-BE49-F238E27FC236}">
                <a16:creationId xmlns:a16="http://schemas.microsoft.com/office/drawing/2014/main" id="{27D3F68B-78B2-1D7A-BC56-499234901FDD}"/>
              </a:ext>
            </a:extLst>
          </p:cNvPr>
          <p:cNvSpPr>
            <a:spLocks noGrp="1"/>
          </p:cNvSpPr>
          <p:nvPr>
            <p:ph idx="1"/>
          </p:nvPr>
        </p:nvSpPr>
        <p:spPr>
          <a:xfrm>
            <a:off x="396461" y="1432270"/>
            <a:ext cx="11125200" cy="5287618"/>
          </a:xfrm>
        </p:spPr>
        <p:txBody>
          <a:bodyPr>
            <a:normAutofit/>
          </a:bodyPr>
          <a:lstStyle/>
          <a:p>
            <a:r>
              <a:rPr lang="en-US" sz="2000" b="0" i="0" dirty="0">
                <a:solidFill>
                  <a:srgbClr val="343541"/>
                </a:solidFill>
                <a:effectLst/>
                <a:latin typeface="+mj-lt"/>
              </a:rPr>
              <a:t>We need to train the autoencoder to compress and reconstruct the shares in visual cryptography. The training process involves feeding the autoencoder with a set of input data, such as the shares obtained after multilevel thresholding and halftoning and optimizing its parameters to minimize the difference between the original input data and the reconstructed output data. </a:t>
            </a:r>
          </a:p>
          <a:p>
            <a:endParaRPr lang="en-US" sz="2000" b="0" i="0" dirty="0">
              <a:solidFill>
                <a:srgbClr val="343541"/>
              </a:solidFill>
              <a:effectLst/>
              <a:latin typeface="+mj-lt"/>
            </a:endParaRPr>
          </a:p>
          <a:p>
            <a:r>
              <a:rPr lang="en-US" sz="2000" b="0" i="0" dirty="0">
                <a:solidFill>
                  <a:srgbClr val="343541"/>
                </a:solidFill>
                <a:effectLst/>
                <a:latin typeface="+mj-lt"/>
              </a:rPr>
              <a:t>During the training process, the autoencoder learns to extract and represent the most important features of the input data, while discarding the redundant or noisy information. This helps to compress the input data into a lower-dimensional representation, which can then be used to reconstruct the original data with minimal loss of information. </a:t>
            </a:r>
          </a:p>
          <a:p>
            <a:endParaRPr lang="en-US" sz="2000" b="0" i="0" dirty="0">
              <a:solidFill>
                <a:srgbClr val="343541"/>
              </a:solidFill>
              <a:effectLst/>
              <a:latin typeface="+mj-lt"/>
            </a:endParaRPr>
          </a:p>
          <a:p>
            <a:r>
              <a:rPr lang="en-US" sz="2000" b="0" i="0" dirty="0">
                <a:solidFill>
                  <a:srgbClr val="343541"/>
                </a:solidFill>
                <a:effectLst/>
                <a:latin typeface="+mj-lt"/>
              </a:rPr>
              <a:t>Once the autoencoder is trained on a sufficiently large and diverse set of input data, it can be used to compress and reconstruct the shares obtained in visual cryptography, while preserving the confidentiality of the original data.</a:t>
            </a:r>
            <a:endParaRPr lang="en-IN" sz="2000" dirty="0">
              <a:latin typeface="+mj-lt"/>
            </a:endParaRPr>
          </a:p>
        </p:txBody>
      </p:sp>
      <p:pic>
        <p:nvPicPr>
          <p:cNvPr id="3" name="Picture 2" descr="Logo&#10;&#10;Description automatically generated">
            <a:extLst>
              <a:ext uri="{FF2B5EF4-FFF2-40B4-BE49-F238E27FC236}">
                <a16:creationId xmlns:a16="http://schemas.microsoft.com/office/drawing/2014/main" id="{229E6E1D-3C81-8E83-2FAD-F11E5DCA8130}"/>
              </a:ext>
            </a:extLst>
          </p:cNvPr>
          <p:cNvPicPr>
            <a:picLocks noChangeAspect="1"/>
          </p:cNvPicPr>
          <p:nvPr/>
        </p:nvPicPr>
        <p:blipFill>
          <a:blip r:embed="rId2"/>
          <a:stretch>
            <a:fillRect/>
          </a:stretch>
        </p:blipFill>
        <p:spPr>
          <a:xfrm>
            <a:off x="10307782" y="-21558"/>
            <a:ext cx="1828895" cy="1828895"/>
          </a:xfrm>
          <a:prstGeom prst="rect">
            <a:avLst/>
          </a:prstGeom>
          <a:effectLst>
            <a:glow rad="228600">
              <a:schemeClr val="bg1">
                <a:alpha val="40000"/>
              </a:schemeClr>
            </a:glow>
          </a:effectLst>
        </p:spPr>
      </p:pic>
    </p:spTree>
    <p:extLst>
      <p:ext uri="{BB962C8B-B14F-4D97-AF65-F5344CB8AC3E}">
        <p14:creationId xmlns:p14="http://schemas.microsoft.com/office/powerpoint/2010/main" val="296001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xplor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1533</Words>
  <Application>Microsoft Office PowerPoint</Application>
  <PresentationFormat>Widescreen</PresentationFormat>
  <Paragraphs>96</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Avenir Next LT Pro</vt:lpstr>
      <vt:lpstr>AvenirNext LT Pro Medium</vt:lpstr>
      <vt:lpstr>Baskerville</vt:lpstr>
      <vt:lpstr>Calibri</vt:lpstr>
      <vt:lpstr>Eras Medium ITC</vt:lpstr>
      <vt:lpstr>Rockwell</vt:lpstr>
      <vt:lpstr>Segoe UI</vt:lpstr>
      <vt:lpstr>Söhne</vt:lpstr>
      <vt:lpstr>ExploreVTI</vt:lpstr>
      <vt:lpstr>Visual Cryptography</vt:lpstr>
      <vt:lpstr>Title :</vt:lpstr>
      <vt:lpstr>Description :</vt:lpstr>
      <vt:lpstr>Expectations </vt:lpstr>
      <vt:lpstr>Block Level Representation</vt:lpstr>
      <vt:lpstr>Multilevel Thresholding</vt:lpstr>
      <vt:lpstr>PowerPoint Presentation</vt:lpstr>
      <vt:lpstr>PowerPoint Presentation</vt:lpstr>
      <vt:lpstr>About Autoencoders :</vt:lpstr>
      <vt:lpstr>Autoencoder</vt:lpstr>
      <vt:lpstr>Autoencoder – Before and after denoising</vt:lpstr>
      <vt:lpstr>AES Encryption</vt:lpstr>
      <vt:lpstr>AES Encryption</vt:lpstr>
      <vt:lpstr>AES Encryption</vt:lpstr>
      <vt:lpstr>Result</vt:lpstr>
      <vt:lpstr>Result</vt:lpstr>
      <vt:lpstr>Tools for Implementation</vt:lpstr>
      <vt:lpstr>Project Expectation Fulfilment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Cryptography</dc:title>
  <dc:creator>Siddharth S T</dc:creator>
  <cp:lastModifiedBy>Siddharth S T</cp:lastModifiedBy>
  <cp:revision>92</cp:revision>
  <dcterms:created xsi:type="dcterms:W3CDTF">2023-03-27T12:55:15Z</dcterms:created>
  <dcterms:modified xsi:type="dcterms:W3CDTF">2023-03-30T09:52:16Z</dcterms:modified>
</cp:coreProperties>
</file>