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81" r:id="rId4"/>
    <p:sldId id="284" r:id="rId5"/>
    <p:sldId id="286" r:id="rId6"/>
    <p:sldId id="283" r:id="rId7"/>
    <p:sldId id="259" r:id="rId8"/>
    <p:sldId id="260" r:id="rId9"/>
    <p:sldId id="261" r:id="rId10"/>
    <p:sldId id="262" r:id="rId11"/>
    <p:sldId id="289" r:id="rId12"/>
    <p:sldId id="285" r:id="rId13"/>
    <p:sldId id="263" r:id="rId14"/>
    <p:sldId id="265" r:id="rId15"/>
    <p:sldId id="282" r:id="rId16"/>
    <p:sldId id="266" r:id="rId17"/>
    <p:sldId id="267" r:id="rId18"/>
    <p:sldId id="264" r:id="rId19"/>
    <p:sldId id="268" r:id="rId20"/>
  </p:sldIdLst>
  <p:sldSz cx="9144000" cy="5143500" type="screen16x9"/>
  <p:notesSz cx="6858000" cy="9144000"/>
  <p:embeddedFontLst>
    <p:embeddedFont>
      <p:font typeface="Roboto" charset="0"/>
      <p:regular r:id="rId22"/>
      <p:bold r:id="rId23"/>
      <p:italic r:id="rId24"/>
      <p:boldItalic r:id="rId25"/>
    </p:embeddedFont>
    <p:embeddedFont>
      <p:font typeface="Tahoma"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34343"/>
    <a:srgbClr val="2A3990"/>
    <a:srgbClr val="D1634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4050" autoAdjust="0"/>
  </p:normalViewPr>
  <p:slideViewPr>
    <p:cSldViewPr snapToGrid="0">
      <p:cViewPr varScale="1">
        <p:scale>
          <a:sx n="81" d="100"/>
          <a:sy n="81" d="100"/>
        </p:scale>
        <p:origin x="-1056"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owardsdatascience.com/batch-normalization-in-neural-networks-1ac91516821c"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owardsdatascience.com/review-retinanet-focal-loss-object-detection-38fba6afabe4"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Coco -Its dataset contains 330K images, 1.5 million object instances along with greater than 200K labeled.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61d9ea432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61d9ea43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61d9ea432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61d9ea43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2838659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1d9ea432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1d9ea432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61d9ea432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61d9ea432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61d9ea43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61d9ea43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61d9ea432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61d9ea43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61d9ea432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61d9ea432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1733087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425605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hlinkClick r:id="rId3"/>
              </a:rPr>
              <a:t>https://towardsdatascience.com/batch-normalization-in-neural-networks-1ac91516821c</a:t>
            </a:r>
            <a:endParaRPr lang="en-US" dirty="0" smtClean="0"/>
          </a:p>
          <a:p>
            <a:r>
              <a:rPr lang="en-US" sz="1100" b="0" i="0" u="none" strike="noStrike" cap="none" dirty="0" smtClean="0">
                <a:solidFill>
                  <a:srgbClr val="000000"/>
                </a:solidFill>
                <a:latin typeface="Arial"/>
                <a:ea typeface="Arial"/>
                <a:cs typeface="Arial"/>
                <a:sym typeface="Arial"/>
              </a:rPr>
              <a:t>As shown above, compared with </a:t>
            </a:r>
            <a:r>
              <a:rPr lang="en-US" sz="1100" b="0" i="0" u="none" strike="noStrike" cap="none" dirty="0" err="1" smtClean="0">
                <a:solidFill>
                  <a:srgbClr val="000000"/>
                </a:solidFill>
                <a:latin typeface="Arial"/>
                <a:ea typeface="Arial"/>
                <a:cs typeface="Arial"/>
                <a:sym typeface="Arial"/>
                <a:hlinkClick r:id="rId4"/>
              </a:rPr>
              <a:t>RetinaNet</a:t>
            </a:r>
            <a:r>
              <a:rPr lang="en-US" sz="1100" b="0" i="0" u="none" strike="noStrike" cap="none" dirty="0" smtClean="0">
                <a:solidFill>
                  <a:srgbClr val="000000"/>
                </a:solidFill>
                <a:latin typeface="Arial"/>
                <a:ea typeface="Arial"/>
                <a:cs typeface="Arial"/>
                <a:sym typeface="Arial"/>
              </a:rPr>
              <a:t>, YOLOv3 got comparable mAP@0.5 with much faster inference time</a:t>
            </a:r>
          </a:p>
          <a:p>
            <a:r>
              <a:rPr lang="en-US" sz="1100" b="0" i="0" u="none" strike="noStrike" cap="none" dirty="0" smtClean="0">
                <a:solidFill>
                  <a:srgbClr val="000000"/>
                </a:solidFill>
                <a:latin typeface="Arial"/>
                <a:ea typeface="Arial"/>
                <a:cs typeface="Arial"/>
                <a:sym typeface="Arial"/>
              </a:rPr>
              <a:t>For example, YOLOv3–608 got 57.9% </a:t>
            </a:r>
            <a:r>
              <a:rPr lang="en-US" sz="1100" b="0" i="0" u="none" strike="noStrike" cap="none" dirty="0" err="1" smtClean="0">
                <a:solidFill>
                  <a:srgbClr val="000000"/>
                </a:solidFill>
                <a:latin typeface="Arial"/>
                <a:ea typeface="Arial"/>
                <a:cs typeface="Arial"/>
                <a:sym typeface="Arial"/>
              </a:rPr>
              <a:t>mAP</a:t>
            </a:r>
            <a:r>
              <a:rPr lang="en-US" sz="1100" b="0" i="0" u="none" strike="noStrike" cap="none" dirty="0" smtClean="0">
                <a:solidFill>
                  <a:srgbClr val="000000"/>
                </a:solidFill>
                <a:latin typeface="Arial"/>
                <a:ea typeface="Arial"/>
                <a:cs typeface="Arial"/>
                <a:sym typeface="Arial"/>
              </a:rPr>
              <a:t> in 51ms while </a:t>
            </a:r>
            <a:r>
              <a:rPr lang="en-US" sz="1100" b="0" i="0" u="none" strike="noStrike" cap="none" dirty="0" smtClean="0">
                <a:solidFill>
                  <a:srgbClr val="000000"/>
                </a:solidFill>
                <a:latin typeface="Arial"/>
                <a:ea typeface="Arial"/>
                <a:cs typeface="Arial"/>
                <a:sym typeface="Arial"/>
                <a:hlinkClick r:id="rId4"/>
              </a:rPr>
              <a:t>RetinaNet-101–800</a:t>
            </a:r>
            <a:r>
              <a:rPr lang="en-US" sz="1100" b="0" i="0" u="none" strike="noStrike" cap="none" dirty="0" smtClean="0">
                <a:solidFill>
                  <a:srgbClr val="000000"/>
                </a:solidFill>
                <a:latin typeface="Arial"/>
                <a:ea typeface="Arial"/>
                <a:cs typeface="Arial"/>
                <a:sym typeface="Arial"/>
              </a:rPr>
              <a:t> only got 57.5% </a:t>
            </a:r>
            <a:r>
              <a:rPr lang="en-US" sz="1100" b="0" i="0" u="none" strike="noStrike" cap="none" dirty="0" err="1" smtClean="0">
                <a:solidFill>
                  <a:srgbClr val="000000"/>
                </a:solidFill>
                <a:latin typeface="Arial"/>
                <a:ea typeface="Arial"/>
                <a:cs typeface="Arial"/>
                <a:sym typeface="Arial"/>
              </a:rPr>
              <a:t>mAP</a:t>
            </a:r>
            <a:r>
              <a:rPr lang="en-US" sz="1100" b="0" i="0" u="none" strike="noStrike" cap="none" dirty="0" smtClean="0">
                <a:solidFill>
                  <a:srgbClr val="000000"/>
                </a:solidFill>
                <a:latin typeface="Arial"/>
                <a:ea typeface="Arial"/>
                <a:cs typeface="Arial"/>
                <a:sym typeface="Arial"/>
              </a:rPr>
              <a:t> in 198ms, which is 3.8× faster.</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61d9ea43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61d9ea43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1d9ea43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1d9ea43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61d9ea432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61d9ea43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61d9ea432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61d9ea43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algorithm applies the CNN to an entire image. YOLOv3 divides the image into the 19x19 grid cells, and finds the bonding boxes while predicting probabilities for each of these regions.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099" y="830317"/>
            <a:ext cx="8093955" cy="17836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AUTOMATIC BILLING</a:t>
            </a:r>
            <a:br>
              <a:rPr lang="en" dirty="0" smtClean="0"/>
            </a:br>
            <a:r>
              <a:rPr lang="en" dirty="0" smtClean="0"/>
              <a:t> </a:t>
            </a:r>
            <a:r>
              <a:rPr lang="en" dirty="0"/>
              <a:t>SHOPPING CART</a:t>
            </a:r>
            <a:endParaRPr/>
          </a:p>
        </p:txBody>
      </p:sp>
      <p:sp>
        <p:nvSpPr>
          <p:cNvPr id="86" name="Google Shape;86;p13"/>
          <p:cNvSpPr txBox="1">
            <a:spLocks noGrp="1"/>
          </p:cNvSpPr>
          <p:nvPr>
            <p:ph type="subTitle" idx="1"/>
          </p:nvPr>
        </p:nvSpPr>
        <p:spPr>
          <a:xfrm>
            <a:off x="471964" y="3373820"/>
            <a:ext cx="3690133" cy="868069"/>
          </a:xfrm>
          <a:prstGeom prst="rect">
            <a:avLst/>
          </a:prstGeom>
        </p:spPr>
        <p:txBody>
          <a:bodyPr spcFirstLastPara="1" wrap="square" lIns="91425" tIns="91425" rIns="91425" bIns="91425" anchor="t" anchorCtr="0">
            <a:noAutofit/>
          </a:bodyPr>
          <a:lstStyle/>
          <a:p>
            <a:pPr marL="0" indent="0"/>
            <a:r>
              <a:rPr lang="en-US" sz="2000" dirty="0" smtClean="0"/>
              <a:t>Guided By:</a:t>
            </a:r>
            <a:br>
              <a:rPr lang="en-US" sz="2000" dirty="0" smtClean="0"/>
            </a:br>
            <a:r>
              <a:rPr lang="en-US" sz="2000" dirty="0" err="1" smtClean="0"/>
              <a:t>Asst.Professor</a:t>
            </a:r>
            <a:r>
              <a:rPr lang="en-US" sz="2000" dirty="0" smtClean="0"/>
              <a:t> </a:t>
            </a:r>
            <a:r>
              <a:rPr lang="en-US" sz="2000" dirty="0" err="1" smtClean="0"/>
              <a:t>Remya</a:t>
            </a:r>
            <a:r>
              <a:rPr lang="en-US" sz="2000" dirty="0" smtClean="0"/>
              <a:t> S</a:t>
            </a:r>
          </a:p>
          <a:p>
            <a:pPr marL="0" lvl="0" indent="0" algn="l" rtl="0">
              <a:spcBef>
                <a:spcPts val="0"/>
              </a:spcBef>
              <a:spcAft>
                <a:spcPts val="0"/>
              </a:spcAft>
              <a:buNone/>
            </a:pPr>
            <a:endParaRPr sz="2000"/>
          </a:p>
        </p:txBody>
      </p:sp>
      <p:sp>
        <p:nvSpPr>
          <p:cNvPr id="4" name="TextBox 3"/>
          <p:cNvSpPr txBox="1"/>
          <p:nvPr/>
        </p:nvSpPr>
        <p:spPr>
          <a:xfrm>
            <a:off x="4981905" y="3205655"/>
            <a:ext cx="4162095" cy="1323439"/>
          </a:xfrm>
          <a:prstGeom prst="rect">
            <a:avLst/>
          </a:prstGeom>
          <a:noFill/>
        </p:spPr>
        <p:txBody>
          <a:bodyPr wrap="square" rtlCol="0">
            <a:spAutoFit/>
          </a:bodyPr>
          <a:lstStyle/>
          <a:p>
            <a:r>
              <a:rPr lang="en-US" sz="1600" dirty="0" smtClean="0">
                <a:solidFill>
                  <a:schemeClr val="bg1">
                    <a:lumMod val="95000"/>
                  </a:schemeClr>
                </a:solidFill>
                <a:latin typeface="Roboto" charset="0"/>
                <a:ea typeface="Roboto" charset="0"/>
                <a:cs typeface="Times New Roman" panose="02020603050405020304" pitchFamily="18" charset="0"/>
              </a:rPr>
              <a:t>Presented By(Grp.16):</a:t>
            </a:r>
          </a:p>
          <a:p>
            <a:r>
              <a:rPr lang="en-US" sz="1600" dirty="0" err="1" smtClean="0">
                <a:solidFill>
                  <a:schemeClr val="bg1">
                    <a:lumMod val="95000"/>
                  </a:schemeClr>
                </a:solidFill>
                <a:latin typeface="Roboto" charset="0"/>
                <a:ea typeface="Roboto" charset="0"/>
                <a:cs typeface="Times New Roman" panose="02020603050405020304" pitchFamily="18" charset="0"/>
              </a:rPr>
              <a:t>Richa</a:t>
            </a:r>
            <a:r>
              <a:rPr lang="en-US" sz="1600" dirty="0" smtClean="0">
                <a:solidFill>
                  <a:schemeClr val="bg1">
                    <a:lumMod val="95000"/>
                  </a:schemeClr>
                </a:solidFill>
                <a:latin typeface="Roboto" charset="0"/>
                <a:ea typeface="Roboto" charset="0"/>
                <a:cs typeface="Times New Roman" panose="02020603050405020304" pitchFamily="18" charset="0"/>
              </a:rPr>
              <a:t> </a:t>
            </a:r>
            <a:r>
              <a:rPr lang="en-US" sz="1600" dirty="0" err="1" smtClean="0">
                <a:solidFill>
                  <a:schemeClr val="bg1">
                    <a:lumMod val="95000"/>
                  </a:schemeClr>
                </a:solidFill>
                <a:latin typeface="Roboto" charset="0"/>
                <a:ea typeface="Roboto" charset="0"/>
                <a:cs typeface="Times New Roman" panose="02020603050405020304" pitchFamily="18" charset="0"/>
              </a:rPr>
              <a:t>Mariam</a:t>
            </a:r>
            <a:r>
              <a:rPr lang="en-US" sz="1600" dirty="0" smtClean="0">
                <a:solidFill>
                  <a:schemeClr val="bg1">
                    <a:lumMod val="95000"/>
                  </a:schemeClr>
                </a:solidFill>
                <a:latin typeface="Roboto" charset="0"/>
                <a:ea typeface="Roboto" charset="0"/>
                <a:cs typeface="Times New Roman" panose="02020603050405020304" pitchFamily="18" charset="0"/>
              </a:rPr>
              <a:t> Roy   MGP16CS093</a:t>
            </a:r>
          </a:p>
          <a:p>
            <a:r>
              <a:rPr lang="en-US" sz="1600" dirty="0" err="1" smtClean="0">
                <a:solidFill>
                  <a:schemeClr val="bg1">
                    <a:lumMod val="95000"/>
                  </a:schemeClr>
                </a:solidFill>
                <a:latin typeface="Roboto" charset="0"/>
                <a:ea typeface="Roboto" charset="0"/>
                <a:cs typeface="Times New Roman" panose="02020603050405020304" pitchFamily="18" charset="0"/>
              </a:rPr>
              <a:t>Sherin</a:t>
            </a:r>
            <a:r>
              <a:rPr lang="en-US" sz="1600" dirty="0" smtClean="0">
                <a:solidFill>
                  <a:schemeClr val="bg1">
                    <a:lumMod val="95000"/>
                  </a:schemeClr>
                </a:solidFill>
                <a:latin typeface="Roboto" charset="0"/>
                <a:ea typeface="Roboto" charset="0"/>
                <a:cs typeface="Times New Roman" panose="02020603050405020304" pitchFamily="18" charset="0"/>
              </a:rPr>
              <a:t> Susan Isaac  MGP16CS107</a:t>
            </a:r>
          </a:p>
          <a:p>
            <a:r>
              <a:rPr lang="en-US" sz="1600" dirty="0" err="1" smtClean="0">
                <a:solidFill>
                  <a:schemeClr val="bg1">
                    <a:lumMod val="95000"/>
                  </a:schemeClr>
                </a:solidFill>
                <a:latin typeface="Roboto" charset="0"/>
                <a:ea typeface="Roboto" charset="0"/>
                <a:cs typeface="Times New Roman" panose="02020603050405020304" pitchFamily="18" charset="0"/>
              </a:rPr>
              <a:t>Sidharth</a:t>
            </a:r>
            <a:r>
              <a:rPr lang="en-US" sz="1600" dirty="0" smtClean="0">
                <a:solidFill>
                  <a:schemeClr val="bg1">
                    <a:lumMod val="95000"/>
                  </a:schemeClr>
                </a:solidFill>
                <a:latin typeface="Roboto" charset="0"/>
                <a:ea typeface="Roboto" charset="0"/>
                <a:cs typeface="Times New Roman" panose="02020603050405020304" pitchFamily="18" charset="0"/>
              </a:rPr>
              <a:t> S Kumar     MGP16CS110</a:t>
            </a:r>
          </a:p>
          <a:p>
            <a:endParaRPr lang="en-US" sz="1600" dirty="0">
              <a:solidFill>
                <a:schemeClr val="bg1">
                  <a:lumMod val="95000"/>
                </a:schemeClr>
              </a:solidFill>
              <a:latin typeface="Roboto" charset="0"/>
              <a:ea typeface="Roboto"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Contd..</a:t>
            </a:r>
            <a:endParaRPr/>
          </a:p>
        </p:txBody>
      </p:sp>
      <p:sp>
        <p:nvSpPr>
          <p:cNvPr id="122" name="Google Shape;12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dirty="0" smtClean="0">
                <a:solidFill>
                  <a:schemeClr val="accent3"/>
                </a:solidFill>
              </a:rPr>
              <a:t>Object detection</a:t>
            </a:r>
            <a:r>
              <a:rPr lang="en-US" dirty="0" smtClean="0"/>
              <a:t>: </a:t>
            </a:r>
            <a:r>
              <a:rPr lang="en-US" dirty="0" smtClean="0">
                <a:solidFill>
                  <a:srgbClr val="2A3990"/>
                </a:solidFill>
              </a:rPr>
              <a:t>pre-trained model YOLOv3 trained on COCO dataset is used. </a:t>
            </a:r>
          </a:p>
          <a:p>
            <a:pPr marL="0" lvl="0" indent="0">
              <a:spcAft>
                <a:spcPts val="1600"/>
              </a:spcAft>
              <a:buNone/>
            </a:pPr>
            <a:r>
              <a:rPr lang="en-US" dirty="0" smtClean="0">
                <a:solidFill>
                  <a:srgbClr val="2A3990"/>
                </a:solidFill>
              </a:rPr>
              <a:t>                               COCO dataset consists of 80 classes: 80,000 training images </a:t>
            </a:r>
          </a:p>
          <a:p>
            <a:pPr marL="0" lvl="0" indent="0">
              <a:spcAft>
                <a:spcPts val="1600"/>
              </a:spcAft>
              <a:buNone/>
            </a:pPr>
            <a:r>
              <a:rPr lang="en-US" dirty="0" smtClean="0">
                <a:solidFill>
                  <a:srgbClr val="2A3990"/>
                </a:solidFill>
              </a:rPr>
              <a:t>                               and 40,000 validation images.</a:t>
            </a:r>
          </a:p>
          <a:p>
            <a:pPr marL="0" lvl="0" indent="0">
              <a:spcAft>
                <a:spcPts val="1600"/>
              </a:spcAft>
              <a:buNone/>
            </a:pPr>
            <a:r>
              <a:rPr lang="en-US" b="1" dirty="0" smtClean="0">
                <a:solidFill>
                  <a:schemeClr val="accent3"/>
                </a:solidFill>
              </a:rPr>
              <a:t>Billing System</a:t>
            </a:r>
            <a:r>
              <a:rPr lang="en-US" b="1" dirty="0" smtClean="0"/>
              <a:t>: </a:t>
            </a:r>
            <a:r>
              <a:rPr lang="en-US" dirty="0" smtClean="0">
                <a:solidFill>
                  <a:srgbClr val="2A3990"/>
                </a:solidFill>
              </a:rPr>
              <a:t>Web application is designed using </a:t>
            </a:r>
            <a:r>
              <a:rPr lang="en-US" dirty="0" err="1" smtClean="0">
                <a:solidFill>
                  <a:srgbClr val="2A3990"/>
                </a:solidFill>
              </a:rPr>
              <a:t>Tkinter</a:t>
            </a:r>
            <a:r>
              <a:rPr lang="en-US" dirty="0" smtClean="0">
                <a:solidFill>
                  <a:srgbClr val="2A3990"/>
                </a:solidFill>
              </a:rPr>
              <a:t> framework.</a:t>
            </a:r>
          </a:p>
          <a:p>
            <a:pPr marL="0" lvl="0" indent="0">
              <a:spcAft>
                <a:spcPts val="1600"/>
              </a:spcAft>
              <a:buNone/>
            </a:pPr>
            <a:r>
              <a:rPr lang="en-US" b="1" dirty="0" smtClean="0">
                <a:solidFill>
                  <a:srgbClr val="2A3990"/>
                </a:solidFill>
              </a:rPr>
              <a:t>                            </a:t>
            </a:r>
            <a:r>
              <a:rPr lang="en-US" dirty="0" smtClean="0">
                <a:solidFill>
                  <a:srgbClr val="2A3990"/>
                </a:solidFill>
              </a:rPr>
              <a:t>Language used is python.</a:t>
            </a:r>
            <a:endParaRPr lang="en-US" b="1" dirty="0" smtClean="0">
              <a:solidFill>
                <a:srgbClr val="2A399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9;p22"/>
          <p:cNvSpPr txBox="1">
            <a:spLocks noGrp="1"/>
          </p:cNvSpPr>
          <p:nvPr>
            <p:ph type="title"/>
          </p:nvPr>
        </p:nvSpPr>
        <p:spPr>
          <a:xfrm>
            <a:off x="311700" y="113117"/>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Algorithm</a:t>
            </a:r>
            <a:endParaRPr dirty="0"/>
          </a:p>
        </p:txBody>
      </p:sp>
      <p:sp>
        <p:nvSpPr>
          <p:cNvPr id="7" name="Rectangle 6"/>
          <p:cNvSpPr>
            <a:spLocks noChangeArrowheads="1"/>
          </p:cNvSpPr>
          <p:nvPr/>
        </p:nvSpPr>
        <p:spPr bwMode="auto">
          <a:xfrm>
            <a:off x="311700" y="595564"/>
            <a:ext cx="7671459" cy="4847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1"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Yolov3</a:t>
            </a:r>
            <a:endPar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1"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Input</a:t>
            </a: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Input image</a:t>
            </a:r>
            <a:endPar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Step 1: The input image goes through a CNN resulting (19,19,5,85) dimensional output.</a:t>
            </a:r>
            <a:endPar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Step 2: After flattening the two dimensions, the output is a volume of shape (19, 19, 425)</a:t>
            </a:r>
            <a:b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2.1. Each cell in a 19x19 grid </a:t>
            </a:r>
            <a:b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2.2. 425 = 5 x 85, each cell contains predictions for 5 boxes</a:t>
            </a:r>
            <a:endPar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2.3. 85 = 5 + 80 where 5 is because (𝑝𝑐,𝑏𝑥,𝑏𝑦,𝑏ℎ,𝑏𝑤) has 5 numbers, and </a:t>
            </a:r>
            <a:r>
              <a:rPr kumimoji="0" lang="en-US" altLang="en-US" sz="1300" b="0" i="0" u="none" strike="noStrike" cap="none" normalizeH="0" baseline="0" dirty="0" err="1"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80 is the </a:t>
            </a:r>
            <a:endPar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number of classes </a:t>
            </a:r>
            <a:endPar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Step 3: Selection of boxes is based on:</a:t>
            </a:r>
            <a:b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3.1. Score-</a:t>
            </a:r>
            <a:r>
              <a:rPr kumimoji="0" lang="en-US" altLang="en-US" sz="1300" b="0" i="0" u="none" strike="noStrike" cap="none" normalizeH="0" baseline="0" dirty="0" err="1"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thresholding</a:t>
            </a: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(throw away boxes that have detected a class with a score less    </a:t>
            </a:r>
            <a:endPar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than the threshold)</a:t>
            </a:r>
            <a:endPar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Step 4:  Non-max suppression: Compute the Intersection over Union and avoid selecting </a:t>
            </a:r>
            <a:endPar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300" b="0" i="0" u="none" strike="noStrike" cap="none" normalizeH="0" baseline="0" dirty="0" smtClean="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overlapping boxes</a:t>
            </a:r>
          </a:p>
          <a:p>
            <a:pPr>
              <a:lnSpc>
                <a:spcPct val="150000"/>
              </a:lnSpc>
              <a:buClrTx/>
            </a:pPr>
            <a:r>
              <a:rPr lang="en-US" altLang="en-US" sz="1300" b="1" dirty="0">
                <a:solidFill>
                  <a:schemeClr val="bg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Output</a:t>
            </a:r>
            <a:r>
              <a:rPr lang="en-US" altLang="en-US" sz="1300" dirty="0">
                <a:solidFill>
                  <a:schemeClr val="bg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This gives us YOLO’s final output.</a:t>
            </a:r>
            <a:endParaRPr lang="en-US" altLang="en-US" sz="1300" dirty="0">
              <a:solidFill>
                <a:schemeClr val="bg2">
                  <a:lumMod val="50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04780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430114" y="1345325"/>
            <a:ext cx="3829202" cy="2281566"/>
          </a:xfrm>
          <a:prstGeom prst="rect">
            <a:avLst/>
          </a:prstGeom>
          <a:noFill/>
          <a:ln w="9525">
            <a:noFill/>
            <a:miter lim="800000"/>
            <a:headEnd/>
            <a:tailEnd/>
          </a:ln>
          <a:effectLst/>
        </p:spPr>
      </p:pic>
      <p:sp>
        <p:nvSpPr>
          <p:cNvPr id="5" name="TextBox 4"/>
          <p:cNvSpPr txBox="1"/>
          <p:nvPr/>
        </p:nvSpPr>
        <p:spPr>
          <a:xfrm>
            <a:off x="633047" y="3739661"/>
            <a:ext cx="6353908" cy="584775"/>
          </a:xfrm>
          <a:prstGeom prst="rect">
            <a:avLst/>
          </a:prstGeom>
          <a:noFill/>
        </p:spPr>
        <p:txBody>
          <a:bodyPr wrap="square" rtlCol="0">
            <a:spAutoFit/>
          </a:bodyPr>
          <a:lstStyle/>
          <a:p>
            <a:pPr>
              <a:buFont typeface="Arial" pitchFamily="34" charset="0"/>
              <a:buChar char="•"/>
            </a:pPr>
            <a:r>
              <a:rPr lang="en-US" sz="1600" dirty="0" smtClean="0">
                <a:solidFill>
                  <a:srgbClr val="2A3990"/>
                </a:solidFill>
                <a:latin typeface="Roboto" charset="0"/>
                <a:ea typeface="Roboto" charset="0"/>
              </a:rPr>
              <a:t>YOLOv3 got comparable precision@0.5 with much faster inference time</a:t>
            </a:r>
            <a:endParaRPr lang="en-US" sz="1600" dirty="0">
              <a:solidFill>
                <a:srgbClr val="2A3990"/>
              </a:solidFill>
              <a:latin typeface="Roboto" charset="0"/>
              <a:ea typeface="Roboto" charset="0"/>
            </a:endParaRPr>
          </a:p>
        </p:txBody>
      </p:sp>
      <p:sp>
        <p:nvSpPr>
          <p:cNvPr id="6" name="Google Shape;97;p15"/>
          <p:cNvSpPr txBox="1">
            <a:spLocks/>
          </p:cNvSpPr>
          <p:nvPr/>
        </p:nvSpPr>
        <p:spPr>
          <a:xfrm>
            <a:off x="311700" y="355840"/>
            <a:ext cx="8520600" cy="607800"/>
          </a:xfrm>
          <a:prstGeom prst="rect">
            <a:avLst/>
          </a:prstGeom>
          <a:solidFill>
            <a:schemeClr val="tx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a:t>Comparison between Yolov3 and previous work</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rtl="0">
              <a:spcBef>
                <a:spcPts val="0"/>
              </a:spcBef>
              <a:spcAft>
                <a:spcPts val="0"/>
              </a:spcAft>
              <a:buNone/>
            </a:pPr>
            <a:r>
              <a:rPr lang="en-US" dirty="0" smtClean="0"/>
              <a:t>Block diagram</a:t>
            </a:r>
            <a:endParaRPr dirty="0"/>
          </a:p>
        </p:txBody>
      </p:sp>
      <p:pic>
        <p:nvPicPr>
          <p:cNvPr id="2" name="Picture 1"/>
          <p:cNvPicPr>
            <a:picLocks noChangeAspect="1"/>
          </p:cNvPicPr>
          <p:nvPr/>
        </p:nvPicPr>
        <p:blipFill>
          <a:blip r:embed="rId3"/>
          <a:stretch>
            <a:fillRect/>
          </a:stretch>
        </p:blipFill>
        <p:spPr>
          <a:xfrm>
            <a:off x="1555669" y="1017800"/>
            <a:ext cx="4382536" cy="377983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Results</a:t>
            </a:r>
            <a:endParaRPr/>
          </a:p>
        </p:txBody>
      </p:sp>
      <p:pic>
        <p:nvPicPr>
          <p:cNvPr id="5" name="Picture 4"/>
          <p:cNvPicPr/>
          <p:nvPr/>
        </p:nvPicPr>
        <p:blipFill>
          <a:blip r:embed="rId3"/>
          <a:stretch>
            <a:fillRect/>
          </a:stretch>
        </p:blipFill>
        <p:spPr>
          <a:xfrm>
            <a:off x="311700" y="1017800"/>
            <a:ext cx="6021416" cy="3502245"/>
          </a:xfrm>
          <a:prstGeom prst="rect">
            <a:avLst/>
          </a:prstGeom>
        </p:spPr>
      </p:pic>
      <p:sp>
        <p:nvSpPr>
          <p:cNvPr id="2" name="TextBox 1"/>
          <p:cNvSpPr txBox="1"/>
          <p:nvPr/>
        </p:nvSpPr>
        <p:spPr>
          <a:xfrm>
            <a:off x="1947553" y="4520045"/>
            <a:ext cx="3899873" cy="307777"/>
          </a:xfrm>
          <a:prstGeom prst="rect">
            <a:avLst/>
          </a:prstGeom>
          <a:noFill/>
        </p:spPr>
        <p:txBody>
          <a:bodyPr wrap="square" rtlCol="0">
            <a:spAutoFit/>
          </a:bodyPr>
          <a:lstStyle/>
          <a:p>
            <a:r>
              <a:rPr lang="en-US" dirty="0" smtClean="0"/>
              <a:t>Fig 6: Experimental Output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819669" y="1202055"/>
            <a:ext cx="5093970" cy="2967990"/>
          </a:xfrm>
          <a:prstGeom prst="rect">
            <a:avLst/>
          </a:prstGeom>
          <a:ln>
            <a:solidFill>
              <a:schemeClr val="tx1"/>
            </a:solidFill>
          </a:ln>
        </p:spPr>
      </p:pic>
      <p:sp>
        <p:nvSpPr>
          <p:cNvPr id="5" name="TextBox 4"/>
          <p:cNvSpPr txBox="1"/>
          <p:nvPr/>
        </p:nvSpPr>
        <p:spPr>
          <a:xfrm>
            <a:off x="2712027" y="4200411"/>
            <a:ext cx="1800596" cy="307777"/>
          </a:xfrm>
          <a:prstGeom prst="rect">
            <a:avLst/>
          </a:prstGeom>
          <a:noFill/>
        </p:spPr>
        <p:txBody>
          <a:bodyPr wrap="square" rtlCol="0">
            <a:spAutoFit/>
          </a:bodyPr>
          <a:lstStyle/>
          <a:p>
            <a:r>
              <a:rPr lang="en-US" dirty="0" smtClean="0"/>
              <a:t>Fig 7: Bill Generated</a:t>
            </a:r>
            <a:endParaRPr lang="en-US" dirty="0"/>
          </a:p>
        </p:txBody>
      </p:sp>
      <p:sp>
        <p:nvSpPr>
          <p:cNvPr id="6" name="Google Shape;133;p21"/>
          <p:cNvSpPr txBox="1">
            <a:spLocks noGrp="1"/>
          </p:cNvSpPr>
          <p:nvPr>
            <p:ph type="title"/>
          </p:nvPr>
        </p:nvSpPr>
        <p:spPr>
          <a:xfrm>
            <a:off x="415610" y="399609"/>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Cond….</a:t>
            </a:r>
            <a:endParaRPr dirty="0"/>
          </a:p>
        </p:txBody>
      </p:sp>
    </p:spTree>
    <p:extLst>
      <p:ext uri="{BB962C8B-B14F-4D97-AF65-F5344CB8AC3E}">
        <p14:creationId xmlns="" xmlns:p14="http://schemas.microsoft.com/office/powerpoint/2010/main" val="3292702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3"/>
          <p:cNvSpPr txBox="1">
            <a:spLocks noGrp="1"/>
          </p:cNvSpPr>
          <p:nvPr>
            <p:ph type="body" idx="1"/>
          </p:nvPr>
        </p:nvSpPr>
        <p:spPr>
          <a:xfrm>
            <a:off x="135055" y="1017800"/>
            <a:ext cx="8520600" cy="3339000"/>
          </a:xfrm>
          <a:prstGeom prst="rect">
            <a:avLst/>
          </a:prstGeom>
        </p:spPr>
        <p:txBody>
          <a:bodyPr spcFirstLastPara="1" wrap="square" lIns="91425" tIns="91425" rIns="91425" bIns="91425" anchor="t" anchorCtr="0">
            <a:noAutofit/>
          </a:bodyPr>
          <a:lstStyle/>
          <a:p>
            <a:pPr algn="just">
              <a:buClr>
                <a:schemeClr val="accent3"/>
              </a:buClr>
            </a:pPr>
            <a:r>
              <a:rPr lang="en-US" dirty="0" smtClean="0">
                <a:solidFill>
                  <a:schemeClr val="accent3"/>
                </a:solidFill>
              </a:rPr>
              <a:t>It not only eradicates long queues but also manages the budget of the customer. </a:t>
            </a:r>
          </a:p>
          <a:p>
            <a:pPr algn="just">
              <a:buClr>
                <a:schemeClr val="accent3"/>
              </a:buClr>
            </a:pPr>
            <a:r>
              <a:rPr lang="en-US" dirty="0" smtClean="0">
                <a:solidFill>
                  <a:schemeClr val="accent3"/>
                </a:solidFill>
              </a:rPr>
              <a:t>It is automated and far better than the existing Barcode system. </a:t>
            </a:r>
          </a:p>
          <a:p>
            <a:pPr algn="just">
              <a:buClr>
                <a:schemeClr val="accent3"/>
              </a:buClr>
            </a:pPr>
            <a:r>
              <a:rPr lang="en-US" dirty="0" smtClean="0">
                <a:solidFill>
                  <a:schemeClr val="accent3"/>
                </a:solidFill>
              </a:rPr>
              <a:t>The system also has a very quick and easy billing option.</a:t>
            </a:r>
          </a:p>
          <a:p>
            <a:pPr algn="just">
              <a:buClr>
                <a:schemeClr val="accent3"/>
              </a:buClr>
            </a:pPr>
            <a:r>
              <a:rPr lang="en-US" dirty="0" smtClean="0">
                <a:solidFill>
                  <a:schemeClr val="accent3"/>
                </a:solidFill>
              </a:rPr>
              <a:t>The customer can login to his account using account credentials and start their shopping.</a:t>
            </a:r>
          </a:p>
          <a:p>
            <a:pPr algn="just">
              <a:buClr>
                <a:schemeClr val="accent3"/>
              </a:buClr>
            </a:pPr>
            <a:r>
              <a:rPr lang="en-US" dirty="0" smtClean="0">
                <a:solidFill>
                  <a:schemeClr val="accent3"/>
                </a:solidFill>
              </a:rPr>
              <a:t> Each product taken by the customer is detected and the corresponding price is displayed. </a:t>
            </a:r>
          </a:p>
          <a:p>
            <a:pPr algn="just">
              <a:buClr>
                <a:schemeClr val="accent3"/>
              </a:buClr>
            </a:pPr>
            <a:r>
              <a:rPr lang="en-US" dirty="0" smtClean="0">
                <a:solidFill>
                  <a:schemeClr val="accent3"/>
                </a:solidFill>
              </a:rPr>
              <a:t>The final result is the Bill which is generated at the end of the shopping.</a:t>
            </a:r>
            <a:endParaRPr dirty="0">
              <a:solidFill>
                <a:schemeClr val="accent3"/>
              </a:solidFill>
            </a:endParaRPr>
          </a:p>
        </p:txBody>
      </p:sp>
      <p:sp>
        <p:nvSpPr>
          <p:cNvPr id="4" name="Google Shape;139;p22"/>
          <p:cNvSpPr txBox="1">
            <a:spLocks noGrp="1"/>
          </p:cNvSpPr>
          <p:nvPr>
            <p:ph type="title"/>
          </p:nvPr>
        </p:nvSpPr>
        <p:spPr>
          <a:xfrm>
            <a:off x="311700" y="410000"/>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Conclusion</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4"/>
          <p:cNvSpPr txBox="1">
            <a:spLocks noGrp="1"/>
          </p:cNvSpPr>
          <p:nvPr>
            <p:ph type="body" idx="1"/>
          </p:nvPr>
        </p:nvSpPr>
        <p:spPr>
          <a:xfrm>
            <a:off x="207791" y="1198703"/>
            <a:ext cx="8520600" cy="3339000"/>
          </a:xfrm>
          <a:prstGeom prst="rect">
            <a:avLst/>
          </a:prstGeom>
        </p:spPr>
        <p:txBody>
          <a:bodyPr spcFirstLastPara="1" wrap="square" lIns="91425" tIns="91425" rIns="91425" bIns="91425" anchor="t" anchorCtr="0">
            <a:noAutofit/>
          </a:bodyPr>
          <a:lstStyle/>
          <a:p>
            <a:pPr marL="0" indent="0">
              <a:buNone/>
            </a:pPr>
            <a:r>
              <a:rPr lang="en-US" sz="1400" dirty="0" smtClean="0">
                <a:solidFill>
                  <a:schemeClr val="tx1"/>
                </a:solidFill>
              </a:rPr>
              <a:t>[1]</a:t>
            </a:r>
            <a:r>
              <a:rPr lang="en-US" sz="1400" dirty="0" err="1" smtClean="0">
                <a:solidFill>
                  <a:schemeClr val="tx1"/>
                </a:solidFill>
              </a:rPr>
              <a:t>Dr.Suryaprasad</a:t>
            </a:r>
            <a:r>
              <a:rPr lang="en-US" sz="1400" dirty="0" smtClean="0">
                <a:solidFill>
                  <a:schemeClr val="tx1"/>
                </a:solidFill>
              </a:rPr>
              <a:t> J, Praveen Kumar B O, </a:t>
            </a:r>
            <a:r>
              <a:rPr lang="en-US" sz="1400" dirty="0" err="1" smtClean="0">
                <a:solidFill>
                  <a:schemeClr val="tx1"/>
                </a:solidFill>
              </a:rPr>
              <a:t>Roopa</a:t>
            </a:r>
            <a:r>
              <a:rPr lang="en-US" sz="1400" dirty="0" smtClean="0">
                <a:solidFill>
                  <a:schemeClr val="tx1"/>
                </a:solidFill>
              </a:rPr>
              <a:t> D Arjun A K, A Novel Low-Cost Intelligent Shopping Cart, Proceedings of the    2nd IEEE International Conference on Networked Embedded Systems for Enterprise Applications, NESEA 2011, Perth, Australia, December 8-9, 2011 </a:t>
            </a:r>
          </a:p>
          <a:p>
            <a:pPr marL="0" indent="0">
              <a:buNone/>
            </a:pPr>
            <a:r>
              <a:rPr lang="en-US" sz="1400" dirty="0" smtClean="0">
                <a:solidFill>
                  <a:schemeClr val="tx1"/>
                </a:solidFill>
              </a:rPr>
              <a:t>[2] </a:t>
            </a:r>
            <a:r>
              <a:rPr lang="en-US" sz="1400" dirty="0" err="1" smtClean="0">
                <a:solidFill>
                  <a:schemeClr val="tx1"/>
                </a:solidFill>
              </a:rPr>
              <a:t>Jadhav</a:t>
            </a:r>
            <a:r>
              <a:rPr lang="en-US" sz="1400" dirty="0" smtClean="0">
                <a:solidFill>
                  <a:schemeClr val="tx1"/>
                </a:solidFill>
              </a:rPr>
              <a:t> </a:t>
            </a:r>
            <a:r>
              <a:rPr lang="en-US" sz="1400" dirty="0" err="1" smtClean="0">
                <a:solidFill>
                  <a:schemeClr val="tx1"/>
                </a:solidFill>
              </a:rPr>
              <a:t>Rahul</a:t>
            </a:r>
            <a:r>
              <a:rPr lang="en-US" sz="1400" dirty="0" smtClean="0">
                <a:solidFill>
                  <a:schemeClr val="tx1"/>
                </a:solidFill>
              </a:rPr>
              <a:t> Shankar1 </a:t>
            </a:r>
            <a:r>
              <a:rPr lang="en-US" sz="1400" dirty="0" err="1" smtClean="0">
                <a:solidFill>
                  <a:schemeClr val="tx1"/>
                </a:solidFill>
              </a:rPr>
              <a:t>Avale</a:t>
            </a:r>
            <a:r>
              <a:rPr lang="en-US" sz="1400" dirty="0" smtClean="0">
                <a:solidFill>
                  <a:schemeClr val="tx1"/>
                </a:solidFill>
              </a:rPr>
              <a:t> </a:t>
            </a:r>
            <a:r>
              <a:rPr lang="en-US" sz="1400" dirty="0" err="1" smtClean="0">
                <a:solidFill>
                  <a:schemeClr val="tx1"/>
                </a:solidFill>
              </a:rPr>
              <a:t>Pradeep</a:t>
            </a:r>
            <a:r>
              <a:rPr lang="en-US" sz="1400" dirty="0" smtClean="0">
                <a:solidFill>
                  <a:schemeClr val="tx1"/>
                </a:solidFill>
              </a:rPr>
              <a:t> Nandkumar2 </a:t>
            </a:r>
            <a:r>
              <a:rPr lang="en-US" sz="1400" dirty="0" err="1" smtClean="0">
                <a:solidFill>
                  <a:schemeClr val="tx1"/>
                </a:solidFill>
              </a:rPr>
              <a:t>TaraliShivkumar</a:t>
            </a:r>
            <a:r>
              <a:rPr lang="en-US" sz="1400" dirty="0" smtClean="0">
                <a:solidFill>
                  <a:schemeClr val="tx1"/>
                </a:solidFill>
              </a:rPr>
              <a:t> Vaijanath3 Prof. </a:t>
            </a:r>
            <a:r>
              <a:rPr lang="en-US" sz="1400" dirty="0" err="1" smtClean="0">
                <a:solidFill>
                  <a:schemeClr val="tx1"/>
                </a:solidFill>
              </a:rPr>
              <a:t>Pawar</a:t>
            </a:r>
            <a:r>
              <a:rPr lang="en-US" sz="1400" dirty="0" smtClean="0">
                <a:solidFill>
                  <a:schemeClr val="tx1"/>
                </a:solidFill>
              </a:rPr>
              <a:t> S. U 4 “RFID based Automatic Billing </a:t>
            </a:r>
            <a:r>
              <a:rPr lang="en-US" sz="1400" dirty="0" err="1" smtClean="0">
                <a:solidFill>
                  <a:schemeClr val="tx1"/>
                </a:solidFill>
              </a:rPr>
              <a:t>Trolley”IJSRD</a:t>
            </a:r>
            <a:r>
              <a:rPr lang="en-US" sz="1400" dirty="0" smtClean="0">
                <a:solidFill>
                  <a:schemeClr val="tx1"/>
                </a:solidFill>
              </a:rPr>
              <a:t> - International Journal for Scientific Research &amp; Development| Vol. 3, Issue 02, 2015 | ISSN (online): 2321-0613 </a:t>
            </a:r>
          </a:p>
          <a:p>
            <a:pPr marL="0" indent="0">
              <a:buNone/>
            </a:pPr>
            <a:r>
              <a:rPr lang="en-US" sz="1400" dirty="0" smtClean="0">
                <a:solidFill>
                  <a:schemeClr val="tx1"/>
                </a:solidFill>
              </a:rPr>
              <a:t>[3] Li, R., Song, T., </a:t>
            </a:r>
            <a:r>
              <a:rPr lang="en-US" sz="1400" dirty="0" err="1" smtClean="0">
                <a:solidFill>
                  <a:schemeClr val="tx1"/>
                </a:solidFill>
              </a:rPr>
              <a:t>Capurso</a:t>
            </a:r>
            <a:r>
              <a:rPr lang="en-US" sz="1400" dirty="0" smtClean="0">
                <a:solidFill>
                  <a:schemeClr val="tx1"/>
                </a:solidFill>
              </a:rPr>
              <a:t>, N., Yu, J., Couture, J., &amp; Cheng, X. (2017). </a:t>
            </a:r>
            <a:r>
              <a:rPr lang="en-US" sz="1400" dirty="0" err="1" smtClean="0">
                <a:solidFill>
                  <a:schemeClr val="tx1"/>
                </a:solidFill>
              </a:rPr>
              <a:t>IoT</a:t>
            </a:r>
            <a:r>
              <a:rPr lang="en-US" sz="1400" dirty="0" smtClean="0">
                <a:solidFill>
                  <a:schemeClr val="tx1"/>
                </a:solidFill>
              </a:rPr>
              <a:t> Applications on Secure Smart Shopping System. IEEE Internet of Things Journal, 4(6), 1945–1954. doi:10.1109/jiot.2017.2706698 </a:t>
            </a:r>
          </a:p>
          <a:p>
            <a:pPr marL="0" indent="0">
              <a:buNone/>
            </a:pPr>
            <a:r>
              <a:rPr lang="en-US" sz="1400" dirty="0" smtClean="0">
                <a:solidFill>
                  <a:schemeClr val="tx1"/>
                </a:solidFill>
              </a:rPr>
              <a:t>[4] Li, R., Song, T., </a:t>
            </a:r>
            <a:r>
              <a:rPr lang="en-US" sz="1400" dirty="0" err="1" smtClean="0">
                <a:solidFill>
                  <a:schemeClr val="tx1"/>
                </a:solidFill>
              </a:rPr>
              <a:t>Capurso</a:t>
            </a:r>
            <a:r>
              <a:rPr lang="en-US" sz="1400" dirty="0" smtClean="0">
                <a:solidFill>
                  <a:schemeClr val="tx1"/>
                </a:solidFill>
              </a:rPr>
              <a:t>, N., Yu, J., Couture, J., &amp; Cheng, X. (2017). </a:t>
            </a:r>
            <a:r>
              <a:rPr lang="en-US" sz="1400" dirty="0" err="1" smtClean="0">
                <a:solidFill>
                  <a:schemeClr val="tx1"/>
                </a:solidFill>
              </a:rPr>
              <a:t>IoT</a:t>
            </a:r>
            <a:r>
              <a:rPr lang="en-US" sz="1400" dirty="0" smtClean="0">
                <a:solidFill>
                  <a:schemeClr val="tx1"/>
                </a:solidFill>
              </a:rPr>
              <a:t> Applications on Secure Smart Shopping System. IEEE Internet of Things Journal, 4(6), 1945–1954. doi:10.1109/jiot.2017.2706698 </a:t>
            </a:r>
          </a:p>
          <a:p>
            <a:pPr marL="0" indent="0">
              <a:buNone/>
            </a:pPr>
            <a:r>
              <a:rPr lang="en-US" sz="1400" dirty="0" smtClean="0">
                <a:solidFill>
                  <a:schemeClr val="tx1"/>
                </a:solidFill>
              </a:rPr>
              <a:t>[5] </a:t>
            </a:r>
            <a:r>
              <a:rPr lang="en-US" sz="1400" dirty="0" err="1" smtClean="0">
                <a:solidFill>
                  <a:schemeClr val="tx1"/>
                </a:solidFill>
              </a:rPr>
              <a:t>Rajithkumar</a:t>
            </a:r>
            <a:r>
              <a:rPr lang="en-US" sz="1400" dirty="0" smtClean="0">
                <a:solidFill>
                  <a:schemeClr val="tx1"/>
                </a:solidFill>
              </a:rPr>
              <a:t>, B. K., Deepak, G. M., </a:t>
            </a:r>
            <a:r>
              <a:rPr lang="en-US" sz="1400" dirty="0" err="1" smtClean="0">
                <a:solidFill>
                  <a:schemeClr val="tx1"/>
                </a:solidFill>
              </a:rPr>
              <a:t>Uma</a:t>
            </a:r>
            <a:r>
              <a:rPr lang="en-US" sz="1400" dirty="0" smtClean="0">
                <a:solidFill>
                  <a:schemeClr val="tx1"/>
                </a:solidFill>
              </a:rPr>
              <a:t>, B. V., </a:t>
            </a:r>
            <a:r>
              <a:rPr lang="en-US" sz="1400" dirty="0" err="1" smtClean="0">
                <a:solidFill>
                  <a:schemeClr val="tx1"/>
                </a:solidFill>
              </a:rPr>
              <a:t>Hadimani</a:t>
            </a:r>
            <a:r>
              <a:rPr lang="en-US" sz="1400" dirty="0" smtClean="0">
                <a:solidFill>
                  <a:schemeClr val="tx1"/>
                </a:solidFill>
              </a:rPr>
              <a:t>, B. N., </a:t>
            </a:r>
            <a:r>
              <a:rPr lang="en-US" sz="1400" dirty="0" err="1" smtClean="0">
                <a:solidFill>
                  <a:schemeClr val="tx1"/>
                </a:solidFill>
              </a:rPr>
              <a:t>Darshan</a:t>
            </a:r>
            <a:r>
              <a:rPr lang="en-US" sz="1400" dirty="0" smtClean="0">
                <a:solidFill>
                  <a:schemeClr val="tx1"/>
                </a:solidFill>
              </a:rPr>
              <a:t>, A. R., &amp;</a:t>
            </a:r>
            <a:r>
              <a:rPr lang="en-US" sz="1400" dirty="0" err="1" smtClean="0">
                <a:solidFill>
                  <a:schemeClr val="tx1"/>
                </a:solidFill>
              </a:rPr>
              <a:t>Kamble</a:t>
            </a:r>
            <a:r>
              <a:rPr lang="en-US" sz="1400" dirty="0" smtClean="0">
                <a:solidFill>
                  <a:schemeClr val="tx1"/>
                </a:solidFill>
              </a:rPr>
              <a:t>, C. R. (2018). Design and Development of Weight Sensors Based Smart Shopping Cart and Rack System for Shopping Malls. Materials Today: Proceedings,5(4),1081410820.doi:10.1016/j.matpr.2017.12.367 </a:t>
            </a:r>
          </a:p>
          <a:p>
            <a:pPr marL="0" lvl="0" indent="0" algn="l" rtl="0">
              <a:spcBef>
                <a:spcPts val="0"/>
              </a:spcBef>
              <a:spcAft>
                <a:spcPts val="1600"/>
              </a:spcAft>
              <a:buNone/>
            </a:pPr>
            <a:endParaRPr sz="1200" dirty="0"/>
          </a:p>
        </p:txBody>
      </p:sp>
      <p:sp>
        <p:nvSpPr>
          <p:cNvPr id="4" name="Google Shape;139;p22"/>
          <p:cNvSpPr txBox="1">
            <a:spLocks noGrp="1"/>
          </p:cNvSpPr>
          <p:nvPr>
            <p:ph type="title"/>
          </p:nvPr>
        </p:nvSpPr>
        <p:spPr>
          <a:xfrm>
            <a:off x="311700" y="410000"/>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References</a:t>
            </a: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Paper Publications</a:t>
            </a:r>
            <a:endParaRPr dirty="0"/>
          </a:p>
        </p:txBody>
      </p:sp>
      <p:sp>
        <p:nvSpPr>
          <p:cNvPr id="134" name="Google Shape;134;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rgbClr val="2A3990"/>
              </a:buClr>
              <a:buFont typeface="Wingdings" pitchFamily="2" charset="2"/>
              <a:buChar char="q"/>
            </a:pPr>
            <a:r>
              <a:rPr lang="en-US" dirty="0" smtClean="0">
                <a:solidFill>
                  <a:schemeClr val="accent3"/>
                </a:solidFill>
              </a:rPr>
              <a:t>Attended ICMISC International Conference on Machine Learning and Smart Computing, Date:21-22 May,2020 .</a:t>
            </a:r>
            <a:endParaRPr dirty="0">
              <a:solidFill>
                <a:schemeClr val="accent3"/>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026" name="Picture 2" descr="5 Thank-You Letters to Send to People in Your Network Who Matter ..."/>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9144000" cy="51466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113117"/>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a:p>
        </p:txBody>
      </p:sp>
      <p:sp>
        <p:nvSpPr>
          <p:cNvPr id="92" name="Google Shape;92;p14"/>
          <p:cNvSpPr txBox="1">
            <a:spLocks noGrp="1"/>
          </p:cNvSpPr>
          <p:nvPr>
            <p:ph type="body" idx="1"/>
          </p:nvPr>
        </p:nvSpPr>
        <p:spPr>
          <a:xfrm>
            <a:off x="311700" y="720917"/>
            <a:ext cx="8520600" cy="4326095"/>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Abstract		</a:t>
            </a:r>
          </a:p>
          <a:p>
            <a:pPr marL="0" lvl="0" indent="0" algn="l" rtl="0">
              <a:lnSpc>
                <a:spcPct val="150000"/>
              </a:lnSpc>
              <a:spcBef>
                <a:spcPts val="600"/>
              </a:spcBef>
              <a:spcAft>
                <a:spcPts val="0"/>
              </a:spcAft>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Introduction</a:t>
            </a:r>
          </a:p>
          <a:p>
            <a:pPr marL="0" lvl="0" indent="0" algn="l" rtl="0">
              <a:lnSpc>
                <a:spcPct val="150000"/>
              </a:lnSpc>
              <a:spcBef>
                <a:spcPts val="600"/>
              </a:spcBef>
              <a:spcAft>
                <a:spcPts val="0"/>
              </a:spcAft>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Literature survey</a:t>
            </a:r>
            <a:endParaRPr sz="1400" dirty="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endParaRPr>
          </a:p>
          <a:p>
            <a:pPr marL="0" lvl="0" indent="0" algn="l" rtl="0">
              <a:lnSpc>
                <a:spcPct val="150000"/>
              </a:lnSpc>
              <a:spcBef>
                <a:spcPts val="600"/>
              </a:spcBef>
              <a:spcAft>
                <a:spcPts val="0"/>
              </a:spcAft>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Existing Solutions</a:t>
            </a:r>
          </a:p>
          <a:p>
            <a:pPr marL="0" lvl="0" indent="0" algn="l" rtl="0">
              <a:lnSpc>
                <a:spcPct val="150000"/>
              </a:lnSpc>
              <a:spcBef>
                <a:spcPts val="600"/>
              </a:spcBef>
              <a:spcAft>
                <a:spcPts val="0"/>
              </a:spcAft>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Modules</a:t>
            </a:r>
            <a:endParaRPr sz="1400" dirty="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endParaRPr>
          </a:p>
          <a:p>
            <a:pPr marL="0" lvl="0" indent="0" algn="l" rtl="0">
              <a:lnSpc>
                <a:spcPct val="150000"/>
              </a:lnSpc>
              <a:spcBef>
                <a:spcPts val="600"/>
              </a:spcBef>
              <a:spcAft>
                <a:spcPts val="0"/>
              </a:spcAft>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Results</a:t>
            </a:r>
            <a:endParaRPr sz="1400" dirty="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endParaRPr>
          </a:p>
          <a:p>
            <a:pPr marL="0" lvl="0" indent="0" algn="l" rtl="0">
              <a:lnSpc>
                <a:spcPct val="150000"/>
              </a:lnSpc>
              <a:spcBef>
                <a:spcPts val="600"/>
              </a:spcBef>
              <a:spcAft>
                <a:spcPts val="0"/>
              </a:spcAft>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Current </a:t>
            </a:r>
            <a:r>
              <a:rPr lang="en" sz="1400" dirty="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Status</a:t>
            </a:r>
            <a:endParaRPr sz="1400" dirty="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endParaRPr>
          </a:p>
          <a:p>
            <a:pPr marL="0" lvl="0" indent="0" algn="l" rtl="0">
              <a:lnSpc>
                <a:spcPct val="150000"/>
              </a:lnSpc>
              <a:spcBef>
                <a:spcPts val="600"/>
              </a:spcBef>
              <a:spcAft>
                <a:spcPts val="0"/>
              </a:spcAft>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Conclusion</a:t>
            </a:r>
          </a:p>
          <a:p>
            <a:pPr marL="0" indent="0">
              <a:lnSpc>
                <a:spcPct val="150000"/>
              </a:lnSpc>
              <a:spcBef>
                <a:spcPts val="600"/>
              </a:spcBef>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References</a:t>
            </a:r>
            <a:endParaRPr sz="1400" dirty="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endParaRPr>
          </a:p>
          <a:p>
            <a:pPr marL="0" lvl="0" indent="0" algn="l" rtl="0">
              <a:lnSpc>
                <a:spcPct val="150000"/>
              </a:lnSpc>
              <a:spcBef>
                <a:spcPts val="0"/>
              </a:spcBef>
              <a:spcAft>
                <a:spcPts val="1600"/>
              </a:spcAft>
              <a:buClr>
                <a:schemeClr val="tx1">
                  <a:lumMod val="60000"/>
                  <a:lumOff val="40000"/>
                </a:schemeClr>
              </a:buClr>
              <a:buFont typeface="Wingdings" pitchFamily="2" charset="2"/>
              <a:buChar char="q"/>
            </a:pPr>
            <a:r>
              <a:rPr lang="en" sz="1400" dirty="0" smtClean="0">
                <a:solidFill>
                  <a:schemeClr val="accent3"/>
                </a:solidFill>
                <a:latin typeface="Times New Roman" panose="02020603050405020304" pitchFamily="18" charset="0"/>
                <a:ea typeface="Tahoma" panose="020B0604030504040204" pitchFamily="34" charset="0"/>
                <a:cs typeface="Times New Roman" panose="02020603050405020304" pitchFamily="18" charset="0"/>
                <a:sym typeface="Arial"/>
              </a:rPr>
              <a:t>Paper Publications</a:t>
            </a:r>
          </a:p>
          <a:p>
            <a:pPr marL="0" lvl="0" indent="0" algn="l" rtl="0">
              <a:lnSpc>
                <a:spcPct val="150000"/>
              </a:lnSpc>
              <a:spcBef>
                <a:spcPts val="0"/>
              </a:spcBef>
              <a:spcAft>
                <a:spcPts val="1600"/>
              </a:spcAft>
              <a:buClr>
                <a:schemeClr val="tx1">
                  <a:lumMod val="60000"/>
                  <a:lumOff val="40000"/>
                </a:schemeClr>
              </a:buClr>
              <a:buNone/>
            </a:pPr>
            <a:endParaRPr sz="1400" dirty="0">
              <a:solidFill>
                <a:schemeClr val="accent3"/>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950" y="148743"/>
            <a:ext cx="8520600" cy="607800"/>
          </a:xfrm>
          <a:solidFill>
            <a:schemeClr val="tx2">
              <a:lumMod val="20000"/>
              <a:lumOff val="80000"/>
            </a:schemeClr>
          </a:solidFill>
        </p:spPr>
        <p:txBody>
          <a:bodyPr/>
          <a:lstStyle/>
          <a:p>
            <a:r>
              <a:rPr lang="en-US" dirty="0" smtClean="0"/>
              <a:t>Abstract</a:t>
            </a:r>
            <a:endParaRPr lang="en-US" dirty="0"/>
          </a:p>
        </p:txBody>
      </p:sp>
      <p:sp>
        <p:nvSpPr>
          <p:cNvPr id="3" name="Text Placeholder 2"/>
          <p:cNvSpPr>
            <a:spLocks noGrp="1"/>
          </p:cNvSpPr>
          <p:nvPr>
            <p:ph type="body" idx="1"/>
          </p:nvPr>
        </p:nvSpPr>
        <p:spPr>
          <a:xfrm>
            <a:off x="133571" y="756543"/>
            <a:ext cx="7787272" cy="3339000"/>
          </a:xfrm>
        </p:spPr>
        <p:txBody>
          <a:bodyPr/>
          <a:lstStyle/>
          <a:p>
            <a:pPr>
              <a:lnSpc>
                <a:spcPct val="150000"/>
              </a:lnSpc>
              <a:buClr>
                <a:schemeClr val="accent3"/>
              </a:buClr>
            </a:pPr>
            <a:r>
              <a:rPr lang="en-US" dirty="0" smtClean="0">
                <a:solidFill>
                  <a:schemeClr val="accent3"/>
                </a:solidFill>
              </a:rPr>
              <a:t>Ease one of the unavoidable activity in our lives; shopping experience.</a:t>
            </a:r>
          </a:p>
          <a:p>
            <a:pPr>
              <a:lnSpc>
                <a:spcPct val="150000"/>
              </a:lnSpc>
              <a:buClr>
                <a:schemeClr val="accent3"/>
              </a:buClr>
            </a:pPr>
            <a:r>
              <a:rPr lang="en-US" dirty="0" smtClean="0">
                <a:solidFill>
                  <a:schemeClr val="accent3"/>
                </a:solidFill>
              </a:rPr>
              <a:t>Automatically bill the items bought by the customer.</a:t>
            </a:r>
          </a:p>
          <a:p>
            <a:pPr>
              <a:lnSpc>
                <a:spcPct val="150000"/>
              </a:lnSpc>
              <a:buClr>
                <a:schemeClr val="accent3"/>
              </a:buClr>
            </a:pPr>
            <a:r>
              <a:rPr lang="en-US" dirty="0" smtClean="0">
                <a:solidFill>
                  <a:schemeClr val="accent3"/>
                </a:solidFill>
              </a:rPr>
              <a:t>Using a web application.</a:t>
            </a:r>
          </a:p>
          <a:p>
            <a:pPr>
              <a:lnSpc>
                <a:spcPct val="150000"/>
              </a:lnSpc>
              <a:buClr>
                <a:schemeClr val="accent3"/>
              </a:buClr>
            </a:pPr>
            <a:r>
              <a:rPr lang="en-US" dirty="0" smtClean="0">
                <a:solidFill>
                  <a:schemeClr val="accent3"/>
                </a:solidFill>
              </a:rPr>
              <a:t>Avoid waiting in long queues.</a:t>
            </a:r>
          </a:p>
          <a:p>
            <a:pPr>
              <a:lnSpc>
                <a:spcPct val="150000"/>
              </a:lnSpc>
              <a:buClr>
                <a:schemeClr val="accent3"/>
              </a:buClr>
            </a:pPr>
            <a:r>
              <a:rPr lang="en-US" dirty="0">
                <a:solidFill>
                  <a:schemeClr val="accent5">
                    <a:lumMod val="50000"/>
                  </a:schemeClr>
                </a:solidFill>
              </a:rPr>
              <a:t>The existing billing system relies on the use of barcode</a:t>
            </a:r>
            <a:r>
              <a:rPr lang="en-US" dirty="0" smtClean="0">
                <a:solidFill>
                  <a:schemeClr val="accent5">
                    <a:lumMod val="50000"/>
                  </a:schemeClr>
                </a:solidFill>
              </a:rPr>
              <a:t>.</a:t>
            </a:r>
          </a:p>
          <a:p>
            <a:pPr>
              <a:lnSpc>
                <a:spcPct val="150000"/>
              </a:lnSpc>
              <a:buClr>
                <a:schemeClr val="accent3"/>
              </a:buClr>
            </a:pPr>
            <a:r>
              <a:rPr lang="en-US" dirty="0" smtClean="0">
                <a:solidFill>
                  <a:schemeClr val="accent5">
                    <a:lumMod val="50000"/>
                  </a:schemeClr>
                </a:solidFill>
              </a:rPr>
              <a:t>However </a:t>
            </a:r>
            <a:r>
              <a:rPr lang="en-US" dirty="0">
                <a:solidFill>
                  <a:schemeClr val="accent5">
                    <a:lumMod val="50000"/>
                  </a:schemeClr>
                </a:solidFill>
              </a:rPr>
              <a:t>there are slight disadvantages associated with it </a:t>
            </a:r>
            <a:r>
              <a:rPr lang="en-US" dirty="0" smtClean="0">
                <a:solidFill>
                  <a:schemeClr val="accent5">
                    <a:lumMod val="50000"/>
                  </a:schemeClr>
                </a:solidFill>
              </a:rPr>
              <a:t>.</a:t>
            </a:r>
          </a:p>
          <a:p>
            <a:pPr>
              <a:lnSpc>
                <a:spcPct val="150000"/>
              </a:lnSpc>
              <a:buClr>
                <a:schemeClr val="accent3"/>
              </a:buClr>
            </a:pPr>
            <a:r>
              <a:rPr lang="en-US" dirty="0">
                <a:solidFill>
                  <a:schemeClr val="accent5">
                    <a:lumMod val="50000"/>
                  </a:schemeClr>
                </a:solidFill>
              </a:rPr>
              <a:t>These </a:t>
            </a:r>
            <a:r>
              <a:rPr lang="en-US" dirty="0" smtClean="0">
                <a:solidFill>
                  <a:schemeClr val="accent5">
                    <a:lumMod val="50000"/>
                  </a:schemeClr>
                </a:solidFill>
              </a:rPr>
              <a:t>disadvantages demands </a:t>
            </a:r>
            <a:r>
              <a:rPr lang="en-US" dirty="0">
                <a:solidFill>
                  <a:schemeClr val="accent5">
                    <a:lumMod val="50000"/>
                  </a:schemeClr>
                </a:solidFill>
              </a:rPr>
              <a:t>for an automated and efficient system</a:t>
            </a:r>
            <a:r>
              <a:rPr lang="en-US" dirty="0" smtClean="0">
                <a:solidFill>
                  <a:schemeClr val="accent5">
                    <a:lumMod val="50000"/>
                  </a:schemeClr>
                </a:solidFill>
              </a:rPr>
              <a:t>.</a:t>
            </a:r>
          </a:p>
          <a:p>
            <a:pPr>
              <a:lnSpc>
                <a:spcPct val="150000"/>
              </a:lnSpc>
              <a:buClr>
                <a:schemeClr val="accent3"/>
              </a:buClr>
            </a:pPr>
            <a:r>
              <a:rPr lang="en-US" dirty="0" smtClean="0">
                <a:solidFill>
                  <a:schemeClr val="accent4">
                    <a:lumMod val="50000"/>
                  </a:schemeClr>
                </a:solidFill>
              </a:rPr>
              <a:t>Brilliant </a:t>
            </a:r>
            <a:r>
              <a:rPr lang="en-US" dirty="0">
                <a:solidFill>
                  <a:schemeClr val="accent4">
                    <a:lumMod val="50000"/>
                  </a:schemeClr>
                </a:solidFill>
              </a:rPr>
              <a:t>shopping framework utilizing object detection algorithm </a:t>
            </a:r>
            <a:r>
              <a:rPr lang="en-US" dirty="0" smtClean="0">
                <a:solidFill>
                  <a:schemeClr val="accent4">
                    <a:lumMod val="50000"/>
                  </a:schemeClr>
                </a:solidFill>
              </a:rPr>
              <a:t>using Yolov3 algorithm.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29875"/>
            <a:ext cx="8520600" cy="3508380"/>
          </a:xfrm>
        </p:spPr>
        <p:txBody>
          <a:bodyPr/>
          <a:lstStyle/>
          <a:p>
            <a:pPr marL="114300" indent="0">
              <a:buNone/>
            </a:pPr>
            <a:r>
              <a:rPr lang="en-US" dirty="0">
                <a:solidFill>
                  <a:schemeClr val="accent3"/>
                </a:solidFill>
              </a:rPr>
              <a:t>“Machine Learning is a field of study that gives the computers the ability to learn without explicitly programmed” </a:t>
            </a:r>
            <a:r>
              <a:rPr lang="en-US" dirty="0" smtClean="0">
                <a:solidFill>
                  <a:schemeClr val="accent3"/>
                </a:solidFill>
              </a:rPr>
              <a:t>.</a:t>
            </a:r>
            <a:endParaRPr lang="en-US" b="1" dirty="0" smtClean="0">
              <a:solidFill>
                <a:schemeClr val="accent3"/>
              </a:solidFill>
            </a:endParaRPr>
          </a:p>
          <a:p>
            <a:endParaRPr lang="en-US" b="1" dirty="0">
              <a:solidFill>
                <a:schemeClr val="accent5">
                  <a:lumMod val="50000"/>
                </a:schemeClr>
              </a:solidFill>
            </a:endParaRPr>
          </a:p>
          <a:p>
            <a:pPr>
              <a:buClr>
                <a:schemeClr val="accent4">
                  <a:lumMod val="50000"/>
                </a:schemeClr>
              </a:buClr>
              <a:buSzPct val="113000"/>
              <a:buFont typeface="Wingdings" panose="05000000000000000000" pitchFamily="2" charset="2"/>
              <a:buChar char="§"/>
            </a:pPr>
            <a:r>
              <a:rPr lang="en-US" b="1" dirty="0" smtClean="0">
                <a:solidFill>
                  <a:schemeClr val="accent5">
                    <a:lumMod val="50000"/>
                  </a:schemeClr>
                </a:solidFill>
              </a:rPr>
              <a:t>Supervised learning</a:t>
            </a:r>
            <a:endParaRPr lang="en-US" b="1" dirty="0">
              <a:solidFill>
                <a:schemeClr val="accent5">
                  <a:lumMod val="50000"/>
                </a:schemeClr>
              </a:solidFill>
            </a:endParaRPr>
          </a:p>
          <a:p>
            <a:pPr>
              <a:buClr>
                <a:schemeClr val="accent4">
                  <a:lumMod val="50000"/>
                </a:schemeClr>
              </a:buClr>
              <a:buSzPct val="113000"/>
              <a:buFont typeface="Wingdings" panose="05000000000000000000" pitchFamily="2" charset="2"/>
              <a:buChar char="§"/>
            </a:pPr>
            <a:endParaRPr lang="en-US" dirty="0" smtClean="0">
              <a:solidFill>
                <a:schemeClr val="accent5">
                  <a:lumMod val="50000"/>
                </a:schemeClr>
              </a:solidFill>
            </a:endParaRPr>
          </a:p>
          <a:p>
            <a:pPr>
              <a:buClr>
                <a:schemeClr val="accent4">
                  <a:lumMod val="50000"/>
                </a:schemeClr>
              </a:buClr>
              <a:buSzPct val="113000"/>
              <a:buFont typeface="Wingdings" panose="05000000000000000000" pitchFamily="2" charset="2"/>
              <a:buChar char="§"/>
            </a:pPr>
            <a:r>
              <a:rPr lang="en-US" b="1" dirty="0" smtClean="0">
                <a:solidFill>
                  <a:schemeClr val="accent5">
                    <a:lumMod val="50000"/>
                  </a:schemeClr>
                </a:solidFill>
              </a:rPr>
              <a:t>Unsupervised learning</a:t>
            </a:r>
            <a:endParaRPr lang="en-US" b="1" dirty="0">
              <a:solidFill>
                <a:schemeClr val="accent5">
                  <a:lumMod val="50000"/>
                </a:schemeClr>
              </a:solidFill>
            </a:endParaRPr>
          </a:p>
          <a:p>
            <a:pPr>
              <a:buClr>
                <a:schemeClr val="accent4">
                  <a:lumMod val="50000"/>
                </a:schemeClr>
              </a:buClr>
              <a:buSzPct val="113000"/>
              <a:buFont typeface="Wingdings" panose="05000000000000000000" pitchFamily="2" charset="2"/>
              <a:buChar char="§"/>
            </a:pPr>
            <a:endParaRPr lang="en-US" b="1" dirty="0" smtClean="0">
              <a:solidFill>
                <a:schemeClr val="accent5">
                  <a:lumMod val="50000"/>
                </a:schemeClr>
              </a:solidFill>
            </a:endParaRPr>
          </a:p>
          <a:p>
            <a:pPr>
              <a:buClr>
                <a:schemeClr val="accent4">
                  <a:lumMod val="50000"/>
                </a:schemeClr>
              </a:buClr>
              <a:buSzPct val="113000"/>
              <a:buFont typeface="Wingdings" panose="05000000000000000000" pitchFamily="2" charset="2"/>
              <a:buChar char="§"/>
            </a:pPr>
            <a:r>
              <a:rPr lang="en-US" b="1" dirty="0" smtClean="0">
                <a:solidFill>
                  <a:schemeClr val="accent5">
                    <a:lumMod val="50000"/>
                  </a:schemeClr>
                </a:solidFill>
              </a:rPr>
              <a:t>Reinforcement learning</a:t>
            </a:r>
          </a:p>
        </p:txBody>
      </p:sp>
      <p:sp>
        <p:nvSpPr>
          <p:cNvPr id="4" name="Google Shape;97;p15"/>
          <p:cNvSpPr txBox="1">
            <a:spLocks/>
          </p:cNvSpPr>
          <p:nvPr/>
        </p:nvSpPr>
        <p:spPr>
          <a:xfrm>
            <a:off x="311700" y="344925"/>
            <a:ext cx="8520600" cy="607800"/>
          </a:xfrm>
          <a:prstGeom prst="rect">
            <a:avLst/>
          </a:prstGeom>
          <a:solidFill>
            <a:schemeClr val="tx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smtClean="0"/>
              <a:t>Introduction</a:t>
            </a:r>
            <a:endParaRPr lang="en-US" dirty="0"/>
          </a:p>
        </p:txBody>
      </p:sp>
      <p:pic>
        <p:nvPicPr>
          <p:cNvPr id="5" name="Picture 4" descr="Machine learning explained: Understanding supervised, unsupervised ..."/>
          <p:cNvPicPr/>
          <p:nvPr/>
        </p:nvPicPr>
        <p:blipFill>
          <a:blip r:embed="rId3">
            <a:extLst>
              <a:ext uri="{28A0092B-C50C-407E-A947-70E740481C1C}">
                <a14:useLocalDpi xmlns="" xmlns:a14="http://schemas.microsoft.com/office/drawing/2010/main" val="0"/>
              </a:ext>
            </a:extLst>
          </a:blip>
          <a:srcRect/>
          <a:stretch>
            <a:fillRect/>
          </a:stretch>
        </p:blipFill>
        <p:spPr bwMode="auto">
          <a:xfrm>
            <a:off x="3375885" y="1956399"/>
            <a:ext cx="2820171" cy="2781856"/>
          </a:xfrm>
          <a:prstGeom prst="rect">
            <a:avLst/>
          </a:prstGeom>
          <a:noFill/>
          <a:ln>
            <a:noFill/>
          </a:ln>
        </p:spPr>
      </p:pic>
      <p:pic>
        <p:nvPicPr>
          <p:cNvPr id="6" name="Picture 5" descr="Machine Learning In a Nutshell: When, Why and How | 8allocate"/>
          <p:cNvPicPr/>
          <p:nvPr/>
        </p:nvPicPr>
        <p:blipFill>
          <a:blip r:embed="rId4">
            <a:extLst>
              <a:ext uri="{28A0092B-C50C-407E-A947-70E740481C1C}">
                <a14:useLocalDpi xmlns="" xmlns:a14="http://schemas.microsoft.com/office/drawing/2010/main" val="0"/>
              </a:ext>
            </a:extLst>
          </a:blip>
          <a:srcRect/>
          <a:stretch>
            <a:fillRect/>
          </a:stretch>
        </p:blipFill>
        <p:spPr bwMode="auto">
          <a:xfrm>
            <a:off x="6196056" y="1993138"/>
            <a:ext cx="2924546" cy="2708378"/>
          </a:xfrm>
          <a:prstGeom prst="rect">
            <a:avLst/>
          </a:prstGeom>
          <a:noFill/>
          <a:ln>
            <a:noFill/>
          </a:ln>
        </p:spPr>
      </p:pic>
      <p:sp>
        <p:nvSpPr>
          <p:cNvPr id="2" name="TextBox 1"/>
          <p:cNvSpPr txBox="1"/>
          <p:nvPr/>
        </p:nvSpPr>
        <p:spPr>
          <a:xfrm>
            <a:off x="3779647" y="4621105"/>
            <a:ext cx="2128108" cy="307777"/>
          </a:xfrm>
          <a:prstGeom prst="rect">
            <a:avLst/>
          </a:prstGeom>
          <a:noFill/>
        </p:spPr>
        <p:txBody>
          <a:bodyPr wrap="square" rtlCol="0">
            <a:spAutoFit/>
          </a:bodyPr>
          <a:lstStyle/>
          <a:p>
            <a:r>
              <a:rPr lang="en-US" dirty="0" smtClean="0">
                <a:solidFill>
                  <a:srgbClr val="FFC000"/>
                </a:solidFill>
                <a:latin typeface="Times New Roman" panose="02020603050405020304" pitchFamily="18" charset="0"/>
                <a:cs typeface="Times New Roman" panose="02020603050405020304" pitchFamily="18" charset="0"/>
              </a:rPr>
              <a:t>Fig 1: Supervised Learning</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594273" y="4646340"/>
            <a:ext cx="2421953" cy="307777"/>
          </a:xfrm>
          <a:prstGeom prst="rect">
            <a:avLst/>
          </a:prstGeom>
          <a:noFill/>
        </p:spPr>
        <p:txBody>
          <a:bodyPr wrap="square" rtlCol="0">
            <a:spAutoFit/>
          </a:bodyPr>
          <a:lstStyle/>
          <a:p>
            <a:r>
              <a:rPr lang="en-US" dirty="0" smtClean="0">
                <a:solidFill>
                  <a:srgbClr val="434343"/>
                </a:solidFill>
                <a:latin typeface="Times New Roman" panose="02020603050405020304" pitchFamily="18" charset="0"/>
                <a:cs typeface="Times New Roman" panose="02020603050405020304" pitchFamily="18" charset="0"/>
              </a:rPr>
              <a:t>Fig 2: Unsupervised Learning</a:t>
            </a:r>
            <a:endParaRPr lang="en-US" dirty="0">
              <a:solidFill>
                <a:srgbClr val="43434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Clr>
                <a:schemeClr val="accent4">
                  <a:lumMod val="50000"/>
                </a:schemeClr>
              </a:buClr>
              <a:buNone/>
            </a:pPr>
            <a:r>
              <a:rPr lang="en-US" sz="2000" b="1" dirty="0" smtClean="0">
                <a:solidFill>
                  <a:schemeClr val="accent5">
                    <a:lumMod val="50000"/>
                  </a:schemeClr>
                </a:solidFill>
              </a:rPr>
              <a:t>Convolutional Neural Network (CNN):</a:t>
            </a:r>
          </a:p>
          <a:p>
            <a:pPr marL="114300" indent="0">
              <a:buClr>
                <a:schemeClr val="accent4">
                  <a:lumMod val="50000"/>
                </a:schemeClr>
              </a:buClr>
              <a:buNone/>
            </a:pPr>
            <a:endParaRPr lang="en-US" dirty="0">
              <a:solidFill>
                <a:schemeClr val="accent5">
                  <a:lumMod val="50000"/>
                </a:schemeClr>
              </a:solidFill>
            </a:endParaRPr>
          </a:p>
          <a:p>
            <a:pPr>
              <a:buClr>
                <a:schemeClr val="accent4">
                  <a:lumMod val="50000"/>
                </a:schemeClr>
              </a:buClr>
            </a:pPr>
            <a:r>
              <a:rPr lang="en-US" dirty="0" smtClean="0">
                <a:solidFill>
                  <a:schemeClr val="accent5">
                    <a:lumMod val="50000"/>
                  </a:schemeClr>
                </a:solidFill>
              </a:rPr>
              <a:t>CNN is </a:t>
            </a:r>
            <a:r>
              <a:rPr lang="en-US" dirty="0">
                <a:solidFill>
                  <a:schemeClr val="accent5">
                    <a:lumMod val="50000"/>
                  </a:schemeClr>
                </a:solidFill>
              </a:rPr>
              <a:t>a specific type of artificial neural network that uses </a:t>
            </a:r>
            <a:r>
              <a:rPr lang="en-US" dirty="0" err="1">
                <a:solidFill>
                  <a:schemeClr val="accent5">
                    <a:lumMod val="50000"/>
                  </a:schemeClr>
                </a:solidFill>
              </a:rPr>
              <a:t>perceptrons</a:t>
            </a:r>
            <a:r>
              <a:rPr lang="en-US" dirty="0">
                <a:solidFill>
                  <a:schemeClr val="accent5">
                    <a:lumMod val="50000"/>
                  </a:schemeClr>
                </a:solidFill>
              </a:rPr>
              <a:t>, </a:t>
            </a:r>
            <a:r>
              <a:rPr lang="en-US" dirty="0" smtClean="0">
                <a:solidFill>
                  <a:schemeClr val="accent5">
                    <a:lumMod val="50000"/>
                  </a:schemeClr>
                </a:solidFill>
              </a:rPr>
              <a:t>a </a:t>
            </a:r>
            <a:r>
              <a:rPr lang="en-US" dirty="0">
                <a:solidFill>
                  <a:schemeClr val="accent5">
                    <a:lumMod val="50000"/>
                  </a:schemeClr>
                </a:solidFill>
              </a:rPr>
              <a:t>machine learning unit algorithm, for supervised learning, to analyze data</a:t>
            </a:r>
            <a:r>
              <a:rPr lang="en-US" dirty="0" smtClean="0">
                <a:solidFill>
                  <a:schemeClr val="accent5">
                    <a:lumMod val="50000"/>
                  </a:schemeClr>
                </a:solidFill>
              </a:rPr>
              <a:t>.</a:t>
            </a:r>
          </a:p>
          <a:p>
            <a:pPr marL="114300" indent="0">
              <a:buClr>
                <a:schemeClr val="accent4">
                  <a:lumMod val="50000"/>
                </a:schemeClr>
              </a:buClr>
              <a:buNone/>
            </a:pPr>
            <a:r>
              <a:rPr lang="en-US" dirty="0" smtClean="0">
                <a:solidFill>
                  <a:schemeClr val="accent5">
                    <a:lumMod val="50000"/>
                  </a:schemeClr>
                </a:solidFill>
              </a:rPr>
              <a:t> </a:t>
            </a:r>
          </a:p>
          <a:p>
            <a:pPr>
              <a:buClr>
                <a:schemeClr val="accent4">
                  <a:lumMod val="50000"/>
                </a:schemeClr>
              </a:buClr>
            </a:pPr>
            <a:r>
              <a:rPr lang="en-US" dirty="0" smtClean="0">
                <a:solidFill>
                  <a:schemeClr val="accent5">
                    <a:lumMod val="50000"/>
                  </a:schemeClr>
                </a:solidFill>
              </a:rPr>
              <a:t>CNNs </a:t>
            </a:r>
            <a:r>
              <a:rPr lang="en-US" dirty="0">
                <a:solidFill>
                  <a:schemeClr val="accent5">
                    <a:lumMod val="50000"/>
                  </a:schemeClr>
                </a:solidFill>
              </a:rPr>
              <a:t>apply to image processing, natural language processing and other kinds of cognitive tasks.</a:t>
            </a:r>
          </a:p>
        </p:txBody>
      </p:sp>
      <p:sp>
        <p:nvSpPr>
          <p:cNvPr id="4" name="Google Shape;97;p15"/>
          <p:cNvSpPr txBox="1">
            <a:spLocks/>
          </p:cNvSpPr>
          <p:nvPr/>
        </p:nvSpPr>
        <p:spPr>
          <a:xfrm>
            <a:off x="311700" y="362499"/>
            <a:ext cx="8520600" cy="607800"/>
          </a:xfrm>
          <a:prstGeom prst="rect">
            <a:avLst/>
          </a:prstGeom>
          <a:solidFill>
            <a:schemeClr val="tx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smtClean="0"/>
              <a:t>Cond…</a:t>
            </a:r>
            <a:endParaRPr lang="en-US" dirty="0"/>
          </a:p>
        </p:txBody>
      </p:sp>
    </p:spTree>
    <p:extLst>
      <p:ext uri="{BB962C8B-B14F-4D97-AF65-F5344CB8AC3E}">
        <p14:creationId xmlns="" xmlns:p14="http://schemas.microsoft.com/office/powerpoint/2010/main" val="294195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570" y="1017800"/>
            <a:ext cx="8520600" cy="3339000"/>
          </a:xfrm>
        </p:spPr>
        <p:txBody>
          <a:bodyPr/>
          <a:lstStyle/>
          <a:p>
            <a:pPr marL="114300" indent="0">
              <a:buClr>
                <a:schemeClr val="accent4">
                  <a:lumMod val="50000"/>
                </a:schemeClr>
              </a:buClr>
              <a:buNone/>
            </a:pPr>
            <a:r>
              <a:rPr lang="en-US" sz="2000" b="1" dirty="0" smtClean="0">
                <a:solidFill>
                  <a:schemeClr val="accent5">
                    <a:lumMod val="50000"/>
                  </a:schemeClr>
                </a:solidFill>
              </a:rPr>
              <a:t>YOLOv3 :</a:t>
            </a:r>
          </a:p>
          <a:p>
            <a:pPr>
              <a:buClr>
                <a:schemeClr val="accent4">
                  <a:lumMod val="50000"/>
                </a:schemeClr>
              </a:buClr>
            </a:pPr>
            <a:endParaRPr lang="en-US" dirty="0">
              <a:solidFill>
                <a:schemeClr val="accent5">
                  <a:lumMod val="50000"/>
                </a:schemeClr>
              </a:solidFill>
            </a:endParaRPr>
          </a:p>
          <a:p>
            <a:pPr>
              <a:buClr>
                <a:schemeClr val="accent4">
                  <a:lumMod val="50000"/>
                </a:schemeClr>
              </a:buClr>
            </a:pPr>
            <a:r>
              <a:rPr lang="en-US" dirty="0" smtClean="0">
                <a:solidFill>
                  <a:schemeClr val="accent5">
                    <a:lumMod val="50000"/>
                  </a:schemeClr>
                </a:solidFill>
              </a:rPr>
              <a:t>YOLO </a:t>
            </a:r>
            <a:r>
              <a:rPr lang="en-US" dirty="0">
                <a:solidFill>
                  <a:schemeClr val="accent5">
                    <a:lumMod val="50000"/>
                  </a:schemeClr>
                </a:solidFill>
              </a:rPr>
              <a:t>is a clever convolutional neural network (CNN) for doing object detection in real-time</a:t>
            </a:r>
            <a:r>
              <a:rPr lang="en-US" dirty="0" smtClean="0">
                <a:solidFill>
                  <a:schemeClr val="accent5">
                    <a:lumMod val="50000"/>
                  </a:schemeClr>
                </a:solidFill>
              </a:rPr>
              <a:t>.</a:t>
            </a:r>
          </a:p>
          <a:p>
            <a:pPr>
              <a:buClr>
                <a:schemeClr val="accent4">
                  <a:lumMod val="50000"/>
                </a:schemeClr>
              </a:buClr>
            </a:pPr>
            <a:r>
              <a:rPr lang="en-US" dirty="0" smtClean="0">
                <a:solidFill>
                  <a:schemeClr val="accent5">
                    <a:lumMod val="50000"/>
                  </a:schemeClr>
                </a:solidFill>
              </a:rPr>
              <a:t>The </a:t>
            </a:r>
            <a:r>
              <a:rPr lang="en-US" dirty="0">
                <a:solidFill>
                  <a:schemeClr val="accent5">
                    <a:lumMod val="50000"/>
                  </a:schemeClr>
                </a:solidFill>
              </a:rPr>
              <a:t>algorithm applies a single neural network to the full </a:t>
            </a:r>
            <a:r>
              <a:rPr lang="en-US" dirty="0" smtClean="0">
                <a:solidFill>
                  <a:schemeClr val="accent5">
                    <a:lumMod val="50000"/>
                  </a:schemeClr>
                </a:solidFill>
              </a:rPr>
              <a:t>image</a:t>
            </a:r>
          </a:p>
          <a:p>
            <a:pPr>
              <a:buClr>
                <a:schemeClr val="accent4">
                  <a:lumMod val="50000"/>
                </a:schemeClr>
              </a:buClr>
            </a:pPr>
            <a:r>
              <a:rPr lang="en-US" dirty="0" smtClean="0">
                <a:solidFill>
                  <a:schemeClr val="accent5">
                    <a:lumMod val="50000"/>
                  </a:schemeClr>
                </a:solidFill>
              </a:rPr>
              <a:t>Divides </a:t>
            </a:r>
            <a:r>
              <a:rPr lang="en-US" dirty="0">
                <a:solidFill>
                  <a:schemeClr val="accent5">
                    <a:lumMod val="50000"/>
                  </a:schemeClr>
                </a:solidFill>
              </a:rPr>
              <a:t>the image into regions and predicts bounding boxes and probabilities for each region. </a:t>
            </a:r>
            <a:endParaRPr lang="en-US" dirty="0" smtClean="0">
              <a:solidFill>
                <a:schemeClr val="accent5">
                  <a:lumMod val="50000"/>
                </a:schemeClr>
              </a:solidFill>
            </a:endParaRPr>
          </a:p>
          <a:p>
            <a:pPr>
              <a:buClr>
                <a:schemeClr val="accent4">
                  <a:lumMod val="50000"/>
                </a:schemeClr>
              </a:buClr>
            </a:pPr>
            <a:r>
              <a:rPr lang="en-US" dirty="0" smtClean="0">
                <a:solidFill>
                  <a:schemeClr val="accent5">
                    <a:lumMod val="50000"/>
                  </a:schemeClr>
                </a:solidFill>
              </a:rPr>
              <a:t>These </a:t>
            </a:r>
            <a:r>
              <a:rPr lang="en-US" dirty="0">
                <a:solidFill>
                  <a:schemeClr val="accent5">
                    <a:lumMod val="50000"/>
                  </a:schemeClr>
                </a:solidFill>
              </a:rPr>
              <a:t>bounding boxes are weighted by the predicted probabilities.</a:t>
            </a:r>
          </a:p>
        </p:txBody>
      </p:sp>
      <p:sp>
        <p:nvSpPr>
          <p:cNvPr id="4" name="Google Shape;97;p15"/>
          <p:cNvSpPr txBox="1">
            <a:spLocks/>
          </p:cNvSpPr>
          <p:nvPr/>
        </p:nvSpPr>
        <p:spPr>
          <a:xfrm>
            <a:off x="311700" y="359021"/>
            <a:ext cx="8520600" cy="607800"/>
          </a:xfrm>
          <a:prstGeom prst="rect">
            <a:avLst/>
          </a:prstGeom>
          <a:solidFill>
            <a:schemeClr val="tx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smtClean="0"/>
              <a:t>Cond…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155592593"/>
              </p:ext>
            </p:extLst>
          </p:nvPr>
        </p:nvGraphicFramePr>
        <p:xfrm>
          <a:off x="357351" y="1261240"/>
          <a:ext cx="8502870" cy="3136071"/>
        </p:xfrm>
        <a:graphic>
          <a:graphicData uri="http://schemas.openxmlformats.org/drawingml/2006/table">
            <a:tbl>
              <a:tblPr firstRow="1" bandRow="1">
                <a:tableStyleId>{5C22544A-7EE6-4342-B048-85BDC9FD1C3A}</a:tableStyleId>
              </a:tblPr>
              <a:tblGrid>
                <a:gridCol w="1554576">
                  <a:extLst>
                    <a:ext uri="{9D8B030D-6E8A-4147-A177-3AD203B41FA5}">
                      <a16:colId xmlns="" xmlns:a16="http://schemas.microsoft.com/office/drawing/2014/main" val="20000"/>
                    </a:ext>
                  </a:extLst>
                </a:gridCol>
                <a:gridCol w="3087585">
                  <a:extLst>
                    <a:ext uri="{9D8B030D-6E8A-4147-A177-3AD203B41FA5}">
                      <a16:colId xmlns="" xmlns:a16="http://schemas.microsoft.com/office/drawing/2014/main" val="20001"/>
                    </a:ext>
                  </a:extLst>
                </a:gridCol>
                <a:gridCol w="3860709">
                  <a:extLst>
                    <a:ext uri="{9D8B030D-6E8A-4147-A177-3AD203B41FA5}">
                      <a16:colId xmlns="" xmlns:a16="http://schemas.microsoft.com/office/drawing/2014/main" val="20002"/>
                    </a:ext>
                  </a:extLst>
                </a:gridCol>
              </a:tblGrid>
              <a:tr h="411532">
                <a:tc>
                  <a:txBody>
                    <a:bodyPr/>
                    <a:lstStyle/>
                    <a:p>
                      <a:pPr algn="ctr"/>
                      <a:r>
                        <a:rPr lang="en-US" sz="1200" dirty="0" smtClean="0">
                          <a:latin typeface="Roboto" charset="0"/>
                          <a:ea typeface="Roboto" charset="0"/>
                        </a:rPr>
                        <a:t>Year</a:t>
                      </a:r>
                      <a:endParaRPr lang="en-US" sz="1200" dirty="0">
                        <a:latin typeface="Roboto" charset="0"/>
                        <a:ea typeface="Roboto" charset="0"/>
                      </a:endParaRPr>
                    </a:p>
                  </a:txBody>
                  <a:tcPr/>
                </a:tc>
                <a:tc>
                  <a:txBody>
                    <a:bodyPr/>
                    <a:lstStyle/>
                    <a:p>
                      <a:pPr algn="ctr"/>
                      <a:r>
                        <a:rPr lang="en-US" sz="1200" dirty="0" smtClean="0">
                          <a:latin typeface="Roboto" charset="0"/>
                          <a:ea typeface="Roboto" charset="0"/>
                        </a:rPr>
                        <a:t>Methods</a:t>
                      </a:r>
                      <a:endParaRPr lang="en-US" sz="1200" dirty="0">
                        <a:latin typeface="Roboto" charset="0"/>
                        <a:ea typeface="Roboto" charset="0"/>
                      </a:endParaRPr>
                    </a:p>
                  </a:txBody>
                  <a:tcPr/>
                </a:tc>
                <a:tc>
                  <a:txBody>
                    <a:bodyPr/>
                    <a:lstStyle/>
                    <a:p>
                      <a:pPr algn="ctr"/>
                      <a:r>
                        <a:rPr lang="en-US" sz="1200" dirty="0" smtClean="0">
                          <a:latin typeface="Roboto" charset="0"/>
                          <a:ea typeface="Roboto" charset="0"/>
                        </a:rPr>
                        <a:t>Remarks</a:t>
                      </a:r>
                      <a:endParaRPr lang="en-US" sz="1200" dirty="0">
                        <a:latin typeface="Roboto" charset="0"/>
                        <a:ea typeface="Roboto" charset="0"/>
                      </a:endParaRPr>
                    </a:p>
                  </a:txBody>
                  <a:tcPr/>
                </a:tc>
                <a:extLst>
                  <a:ext uri="{0D108BD9-81ED-4DB2-BD59-A6C34878D82A}">
                    <a16:rowId xmlns="" xmlns:a16="http://schemas.microsoft.com/office/drawing/2014/main" val="10000"/>
                  </a:ext>
                </a:extLst>
              </a:tr>
              <a:tr h="1007366">
                <a:tc>
                  <a:txBody>
                    <a:bodyPr/>
                    <a:lstStyle/>
                    <a:p>
                      <a:pPr algn="ctr"/>
                      <a:r>
                        <a:rPr lang="en-US" sz="1200" dirty="0" smtClean="0">
                          <a:latin typeface="Roboto" charset="0"/>
                          <a:ea typeface="Roboto" charset="0"/>
                        </a:rPr>
                        <a:t>2014</a:t>
                      </a:r>
                      <a:endParaRPr lang="en-US" sz="1200" dirty="0">
                        <a:latin typeface="Roboto" charset="0"/>
                        <a:ea typeface="Roboto" charset="0"/>
                      </a:endParaRPr>
                    </a:p>
                  </a:txBody>
                  <a:tcPr/>
                </a:tc>
                <a:tc>
                  <a:txBody>
                    <a:bodyPr/>
                    <a:lstStyle/>
                    <a:p>
                      <a:r>
                        <a:rPr lang="en-US" sz="1200" kern="1200" dirty="0" smtClean="0">
                          <a:effectLst/>
                          <a:latin typeface="Roboto" charset="0"/>
                          <a:ea typeface="Roboto" charset="0"/>
                        </a:rPr>
                        <a:t>“Smart shopping cart with automatic billing system through RFID and ZigBee”-</a:t>
                      </a:r>
                      <a:r>
                        <a:rPr lang="sv-SE" sz="1200" kern="1200" dirty="0" smtClean="0">
                          <a:effectLst/>
                          <a:latin typeface="Roboto" charset="0"/>
                          <a:ea typeface="Roboto" charset="0"/>
                        </a:rPr>
                        <a:t>Chandrasekar, P., &amp; Sangeetha, T. </a:t>
                      </a:r>
                      <a:endParaRPr lang="en-US" sz="1200" b="1" i="0" kern="1200" dirty="0">
                        <a:solidFill>
                          <a:schemeClr val="dk1"/>
                        </a:solidFill>
                        <a:effectLst/>
                        <a:latin typeface="Roboto" charset="0"/>
                        <a:ea typeface="Roboto" charset="0"/>
                        <a:cs typeface="+mn-cs"/>
                      </a:endParaRPr>
                    </a:p>
                  </a:txBody>
                  <a:tcPr/>
                </a:tc>
                <a:tc>
                  <a:txBody>
                    <a:bodyPr/>
                    <a:lstStyle/>
                    <a:p>
                      <a:pPr>
                        <a:buFont typeface="Arial" pitchFamily="34" charset="0"/>
                        <a:buChar char="•"/>
                      </a:pPr>
                      <a:r>
                        <a:rPr lang="en-US" sz="1200" dirty="0" smtClean="0">
                          <a:latin typeface="Roboto" charset="0"/>
                          <a:ea typeface="Roboto" charset="0"/>
                        </a:rPr>
                        <a:t>Implemented with a Product Identification Device</a:t>
                      </a:r>
                    </a:p>
                    <a:p>
                      <a:pPr>
                        <a:buFont typeface="Arial" pitchFamily="34" charset="0"/>
                        <a:buChar char="•"/>
                      </a:pPr>
                      <a:r>
                        <a:rPr lang="en-US" sz="1200" dirty="0" smtClean="0">
                          <a:latin typeface="Roboto" charset="0"/>
                          <a:ea typeface="Roboto" charset="0"/>
                        </a:rPr>
                        <a:t>Contains microcontroller, LCD, an RFID reader, EEPROM, and ZigBee module.</a:t>
                      </a:r>
                      <a:endParaRPr lang="en-US" sz="1200" dirty="0">
                        <a:latin typeface="Roboto" charset="0"/>
                        <a:ea typeface="Roboto" charset="0"/>
                      </a:endParaRPr>
                    </a:p>
                  </a:txBody>
                  <a:tcPr/>
                </a:tc>
                <a:extLst>
                  <a:ext uri="{0D108BD9-81ED-4DB2-BD59-A6C34878D82A}">
                    <a16:rowId xmlns="" xmlns:a16="http://schemas.microsoft.com/office/drawing/2014/main" val="10001"/>
                  </a:ext>
                </a:extLst>
              </a:tr>
              <a:tr h="819807">
                <a:tc>
                  <a:txBody>
                    <a:bodyPr/>
                    <a:lstStyle/>
                    <a:p>
                      <a:pPr algn="ctr"/>
                      <a:r>
                        <a:rPr lang="en-US" sz="1200" dirty="0" smtClean="0">
                          <a:latin typeface="Roboto" charset="0"/>
                          <a:ea typeface="Roboto" charset="0"/>
                        </a:rPr>
                        <a:t>2015</a:t>
                      </a:r>
                      <a:endParaRPr lang="en-US" sz="1200" dirty="0">
                        <a:latin typeface="Roboto" charset="0"/>
                        <a:ea typeface="Roboto"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Roboto" charset="0"/>
                          <a:ea typeface="Roboto" charset="0"/>
                        </a:rPr>
                        <a:t>“RFID Based Automatic Billing Trolley”-</a:t>
                      </a:r>
                      <a:r>
                        <a:rPr lang="sv-SE" sz="1200" kern="1200" dirty="0" smtClean="0">
                          <a:effectLst/>
                          <a:latin typeface="Roboto" charset="0"/>
                          <a:ea typeface="Roboto" charset="0"/>
                        </a:rPr>
                        <a:t>Chandrasekar, P., &amp; Sangeetha, T. </a:t>
                      </a:r>
                      <a:endParaRPr lang="en-US" sz="1200" kern="1200" dirty="0" smtClean="0">
                        <a:effectLst/>
                        <a:latin typeface="Roboto" charset="0"/>
                        <a:ea typeface="Roboto" charset="0"/>
                      </a:endParaRPr>
                    </a:p>
                  </a:txBody>
                  <a:tcPr/>
                </a:tc>
                <a:tc>
                  <a:txBody>
                    <a:bodyPr/>
                    <a:lstStyle/>
                    <a:p>
                      <a:pPr>
                        <a:buFont typeface="Arial" pitchFamily="34" charset="0"/>
                        <a:buChar char="•"/>
                      </a:pPr>
                      <a:r>
                        <a:rPr lang="en-US" sz="1200" dirty="0" smtClean="0">
                          <a:latin typeface="Roboto" charset="0"/>
                          <a:ea typeface="Roboto" charset="0"/>
                        </a:rPr>
                        <a:t>Consists of RFID reader</a:t>
                      </a:r>
                    </a:p>
                    <a:p>
                      <a:pPr>
                        <a:buFont typeface="Arial" pitchFamily="34" charset="0"/>
                        <a:buChar char="•"/>
                      </a:pPr>
                      <a:r>
                        <a:rPr lang="en-US" sz="1200" dirty="0" smtClean="0">
                          <a:latin typeface="Roboto" charset="0"/>
                          <a:ea typeface="Roboto" charset="0"/>
                        </a:rPr>
                        <a:t>each product has RFID tag.</a:t>
                      </a:r>
                    </a:p>
                    <a:p>
                      <a:pPr>
                        <a:buFont typeface="Arial" pitchFamily="34" charset="0"/>
                        <a:buChar char="•"/>
                      </a:pPr>
                      <a:r>
                        <a:rPr lang="en-US" sz="1200" dirty="0" smtClean="0">
                          <a:latin typeface="Roboto" charset="0"/>
                          <a:ea typeface="Roboto" charset="0"/>
                        </a:rPr>
                        <a:t> Item name and cost is displayed on the LCD screen.</a:t>
                      </a:r>
                      <a:endParaRPr lang="en-US" sz="1200" dirty="0">
                        <a:latin typeface="Roboto" charset="0"/>
                        <a:ea typeface="Roboto" charset="0"/>
                      </a:endParaRPr>
                    </a:p>
                  </a:txBody>
                  <a:tcPr/>
                </a:tc>
                <a:extLst>
                  <a:ext uri="{0D108BD9-81ED-4DB2-BD59-A6C34878D82A}">
                    <a16:rowId xmlns="" xmlns:a16="http://schemas.microsoft.com/office/drawing/2014/main" val="10002"/>
                  </a:ext>
                </a:extLst>
              </a:tr>
              <a:tr h="897366">
                <a:tc>
                  <a:txBody>
                    <a:bodyPr/>
                    <a:lstStyle/>
                    <a:p>
                      <a:pPr algn="ctr"/>
                      <a:r>
                        <a:rPr lang="en-US" sz="1200" dirty="0" smtClean="0">
                          <a:latin typeface="Roboto" charset="0"/>
                          <a:ea typeface="Roboto" charset="0"/>
                        </a:rPr>
                        <a:t>2016</a:t>
                      </a:r>
                      <a:endParaRPr lang="en-US" sz="1200" dirty="0">
                        <a:latin typeface="Roboto" charset="0"/>
                        <a:ea typeface="Roboto" charset="0"/>
                      </a:endParaRPr>
                    </a:p>
                  </a:txBody>
                  <a:tcPr/>
                </a:tc>
                <a:tc>
                  <a:txBody>
                    <a:bodyPr/>
                    <a:lstStyle/>
                    <a:p>
                      <a:r>
                        <a:rPr lang="en-US" sz="1200" dirty="0" smtClean="0">
                          <a:latin typeface="Roboto" charset="0"/>
                          <a:ea typeface="Roboto" charset="0"/>
                        </a:rPr>
                        <a:t>“Smart Trolley And Automatic Billing”-Thakur </a:t>
                      </a:r>
                      <a:r>
                        <a:rPr lang="en-US" sz="1200" dirty="0" err="1" smtClean="0">
                          <a:latin typeface="Roboto" charset="0"/>
                          <a:ea typeface="Roboto" charset="0"/>
                        </a:rPr>
                        <a:t>Prerana</a:t>
                      </a:r>
                      <a:r>
                        <a:rPr lang="en-US" sz="1200" dirty="0" smtClean="0">
                          <a:latin typeface="Roboto" charset="0"/>
                          <a:ea typeface="Roboto" charset="0"/>
                        </a:rPr>
                        <a:t> , </a:t>
                      </a:r>
                      <a:r>
                        <a:rPr lang="en-US" sz="1200" dirty="0" err="1" smtClean="0">
                          <a:latin typeface="Roboto" charset="0"/>
                          <a:ea typeface="Roboto" charset="0"/>
                        </a:rPr>
                        <a:t>Shikha</a:t>
                      </a:r>
                      <a:r>
                        <a:rPr lang="en-US" sz="1200" dirty="0" smtClean="0">
                          <a:latin typeface="Roboto" charset="0"/>
                          <a:ea typeface="Roboto" charset="0"/>
                        </a:rPr>
                        <a:t> </a:t>
                      </a:r>
                      <a:r>
                        <a:rPr lang="en-US" sz="1200" dirty="0" err="1" smtClean="0">
                          <a:latin typeface="Roboto" charset="0"/>
                          <a:ea typeface="Roboto" charset="0"/>
                        </a:rPr>
                        <a:t>Ranjan</a:t>
                      </a:r>
                      <a:r>
                        <a:rPr lang="en-US" sz="1200" dirty="0" smtClean="0">
                          <a:latin typeface="Roboto" charset="0"/>
                          <a:ea typeface="Roboto" charset="0"/>
                        </a:rPr>
                        <a:t>, </a:t>
                      </a:r>
                      <a:r>
                        <a:rPr lang="en-US" sz="1200" dirty="0" err="1" smtClean="0">
                          <a:latin typeface="Roboto" charset="0"/>
                          <a:ea typeface="Roboto" charset="0"/>
                        </a:rPr>
                        <a:t>Prachi</a:t>
                      </a:r>
                      <a:r>
                        <a:rPr lang="en-US" sz="1200" dirty="0" smtClean="0">
                          <a:latin typeface="Roboto" charset="0"/>
                          <a:ea typeface="Roboto" charset="0"/>
                        </a:rPr>
                        <a:t> Kaushik</a:t>
                      </a:r>
                      <a:endParaRPr lang="en-US" sz="1200" b="1" dirty="0">
                        <a:latin typeface="Roboto" charset="0"/>
                        <a:ea typeface="Roboto" charset="0"/>
                      </a:endParaRPr>
                    </a:p>
                  </a:txBody>
                  <a:tcPr/>
                </a:tc>
                <a:tc>
                  <a:txBody>
                    <a:bodyPr/>
                    <a:lstStyle/>
                    <a:p>
                      <a:pPr>
                        <a:buFont typeface="Arial" pitchFamily="34" charset="0"/>
                        <a:buChar char="•"/>
                      </a:pPr>
                      <a:r>
                        <a:rPr lang="en-US" sz="1200" dirty="0" smtClean="0">
                          <a:latin typeface="Roboto" charset="0"/>
                          <a:ea typeface="Roboto" charset="0"/>
                        </a:rPr>
                        <a:t>Consists of RFID, ARM7 , Display, Power supply, Switch, IR sensor pair, Barcode reader Visual Basics.</a:t>
                      </a:r>
                    </a:p>
                    <a:p>
                      <a:pPr>
                        <a:buFont typeface="Arial" pitchFamily="34" charset="0"/>
                        <a:buChar char="•"/>
                      </a:pPr>
                      <a:r>
                        <a:rPr lang="en-US" sz="1200" dirty="0" smtClean="0">
                          <a:latin typeface="Roboto" charset="0"/>
                          <a:ea typeface="Roboto" charset="0"/>
                        </a:rPr>
                        <a:t> It</a:t>
                      </a:r>
                      <a:r>
                        <a:rPr lang="en-US" sz="1200" baseline="0" dirty="0" smtClean="0">
                          <a:latin typeface="Roboto" charset="0"/>
                          <a:ea typeface="Roboto" charset="0"/>
                        </a:rPr>
                        <a:t> uses</a:t>
                      </a:r>
                      <a:r>
                        <a:rPr lang="en-US" sz="1200" dirty="0" smtClean="0">
                          <a:latin typeface="Roboto" charset="0"/>
                          <a:ea typeface="Roboto" charset="0"/>
                        </a:rPr>
                        <a:t> barcode reader as well as RFID. </a:t>
                      </a:r>
                      <a:endParaRPr lang="en-US" sz="1200" dirty="0">
                        <a:latin typeface="Roboto" charset="0"/>
                        <a:ea typeface="Roboto" charset="0"/>
                      </a:endParaRPr>
                    </a:p>
                  </a:txBody>
                  <a:tcPr/>
                </a:tc>
                <a:extLst>
                  <a:ext uri="{0D108BD9-81ED-4DB2-BD59-A6C34878D82A}">
                    <a16:rowId xmlns="" xmlns:a16="http://schemas.microsoft.com/office/drawing/2014/main" val="10003"/>
                  </a:ext>
                </a:extLst>
              </a:tr>
            </a:tbl>
          </a:graphicData>
        </a:graphic>
      </p:graphicFrame>
      <p:sp>
        <p:nvSpPr>
          <p:cNvPr id="5" name="Google Shape;97;p15"/>
          <p:cNvSpPr txBox="1">
            <a:spLocks/>
          </p:cNvSpPr>
          <p:nvPr/>
        </p:nvSpPr>
        <p:spPr>
          <a:xfrm>
            <a:off x="311700" y="314997"/>
            <a:ext cx="8520600" cy="607800"/>
          </a:xfrm>
          <a:prstGeom prst="rect">
            <a:avLst/>
          </a:prstGeom>
          <a:solidFill>
            <a:schemeClr val="tx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a:t>Literature Survey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rtl="0">
              <a:spcBef>
                <a:spcPts val="0"/>
              </a:spcBef>
              <a:spcAft>
                <a:spcPts val="0"/>
              </a:spcAft>
              <a:buNone/>
            </a:pPr>
            <a:r>
              <a:rPr lang="en-US" dirty="0" smtClean="0"/>
              <a:t>Existing Solutions</a:t>
            </a:r>
            <a:endParaRPr dirty="0"/>
          </a:p>
        </p:txBody>
      </p:sp>
      <p:pic>
        <p:nvPicPr>
          <p:cNvPr id="4" name="Picture 3" descr="go.jpg"/>
          <p:cNvPicPr>
            <a:picLocks noChangeAspect="1"/>
          </p:cNvPicPr>
          <p:nvPr/>
        </p:nvPicPr>
        <p:blipFill>
          <a:blip r:embed="rId3" cstate="print"/>
          <a:stretch>
            <a:fillRect/>
          </a:stretch>
        </p:blipFill>
        <p:spPr>
          <a:xfrm>
            <a:off x="5954484" y="1190895"/>
            <a:ext cx="2645229" cy="2645229"/>
          </a:xfrm>
          <a:prstGeom prst="rect">
            <a:avLst/>
          </a:prstGeom>
        </p:spPr>
      </p:pic>
      <p:sp>
        <p:nvSpPr>
          <p:cNvPr id="5" name="TextBox 4"/>
          <p:cNvSpPr txBox="1"/>
          <p:nvPr/>
        </p:nvSpPr>
        <p:spPr>
          <a:xfrm rot="10800000" flipV="1">
            <a:off x="367860" y="1295460"/>
            <a:ext cx="4918842" cy="2031325"/>
          </a:xfrm>
          <a:prstGeom prst="rect">
            <a:avLst/>
          </a:prstGeom>
          <a:noFill/>
        </p:spPr>
        <p:txBody>
          <a:bodyPr wrap="square" rtlCol="0">
            <a:spAutoFit/>
          </a:bodyPr>
          <a:lstStyle/>
          <a:p>
            <a:pPr>
              <a:buClr>
                <a:schemeClr val="accent3"/>
              </a:buClr>
              <a:buFont typeface="Arial" pitchFamily="34" charset="0"/>
              <a:buChar char="•"/>
            </a:pPr>
            <a:r>
              <a:rPr lang="en-US" sz="1800" b="1" dirty="0" smtClean="0">
                <a:latin typeface="Roboto" charset="0"/>
                <a:ea typeface="Roboto" charset="0"/>
              </a:rPr>
              <a:t> </a:t>
            </a:r>
            <a:r>
              <a:rPr lang="en-US" sz="1800" b="1" dirty="0" smtClean="0">
                <a:solidFill>
                  <a:schemeClr val="accent3"/>
                </a:solidFill>
                <a:latin typeface="Roboto" charset="0"/>
                <a:ea typeface="Roboto" charset="0"/>
              </a:rPr>
              <a:t>Amazon Go </a:t>
            </a:r>
          </a:p>
          <a:p>
            <a:pPr algn="just">
              <a:buNone/>
            </a:pPr>
            <a:r>
              <a:rPr lang="en-US" sz="1800" dirty="0" smtClean="0">
                <a:solidFill>
                  <a:schemeClr val="accent2"/>
                </a:solidFill>
                <a:latin typeface="Roboto" charset="0"/>
                <a:ea typeface="Roboto" charset="0"/>
              </a:rPr>
              <a:t>Is a chain of convenience stores the United States operated by the online retailer Amazon. It has 26 open and announced store locations in Seattle, Chicago, San Francisco and New York City, as of 2020.</a:t>
            </a:r>
          </a:p>
          <a:p>
            <a:endParaRPr lang="en-US" sz="1800" dirty="0">
              <a:latin typeface="Roboto" charset="0"/>
              <a:ea typeface="Roboto" charset="0"/>
            </a:endParaRPr>
          </a:p>
        </p:txBody>
      </p:sp>
      <p:sp>
        <p:nvSpPr>
          <p:cNvPr id="6" name="TextBox 5"/>
          <p:cNvSpPr txBox="1"/>
          <p:nvPr/>
        </p:nvSpPr>
        <p:spPr>
          <a:xfrm>
            <a:off x="1828800" y="1992086"/>
            <a:ext cx="184731" cy="307777"/>
          </a:xfrm>
          <a:prstGeom prst="rect">
            <a:avLst/>
          </a:prstGeom>
          <a:noFill/>
        </p:spPr>
        <p:txBody>
          <a:bodyPr wrap="none" rtlCol="0">
            <a:spAutoFit/>
          </a:bodyPr>
          <a:lstStyle/>
          <a:p>
            <a:endParaRPr lang="en-US" dirty="0"/>
          </a:p>
        </p:txBody>
      </p:sp>
      <p:sp>
        <p:nvSpPr>
          <p:cNvPr id="7" name="TextBox 6"/>
          <p:cNvSpPr txBox="1"/>
          <p:nvPr/>
        </p:nvSpPr>
        <p:spPr>
          <a:xfrm>
            <a:off x="6001405" y="3857296"/>
            <a:ext cx="2280745" cy="523220"/>
          </a:xfrm>
          <a:prstGeom prst="rect">
            <a:avLst/>
          </a:prstGeom>
          <a:noFill/>
        </p:spPr>
        <p:txBody>
          <a:bodyPr wrap="square" rtlCol="0">
            <a:spAutoFit/>
          </a:bodyPr>
          <a:lstStyle/>
          <a:p>
            <a:r>
              <a:rPr lang="en-US" b="1" dirty="0" smtClean="0">
                <a:solidFill>
                  <a:schemeClr val="accent1">
                    <a:lumMod val="50000"/>
                  </a:schemeClr>
                </a:solidFill>
              </a:rPr>
              <a:t>Fig 3 : Amazon Go</a:t>
            </a:r>
          </a:p>
          <a:p>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rtl="0">
              <a:spcBef>
                <a:spcPts val="0"/>
              </a:spcBef>
              <a:spcAft>
                <a:spcPts val="0"/>
              </a:spcAft>
              <a:buNone/>
            </a:pPr>
            <a:r>
              <a:rPr lang="en-US" dirty="0" smtClean="0"/>
              <a:t>Modules</a:t>
            </a:r>
            <a:endParaRPr dirty="0"/>
          </a:p>
        </p:txBody>
      </p:sp>
      <p:sp>
        <p:nvSpPr>
          <p:cNvPr id="116" name="Google Shape;116;p18"/>
          <p:cNvSpPr txBox="1">
            <a:spLocks noGrp="1"/>
          </p:cNvSpPr>
          <p:nvPr>
            <p:ph type="body" idx="1"/>
          </p:nvPr>
        </p:nvSpPr>
        <p:spPr>
          <a:xfrm>
            <a:off x="301189" y="121936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 </a:t>
            </a:r>
            <a:endParaRPr dirty="0"/>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142597" y="1713186"/>
            <a:ext cx="2924906" cy="2359587"/>
          </a:xfrm>
          <a:prstGeom prst="rect">
            <a:avLst/>
          </a:prstGeom>
        </p:spPr>
      </p:pic>
      <p:pic>
        <p:nvPicPr>
          <p:cNvPr id="5" name="Picture 2" descr="Image result for billing method counters"/>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572000" y="1721399"/>
            <a:ext cx="3092210" cy="2392702"/>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1040524" y="1303282"/>
            <a:ext cx="3016470"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smtClean="0">
                <a:ln/>
                <a:solidFill>
                  <a:schemeClr val="accent4"/>
                </a:solidFill>
                <a:latin typeface="Roboto" charset="0"/>
                <a:ea typeface="Roboto" charset="0"/>
              </a:rPr>
              <a:t>     1. Object recognition Module</a:t>
            </a:r>
          </a:p>
          <a:p>
            <a:endParaRPr lang="en-US" b="1" dirty="0">
              <a:ln/>
              <a:solidFill>
                <a:schemeClr val="accent4"/>
              </a:solidFill>
              <a:latin typeface="Roboto" charset="0"/>
              <a:ea typeface="Roboto" charset="0"/>
            </a:endParaRPr>
          </a:p>
        </p:txBody>
      </p:sp>
      <p:sp>
        <p:nvSpPr>
          <p:cNvPr id="7" name="TextBox 6"/>
          <p:cNvSpPr txBox="1"/>
          <p:nvPr/>
        </p:nvSpPr>
        <p:spPr>
          <a:xfrm>
            <a:off x="4870765" y="1247714"/>
            <a:ext cx="1996966" cy="5232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smtClean="0">
                <a:ln/>
                <a:solidFill>
                  <a:schemeClr val="accent4"/>
                </a:solidFill>
                <a:latin typeface="Roboto" charset="0"/>
                <a:ea typeface="Roboto" charset="0"/>
              </a:rPr>
              <a:t>         2.Billing Module</a:t>
            </a:r>
          </a:p>
          <a:p>
            <a:endParaRPr lang="en-US" b="1" dirty="0">
              <a:ln/>
              <a:solidFill>
                <a:schemeClr val="accent4"/>
              </a:solidFill>
              <a:latin typeface="Roboto" charset="0"/>
              <a:ea typeface="Roboto" charset="0"/>
            </a:endParaRPr>
          </a:p>
        </p:txBody>
      </p:sp>
      <p:sp>
        <p:nvSpPr>
          <p:cNvPr id="8" name="TextBox 7"/>
          <p:cNvSpPr txBox="1"/>
          <p:nvPr/>
        </p:nvSpPr>
        <p:spPr>
          <a:xfrm>
            <a:off x="1366345" y="325821"/>
            <a:ext cx="420414" cy="307777"/>
          </a:xfrm>
          <a:prstGeom prst="rect">
            <a:avLst/>
          </a:prstGeom>
          <a:noFill/>
        </p:spPr>
        <p:txBody>
          <a:bodyPr wrap="square" rtlCol="0">
            <a:spAutoFit/>
          </a:bodyPr>
          <a:lstStyle/>
          <a:p>
            <a:endParaRPr lang="en-US" dirty="0"/>
          </a:p>
        </p:txBody>
      </p:sp>
      <p:sp>
        <p:nvSpPr>
          <p:cNvPr id="9" name="TextBox 8"/>
          <p:cNvSpPr txBox="1"/>
          <p:nvPr/>
        </p:nvSpPr>
        <p:spPr>
          <a:xfrm>
            <a:off x="1166648" y="4141075"/>
            <a:ext cx="2667597" cy="307777"/>
          </a:xfrm>
          <a:prstGeom prst="rect">
            <a:avLst/>
          </a:prstGeom>
          <a:noFill/>
        </p:spPr>
        <p:txBody>
          <a:bodyPr wrap="square" rtlCol="0">
            <a:spAutoFit/>
          </a:bodyPr>
          <a:lstStyle/>
          <a:p>
            <a:r>
              <a:rPr lang="en-US" dirty="0" smtClean="0">
                <a:solidFill>
                  <a:srgbClr val="002060"/>
                </a:solidFill>
              </a:rPr>
              <a:t>      Fig 4: Object Recognition</a:t>
            </a:r>
            <a:endParaRPr lang="en-US" dirty="0">
              <a:solidFill>
                <a:srgbClr val="002060"/>
              </a:solidFill>
            </a:endParaRPr>
          </a:p>
        </p:txBody>
      </p:sp>
      <p:sp>
        <p:nvSpPr>
          <p:cNvPr id="10" name="TextBox 9"/>
          <p:cNvSpPr txBox="1"/>
          <p:nvPr/>
        </p:nvSpPr>
        <p:spPr>
          <a:xfrm>
            <a:off x="4870765" y="4166935"/>
            <a:ext cx="2722180" cy="307777"/>
          </a:xfrm>
          <a:prstGeom prst="rect">
            <a:avLst/>
          </a:prstGeom>
          <a:noFill/>
        </p:spPr>
        <p:txBody>
          <a:bodyPr wrap="square" rtlCol="0">
            <a:spAutoFit/>
          </a:bodyPr>
          <a:lstStyle/>
          <a:p>
            <a:r>
              <a:rPr lang="en-US" dirty="0" smtClean="0">
                <a:solidFill>
                  <a:srgbClr val="2A3990"/>
                </a:solidFill>
              </a:rPr>
              <a:t>Fig 5 : Automatic Billing System</a:t>
            </a:r>
            <a:endParaRPr lang="en-US" dirty="0">
              <a:solidFill>
                <a:srgbClr val="2A399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1991</TotalTime>
  <Words>971</Words>
  <Application>Microsoft Office PowerPoint</Application>
  <PresentationFormat>On-screen Show (16:9)</PresentationFormat>
  <Paragraphs>121</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Roboto</vt:lpstr>
      <vt:lpstr>Times New Roman</vt:lpstr>
      <vt:lpstr>Tahoma</vt:lpstr>
      <vt:lpstr>Wingdings</vt:lpstr>
      <vt:lpstr>Geometric</vt:lpstr>
      <vt:lpstr>AUTOMATIC BILLING  SHOPPING CART</vt:lpstr>
      <vt:lpstr>Contents</vt:lpstr>
      <vt:lpstr>Abstract</vt:lpstr>
      <vt:lpstr>Slide 4</vt:lpstr>
      <vt:lpstr>Slide 5</vt:lpstr>
      <vt:lpstr>Slide 6</vt:lpstr>
      <vt:lpstr>Slide 7</vt:lpstr>
      <vt:lpstr>Existing Solutions</vt:lpstr>
      <vt:lpstr>Modules</vt:lpstr>
      <vt:lpstr>Contd..</vt:lpstr>
      <vt:lpstr>Algorithm</vt:lpstr>
      <vt:lpstr>Slide 12</vt:lpstr>
      <vt:lpstr>Block diagram</vt:lpstr>
      <vt:lpstr>Results</vt:lpstr>
      <vt:lpstr>Cond….</vt:lpstr>
      <vt:lpstr>Conclusion</vt:lpstr>
      <vt:lpstr>References</vt:lpstr>
      <vt:lpstr>Paper Publications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BILLING SHOPPING CART</dc:title>
  <dc:creator>Richa Roy</dc:creator>
  <cp:lastModifiedBy>USER</cp:lastModifiedBy>
  <cp:revision>63</cp:revision>
  <dcterms:modified xsi:type="dcterms:W3CDTF">2020-06-07T10:38:23Z</dcterms:modified>
</cp:coreProperties>
</file>