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23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arth Senthilkumar" initials="SS" lastIdx="1" clrIdx="0">
    <p:extLst>
      <p:ext uri="{19B8F6BF-5375-455C-9EA6-DF929625EA0E}">
        <p15:presenceInfo xmlns:p15="http://schemas.microsoft.com/office/powerpoint/2012/main" userId="011c8fa67853c7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74" autoAdjust="0"/>
  </p:normalViewPr>
  <p:slideViewPr>
    <p:cSldViewPr snapToGrid="0">
      <p:cViewPr varScale="1">
        <p:scale>
          <a:sx n="80" d="100"/>
          <a:sy n="80" d="100"/>
        </p:scale>
        <p:origin x="2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D1FB7-6FFE-4171-83E1-E35195B43CA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930ED-FC11-47CA-88FF-BDE4299C2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1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Purpose: Insecure Channels. Always assume someone reads</a:t>
            </a:r>
          </a:p>
          <a:p>
            <a:r>
              <a:rPr lang="en-US" dirty="0" err="1"/>
              <a:t>Ciphertext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dirty="0"/>
              <a:t>Plaintext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930ED-FC11-47CA-88FF-BDE4299C21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19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Time Pad uses just XOR,</a:t>
            </a:r>
            <a:r>
              <a:rPr lang="en-US" baseline="0" dirty="0"/>
              <a:t> but has practical issues</a:t>
            </a:r>
          </a:p>
          <a:p>
            <a:r>
              <a:rPr lang="en-US" baseline="0" dirty="0"/>
              <a:t>To combat issues, other encryption standards made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930ED-FC11-47CA-88FF-BDE4299C21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3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0" dirty="0"/>
              <a:t> ways to do a block cipher – dumb way, and a better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930ED-FC11-47CA-88FF-BDE4299C21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89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ECB problem: identical plaintexts encrypt to identical </a:t>
            </a:r>
            <a:r>
              <a:rPr lang="en-US" dirty="0" err="1"/>
              <a:t>ciphertexts</a:t>
            </a:r>
            <a:r>
              <a:rPr lang="en-US" dirty="0"/>
              <a:t>.</a:t>
            </a:r>
          </a:p>
          <a:p>
            <a:r>
              <a:rPr lang="en-US" dirty="0"/>
              <a:t>Illustrate problem</a:t>
            </a:r>
            <a:r>
              <a:rPr lang="en-US" baseline="0" dirty="0"/>
              <a:t> visually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930ED-FC11-47CA-88FF-BDE4299C21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98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930ED-FC11-47CA-88FF-BDE4299C21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8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FEA5-3100-45EB-8373-A34E69181DB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AD9-87DF-4167-A690-D11B8ADC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0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FEA5-3100-45EB-8373-A34E69181DB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AD9-87DF-4167-A690-D11B8ADC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3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FEA5-3100-45EB-8373-A34E69181DB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AD9-87DF-4167-A690-D11B8ADC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92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FEA5-3100-45EB-8373-A34E69181DB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AD9-87DF-4167-A690-D11B8ADC9C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3646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FEA5-3100-45EB-8373-A34E69181DB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AD9-87DF-4167-A690-D11B8ADC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65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FEA5-3100-45EB-8373-A34E69181DB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AD9-87DF-4167-A690-D11B8ADC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14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FEA5-3100-45EB-8373-A34E69181DB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AD9-87DF-4167-A690-D11B8ADC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86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FEA5-3100-45EB-8373-A34E69181DB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AD9-87DF-4167-A690-D11B8ADC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46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FEA5-3100-45EB-8373-A34E69181DB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AD9-87DF-4167-A690-D11B8ADC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5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FEA5-3100-45EB-8373-A34E69181DB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AD9-87DF-4167-A690-D11B8ADC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5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FEA5-3100-45EB-8373-A34E69181DB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AD9-87DF-4167-A690-D11B8ADC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FEA5-3100-45EB-8373-A34E69181DB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AD9-87DF-4167-A690-D11B8ADC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7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FEA5-3100-45EB-8373-A34E69181DB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AD9-87DF-4167-A690-D11B8ADC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8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FEA5-3100-45EB-8373-A34E69181DB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AD9-87DF-4167-A690-D11B8ADC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4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FEA5-3100-45EB-8373-A34E69181DB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AD9-87DF-4167-A690-D11B8ADC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FEA5-3100-45EB-8373-A34E69181DB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AD9-87DF-4167-A690-D11B8ADC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0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FEA5-3100-45EB-8373-A34E69181DB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AD9-87DF-4167-A690-D11B8ADC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9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6BFEA5-3100-45EB-8373-A34E69181DB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F5AD9-87DF-4167-A690-D11B8ADC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34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hyperlink" Target="http://robertheaton.com/2013/07/29/padding-oracle-attac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Padding Oracle Attacks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GreyHat</a:t>
            </a:r>
            <a:r>
              <a:rPr lang="en-US" dirty="0"/>
              <a:t> – 11/03/16</a:t>
            </a:r>
          </a:p>
          <a:p>
            <a:r>
              <a:rPr lang="en-US" dirty="0"/>
              <a:t>Siddarth </a:t>
            </a:r>
            <a:r>
              <a:rPr lang="en-US" dirty="0" err="1"/>
              <a:t>senthilkumar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26972" y="1429244"/>
            <a:ext cx="496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get a head start, please go here!:</a:t>
            </a:r>
          </a:p>
          <a:p>
            <a:r>
              <a:rPr lang="en-US" dirty="0"/>
              <a:t>http://130.207.1.252/</a:t>
            </a:r>
          </a:p>
        </p:txBody>
      </p:sp>
    </p:spTree>
    <p:extLst>
      <p:ext uri="{BB962C8B-B14F-4D97-AF65-F5344CB8AC3E}">
        <p14:creationId xmlns:p14="http://schemas.microsoft.com/office/powerpoint/2010/main" val="2901375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a block size of 16 bytes.</a:t>
            </a:r>
          </a:p>
          <a:p>
            <a:r>
              <a:rPr lang="en-US" dirty="0"/>
              <a:t>Let’s say the plaintext completely fills a bunch of blocks until the last block, where it only fills 10 bytes.</a:t>
            </a:r>
          </a:p>
          <a:p>
            <a:endParaRPr lang="en-US" dirty="0"/>
          </a:p>
          <a:p>
            <a:r>
              <a:rPr lang="en-US" dirty="0"/>
              <a:t>Still need 16 bytes in that last block! Need to pad plaintext somehow.</a:t>
            </a:r>
          </a:p>
          <a:p>
            <a:r>
              <a:rPr lang="en-US" dirty="0"/>
              <a:t>Carefully chosen pad – application needs to distinguish plaintext bytes from pad bytes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8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118" y="1530220"/>
            <a:ext cx="9312735" cy="4718179"/>
          </a:xfrm>
        </p:spPr>
        <p:txBody>
          <a:bodyPr>
            <a:normAutofit/>
          </a:bodyPr>
          <a:lstStyle/>
          <a:p>
            <a:r>
              <a:rPr lang="en-US" dirty="0"/>
              <a:t>Most common – </a:t>
            </a:r>
            <a:r>
              <a:rPr lang="en-US" b="1" dirty="0"/>
              <a:t>PKCS#7</a:t>
            </a:r>
          </a:p>
          <a:p>
            <a:r>
              <a:rPr lang="en-US" dirty="0"/>
              <a:t>The value of each added byte is the number of bytes that are added, i.e. N bytes, each of value N are added.</a:t>
            </a:r>
          </a:p>
          <a:p>
            <a:r>
              <a:rPr lang="en-US" dirty="0"/>
              <a:t>Ex. Let’s say there are 5 bytes remaining in an 8 byte block for which we are creating a pad.</a:t>
            </a:r>
          </a:p>
          <a:p>
            <a:pPr lvl="1"/>
            <a:r>
              <a:rPr lang="en-US" dirty="0"/>
              <a:t>[a8 b3 44 </a:t>
            </a:r>
            <a:r>
              <a:rPr lang="en-US" dirty="0">
                <a:solidFill>
                  <a:srgbClr val="FF0000"/>
                </a:solidFill>
              </a:rPr>
              <a:t>05 05 05 05 05</a:t>
            </a:r>
            <a:r>
              <a:rPr lang="en-US" dirty="0"/>
              <a:t>]</a:t>
            </a:r>
          </a:p>
          <a:p>
            <a:r>
              <a:rPr lang="en-US" dirty="0"/>
              <a:t>What if we don’t need a pad?</a:t>
            </a:r>
          </a:p>
          <a:p>
            <a:pPr lvl="1"/>
            <a:r>
              <a:rPr lang="en-US" dirty="0"/>
              <a:t>[a8 b3 44 42 13 09 c12 31] [</a:t>
            </a:r>
            <a:r>
              <a:rPr lang="en-US" dirty="0">
                <a:solidFill>
                  <a:srgbClr val="FF0000"/>
                </a:solidFill>
              </a:rPr>
              <a:t>08 08 08 08 08 08 08 08</a:t>
            </a:r>
            <a:r>
              <a:rPr lang="en-US" dirty="0"/>
              <a:t>]</a:t>
            </a:r>
          </a:p>
          <a:p>
            <a:r>
              <a:rPr lang="en-US" dirty="0"/>
              <a:t>If it had been a 16 byte block, would have looked like</a:t>
            </a:r>
          </a:p>
          <a:p>
            <a:pPr lvl="1"/>
            <a:r>
              <a:rPr lang="en-US" dirty="0"/>
              <a:t>[…..][</a:t>
            </a:r>
            <a:r>
              <a:rPr lang="en-US" dirty="0">
                <a:solidFill>
                  <a:srgbClr val="FF0000"/>
                </a:solidFill>
              </a:rPr>
              <a:t>10 10 10 10 10 10 10 10 10 10 10 10 10 10 10 10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5319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Oracle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528" y="1880335"/>
            <a:ext cx="8946541" cy="4195481"/>
          </a:xfrm>
        </p:spPr>
        <p:txBody>
          <a:bodyPr/>
          <a:lstStyle/>
          <a:p>
            <a:r>
              <a:rPr lang="en-US" dirty="0"/>
              <a:t>Oracle – something from the Matrix that tells you your future</a:t>
            </a:r>
          </a:p>
          <a:p>
            <a:r>
              <a:rPr lang="en-US" dirty="0"/>
              <a:t>Padding Oracle – something that tells you whether a given block has valid padding or not</a:t>
            </a:r>
          </a:p>
          <a:p>
            <a:endParaRPr lang="en-US" dirty="0"/>
          </a:p>
          <a:p>
            <a:r>
              <a:rPr lang="en-US" dirty="0"/>
              <a:t>So, let’s say I have a </a:t>
            </a:r>
            <a:r>
              <a:rPr lang="en-US" dirty="0" err="1"/>
              <a:t>ciphertext</a:t>
            </a:r>
            <a:r>
              <a:rPr lang="en-US" dirty="0"/>
              <a:t> block that I submit to a server</a:t>
            </a:r>
          </a:p>
          <a:p>
            <a:r>
              <a:rPr lang="en-US" dirty="0"/>
              <a:t>Server decrypts it using its private key, and has a plaintext</a:t>
            </a:r>
          </a:p>
          <a:p>
            <a:r>
              <a:rPr lang="en-US" dirty="0"/>
              <a:t>It checks “is this padding valid” – aka repeating number of bytes padded</a:t>
            </a:r>
          </a:p>
          <a:p>
            <a:r>
              <a:rPr lang="en-US" dirty="0"/>
              <a:t>If yes, tells you “your pad was valid”. If no, tells you “your pad was not valid”</a:t>
            </a:r>
          </a:p>
        </p:txBody>
      </p:sp>
      <p:sp>
        <p:nvSpPr>
          <p:cNvPr id="4" name="Rectangle 3"/>
          <p:cNvSpPr/>
          <p:nvPr/>
        </p:nvSpPr>
        <p:spPr>
          <a:xfrm rot="1920121">
            <a:off x="3082825" y="2839018"/>
            <a:ext cx="578994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800" b="1" cap="none" spc="0" dirty="0">
                <a:ln/>
                <a:solidFill>
                  <a:srgbClr val="FF0000"/>
                </a:solidFill>
                <a:effectLst/>
              </a:rPr>
              <a:t>BROKEN!</a:t>
            </a:r>
          </a:p>
        </p:txBody>
      </p:sp>
    </p:spTree>
    <p:extLst>
      <p:ext uri="{BB962C8B-B14F-4D97-AF65-F5344CB8AC3E}">
        <p14:creationId xmlns:p14="http://schemas.microsoft.com/office/powerpoint/2010/main" val="409852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B-But…How?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998" y="1371783"/>
            <a:ext cx="9225675" cy="49730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are going to make our own version of C1, call it C1’.</a:t>
            </a:r>
          </a:p>
          <a:p>
            <a:r>
              <a:rPr lang="en-US" dirty="0"/>
              <a:t>We submit C1’ + C2 to the server.</a:t>
            </a:r>
          </a:p>
          <a:p>
            <a:r>
              <a:rPr lang="en-US" dirty="0"/>
              <a:t>The server will tell us “This was a valid pad!”</a:t>
            </a:r>
          </a:p>
          <a:p>
            <a:r>
              <a:rPr lang="en-US" dirty="0"/>
              <a:t>We use C1’, C1, and C2 to get P2.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58" y="1442232"/>
            <a:ext cx="8071353" cy="282622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4152122" y="867747"/>
            <a:ext cx="1073022" cy="7996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25143" y="43106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C1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301273" y="936171"/>
            <a:ext cx="1045029" cy="6811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323857" y="498415"/>
            <a:ext cx="50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05187" y="4272883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907736" y="3939875"/>
            <a:ext cx="697451" cy="3990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991100" y="314325"/>
            <a:ext cx="734501" cy="553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105400" y="247650"/>
            <a:ext cx="620201" cy="552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749757" y="358253"/>
            <a:ext cx="558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C1’</a:t>
            </a:r>
          </a:p>
        </p:txBody>
      </p:sp>
    </p:spTree>
    <p:extLst>
      <p:ext uri="{BB962C8B-B14F-4D97-AF65-F5344CB8AC3E}">
        <p14:creationId xmlns:p14="http://schemas.microsoft.com/office/powerpoint/2010/main" val="223055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our attack begin?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14" y="1321404"/>
            <a:ext cx="5884436" cy="3434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8466" y="1390261"/>
            <a:ext cx="43853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properties of Intermediate Stage: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1) P2 = I2 ⊕ C1</a:t>
            </a:r>
            <a:endParaRPr lang="en-US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2) I2 = P2 ⊕ C1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We make a C1’</a:t>
            </a:r>
          </a:p>
          <a:p>
            <a:r>
              <a:rPr lang="en-US" dirty="0"/>
              <a:t>	-&gt; Bytes [1, 15] are junk</a:t>
            </a:r>
          </a:p>
          <a:p>
            <a:r>
              <a:rPr lang="en-US" dirty="0"/>
              <a:t>	-&gt; Byte [16] = 00</a:t>
            </a:r>
          </a:p>
          <a:p>
            <a:endParaRPr lang="en-US" dirty="0"/>
          </a:p>
          <a:p>
            <a:r>
              <a:rPr lang="en-US" dirty="0"/>
              <a:t>C1’ ⊕ I2 = P2’</a:t>
            </a:r>
          </a:p>
          <a:p>
            <a:endParaRPr lang="en-US" dirty="0"/>
          </a:p>
          <a:p>
            <a:r>
              <a:rPr lang="en-US" dirty="0"/>
              <a:t>While server says “Padding NOT OK”:</a:t>
            </a:r>
          </a:p>
          <a:p>
            <a:r>
              <a:rPr lang="en-US" dirty="0"/>
              <a:t>	Try C1’[16] = 01, 02, …, FF</a:t>
            </a:r>
          </a:p>
          <a:p>
            <a:endParaRPr lang="en-US" dirty="0"/>
          </a:p>
          <a:p>
            <a:r>
              <a:rPr lang="en-US" dirty="0"/>
              <a:t>When server says “PADDING OK”</a:t>
            </a:r>
          </a:p>
          <a:p>
            <a:r>
              <a:rPr lang="en-US" dirty="0"/>
              <a:t>	-&gt; P2’[16] must have been 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742" y="4885685"/>
            <a:ext cx="5962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/>
              <a:t>I2          = C1’       </a:t>
            </a:r>
            <a:r>
              <a:rPr lang="en-US" dirty="0"/>
              <a:t>⊕ </a:t>
            </a:r>
            <a:r>
              <a:rPr lang="nn-NO" dirty="0"/>
              <a:t>P2'</a:t>
            </a:r>
          </a:p>
          <a:p>
            <a:r>
              <a:rPr lang="nn-NO" dirty="0"/>
              <a:t>I2[16]   = C1'[16] </a:t>
            </a:r>
            <a:r>
              <a:rPr lang="en-US" dirty="0"/>
              <a:t>⊕</a:t>
            </a:r>
            <a:r>
              <a:rPr lang="nn-NO" dirty="0"/>
              <a:t> P2'[16]</a:t>
            </a:r>
          </a:p>
          <a:p>
            <a:endParaRPr lang="nn-NO" dirty="0"/>
          </a:p>
          <a:p>
            <a:r>
              <a:rPr lang="nn-NO" dirty="0"/>
              <a:t>P2[16] = C1[16] </a:t>
            </a:r>
            <a:r>
              <a:rPr lang="en-US" dirty="0"/>
              <a:t>⊕</a:t>
            </a:r>
            <a:r>
              <a:rPr lang="nn-NO" dirty="0"/>
              <a:t> I2[16]</a:t>
            </a: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95425" y="1258057"/>
            <a:ext cx="734501" cy="553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609725" y="1191382"/>
            <a:ext cx="620201" cy="552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54082" y="1301985"/>
            <a:ext cx="558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C1’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48225" y="4361822"/>
            <a:ext cx="734501" cy="553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962525" y="4295147"/>
            <a:ext cx="620201" cy="552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606882" y="440575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P2’</a:t>
            </a:r>
          </a:p>
        </p:txBody>
      </p:sp>
      <p:pic>
        <p:nvPicPr>
          <p:cNvPr id="1028" name="Picture 4" descr="http://healingking.com/wp-content/uploads/The-Oracle-and-Ne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5331">
            <a:off x="3029286" y="3977200"/>
            <a:ext cx="1175685" cy="61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>
            <a:off x="5583584" y="4365474"/>
            <a:ext cx="627574" cy="50949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84674" y="1289934"/>
            <a:ext cx="627574" cy="50949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5540" y="2935407"/>
            <a:ext cx="789888" cy="731717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2115626" y="1200248"/>
            <a:ext cx="734501" cy="553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229926" y="1133573"/>
            <a:ext cx="620201" cy="552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083793" y="1212968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C1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607361" y="4319813"/>
            <a:ext cx="734501" cy="553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721661" y="4253138"/>
            <a:ext cx="620201" cy="552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575528" y="4332533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182059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 animBg="1"/>
      <p:bldP spid="17" grpId="0" animBg="1"/>
      <p:bldP spid="18" grpId="0" animBg="1"/>
      <p:bldP spid="21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the other bytes before?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676" y="1315799"/>
            <a:ext cx="8946541" cy="488905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aim to get a pad of 02 02 decrypted by the server</a:t>
            </a:r>
          </a:p>
          <a:p>
            <a:pPr lvl="1"/>
            <a:r>
              <a:rPr lang="en-US" dirty="0"/>
              <a:t>Goal: P2’ = [ __________________________ 02 02]</a:t>
            </a:r>
          </a:p>
          <a:p>
            <a:r>
              <a:rPr lang="en-US" dirty="0"/>
              <a:t>Currently, we know I2[16].</a:t>
            </a:r>
          </a:p>
          <a:p>
            <a:r>
              <a:rPr lang="en-US" dirty="0"/>
              <a:t>Let’s make a C1’ so that P2’[16] becomes 02</a:t>
            </a:r>
          </a:p>
          <a:p>
            <a:pPr lvl="1"/>
            <a:r>
              <a:rPr lang="en-US" dirty="0"/>
              <a:t>C1’[16] = P2’[16] ⊕ I2[16]</a:t>
            </a:r>
          </a:p>
          <a:p>
            <a:pPr lvl="1"/>
            <a:r>
              <a:rPr lang="en-US" dirty="0"/>
              <a:t>C1’[16] = 02 ⊕ I2[16]</a:t>
            </a:r>
          </a:p>
          <a:p>
            <a:r>
              <a:rPr lang="en-US" dirty="0"/>
              <a:t>We now have a byte C1’[16] so that P2’[16] will be 02</a:t>
            </a:r>
          </a:p>
          <a:p>
            <a:r>
              <a:rPr lang="en-US" dirty="0"/>
              <a:t>Let C1’ = [ _______________ 00 XX] &lt;- XX is C1’[16]</a:t>
            </a:r>
          </a:p>
          <a:p>
            <a:pPr marL="0" indent="0">
              <a:buNone/>
            </a:pPr>
            <a:r>
              <a:rPr lang="en-US" dirty="0"/>
              <a:t>	⊕   I2   = [ ____________________ ]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	     P2’ = [ ________________?? 02]</a:t>
            </a:r>
          </a:p>
          <a:p>
            <a:pPr marL="0" indent="0">
              <a:buNone/>
            </a:pPr>
            <a:r>
              <a:rPr lang="en-US" dirty="0"/>
              <a:t>Increment 00 in C1’ until the ?? In P2’ is 02. When that happens, server will respond “PADDING OK!”</a:t>
            </a:r>
          </a:p>
          <a:p>
            <a:pPr lvl="1"/>
            <a:r>
              <a:rPr lang="nn-NO" dirty="0"/>
              <a:t>I2          = C1’       </a:t>
            </a:r>
            <a:r>
              <a:rPr lang="en-US" dirty="0"/>
              <a:t>⊕ </a:t>
            </a:r>
            <a:r>
              <a:rPr lang="nn-NO" dirty="0"/>
              <a:t>P2'</a:t>
            </a:r>
          </a:p>
          <a:p>
            <a:pPr lvl="1"/>
            <a:r>
              <a:rPr lang="nn-NO" dirty="0"/>
              <a:t>I2[15]   = C1'[15] </a:t>
            </a:r>
            <a:r>
              <a:rPr lang="en-US" dirty="0"/>
              <a:t>⊕</a:t>
            </a:r>
            <a:r>
              <a:rPr lang="nn-NO" dirty="0"/>
              <a:t> P2'[15]</a:t>
            </a:r>
          </a:p>
          <a:p>
            <a:pPr lvl="1"/>
            <a:endParaRPr lang="nn-NO" dirty="0"/>
          </a:p>
          <a:p>
            <a:pPr lvl="1"/>
            <a:r>
              <a:rPr lang="nn-NO" dirty="0"/>
              <a:t>P2[15] = C1[15] </a:t>
            </a:r>
            <a:r>
              <a:rPr lang="en-US" dirty="0"/>
              <a:t>⊕</a:t>
            </a:r>
            <a:r>
              <a:rPr lang="nn-NO" dirty="0"/>
              <a:t> I2[15]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764" y="1261491"/>
            <a:ext cx="4985586" cy="29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7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37998" y="1371783"/>
            <a:ext cx="9225675" cy="49730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are going to make our own version of C1, call it C1’.</a:t>
            </a:r>
          </a:p>
          <a:p>
            <a:r>
              <a:rPr lang="en-US" dirty="0"/>
              <a:t>We submit C1’ + C2 to the server.</a:t>
            </a:r>
          </a:p>
          <a:p>
            <a:r>
              <a:rPr lang="en-US" dirty="0"/>
              <a:t>The server will tell us “This was a valid pad!”</a:t>
            </a:r>
          </a:p>
          <a:p>
            <a:r>
              <a:rPr lang="en-US" dirty="0"/>
              <a:t>We use C1’, C1, and C2 to get P2.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58" y="1442232"/>
            <a:ext cx="8071353" cy="282622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152122" y="867747"/>
            <a:ext cx="1073022" cy="7996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25143" y="43106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C1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301273" y="936171"/>
            <a:ext cx="1045029" cy="6811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23857" y="498415"/>
            <a:ext cx="50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5187" y="4272883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907736" y="3939875"/>
            <a:ext cx="697451" cy="3990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73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was all for decrypting a single block. What about the rest?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Now, just repeat the process for every single block in the message!</a:t>
            </a:r>
          </a:p>
          <a:p>
            <a:r>
              <a:rPr lang="en-US" dirty="0"/>
              <a:t>Exception:</a:t>
            </a:r>
          </a:p>
          <a:p>
            <a:pPr lvl="1"/>
            <a:r>
              <a:rPr lang="en-US" dirty="0"/>
              <a:t>The very first block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the IV is a secret, then we don’t know the C1 for the first block, so can’t use padding oracle against it.</a:t>
            </a:r>
          </a:p>
          <a:p>
            <a:r>
              <a:rPr lang="en-US" dirty="0"/>
              <a:t>At any rate, this isn’t a big deal –</a:t>
            </a:r>
          </a:p>
          <a:p>
            <a:r>
              <a:rPr lang="en-US" dirty="0"/>
              <a:t>Hopefully the first block is something like “Dear Aunt Sally” anyway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88" y="2383262"/>
            <a:ext cx="6584506" cy="230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62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189" y="1483750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Essentially, for each byte of the C1’, we check all 256 values to figure out which one results in a valid pad.</a:t>
            </a:r>
          </a:p>
          <a:p>
            <a:r>
              <a:rPr lang="en-US" dirty="0"/>
              <a:t>How many queries does it take to crack a message?</a:t>
            </a:r>
          </a:p>
          <a:p>
            <a:pPr lvl="1"/>
            <a:r>
              <a:rPr lang="en-US" dirty="0"/>
              <a:t>= 256 queries/byte * 16 bytes / block * n blocks / message</a:t>
            </a:r>
          </a:p>
          <a:p>
            <a:pPr lvl="1"/>
            <a:r>
              <a:rPr lang="en-US" dirty="0"/>
              <a:t>= 4096n queries/message</a:t>
            </a:r>
          </a:p>
          <a:p>
            <a:r>
              <a:rPr lang="en-US" dirty="0"/>
              <a:t>Let’s say there are 1000 blocks in your message</a:t>
            </a:r>
          </a:p>
          <a:p>
            <a:pPr lvl="1"/>
            <a:r>
              <a:rPr lang="en-US" dirty="0"/>
              <a:t>(1000 * 16 bytes = 16KB)</a:t>
            </a:r>
          </a:p>
          <a:p>
            <a:pPr lvl="1"/>
            <a:r>
              <a:rPr lang="en-US" dirty="0"/>
              <a:t>4096 * 1000 = 4 096 000 queries / message</a:t>
            </a:r>
          </a:p>
          <a:p>
            <a:r>
              <a:rPr lang="en-US" dirty="0"/>
              <a:t>If each query takes 1ms, that’s about 4 096 000 </a:t>
            </a:r>
            <a:r>
              <a:rPr lang="en-US" dirty="0" err="1"/>
              <a:t>ms</a:t>
            </a:r>
            <a:r>
              <a:rPr lang="en-US" dirty="0"/>
              <a:t>, or ~68 minutes</a:t>
            </a:r>
          </a:p>
          <a:p>
            <a:r>
              <a:rPr lang="en-US" dirty="0"/>
              <a:t>On average, we only need to make half those queries</a:t>
            </a:r>
          </a:p>
          <a:p>
            <a:pPr lvl="1"/>
            <a:r>
              <a:rPr lang="en-US" dirty="0"/>
              <a:t>~34 minutes to crack a message</a:t>
            </a:r>
          </a:p>
        </p:txBody>
      </p:sp>
      <p:pic>
        <p:nvPicPr>
          <p:cNvPr id="3074" name="Picture 2" descr="http://coachingforinspiration.com/wp-content/uploads/rabbit%20Alice%20in%20Wonderlan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1292">
            <a:off x="9333640" y="2330313"/>
            <a:ext cx="2272181" cy="165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84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http://crypto.chal.csaw.io:8001/</a:t>
            </a:r>
          </a:p>
        </p:txBody>
      </p:sp>
    </p:spTree>
    <p:extLst>
      <p:ext uri="{BB962C8B-B14F-4D97-AF65-F5344CB8AC3E}">
        <p14:creationId xmlns:p14="http://schemas.microsoft.com/office/powerpoint/2010/main" val="197642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1) Basic Math</a:t>
            </a:r>
          </a:p>
          <a:p>
            <a:r>
              <a:rPr lang="en-US" sz="3600" dirty="0"/>
              <a:t>2) Block Ciphers</a:t>
            </a:r>
          </a:p>
          <a:p>
            <a:r>
              <a:rPr lang="en-US" sz="3600" dirty="0"/>
              <a:t>3) Padding &amp; Padding Oracles</a:t>
            </a:r>
          </a:p>
          <a:p>
            <a:r>
              <a:rPr lang="en-US" sz="3600" dirty="0"/>
              <a:t>4) Demo</a:t>
            </a:r>
          </a:p>
          <a:p>
            <a:r>
              <a:rPr lang="en-US" sz="3600" dirty="0"/>
              <a:t>5) Real World Examples</a:t>
            </a:r>
          </a:p>
        </p:txBody>
      </p:sp>
    </p:spTree>
    <p:extLst>
      <p:ext uri="{BB962C8B-B14F-4D97-AF65-F5344CB8AC3E}">
        <p14:creationId xmlns:p14="http://schemas.microsoft.com/office/powerpoint/2010/main" val="2867645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Padding Oracle Attacks Happened in Real Life?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Yes!!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773381"/>
            <a:ext cx="11123568" cy="217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15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References/Questions?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http://robertheaton.com/2013/07/29/padding-oracle-attack/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mrw questions points midterms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002895"/>
            <a:ext cx="41148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09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Step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Follow instructions here:</a:t>
            </a:r>
          </a:p>
          <a:p>
            <a:pPr lvl="1"/>
            <a:r>
              <a:rPr lang="en-US" sz="3200" dirty="0"/>
              <a:t>http://130.207.1.252/</a:t>
            </a:r>
          </a:p>
        </p:txBody>
      </p:sp>
    </p:spTree>
    <p:extLst>
      <p:ext uri="{BB962C8B-B14F-4D97-AF65-F5344CB8AC3E}">
        <p14:creationId xmlns:p14="http://schemas.microsoft.com/office/powerpoint/2010/main" val="81482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How to send information securely from one party to another securely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It should be Hard to crack the original message without the key</a:t>
            </a:r>
          </a:p>
          <a:p>
            <a:endParaRPr lang="en-US" sz="3600" dirty="0"/>
          </a:p>
          <a:p>
            <a:r>
              <a:rPr lang="en-US" sz="3600" dirty="0" err="1"/>
              <a:t>Ciphertext</a:t>
            </a:r>
            <a:r>
              <a:rPr lang="en-US" sz="3600" dirty="0"/>
              <a:t>, plaintext, key</a:t>
            </a:r>
          </a:p>
        </p:txBody>
      </p:sp>
    </p:spTree>
    <p:extLst>
      <p:ext uri="{BB962C8B-B14F-4D97-AF65-F5344CB8AC3E}">
        <p14:creationId xmlns:p14="http://schemas.microsoft.com/office/powerpoint/2010/main" val="228611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Basic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50" y="1375533"/>
            <a:ext cx="7575467" cy="4195481"/>
          </a:xfrm>
        </p:spPr>
        <p:txBody>
          <a:bodyPr>
            <a:noAutofit/>
          </a:bodyPr>
          <a:lstStyle/>
          <a:p>
            <a:r>
              <a:rPr lang="en-US" sz="2400" dirty="0"/>
              <a:t>On computer, all information is stored as bits.</a:t>
            </a:r>
          </a:p>
          <a:p>
            <a:pPr lvl="1"/>
            <a:r>
              <a:rPr lang="en-US" sz="2000" dirty="0"/>
              <a:t>Encrypting bits == Encrypting message</a:t>
            </a:r>
          </a:p>
          <a:p>
            <a:r>
              <a:rPr lang="en-US" sz="2400" dirty="0"/>
              <a:t>Important Property:</a:t>
            </a:r>
          </a:p>
          <a:p>
            <a:pPr lvl="1"/>
            <a:r>
              <a:rPr lang="en-US" sz="2000" dirty="0"/>
              <a:t>K ⊕  P ⊕ K = P</a:t>
            </a:r>
          </a:p>
          <a:p>
            <a:pPr lvl="1"/>
            <a:r>
              <a:rPr lang="en-US" sz="2000" dirty="0"/>
              <a:t>Think of the first XOR as encrypting, second XOR as decrypting.</a:t>
            </a:r>
          </a:p>
          <a:p>
            <a:pPr lvl="2"/>
            <a:r>
              <a:rPr lang="en-US" sz="2000" dirty="0"/>
              <a:t>K</a:t>
            </a:r>
            <a:r>
              <a:rPr lang="en-US" sz="1800" dirty="0"/>
              <a:t> ⊕  P = C</a:t>
            </a:r>
          </a:p>
          <a:p>
            <a:pPr lvl="2"/>
            <a:r>
              <a:rPr lang="en-US" sz="1800" dirty="0"/>
              <a:t>C ⊕  K = P</a:t>
            </a:r>
            <a:endParaRPr lang="en-US" sz="2000" dirty="0"/>
          </a:p>
          <a:p>
            <a:pPr lvl="1"/>
            <a:r>
              <a:rPr lang="en-US" sz="2000" dirty="0"/>
              <a:t>Example: K = 68, P = 90</a:t>
            </a:r>
          </a:p>
          <a:p>
            <a:pPr lvl="1"/>
            <a:r>
              <a:rPr lang="en-US" sz="2000" dirty="0"/>
              <a:t>68 ⊕ 90 =  1000100 ⊕  1011010 = 0011110 = 30</a:t>
            </a:r>
          </a:p>
          <a:p>
            <a:pPr lvl="1"/>
            <a:r>
              <a:rPr lang="en-US" sz="2000" dirty="0"/>
              <a:t>30 ⊕ 68 = 0011110 ⊕ 1000100 = 1011010 = 68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917" y="2474845"/>
            <a:ext cx="2969486" cy="247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2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Block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41770"/>
            <a:ext cx="8946541" cy="4195481"/>
          </a:xfrm>
        </p:spPr>
        <p:txBody>
          <a:bodyPr/>
          <a:lstStyle/>
          <a:p>
            <a:r>
              <a:rPr lang="en-US" dirty="0"/>
              <a:t>Symmetric Encryption</a:t>
            </a:r>
          </a:p>
          <a:p>
            <a:r>
              <a:rPr lang="en-US" dirty="0"/>
              <a:t>Take a plaintext block of bits, encrypt it using key. </a:t>
            </a:r>
          </a:p>
          <a:p>
            <a:r>
              <a:rPr lang="en-US" dirty="0"/>
              <a:t>Take a </a:t>
            </a:r>
            <a:r>
              <a:rPr lang="en-US" dirty="0" err="1"/>
              <a:t>ciphertext</a:t>
            </a:r>
            <a:r>
              <a:rPr lang="en-US" dirty="0"/>
              <a:t> block of bits, decrypt it using the key.</a:t>
            </a:r>
          </a:p>
          <a:p>
            <a:r>
              <a:rPr lang="en-US" dirty="0"/>
              <a:t>Examples: AES, DES, Blowfish, RC5</a:t>
            </a:r>
          </a:p>
          <a:p>
            <a:r>
              <a:rPr lang="en-US" dirty="0"/>
              <a:t>Have Modes of Operation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373" y="3960826"/>
            <a:ext cx="68389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2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ECB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ECB – Electronic Codebook Mode. Take a block of plaintext, encrypt, repeat. Insecure.</a:t>
            </a:r>
          </a:p>
          <a:p>
            <a:r>
              <a:rPr lang="en-US" dirty="0"/>
              <a:t>Identical plaintexts map to identical </a:t>
            </a:r>
            <a:r>
              <a:rPr lang="en-US" dirty="0" err="1"/>
              <a:t>ciphertexts</a:t>
            </a:r>
            <a:r>
              <a:rPr lang="en-US" dirty="0"/>
              <a:t>!</a:t>
            </a:r>
          </a:p>
          <a:p>
            <a:r>
              <a:rPr lang="en-US" dirty="0"/>
              <a:t>Crack with frequency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2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8741" y="163959"/>
            <a:ext cx="5397533" cy="64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2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07486"/>
            <a:ext cx="8946541" cy="4195481"/>
          </a:xfrm>
        </p:spPr>
        <p:txBody>
          <a:bodyPr/>
          <a:lstStyle/>
          <a:p>
            <a:r>
              <a:rPr lang="en-US" dirty="0"/>
              <a:t>Cipher Block Chaining – Use output of one encryption as input for the next.</a:t>
            </a:r>
          </a:p>
          <a:p>
            <a:pPr lvl="1"/>
            <a:r>
              <a:rPr lang="en-US" dirty="0"/>
              <a:t>Ensures each block will have different output, even if each block has same plaintext.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ENCRYPTION</a:t>
            </a:r>
            <a:r>
              <a:rPr lang="en-US" dirty="0"/>
              <a:t>										</a:t>
            </a:r>
            <a:r>
              <a:rPr lang="en-US" dirty="0">
                <a:solidFill>
                  <a:srgbClr val="FF0000"/>
                </a:solidFill>
              </a:rPr>
              <a:t>DECRYPTION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49" y="3489026"/>
            <a:ext cx="5467495" cy="2982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016" y="3490719"/>
            <a:ext cx="5299075" cy="2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08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528</TotalTime>
  <Words>1064</Words>
  <Application>Microsoft Office PowerPoint</Application>
  <PresentationFormat>Widescreen</PresentationFormat>
  <Paragraphs>189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</vt:lpstr>
      <vt:lpstr>Padding Oracle Attacks</vt:lpstr>
      <vt:lpstr>Overview</vt:lpstr>
      <vt:lpstr>Demo Step 0</vt:lpstr>
      <vt:lpstr>What is Cryptography</vt:lpstr>
      <vt:lpstr>1) Basic Math</vt:lpstr>
      <vt:lpstr>2) Block Ciphers</vt:lpstr>
      <vt:lpstr>ECB Mode</vt:lpstr>
      <vt:lpstr>PowerPoint Presentation</vt:lpstr>
      <vt:lpstr>CBC Mode</vt:lpstr>
      <vt:lpstr>3) Padding</vt:lpstr>
      <vt:lpstr>Padding (Cont’d)</vt:lpstr>
      <vt:lpstr>Padding Oracle</vt:lpstr>
      <vt:lpstr>B-But…How?</vt:lpstr>
      <vt:lpstr>Where does our attack begin?</vt:lpstr>
      <vt:lpstr>How to get the other bytes before?</vt:lpstr>
      <vt:lpstr>Review</vt:lpstr>
      <vt:lpstr>That was all for decrypting a single block. What about the rest?</vt:lpstr>
      <vt:lpstr>Analysis</vt:lpstr>
      <vt:lpstr>Demo</vt:lpstr>
      <vt:lpstr>Have Padding Oracle Attacks Happened in Real Life?</vt:lpstr>
      <vt:lpstr>References/Questions?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Padding Oracle Attacks</dc:title>
  <dc:creator>Siddarth Senthilkumar</dc:creator>
  <cp:lastModifiedBy>Siddarth Senthilkumar</cp:lastModifiedBy>
  <cp:revision>70</cp:revision>
  <dcterms:created xsi:type="dcterms:W3CDTF">2016-10-29T13:15:10Z</dcterms:created>
  <dcterms:modified xsi:type="dcterms:W3CDTF">2016-10-29T22:03:15Z</dcterms:modified>
</cp:coreProperties>
</file>