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Cardo Bold" charset="1" panose="02020804080000020003"/>
      <p:regular r:id="rId27"/>
    </p:embeddedFont>
    <p:embeddedFont>
      <p:font typeface="Open Sauce" charset="1" panose="00000500000000000000"/>
      <p:regular r:id="rId28"/>
    </p:embeddedFont>
    <p:embeddedFont>
      <p:font typeface="Cardo" charset="1" panose="02020600000000000000"/>
      <p:regular r:id="rId29"/>
    </p:embeddedFont>
    <p:embeddedFont>
      <p:font typeface="Open Sauce Bold" charset="1" panose="00000800000000000000"/>
      <p:regular r:id="rId30"/>
    </p:embeddedFont>
    <p:embeddedFont>
      <p:font typeface="Gotham" charset="1" panose="00000000000000000000"/>
      <p:regular r:id="rId31"/>
    </p:embeddedFont>
    <p:embeddedFont>
      <p:font typeface="Gotham Bold" charset="1" panose="000000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embeddings/oleObject1.bin" Type="http://schemas.openxmlformats.org/officeDocument/2006/relationships/oleObjec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https://github.com/sidsiddesh11/project.git" TargetMode="External" Type="http://schemas.openxmlformats.org/officeDocument/2006/relationships/hyperlink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Relationship Id="rId3" Target="../media/image20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docs.google.com/spreadsheets/d/1kFB4dbcnhkgNfQfiVjAKhl0Ns5zwa0E-/edit?usp=drive_link&amp;ouid=112981660008653672215&amp;rtpof=true&amp;sd=true" TargetMode="External" Type="http://schemas.openxmlformats.org/officeDocument/2006/relationships/hyperlink"/><Relationship Id="rId3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docs.google.com/spreadsheets/d/13x-lPPP57DkaHfniJIRPiv9wVfnG4i68/edit?usp=drive_link&amp;ouid=112981660008653672215&amp;rtpof=true&amp;sd=true" TargetMode="External" Type="http://schemas.openxmlformats.org/officeDocument/2006/relationships/hyperlink"/><Relationship Id="rId3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docs.google.com/spreadsheets/d/1ukjQAW3mcyP2K4HRF-gx9_QBVd95J37j/edit?usp=drive_link&amp;ouid=112981660008653672215&amp;rtpof=true&amp;sd=true" TargetMode="External" Type="http://schemas.openxmlformats.org/officeDocument/2006/relationships/hyperlink"/><Relationship Id="rId3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drive.google.com/drive/folders/1u35suhUO2ZEM5WxIdCLMitI9Jh8x0Ete?usp=drive_link" TargetMode="External" Type="http://schemas.openxmlformats.org/officeDocument/2006/relationships/hyperlink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2447291"/>
            <a:ext cx="8354450" cy="5392418"/>
          </a:xfrm>
          <a:custGeom>
            <a:avLst/>
            <a:gdLst/>
            <a:ahLst/>
            <a:cxnLst/>
            <a:rect r="r" b="b" t="t" l="l"/>
            <a:pathLst>
              <a:path h="5392418" w="8354450">
                <a:moveTo>
                  <a:pt x="0" y="0"/>
                </a:moveTo>
                <a:lnTo>
                  <a:pt x="8354450" y="0"/>
                </a:lnTo>
                <a:lnTo>
                  <a:pt x="8354450" y="5392418"/>
                </a:lnTo>
                <a:lnTo>
                  <a:pt x="0" y="5392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Object 3" id="3"/>
          <p:cNvGraphicFramePr/>
          <p:nvPr/>
        </p:nvGraphicFramePr>
        <p:xfrm>
          <a:off x="1573165" y="3328447"/>
          <a:ext cx="7586157" cy="4274588"/>
        </p:xfrm>
        <a:graphic>
          <a:graphicData uri="http://schemas.openxmlformats.org/presentationml/2006/ole">
            <p:oleObj imgW="9105900" imgH="5791200" r:id="rId5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409006" y="295275"/>
            <a:ext cx="12128482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01"/>
              </a:lnSpc>
            </a:pPr>
            <a:r>
              <a:rPr lang="en-US" sz="9667" b="true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Project Review-A7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73165" y="8734425"/>
            <a:ext cx="561140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September 18, 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2976" y="2367755"/>
            <a:ext cx="10178350" cy="6177878"/>
          </a:xfrm>
          <a:custGeom>
            <a:avLst/>
            <a:gdLst/>
            <a:ahLst/>
            <a:cxnLst/>
            <a:rect r="r" b="b" t="t" l="l"/>
            <a:pathLst>
              <a:path h="6177878" w="10178350">
                <a:moveTo>
                  <a:pt x="0" y="0"/>
                </a:moveTo>
                <a:lnTo>
                  <a:pt x="10178350" y="0"/>
                </a:lnTo>
                <a:lnTo>
                  <a:pt x="10178350" y="6177878"/>
                </a:lnTo>
                <a:lnTo>
                  <a:pt x="0" y="6177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296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80134" y="419100"/>
            <a:ext cx="12071608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Test Cases - Product Page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171326" y="2054561"/>
            <a:ext cx="6455430" cy="68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8527" indent="-344263" lvl="1">
              <a:lnSpc>
                <a:spcPts val="3826"/>
              </a:lnSpc>
              <a:buAutoNum type="arabicPeriod" startAt="1"/>
            </a:pPr>
            <a:r>
              <a:rPr lang="en-US" b="true" sz="3189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Verify Products Displayed</a:t>
            </a:r>
          </a:p>
          <a:p>
            <a:pPr algn="l" marL="688527" indent="-344263" lvl="1">
              <a:lnSpc>
                <a:spcPts val="3826"/>
              </a:lnSpc>
              <a:buAutoNum type="arabicPeriod" startAt="1"/>
            </a:pPr>
            <a:r>
              <a:rPr lang="en-US" b="true" sz="3189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Verify Valid Product Search</a:t>
            </a:r>
          </a:p>
          <a:p>
            <a:pPr algn="l" marL="688527" indent="-344263" lvl="1">
              <a:lnSpc>
                <a:spcPts val="3826"/>
              </a:lnSpc>
              <a:buAutoNum type="arabicPeriod" startAt="1"/>
            </a:pPr>
            <a:r>
              <a:rPr lang="en-US" b="true" sz="3189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Verify Invalid Product Search</a:t>
            </a:r>
          </a:p>
          <a:p>
            <a:pPr algn="l" marL="688527" indent="-344263" lvl="1">
              <a:lnSpc>
                <a:spcPts val="3826"/>
              </a:lnSpc>
              <a:buAutoNum type="arabicPeriod" startAt="1"/>
            </a:pPr>
            <a:r>
              <a:rPr lang="en-US" b="true" sz="3189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Verify Add to Cart</a:t>
            </a:r>
          </a:p>
          <a:p>
            <a:pPr algn="l" marL="688527" indent="-344263" lvl="1">
              <a:lnSpc>
                <a:spcPts val="3826"/>
              </a:lnSpc>
              <a:buAutoNum type="arabicPeriod" startAt="1"/>
            </a:pPr>
            <a:r>
              <a:rPr lang="en-US" b="true" sz="3189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Verify Continue Shopping Button</a:t>
            </a:r>
          </a:p>
          <a:p>
            <a:pPr algn="l" marL="688527" indent="-344263" lvl="1">
              <a:lnSpc>
                <a:spcPts val="3826"/>
              </a:lnSpc>
              <a:buAutoNum type="arabicPeriod" startAt="1"/>
            </a:pPr>
            <a:r>
              <a:rPr lang="en-US" b="true" sz="3189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Verify View Cart Button</a:t>
            </a:r>
          </a:p>
          <a:p>
            <a:pPr algn="l" marL="688527" indent="-344263" lvl="1">
              <a:lnSpc>
                <a:spcPts val="3826"/>
              </a:lnSpc>
              <a:buAutoNum type="arabicPeriod" startAt="1"/>
            </a:pPr>
            <a:r>
              <a:rPr lang="en-US" b="true" sz="3189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Verify View First Product</a:t>
            </a:r>
          </a:p>
          <a:p>
            <a:pPr algn="l" marL="688527" indent="-344263" lvl="1">
              <a:lnSpc>
                <a:spcPts val="3826"/>
              </a:lnSpc>
              <a:buAutoNum type="arabicPeriod" startAt="1"/>
            </a:pPr>
            <a:r>
              <a:rPr lang="en-US" b="true" sz="3189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Verify Different Categories (Men, Women, and Kids)</a:t>
            </a:r>
          </a:p>
          <a:p>
            <a:pPr algn="l" marL="688527" indent="-344263" lvl="1">
              <a:lnSpc>
                <a:spcPts val="3826"/>
              </a:lnSpc>
              <a:buAutoNum type="arabicPeriod" startAt="1"/>
            </a:pPr>
            <a:r>
              <a:rPr lang="en-US" b="true" sz="3189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Verify Different Brands (Polo, H&amp;M, Madame, Mast &amp; Harbour, Babyhug, Allen Solly Junior, Kookie Kids, Biba)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0168" y="1606596"/>
            <a:ext cx="11451540" cy="7507829"/>
          </a:xfrm>
          <a:custGeom>
            <a:avLst/>
            <a:gdLst/>
            <a:ahLst/>
            <a:cxnLst/>
            <a:rect r="r" b="b" t="t" l="l"/>
            <a:pathLst>
              <a:path h="7507829" w="11451540">
                <a:moveTo>
                  <a:pt x="0" y="0"/>
                </a:moveTo>
                <a:lnTo>
                  <a:pt x="11451539" y="0"/>
                </a:lnTo>
                <a:lnTo>
                  <a:pt x="11451539" y="7507829"/>
                </a:lnTo>
                <a:lnTo>
                  <a:pt x="0" y="75078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028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39821" y="409575"/>
            <a:ext cx="1135223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Generated Report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4441" y="2241744"/>
            <a:ext cx="6168699" cy="7481193"/>
          </a:xfrm>
          <a:custGeom>
            <a:avLst/>
            <a:gdLst/>
            <a:ahLst/>
            <a:cxnLst/>
            <a:rect r="r" b="b" t="t" l="l"/>
            <a:pathLst>
              <a:path h="7481193" w="6168699">
                <a:moveTo>
                  <a:pt x="0" y="0"/>
                </a:moveTo>
                <a:lnTo>
                  <a:pt x="6168699" y="0"/>
                </a:lnTo>
                <a:lnTo>
                  <a:pt x="6168699" y="7481193"/>
                </a:lnTo>
                <a:lnTo>
                  <a:pt x="0" y="74811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3910" t="-3768" r="-287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208814" y="2033973"/>
            <a:ext cx="8147887" cy="8253027"/>
          </a:xfrm>
          <a:custGeom>
            <a:avLst/>
            <a:gdLst/>
            <a:ahLst/>
            <a:cxnLst/>
            <a:rect r="r" b="b" t="t" l="l"/>
            <a:pathLst>
              <a:path h="8253027" w="8147887">
                <a:moveTo>
                  <a:pt x="0" y="0"/>
                </a:moveTo>
                <a:lnTo>
                  <a:pt x="8147887" y="0"/>
                </a:lnTo>
                <a:lnTo>
                  <a:pt x="8147887" y="8253027"/>
                </a:lnTo>
                <a:lnTo>
                  <a:pt x="0" y="82530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1701" r="0" b="-8407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69447" y="419100"/>
            <a:ext cx="14949106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Test Cases - Signup Page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3225" y="1290439"/>
            <a:ext cx="14314801" cy="8029913"/>
          </a:xfrm>
          <a:custGeom>
            <a:avLst/>
            <a:gdLst/>
            <a:ahLst/>
            <a:cxnLst/>
            <a:rect r="r" b="b" t="t" l="l"/>
            <a:pathLst>
              <a:path h="8029913" w="14314801">
                <a:moveTo>
                  <a:pt x="0" y="0"/>
                </a:moveTo>
                <a:lnTo>
                  <a:pt x="14314801" y="0"/>
                </a:lnTo>
                <a:lnTo>
                  <a:pt x="14314801" y="8029913"/>
                </a:lnTo>
                <a:lnTo>
                  <a:pt x="0" y="80299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43" r="0" b="-84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35737" y="104775"/>
            <a:ext cx="1135223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Generated Report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8070" y="2095976"/>
            <a:ext cx="10104429" cy="6807859"/>
          </a:xfrm>
          <a:custGeom>
            <a:avLst/>
            <a:gdLst/>
            <a:ahLst/>
            <a:cxnLst/>
            <a:rect r="r" b="b" t="t" l="l"/>
            <a:pathLst>
              <a:path h="6807859" w="10104429">
                <a:moveTo>
                  <a:pt x="0" y="0"/>
                </a:moveTo>
                <a:lnTo>
                  <a:pt x="10104429" y="0"/>
                </a:lnTo>
                <a:lnTo>
                  <a:pt x="10104429" y="6807859"/>
                </a:lnTo>
                <a:lnTo>
                  <a:pt x="0" y="68078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69447" y="419100"/>
            <a:ext cx="14949106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Test Cases - Login Page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005486" y="4767533"/>
            <a:ext cx="5429962" cy="1464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1686" indent="-345843" lvl="1">
              <a:lnSpc>
                <a:spcPts val="3844"/>
              </a:lnSpc>
              <a:buAutoNum type="arabicPeriod" startAt="1"/>
            </a:pPr>
            <a:r>
              <a:rPr lang="en-US" b="true" sz="3203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T</a:t>
            </a:r>
            <a:r>
              <a:rPr lang="en-US" b="true" sz="3203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est Login functionality  as a User  (with data from Excel)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5645" y="1363381"/>
            <a:ext cx="14625325" cy="8342529"/>
          </a:xfrm>
          <a:custGeom>
            <a:avLst/>
            <a:gdLst/>
            <a:ahLst/>
            <a:cxnLst/>
            <a:rect r="r" b="b" t="t" l="l"/>
            <a:pathLst>
              <a:path h="8342529" w="14625325">
                <a:moveTo>
                  <a:pt x="0" y="0"/>
                </a:moveTo>
                <a:lnTo>
                  <a:pt x="14625325" y="0"/>
                </a:lnTo>
                <a:lnTo>
                  <a:pt x="14625325" y="8342529"/>
                </a:lnTo>
                <a:lnTo>
                  <a:pt x="0" y="83425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35737" y="104775"/>
            <a:ext cx="1135223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Generated Report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57029" y="7297787"/>
            <a:ext cx="1960513" cy="1960513"/>
          </a:xfrm>
          <a:custGeom>
            <a:avLst/>
            <a:gdLst/>
            <a:ahLst/>
            <a:cxnLst/>
            <a:rect r="r" b="b" t="t" l="l"/>
            <a:pathLst>
              <a:path h="1960513" w="1960513">
                <a:moveTo>
                  <a:pt x="0" y="0"/>
                </a:moveTo>
                <a:lnTo>
                  <a:pt x="1960513" y="0"/>
                </a:lnTo>
                <a:lnTo>
                  <a:pt x="1960513" y="1960513"/>
                </a:lnTo>
                <a:lnTo>
                  <a:pt x="0" y="196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70119" y="266700"/>
            <a:ext cx="12133734" cy="304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 </a:t>
            </a:r>
            <a:r>
              <a:rPr lang="en-US" sz="5000" b="true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PROJECT  REPOSITORY ON GITHUB</a:t>
            </a:r>
          </a:p>
          <a:p>
            <a:pPr algn="ctr">
              <a:lnSpc>
                <a:spcPts val="6000"/>
              </a:lnSpc>
            </a:pPr>
            <a:r>
              <a:rPr lang="en-US" sz="5000" b="true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 </a:t>
            </a:r>
          </a:p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 </a:t>
            </a:r>
          </a:p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509842" y="7734300"/>
            <a:ext cx="10893058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40"/>
              </a:lnSpc>
              <a:spcBef>
                <a:spcPct val="0"/>
              </a:spcBef>
            </a:pPr>
            <a:r>
              <a:rPr lang="en-US" b="true" sz="4700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LINK FOR GIT REPOSITORY</a:t>
            </a:r>
            <a:r>
              <a:rPr lang="en-US" b="true" sz="4700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 </a:t>
            </a:r>
          </a:p>
          <a:p>
            <a:pPr algn="ctr">
              <a:lnSpc>
                <a:spcPts val="564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990457" y="8496300"/>
            <a:ext cx="10893058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 u="sng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  <a:hlinkClick r:id="rId4" tooltip="https://github.com/sidsiddesh11/project.git"/>
              </a:rPr>
              <a:t>Get Link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51839" y="2736433"/>
            <a:ext cx="15770295" cy="3075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592" indent="-410296" lvl="1">
              <a:lnSpc>
                <a:spcPts val="4941"/>
              </a:lnSpc>
              <a:buFont typeface="Arial"/>
              <a:buChar char="•"/>
            </a:pPr>
            <a:r>
              <a:rPr lang="en-US" sz="3800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All automation scripts and resources uploaded to GitHub</a:t>
            </a:r>
          </a:p>
          <a:p>
            <a:pPr algn="l" marL="820591" indent="-410295" lvl="1">
              <a:lnSpc>
                <a:spcPts val="4941"/>
              </a:lnSpc>
              <a:buFont typeface="Arial"/>
              <a:buChar char="•"/>
            </a:pPr>
            <a:r>
              <a:rPr lang="en-US" sz="3800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Centralized repository for team collaboration</a:t>
            </a:r>
          </a:p>
          <a:p>
            <a:pPr algn="l" marL="820591" indent="-410295" lvl="1">
              <a:lnSpc>
                <a:spcPts val="4941"/>
              </a:lnSpc>
              <a:buFont typeface="Arial"/>
              <a:buChar char="•"/>
            </a:pPr>
            <a:r>
              <a:rPr lang="en-US" sz="3800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Maintains version control and change history</a:t>
            </a:r>
          </a:p>
          <a:p>
            <a:pPr algn="l" marL="820591" indent="-410295" lvl="1">
              <a:lnSpc>
                <a:spcPts val="4941"/>
              </a:lnSpc>
              <a:buFont typeface="Arial"/>
              <a:buChar char="•"/>
            </a:pPr>
            <a:r>
              <a:rPr lang="en-US" sz="3800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Easy access for trainers/reviewers via shared link</a:t>
            </a:r>
          </a:p>
          <a:p>
            <a:pPr algn="l" marL="820591" indent="-410295" lvl="1">
              <a:lnSpc>
                <a:spcPts val="4941"/>
              </a:lnSpc>
              <a:buFont typeface="Arial"/>
              <a:buChar char="•"/>
            </a:pPr>
            <a:r>
              <a:rPr lang="en-US" sz="3800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Ensures project transparency and reusability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9832" y="183904"/>
            <a:ext cx="6688336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315938"/>
                </a:solidFill>
                <a:latin typeface="Cardo Bold"/>
                <a:ea typeface="Cardo Bold"/>
                <a:cs typeface="Cardo Bold"/>
                <a:sym typeface="Cardo Bold"/>
              </a:rPr>
              <a:t>Jenkins Integration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308603"/>
            <a:ext cx="16693877" cy="4375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</a:pPr>
            <a:r>
              <a:rPr lang="en-US" sz="2699" b="true">
                <a:solidFill>
                  <a:srgbClr val="32593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Steps to integrate:</a:t>
            </a:r>
          </a:p>
          <a:p>
            <a:pPr algn="l">
              <a:lnSpc>
                <a:spcPts val="3509"/>
              </a:lnSpc>
            </a:pPr>
          </a:p>
          <a:p>
            <a:pPr algn="l" marL="582928" indent="-291464" lvl="1">
              <a:lnSpc>
                <a:spcPts val="3509"/>
              </a:lnSpc>
              <a:buFont typeface="Arial"/>
              <a:buChar char="•"/>
            </a:pPr>
            <a:r>
              <a:rPr lang="en-US" sz="2699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Activate Jenkins using system terminal “brew services start jenkins-lts”</a:t>
            </a:r>
          </a:p>
          <a:p>
            <a:pPr algn="l" marL="582928" indent="-291464" lvl="1">
              <a:lnSpc>
                <a:spcPts val="3509"/>
              </a:lnSpc>
              <a:buFont typeface="Arial"/>
              <a:buChar char="•"/>
            </a:pPr>
            <a:r>
              <a:rPr lang="en-US" sz="2699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Open &amp; login: http://localhost:8080/</a:t>
            </a:r>
          </a:p>
          <a:p>
            <a:pPr algn="l" marL="582928" indent="-291464" lvl="1">
              <a:lnSpc>
                <a:spcPts val="3509"/>
              </a:lnSpc>
              <a:buFont typeface="Arial"/>
              <a:buChar char="•"/>
            </a:pPr>
            <a:r>
              <a:rPr lang="en-US" sz="2699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New Item → Give Project name → Freestyle Project</a:t>
            </a:r>
          </a:p>
          <a:p>
            <a:pPr algn="l" marL="582928" indent="-291464" lvl="1">
              <a:lnSpc>
                <a:spcPts val="3509"/>
              </a:lnSpc>
              <a:buFont typeface="Arial"/>
              <a:buChar char="•"/>
            </a:pPr>
            <a:r>
              <a:rPr lang="en-US" sz="2699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Source Code Management (SCM) →  Git → Repo URL: https://github.com/sidsiddesh11/project.git</a:t>
            </a:r>
          </a:p>
          <a:p>
            <a:pPr algn="l" marL="582928" indent="-291464" lvl="1">
              <a:lnSpc>
                <a:spcPts val="3509"/>
              </a:lnSpc>
              <a:buFont typeface="Arial"/>
              <a:buChar char="•"/>
            </a:pPr>
            <a:r>
              <a:rPr lang="en-US" sz="2699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Build Steps → Execute Windows batch command → Command → MVN Clean Test</a:t>
            </a:r>
          </a:p>
          <a:p>
            <a:pPr algn="l" marL="582928" indent="-291464" lvl="1">
              <a:lnSpc>
                <a:spcPts val="3509"/>
              </a:lnSpc>
              <a:buFont typeface="Arial"/>
              <a:buChar char="•"/>
            </a:pPr>
            <a:r>
              <a:rPr lang="en-US" sz="2699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Save &amp; Run Build</a:t>
            </a:r>
          </a:p>
          <a:p>
            <a:pPr algn="l">
              <a:lnSpc>
                <a:spcPts val="350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713993"/>
            <a:ext cx="16693877" cy="262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</a:pPr>
            <a:r>
              <a:rPr lang="en-US" sz="2699" b="true">
                <a:solidFill>
                  <a:srgbClr val="32593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What is Jenkins: </a:t>
            </a:r>
          </a:p>
          <a:p>
            <a:pPr algn="l">
              <a:lnSpc>
                <a:spcPts val="3509"/>
              </a:lnSpc>
            </a:pPr>
          </a:p>
          <a:p>
            <a:pPr algn="l">
              <a:lnSpc>
                <a:spcPts val="3509"/>
              </a:lnSpc>
            </a:pPr>
            <a:r>
              <a:rPr lang="en-US" sz="2699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Jenkins is an open-source automation server that helps automate parts of the software development process especially building, testing, and deploying applications.</a:t>
            </a:r>
          </a:p>
          <a:p>
            <a:pPr algn="l">
              <a:lnSpc>
                <a:spcPts val="3509"/>
              </a:lnSpc>
            </a:pPr>
          </a:p>
          <a:p>
            <a:pPr algn="l">
              <a:lnSpc>
                <a:spcPts val="3509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99776" y="3770255"/>
            <a:ext cx="11088449" cy="6285886"/>
          </a:xfrm>
          <a:custGeom>
            <a:avLst/>
            <a:gdLst/>
            <a:ahLst/>
            <a:cxnLst/>
            <a:rect r="r" b="b" t="t" l="l"/>
            <a:pathLst>
              <a:path h="6285886" w="11088449">
                <a:moveTo>
                  <a:pt x="0" y="0"/>
                </a:moveTo>
                <a:lnTo>
                  <a:pt x="11088448" y="0"/>
                </a:lnTo>
                <a:lnTo>
                  <a:pt x="11088448" y="6285886"/>
                </a:lnTo>
                <a:lnTo>
                  <a:pt x="0" y="62858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333" t="-15606" r="-3619" b="-2028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99776" y="1508627"/>
            <a:ext cx="11088449" cy="1975130"/>
          </a:xfrm>
          <a:custGeom>
            <a:avLst/>
            <a:gdLst/>
            <a:ahLst/>
            <a:cxnLst/>
            <a:rect r="r" b="b" t="t" l="l"/>
            <a:pathLst>
              <a:path h="1975130" w="11088449">
                <a:moveTo>
                  <a:pt x="0" y="0"/>
                </a:moveTo>
                <a:lnTo>
                  <a:pt x="11088448" y="0"/>
                </a:lnTo>
                <a:lnTo>
                  <a:pt x="11088448" y="1975130"/>
                </a:lnTo>
                <a:lnTo>
                  <a:pt x="0" y="19751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0048" t="-73924" r="-2544" b="-24479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799832" y="183904"/>
            <a:ext cx="6688336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315938"/>
                </a:solidFill>
                <a:latin typeface="Cardo Bold"/>
                <a:ea typeface="Cardo Bold"/>
                <a:cs typeface="Cardo Bold"/>
                <a:sym typeface="Cardo Bold"/>
              </a:rPr>
              <a:t>Jenkins Integration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398665"/>
            <a:ext cx="16230600" cy="679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b="true" sz="3200">
                <a:solidFill>
                  <a:srgbClr val="32593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Dynamic Elements: </a:t>
            </a:r>
          </a:p>
          <a:p>
            <a:pPr algn="l">
              <a:lnSpc>
                <a:spcPts val="4160"/>
              </a:lnSpc>
            </a:pPr>
            <a:r>
              <a:rPr lang="en-US" sz="3200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Changing IDs/locators break scripts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b="true" sz="3200">
                <a:solidFill>
                  <a:srgbClr val="32593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Synchronization Issues: </a:t>
            </a:r>
          </a:p>
          <a:p>
            <a:pPr algn="l">
              <a:lnSpc>
                <a:spcPts val="4160"/>
              </a:lnSpc>
            </a:pPr>
            <a:r>
              <a:rPr lang="en-US" sz="3200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Handling page load and wait times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b="true" sz="3200">
                <a:solidFill>
                  <a:srgbClr val="32593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Cross-Browser Compatibility: </a:t>
            </a:r>
          </a:p>
          <a:p>
            <a:pPr algn="l">
              <a:lnSpc>
                <a:spcPts val="4160"/>
              </a:lnSpc>
            </a:pPr>
            <a:r>
              <a:rPr lang="en-US" sz="3200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Ensuring consistent behavior across browsers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b="true" sz="3200">
                <a:solidFill>
                  <a:srgbClr val="32593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Environment Stability: </a:t>
            </a:r>
          </a:p>
          <a:p>
            <a:pPr algn="l">
              <a:lnSpc>
                <a:spcPts val="4160"/>
              </a:lnSpc>
            </a:pPr>
            <a:r>
              <a:rPr lang="en-US" sz="3200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Failures caused by unstable servers or network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b="true" sz="3200">
                <a:solidFill>
                  <a:srgbClr val="32593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Maintenance of Automation Scripts: </a:t>
            </a:r>
          </a:p>
          <a:p>
            <a:pPr algn="l">
              <a:lnSpc>
                <a:spcPts val="4160"/>
              </a:lnSpc>
            </a:pPr>
            <a:r>
              <a:rPr lang="en-US" sz="3200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Frequent updates after UI/code changes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b="true" sz="3200">
                <a:solidFill>
                  <a:srgbClr val="32593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Integration: </a:t>
            </a:r>
          </a:p>
          <a:p>
            <a:pPr algn="l">
              <a:lnSpc>
                <a:spcPts val="4160"/>
              </a:lnSpc>
            </a:pPr>
            <a:r>
              <a:rPr lang="en-US" sz="3200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Challenges with CI/CD and third-party tool integration</a:t>
            </a:r>
          </a:p>
          <a:p>
            <a:pPr algn="l">
              <a:lnSpc>
                <a:spcPts val="416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282453" y="3086100"/>
            <a:ext cx="4209514" cy="4114800"/>
          </a:xfrm>
          <a:custGeom>
            <a:avLst/>
            <a:gdLst/>
            <a:ahLst/>
            <a:cxnLst/>
            <a:rect r="r" b="b" t="t" l="l"/>
            <a:pathLst>
              <a:path h="4114800" w="4209514">
                <a:moveTo>
                  <a:pt x="0" y="0"/>
                </a:moveTo>
                <a:lnTo>
                  <a:pt x="4209514" y="0"/>
                </a:lnTo>
                <a:lnTo>
                  <a:pt x="42095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60856" y="619125"/>
            <a:ext cx="17166289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80"/>
              </a:lnSpc>
              <a:spcBef>
                <a:spcPct val="0"/>
              </a:spcBef>
            </a:pPr>
            <a:r>
              <a:rPr lang="en-US" b="true" sz="5400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Challenges in Automation Testing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345049"/>
            <a:ext cx="11520339" cy="5227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5" indent="-356233" lvl="1">
              <a:lnSpc>
                <a:spcPts val="5246"/>
              </a:lnSpc>
              <a:buAutoNum type="arabicPeriod" startAt="1"/>
            </a:pPr>
            <a:r>
              <a:rPr lang="en-US" sz="3299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Introduction (Problem Statement, Objectives)</a:t>
            </a:r>
          </a:p>
          <a:p>
            <a:pPr algn="l" marL="712465" indent="-356233" lvl="1">
              <a:lnSpc>
                <a:spcPts val="5246"/>
              </a:lnSpc>
              <a:buAutoNum type="arabicPeriod" startAt="1"/>
            </a:pPr>
            <a:r>
              <a:rPr lang="en-US" sz="3299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Manual Test Cases ( UI, Functional and Defect)</a:t>
            </a:r>
          </a:p>
          <a:p>
            <a:pPr algn="l" marL="712465" indent="-356233" lvl="1">
              <a:lnSpc>
                <a:spcPts val="5246"/>
              </a:lnSpc>
              <a:buAutoNum type="arabicPeriod" startAt="1"/>
            </a:pPr>
            <a:r>
              <a:rPr lang="en-US" sz="3299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Challenges in Manual Testing</a:t>
            </a:r>
          </a:p>
          <a:p>
            <a:pPr algn="l" marL="712465" indent="-356233" lvl="1">
              <a:lnSpc>
                <a:spcPts val="5246"/>
              </a:lnSpc>
              <a:buAutoNum type="arabicPeriod" startAt="1"/>
            </a:pPr>
            <a:r>
              <a:rPr lang="en-US" sz="3299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Framework</a:t>
            </a:r>
          </a:p>
          <a:p>
            <a:pPr algn="l" marL="712465" indent="-356233" lvl="1">
              <a:lnSpc>
                <a:spcPts val="5246"/>
              </a:lnSpc>
              <a:buAutoNum type="arabicPeriod" startAt="1"/>
            </a:pPr>
            <a:r>
              <a:rPr lang="en-US" sz="3299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Automated Test Cases and Reports</a:t>
            </a:r>
          </a:p>
          <a:p>
            <a:pPr algn="l" marL="712465" indent="-356233" lvl="1">
              <a:lnSpc>
                <a:spcPts val="5246"/>
              </a:lnSpc>
              <a:buAutoNum type="arabicPeriod" startAt="1"/>
            </a:pPr>
            <a:r>
              <a:rPr lang="en-US" sz="3299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Jenkins Integration</a:t>
            </a:r>
          </a:p>
          <a:p>
            <a:pPr algn="l" marL="712465" indent="-356233" lvl="1">
              <a:lnSpc>
                <a:spcPts val="5246"/>
              </a:lnSpc>
              <a:buAutoNum type="arabicPeriod" startAt="1"/>
            </a:pPr>
            <a:r>
              <a:rPr lang="en-US" sz="3299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Challenges in Automation Testing</a:t>
            </a:r>
          </a:p>
          <a:p>
            <a:pPr algn="l" marL="712465" indent="-356233" lvl="1">
              <a:lnSpc>
                <a:spcPts val="5246"/>
              </a:lnSpc>
              <a:buAutoNum type="arabicPeriod" startAt="1"/>
            </a:pPr>
            <a:r>
              <a:rPr lang="en-US" sz="3299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8400211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519"/>
              </a:lnSpc>
              <a:spcBef>
                <a:spcPct val="0"/>
              </a:spcBef>
            </a:pPr>
            <a:r>
              <a:rPr lang="en-US" b="true" sz="9599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Agenda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2211228" y="3029813"/>
            <a:ext cx="4304718" cy="5542938"/>
            <a:chOff x="0" y="0"/>
            <a:chExt cx="5739624" cy="73905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0829" y="0"/>
              <a:ext cx="3589615" cy="3583881"/>
            </a:xfrm>
            <a:custGeom>
              <a:avLst/>
              <a:gdLst/>
              <a:ahLst/>
              <a:cxnLst/>
              <a:rect r="r" b="b" t="t" l="l"/>
              <a:pathLst>
                <a:path h="3583881" w="3589615">
                  <a:moveTo>
                    <a:pt x="0" y="0"/>
                  </a:moveTo>
                  <a:lnTo>
                    <a:pt x="3589615" y="0"/>
                  </a:lnTo>
                  <a:lnTo>
                    <a:pt x="3589615" y="3583881"/>
                  </a:lnTo>
                  <a:lnTo>
                    <a:pt x="0" y="3583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2247552">
              <a:off x="3127923" y="2497868"/>
              <a:ext cx="2175501" cy="2172025"/>
            </a:xfrm>
            <a:custGeom>
              <a:avLst/>
              <a:gdLst/>
              <a:ahLst/>
              <a:cxnLst/>
              <a:rect r="r" b="b" t="t" l="l"/>
              <a:pathLst>
                <a:path h="2172025" w="2175501">
                  <a:moveTo>
                    <a:pt x="0" y="0"/>
                  </a:moveTo>
                  <a:lnTo>
                    <a:pt x="2175501" y="0"/>
                  </a:lnTo>
                  <a:lnTo>
                    <a:pt x="2175501" y="2172025"/>
                  </a:lnTo>
                  <a:lnTo>
                    <a:pt x="0" y="217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2893323">
              <a:off x="613751" y="3790858"/>
              <a:ext cx="2988172" cy="2983399"/>
            </a:xfrm>
            <a:custGeom>
              <a:avLst/>
              <a:gdLst/>
              <a:ahLst/>
              <a:cxnLst/>
              <a:rect r="r" b="b" t="t" l="l"/>
              <a:pathLst>
                <a:path h="2983399" w="2988172">
                  <a:moveTo>
                    <a:pt x="0" y="0"/>
                  </a:moveTo>
                  <a:lnTo>
                    <a:pt x="2988172" y="0"/>
                  </a:lnTo>
                  <a:lnTo>
                    <a:pt x="2988172" y="2983399"/>
                  </a:lnTo>
                  <a:lnTo>
                    <a:pt x="0" y="29833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383599"/>
            <a:ext cx="13414440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b="true" sz="9000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402688"/>
            <a:ext cx="16230600" cy="458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Implemented a Hybrid QA Strategy combining Manual Testing and Selenium + TestNG Automation for an E-Commerce Web Application.</a:t>
            </a:r>
          </a:p>
          <a:p>
            <a:pPr algn="l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Achieved comprehensive test coverage of critical workflows (Login, Search, Cart, Checkout, Payment) with higher accuracy and faster execution.</a:t>
            </a:r>
          </a:p>
          <a:p>
            <a:pPr algn="l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Page Object Model (POM) and Data-Driven Testing ensured maintainability, scalability, and reusability of the automation framework.</a:t>
            </a:r>
          </a:p>
          <a:p>
            <a:pPr algn="l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Manual testing provided valuable exploratory insights and UI/UX validation, while automation accelerated regression testing and defect detection.</a:t>
            </a:r>
          </a:p>
          <a:p>
            <a:pPr algn="l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Generated detailed reports and defect logs that improved transparency and decision-making.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43291" y="4154305"/>
            <a:ext cx="12001418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b="true" sz="9000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Thank you!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998781" y="-3723493"/>
            <a:ext cx="7051175" cy="8406468"/>
            <a:chOff x="0" y="0"/>
            <a:chExt cx="9401566" cy="11208623"/>
          </a:xfrm>
        </p:grpSpPr>
        <p:sp>
          <p:nvSpPr>
            <p:cNvPr name="Freeform 4" id="4"/>
            <p:cNvSpPr/>
            <p:nvPr/>
          </p:nvSpPr>
          <p:spPr>
            <a:xfrm flipH="false" flipV="false" rot="2123307">
              <a:off x="2786108" y="1090831"/>
              <a:ext cx="5528000" cy="5519170"/>
            </a:xfrm>
            <a:custGeom>
              <a:avLst/>
              <a:gdLst/>
              <a:ahLst/>
              <a:cxnLst/>
              <a:rect r="r" b="b" t="t" l="l"/>
              <a:pathLst>
                <a:path h="5519170" w="5528000">
                  <a:moveTo>
                    <a:pt x="0" y="0"/>
                  </a:moveTo>
                  <a:lnTo>
                    <a:pt x="5528000" y="0"/>
                  </a:lnTo>
                  <a:lnTo>
                    <a:pt x="5528000" y="5519170"/>
                  </a:lnTo>
                  <a:lnTo>
                    <a:pt x="0" y="55191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124244">
              <a:off x="5239820" y="6532468"/>
              <a:ext cx="3350267" cy="3344915"/>
            </a:xfrm>
            <a:custGeom>
              <a:avLst/>
              <a:gdLst/>
              <a:ahLst/>
              <a:cxnLst/>
              <a:rect r="r" b="b" t="t" l="l"/>
              <a:pathLst>
                <a:path h="3344915" w="3350267">
                  <a:moveTo>
                    <a:pt x="0" y="0"/>
                  </a:moveTo>
                  <a:lnTo>
                    <a:pt x="3350267" y="0"/>
                  </a:lnTo>
                  <a:lnTo>
                    <a:pt x="3350267" y="3344916"/>
                  </a:lnTo>
                  <a:lnTo>
                    <a:pt x="0" y="33449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770015">
              <a:off x="452780" y="6160506"/>
              <a:ext cx="4601780" cy="4594429"/>
            </a:xfrm>
            <a:custGeom>
              <a:avLst/>
              <a:gdLst/>
              <a:ahLst/>
              <a:cxnLst/>
              <a:rect r="r" b="b" t="t" l="l"/>
              <a:pathLst>
                <a:path h="4594429" w="4601780">
                  <a:moveTo>
                    <a:pt x="0" y="0"/>
                  </a:moveTo>
                  <a:lnTo>
                    <a:pt x="4601780" y="0"/>
                  </a:lnTo>
                  <a:lnTo>
                    <a:pt x="4601780" y="4594429"/>
                  </a:lnTo>
                  <a:lnTo>
                    <a:pt x="0" y="45944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384267" y="4312039"/>
            <a:ext cx="6096657" cy="7850315"/>
            <a:chOff x="0" y="0"/>
            <a:chExt cx="8128876" cy="1046708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86150" y="0"/>
              <a:ext cx="5083875" cy="5075754"/>
            </a:xfrm>
            <a:custGeom>
              <a:avLst/>
              <a:gdLst/>
              <a:ahLst/>
              <a:cxnLst/>
              <a:rect r="r" b="b" t="t" l="l"/>
              <a:pathLst>
                <a:path h="5075754" w="5083875">
                  <a:moveTo>
                    <a:pt x="0" y="0"/>
                  </a:moveTo>
                  <a:lnTo>
                    <a:pt x="5083875" y="0"/>
                  </a:lnTo>
                  <a:lnTo>
                    <a:pt x="5083875" y="5075754"/>
                  </a:lnTo>
                  <a:lnTo>
                    <a:pt x="0" y="50757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-2247552">
              <a:off x="4429994" y="3537663"/>
              <a:ext cx="3081103" cy="3076182"/>
            </a:xfrm>
            <a:custGeom>
              <a:avLst/>
              <a:gdLst/>
              <a:ahLst/>
              <a:cxnLst/>
              <a:rect r="r" b="b" t="t" l="l"/>
              <a:pathLst>
                <a:path h="3076182" w="3081103">
                  <a:moveTo>
                    <a:pt x="0" y="0"/>
                  </a:moveTo>
                  <a:lnTo>
                    <a:pt x="3081103" y="0"/>
                  </a:lnTo>
                  <a:lnTo>
                    <a:pt x="3081103" y="3076182"/>
                  </a:lnTo>
                  <a:lnTo>
                    <a:pt x="0" y="30761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2893323">
              <a:off x="869239" y="5368891"/>
              <a:ext cx="4232068" cy="4225308"/>
            </a:xfrm>
            <a:custGeom>
              <a:avLst/>
              <a:gdLst/>
              <a:ahLst/>
              <a:cxnLst/>
              <a:rect r="r" b="b" t="t" l="l"/>
              <a:pathLst>
                <a:path h="4225308" w="4232068">
                  <a:moveTo>
                    <a:pt x="0" y="0"/>
                  </a:moveTo>
                  <a:lnTo>
                    <a:pt x="4232068" y="0"/>
                  </a:lnTo>
                  <a:lnTo>
                    <a:pt x="4232068" y="4225308"/>
                  </a:lnTo>
                  <a:lnTo>
                    <a:pt x="0" y="42253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8581" y="323850"/>
            <a:ext cx="9837106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151"/>
              </a:lnSpc>
              <a:spcBef>
                <a:spcPct val="0"/>
              </a:spcBef>
            </a:pPr>
            <a:r>
              <a:rPr lang="en-US" sz="9292">
                <a:solidFill>
                  <a:srgbClr val="325939"/>
                </a:solidFill>
                <a:latin typeface="Cardo"/>
                <a:ea typeface="Cardo"/>
                <a:cs typeface="Cardo"/>
                <a:sym typeface="Cardo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28345" y="1843328"/>
            <a:ext cx="17031310" cy="7414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0"/>
              </a:lnSpc>
            </a:pPr>
            <a:r>
              <a:rPr lang="en-US" sz="2821" b="true">
                <a:solidFill>
                  <a:srgbClr val="32593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Problem Statement: </a:t>
            </a:r>
            <a:r>
              <a:rPr lang="en-US" sz="2821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Hybrid Testing Strategy for E-Commerce Web Application: Manual and Selenium-based Automation Testing Using Java : </a:t>
            </a:r>
            <a:r>
              <a:rPr lang="en-US" sz="2821" b="true">
                <a:solidFill>
                  <a:srgbClr val="32593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https://automationexercise.com/</a:t>
            </a:r>
          </a:p>
          <a:p>
            <a:pPr algn="just">
              <a:lnSpc>
                <a:spcPts val="3950"/>
              </a:lnSpc>
            </a:pPr>
            <a:r>
              <a:rPr lang="en-US" sz="2821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      </a:t>
            </a:r>
          </a:p>
          <a:p>
            <a:pPr algn="just">
              <a:lnSpc>
                <a:spcPts val="3950"/>
              </a:lnSpc>
            </a:pPr>
            <a:r>
              <a:rPr lang="en-US" sz="2821" b="true">
                <a:solidFill>
                  <a:srgbClr val="32593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Purpose:</a:t>
            </a:r>
            <a:r>
              <a:rPr lang="en-US" sz="2821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 The goal of this capstone project is to demonstrates how a hybrid QA strategy improves overall test coverage and efficiency by leveraging both manual and automated approaches. It also validates the importance of frameworks, test reusability, and reporting in real-world QA.  </a:t>
            </a:r>
          </a:p>
          <a:p>
            <a:pPr algn="just">
              <a:lnSpc>
                <a:spcPts val="3950"/>
              </a:lnSpc>
            </a:pPr>
          </a:p>
          <a:p>
            <a:pPr algn="just">
              <a:lnSpc>
                <a:spcPts val="3950"/>
              </a:lnSpc>
            </a:pPr>
            <a:r>
              <a:rPr lang="en-US" sz="2821" b="true">
                <a:solidFill>
                  <a:srgbClr val="32593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Objectives</a:t>
            </a:r>
            <a:r>
              <a:rPr lang="en-US" sz="2821" b="true">
                <a:solidFill>
                  <a:srgbClr val="31593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:</a:t>
            </a:r>
          </a:p>
          <a:p>
            <a:pPr algn="just" marL="609261" indent="-304630" lvl="1">
              <a:lnSpc>
                <a:spcPts val="3950"/>
              </a:lnSpc>
              <a:buFont typeface="Arial"/>
              <a:buChar char="•"/>
            </a:pPr>
            <a:r>
              <a:rPr lang="en-US" sz="2821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Validate critical functionalities of the e-commerce site (login, search, cart, checkout, payment).</a:t>
            </a:r>
          </a:p>
          <a:p>
            <a:pPr algn="just" marL="609261" indent="-304630" lvl="1">
              <a:lnSpc>
                <a:spcPts val="3950"/>
              </a:lnSpc>
              <a:buFont typeface="Arial"/>
              <a:buChar char="•"/>
            </a:pPr>
            <a:r>
              <a:rPr lang="en-US" sz="2821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Ensure test coverage through both manual and automated test approaches.</a:t>
            </a:r>
          </a:p>
          <a:p>
            <a:pPr algn="just" marL="609261" indent="-304630" lvl="1">
              <a:lnSpc>
                <a:spcPts val="3950"/>
              </a:lnSpc>
              <a:buFont typeface="Arial"/>
              <a:buChar char="•"/>
            </a:pPr>
            <a:r>
              <a:rPr lang="en-US" sz="2821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Implement a maintainable Selenium automation framework using the Page Object Model (POM).</a:t>
            </a:r>
          </a:p>
          <a:p>
            <a:pPr algn="just" marL="609261" indent="-304630" lvl="1">
              <a:lnSpc>
                <a:spcPts val="3950"/>
              </a:lnSpc>
              <a:buFont typeface="Arial"/>
              <a:buChar char="•"/>
            </a:pPr>
            <a:r>
              <a:rPr lang="en-US" sz="2821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Log, track, and report defects using a defect log and test reports.</a:t>
            </a:r>
          </a:p>
          <a:p>
            <a:pPr algn="just" marL="609261" indent="-304630" lvl="1">
              <a:lnSpc>
                <a:spcPts val="3950"/>
              </a:lnSpc>
              <a:buFont typeface="Arial"/>
              <a:buChar char="•"/>
            </a:pPr>
            <a:r>
              <a:rPr lang="en-US" sz="2821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Compare manual vs automated testing effort, coverage, and efficiency.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4218" y="619125"/>
            <a:ext cx="17166289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80"/>
              </a:lnSpc>
              <a:spcBef>
                <a:spcPct val="0"/>
              </a:spcBef>
            </a:pPr>
            <a:r>
              <a:rPr lang="en-US" b="true" sz="5400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Challenges in Manual Testing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20424" y="2414568"/>
            <a:ext cx="16693877" cy="6848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5" indent="-356233" lvl="1">
              <a:lnSpc>
                <a:spcPts val="4289"/>
              </a:lnSpc>
              <a:buFont typeface="Arial"/>
              <a:buChar char="•"/>
            </a:pPr>
            <a:r>
              <a:rPr lang="en-US" b="true" sz="3299">
                <a:solidFill>
                  <a:srgbClr val="32593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Takes a Lot of Time:</a:t>
            </a:r>
            <a:r>
              <a:rPr lang="en-US" sz="3299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 </a:t>
            </a:r>
          </a:p>
          <a:p>
            <a:pPr algn="l">
              <a:lnSpc>
                <a:spcPts val="4289"/>
              </a:lnSpc>
            </a:pPr>
            <a:r>
              <a:rPr lang="en-US" sz="3299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Manually repeating tests This becomes especially time-consuming when testing multiple scenarios after every update.</a:t>
            </a:r>
          </a:p>
          <a:p>
            <a:pPr algn="l">
              <a:lnSpc>
                <a:spcPts val="4289"/>
              </a:lnSpc>
            </a:pPr>
          </a:p>
          <a:p>
            <a:pPr algn="l" marL="712465" indent="-356233" lvl="1">
              <a:lnSpc>
                <a:spcPts val="4289"/>
              </a:lnSpc>
              <a:buFont typeface="Arial"/>
              <a:buChar char="•"/>
            </a:pPr>
            <a:r>
              <a:rPr lang="en-US" b="true" sz="3299">
                <a:solidFill>
                  <a:srgbClr val="32593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Human Mistakes: </a:t>
            </a:r>
          </a:p>
          <a:p>
            <a:pPr algn="l">
              <a:lnSpc>
                <a:spcPts val="4289"/>
              </a:lnSpc>
            </a:pPr>
            <a:r>
              <a:rPr lang="en-US" sz="3299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Testers may accidentally skip steps or enter incorrect data. This can lead to inaccurate results and missed bugs.</a:t>
            </a:r>
          </a:p>
          <a:p>
            <a:pPr algn="l">
              <a:lnSpc>
                <a:spcPts val="4289"/>
              </a:lnSpc>
            </a:pPr>
          </a:p>
          <a:p>
            <a:pPr algn="l" marL="712465" indent="-356233" lvl="1">
              <a:lnSpc>
                <a:spcPts val="4289"/>
              </a:lnSpc>
              <a:buFont typeface="Arial"/>
              <a:buChar char="•"/>
            </a:pPr>
            <a:r>
              <a:rPr lang="en-US" b="true" sz="3299">
                <a:solidFill>
                  <a:srgbClr val="32593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Hard to Keep Track:</a:t>
            </a:r>
          </a:p>
          <a:p>
            <a:pPr algn="l">
              <a:lnSpc>
                <a:spcPts val="4289"/>
              </a:lnSpc>
            </a:pPr>
            <a:r>
              <a:rPr lang="en-US" sz="3299">
                <a:solidFill>
                  <a:srgbClr val="325939"/>
                </a:solidFill>
                <a:latin typeface="Open Sauce"/>
                <a:ea typeface="Open Sauce"/>
                <a:cs typeface="Open Sauce"/>
                <a:sym typeface="Open Sauce"/>
              </a:rPr>
              <a:t>As more features are added, updating a growing number of test cases becomes difficult. This can result in overlooked or incomplete tests.</a:t>
            </a:r>
          </a:p>
          <a:p>
            <a:pPr algn="l">
              <a:lnSpc>
                <a:spcPts val="3509"/>
              </a:lnSpc>
            </a:pPr>
          </a:p>
          <a:p>
            <a:pPr algn="l">
              <a:lnSpc>
                <a:spcPts val="350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13588" y="9258300"/>
            <a:ext cx="3060824" cy="796648"/>
            <a:chOff x="0" y="0"/>
            <a:chExt cx="806143" cy="2098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6143" cy="209817"/>
            </a:xfrm>
            <a:custGeom>
              <a:avLst/>
              <a:gdLst/>
              <a:ahLst/>
              <a:cxnLst/>
              <a:rect r="r" b="b" t="t" l="l"/>
              <a:pathLst>
                <a:path h="209817" w="806143">
                  <a:moveTo>
                    <a:pt x="104908" y="0"/>
                  </a:moveTo>
                  <a:lnTo>
                    <a:pt x="701235" y="0"/>
                  </a:lnTo>
                  <a:cubicBezTo>
                    <a:pt x="729058" y="0"/>
                    <a:pt x="755742" y="11053"/>
                    <a:pt x="775416" y="30727"/>
                  </a:cubicBezTo>
                  <a:cubicBezTo>
                    <a:pt x="795090" y="50401"/>
                    <a:pt x="806143" y="77085"/>
                    <a:pt x="806143" y="104908"/>
                  </a:cubicBezTo>
                  <a:lnTo>
                    <a:pt x="806143" y="104908"/>
                  </a:lnTo>
                  <a:cubicBezTo>
                    <a:pt x="806143" y="162848"/>
                    <a:pt x="759174" y="209817"/>
                    <a:pt x="701235" y="209817"/>
                  </a:cubicBezTo>
                  <a:lnTo>
                    <a:pt x="104908" y="209817"/>
                  </a:lnTo>
                  <a:cubicBezTo>
                    <a:pt x="46969" y="209817"/>
                    <a:pt x="0" y="162848"/>
                    <a:pt x="0" y="104908"/>
                  </a:cubicBezTo>
                  <a:lnTo>
                    <a:pt x="0" y="104908"/>
                  </a:lnTo>
                  <a:cubicBezTo>
                    <a:pt x="0" y="46969"/>
                    <a:pt x="46969" y="0"/>
                    <a:pt x="104908" y="0"/>
                  </a:cubicBezTo>
                  <a:close/>
                </a:path>
              </a:pathLst>
            </a:custGeom>
            <a:solidFill>
              <a:srgbClr val="8DC63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06143" cy="2860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07"/>
                </a:lnSpc>
              </a:pPr>
              <a:r>
                <a:rPr lang="en-US" sz="3648" u="sng">
                  <a:solidFill>
                    <a:srgbClr val="0F0E0C"/>
                  </a:solidFill>
                  <a:latin typeface="Gotham"/>
                  <a:ea typeface="Gotham"/>
                  <a:cs typeface="Gotham"/>
                  <a:sym typeface="Gotham"/>
                  <a:hlinkClick r:id="rId2" tooltip="https://docs.google.com/spreadsheets/d/1kFB4dbcnhkgNfQfiVjAKhl0Ns5zwa0E-/edit?usp=drive_link&amp;ouid=112981660008653672215&amp;rtpof=true&amp;sd=true"/>
                </a:rPr>
                <a:t>FILE LINK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74998" y="1905029"/>
            <a:ext cx="15138004" cy="7077017"/>
          </a:xfrm>
          <a:custGeom>
            <a:avLst/>
            <a:gdLst/>
            <a:ahLst/>
            <a:cxnLst/>
            <a:rect r="r" b="b" t="t" l="l"/>
            <a:pathLst>
              <a:path h="7077017" w="15138004">
                <a:moveTo>
                  <a:pt x="0" y="0"/>
                </a:moveTo>
                <a:lnTo>
                  <a:pt x="15138004" y="0"/>
                </a:lnTo>
                <a:lnTo>
                  <a:pt x="15138004" y="7077017"/>
                </a:lnTo>
                <a:lnTo>
                  <a:pt x="0" y="70770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16884" y="428625"/>
            <a:ext cx="14687339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00"/>
              </a:lnSpc>
              <a:spcBef>
                <a:spcPct val="0"/>
              </a:spcBef>
            </a:pPr>
            <a:r>
              <a:rPr lang="en-US" b="true" sz="7500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Manual Testcases (WebApp UI)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68769" y="8787374"/>
            <a:ext cx="3150461" cy="941853"/>
            <a:chOff x="0" y="0"/>
            <a:chExt cx="829751" cy="2480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9751" cy="248060"/>
            </a:xfrm>
            <a:custGeom>
              <a:avLst/>
              <a:gdLst/>
              <a:ahLst/>
              <a:cxnLst/>
              <a:rect r="r" b="b" t="t" l="l"/>
              <a:pathLst>
                <a:path h="248060" w="829751">
                  <a:moveTo>
                    <a:pt x="124030" y="0"/>
                  </a:moveTo>
                  <a:lnTo>
                    <a:pt x="705721" y="0"/>
                  </a:lnTo>
                  <a:cubicBezTo>
                    <a:pt x="738616" y="0"/>
                    <a:pt x="770164" y="13067"/>
                    <a:pt x="793424" y="36328"/>
                  </a:cubicBezTo>
                  <a:cubicBezTo>
                    <a:pt x="816684" y="59588"/>
                    <a:pt x="829751" y="91135"/>
                    <a:pt x="829751" y="124030"/>
                  </a:cubicBezTo>
                  <a:lnTo>
                    <a:pt x="829751" y="124030"/>
                  </a:lnTo>
                  <a:cubicBezTo>
                    <a:pt x="829751" y="156925"/>
                    <a:pt x="816684" y="188472"/>
                    <a:pt x="793424" y="211732"/>
                  </a:cubicBezTo>
                  <a:cubicBezTo>
                    <a:pt x="770164" y="234993"/>
                    <a:pt x="738616" y="248060"/>
                    <a:pt x="705721" y="248060"/>
                  </a:cubicBezTo>
                  <a:lnTo>
                    <a:pt x="124030" y="248060"/>
                  </a:lnTo>
                  <a:cubicBezTo>
                    <a:pt x="91135" y="248060"/>
                    <a:pt x="59588" y="234993"/>
                    <a:pt x="36328" y="211732"/>
                  </a:cubicBezTo>
                  <a:cubicBezTo>
                    <a:pt x="13067" y="188472"/>
                    <a:pt x="0" y="156925"/>
                    <a:pt x="0" y="124030"/>
                  </a:cubicBezTo>
                  <a:lnTo>
                    <a:pt x="0" y="124030"/>
                  </a:lnTo>
                  <a:cubicBezTo>
                    <a:pt x="0" y="91135"/>
                    <a:pt x="13067" y="59588"/>
                    <a:pt x="36328" y="36328"/>
                  </a:cubicBezTo>
                  <a:cubicBezTo>
                    <a:pt x="59588" y="13067"/>
                    <a:pt x="91135" y="0"/>
                    <a:pt x="124030" y="0"/>
                  </a:cubicBezTo>
                  <a:close/>
                </a:path>
              </a:pathLst>
            </a:custGeom>
            <a:solidFill>
              <a:srgbClr val="8DC63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829751" cy="333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247"/>
                </a:lnSpc>
              </a:pPr>
              <a:r>
                <a:rPr lang="en-US" sz="3748" u="sng">
                  <a:solidFill>
                    <a:srgbClr val="0F0E0C"/>
                  </a:solidFill>
                  <a:latin typeface="Gotham"/>
                  <a:ea typeface="Gotham"/>
                  <a:cs typeface="Gotham"/>
                  <a:sym typeface="Gotham"/>
                  <a:hlinkClick r:id="rId2" tooltip="https://docs.google.com/spreadsheets/d/13x-lPPP57DkaHfniJIRPiv9wVfnG4i68/edit?usp=drive_link&amp;ouid=112981660008653672215&amp;rtpof=true&amp;sd=true"/>
                </a:rPr>
                <a:t>FILE LINK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07120" y="1866388"/>
            <a:ext cx="15221586" cy="6920986"/>
          </a:xfrm>
          <a:custGeom>
            <a:avLst/>
            <a:gdLst/>
            <a:ahLst/>
            <a:cxnLst/>
            <a:rect r="r" b="b" t="t" l="l"/>
            <a:pathLst>
              <a:path h="6920986" w="15221586">
                <a:moveTo>
                  <a:pt x="0" y="0"/>
                </a:moveTo>
                <a:lnTo>
                  <a:pt x="15221586" y="0"/>
                </a:lnTo>
                <a:lnTo>
                  <a:pt x="15221586" y="6920986"/>
                </a:lnTo>
                <a:lnTo>
                  <a:pt x="0" y="692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568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83997" y="297598"/>
            <a:ext cx="13920006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00"/>
              </a:lnSpc>
              <a:spcBef>
                <a:spcPct val="0"/>
              </a:spcBef>
            </a:pPr>
            <a:r>
              <a:rPr lang="en-US" b="true" sz="7500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Manual Testcases (Functional)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31505" y="8917303"/>
            <a:ext cx="2657455" cy="1152591"/>
            <a:chOff x="0" y="0"/>
            <a:chExt cx="699906" cy="3035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9906" cy="303563"/>
            </a:xfrm>
            <a:custGeom>
              <a:avLst/>
              <a:gdLst/>
              <a:ahLst/>
              <a:cxnLst/>
              <a:rect r="r" b="b" t="t" l="l"/>
              <a:pathLst>
                <a:path h="303563" w="699906">
                  <a:moveTo>
                    <a:pt x="148577" y="0"/>
                  </a:moveTo>
                  <a:lnTo>
                    <a:pt x="551329" y="0"/>
                  </a:lnTo>
                  <a:cubicBezTo>
                    <a:pt x="590734" y="0"/>
                    <a:pt x="628525" y="15654"/>
                    <a:pt x="656389" y="43517"/>
                  </a:cubicBezTo>
                  <a:cubicBezTo>
                    <a:pt x="684252" y="71381"/>
                    <a:pt x="699906" y="109172"/>
                    <a:pt x="699906" y="148577"/>
                  </a:cubicBezTo>
                  <a:lnTo>
                    <a:pt x="699906" y="154986"/>
                  </a:lnTo>
                  <a:cubicBezTo>
                    <a:pt x="699906" y="194391"/>
                    <a:pt x="684252" y="232182"/>
                    <a:pt x="656389" y="260046"/>
                  </a:cubicBezTo>
                  <a:cubicBezTo>
                    <a:pt x="628525" y="287909"/>
                    <a:pt x="590734" y="303563"/>
                    <a:pt x="551329" y="303563"/>
                  </a:cubicBezTo>
                  <a:lnTo>
                    <a:pt x="148577" y="303563"/>
                  </a:lnTo>
                  <a:cubicBezTo>
                    <a:pt x="109172" y="303563"/>
                    <a:pt x="71381" y="287909"/>
                    <a:pt x="43517" y="260046"/>
                  </a:cubicBezTo>
                  <a:cubicBezTo>
                    <a:pt x="15654" y="232182"/>
                    <a:pt x="0" y="194391"/>
                    <a:pt x="0" y="154986"/>
                  </a:cubicBezTo>
                  <a:lnTo>
                    <a:pt x="0" y="148577"/>
                  </a:lnTo>
                  <a:cubicBezTo>
                    <a:pt x="0" y="109172"/>
                    <a:pt x="15654" y="71381"/>
                    <a:pt x="43517" y="43517"/>
                  </a:cubicBezTo>
                  <a:cubicBezTo>
                    <a:pt x="71381" y="15654"/>
                    <a:pt x="109172" y="0"/>
                    <a:pt x="148577" y="0"/>
                  </a:cubicBezTo>
                  <a:close/>
                </a:path>
              </a:pathLst>
            </a:custGeom>
            <a:solidFill>
              <a:srgbClr val="8DC63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699906" cy="370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07"/>
                </a:lnSpc>
              </a:pPr>
              <a:r>
                <a:rPr lang="en-US" sz="3148" u="sng">
                  <a:solidFill>
                    <a:srgbClr val="0F0E0C"/>
                  </a:solidFill>
                  <a:latin typeface="Gotham"/>
                  <a:ea typeface="Gotham"/>
                  <a:cs typeface="Gotham"/>
                  <a:sym typeface="Gotham"/>
                  <a:hlinkClick r:id="rId2" tooltip="https://docs.google.com/spreadsheets/d/1ukjQAW3mcyP2K4HRF-gx9_QBVd95J37j/edit?usp=drive_link&amp;ouid=112981660008653672215&amp;rtpof=true&amp;sd=true"/>
                </a:rPr>
                <a:t>FILE LINK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937465"/>
            <a:ext cx="16230600" cy="6573393"/>
          </a:xfrm>
          <a:custGeom>
            <a:avLst/>
            <a:gdLst/>
            <a:ahLst/>
            <a:cxnLst/>
            <a:rect r="r" b="b" t="t" l="l"/>
            <a:pathLst>
              <a:path h="6573393" w="16230600">
                <a:moveTo>
                  <a:pt x="0" y="0"/>
                </a:moveTo>
                <a:lnTo>
                  <a:pt x="16230600" y="0"/>
                </a:lnTo>
                <a:lnTo>
                  <a:pt x="16230600" y="6573393"/>
                </a:lnTo>
                <a:lnTo>
                  <a:pt x="0" y="65733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4622" y="330870"/>
            <a:ext cx="1535875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00"/>
              </a:lnSpc>
              <a:spcBef>
                <a:spcPct val="0"/>
              </a:spcBef>
            </a:pPr>
            <a:r>
              <a:rPr lang="en-US" b="true" sz="7500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Manual Testcases (Defect Report)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481551"/>
            <a:ext cx="16230600" cy="545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8" indent="-356234" lvl="1">
              <a:lnSpc>
                <a:spcPts val="3959"/>
              </a:lnSpc>
              <a:buFont typeface="Arial"/>
              <a:buChar char="•"/>
            </a:pPr>
            <a:r>
              <a:rPr lang="en-US" b="true" sz="3299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UI Test Cases</a:t>
            </a:r>
            <a:r>
              <a:rPr lang="en-US" sz="3299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:</a:t>
            </a:r>
          </a:p>
          <a:p>
            <a:pPr algn="l">
              <a:lnSpc>
                <a:spcPts val="3959"/>
              </a:lnSpc>
            </a:pPr>
            <a:r>
              <a:rPr lang="en-US" sz="3299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Verified layout consistency, responsiveness, and visual integrity.</a:t>
            </a:r>
          </a:p>
          <a:p>
            <a:pPr algn="l" marL="712468" indent="-356234" lvl="1">
              <a:lnSpc>
                <a:spcPts val="3959"/>
              </a:lnSpc>
              <a:buFont typeface="Arial"/>
              <a:buChar char="•"/>
            </a:pPr>
            <a:r>
              <a:rPr lang="en-US" b="true" sz="3299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Functional Test Cases</a:t>
            </a:r>
            <a:r>
              <a:rPr lang="en-US" sz="3299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 : </a:t>
            </a:r>
          </a:p>
          <a:p>
            <a:pPr algn="l">
              <a:lnSpc>
                <a:spcPts val="3959"/>
              </a:lnSpc>
            </a:pPr>
            <a:r>
              <a:rPr lang="en-US" sz="3299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Validated key workflows such as login, cart, and checkout.</a:t>
            </a:r>
          </a:p>
          <a:p>
            <a:pPr algn="l" marL="712468" indent="-356234" lvl="1">
              <a:lnSpc>
                <a:spcPts val="3959"/>
              </a:lnSpc>
              <a:buFont typeface="Arial"/>
              <a:buChar char="•"/>
            </a:pPr>
            <a:r>
              <a:rPr lang="en-US" b="true" sz="3299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Defect Report</a:t>
            </a:r>
            <a:r>
              <a:rPr lang="en-US" sz="3299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: </a:t>
            </a:r>
          </a:p>
          <a:p>
            <a:pPr algn="l">
              <a:lnSpc>
                <a:spcPts val="3959"/>
              </a:lnSpc>
            </a:pPr>
            <a:r>
              <a:rPr lang="en-US" sz="3299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Documented identified issues with steps to reproduce, severity, and status for resolution tracking.</a:t>
            </a:r>
          </a:p>
          <a:p>
            <a:pPr algn="l">
              <a:lnSpc>
                <a:spcPts val="3959"/>
              </a:lnSpc>
              <a:spcBef>
                <a:spcPct val="0"/>
              </a:spcBef>
            </a:pPr>
          </a:p>
          <a:p>
            <a:pPr algn="l">
              <a:lnSpc>
                <a:spcPts val="3959"/>
              </a:lnSpc>
              <a:spcBef>
                <a:spcPct val="0"/>
              </a:spcBef>
            </a:pPr>
            <a:r>
              <a:rPr lang="en-US" b="true" sz="3299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LINK FOR TEST CASE DOCUMENT :</a:t>
            </a:r>
          </a:p>
          <a:p>
            <a:pPr algn="l">
              <a:lnSpc>
                <a:spcPts val="3959"/>
              </a:lnSpc>
              <a:spcBef>
                <a:spcPct val="0"/>
              </a:spcBef>
            </a:pPr>
            <a:r>
              <a:rPr lang="en-US" sz="3299" u="sng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  <a:hlinkClick r:id="rId2" tooltip="https://drive.google.com/drive/folders/1u35suhUO2ZEM5WxIdCLMitI9Jh8x0Ete?usp=drive_link"/>
              </a:rPr>
              <a:t>https://drive.google.com/drive/folders/1u35suhUO2ZEM5WxIdCLMitI9Jh8x0Ete?usp=drive_link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626494"/>
            <a:ext cx="18288000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</a:rPr>
              <a:t>MANUAL TEST CASES OF ECOMMERCE WEB APPLICATION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0092" y="2010403"/>
            <a:ext cx="4424928" cy="7238450"/>
          </a:xfrm>
          <a:custGeom>
            <a:avLst/>
            <a:gdLst/>
            <a:ahLst/>
            <a:cxnLst/>
            <a:rect r="r" b="b" t="t" l="l"/>
            <a:pathLst>
              <a:path h="7238450" w="4424928">
                <a:moveTo>
                  <a:pt x="0" y="0"/>
                </a:moveTo>
                <a:lnTo>
                  <a:pt x="4424927" y="0"/>
                </a:lnTo>
                <a:lnTo>
                  <a:pt x="4424927" y="7238450"/>
                </a:lnTo>
                <a:lnTo>
                  <a:pt x="0" y="72384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98" t="-351" r="-696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72664" y="2033979"/>
            <a:ext cx="4064638" cy="7191297"/>
          </a:xfrm>
          <a:custGeom>
            <a:avLst/>
            <a:gdLst/>
            <a:ahLst/>
            <a:cxnLst/>
            <a:rect r="r" b="b" t="t" l="l"/>
            <a:pathLst>
              <a:path h="7191297" w="4064638">
                <a:moveTo>
                  <a:pt x="0" y="0"/>
                </a:moveTo>
                <a:lnTo>
                  <a:pt x="4064638" y="0"/>
                </a:lnTo>
                <a:lnTo>
                  <a:pt x="4064638" y="7191297"/>
                </a:lnTo>
                <a:lnTo>
                  <a:pt x="0" y="71912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621" t="-1020" r="-3424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42900"/>
            <a:ext cx="6884420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b="true" sz="9000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Framework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946517" y="2067003"/>
            <a:ext cx="7764047" cy="718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4"/>
              </a:lnSpc>
            </a:pPr>
            <a:r>
              <a:rPr lang="en-US" sz="2870" b="true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1. </a:t>
            </a:r>
            <a:r>
              <a:rPr lang="en-US" b="true" sz="2870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Page Object Model (POM)</a:t>
            </a:r>
          </a:p>
          <a:p>
            <a:pPr algn="l" marL="563413" indent="-281707" lvl="1">
              <a:lnSpc>
                <a:spcPts val="3131"/>
              </a:lnSpc>
              <a:buFont typeface="Arial"/>
              <a:buChar char="•"/>
            </a:pPr>
            <a:r>
              <a:rPr lang="en-US" b="true" sz="2609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Separates UI logic (Pages) from test validation (Tests).</a:t>
            </a:r>
          </a:p>
          <a:p>
            <a:pPr algn="l" marL="563413" indent="-281707" lvl="1">
              <a:lnSpc>
                <a:spcPts val="3131"/>
              </a:lnSpc>
              <a:buFont typeface="Arial"/>
              <a:buChar char="•"/>
            </a:pPr>
            <a:r>
              <a:rPr lang="en-US" b="true" sz="2609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Enhances code reusability and maintainability.</a:t>
            </a:r>
          </a:p>
          <a:p>
            <a:pPr algn="l">
              <a:lnSpc>
                <a:spcPts val="3444"/>
              </a:lnSpc>
            </a:pPr>
            <a:r>
              <a:rPr lang="en-US" b="true" sz="2870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2. </a:t>
            </a:r>
            <a:r>
              <a:rPr lang="en-US" b="true" sz="2870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Data-Driven Testing</a:t>
            </a:r>
          </a:p>
          <a:p>
            <a:pPr algn="l" marL="563413" indent="-281707" lvl="1">
              <a:lnSpc>
                <a:spcPts val="3131"/>
              </a:lnSpc>
              <a:buFont typeface="Arial"/>
              <a:buChar char="•"/>
            </a:pPr>
            <a:r>
              <a:rPr lang="en-US" b="true" sz="2609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Test data is managed externally in Excel files.</a:t>
            </a:r>
          </a:p>
          <a:p>
            <a:pPr algn="l" marL="563413" indent="-281707" lvl="1">
              <a:lnSpc>
                <a:spcPts val="3131"/>
              </a:lnSpc>
              <a:buFont typeface="Arial"/>
              <a:buChar char="•"/>
            </a:pPr>
            <a:r>
              <a:rPr lang="en-US" b="true" sz="2609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Allows a single script to run multiple test variations efficiently.</a:t>
            </a:r>
          </a:p>
          <a:p>
            <a:pPr algn="l">
              <a:lnSpc>
                <a:spcPts val="3444"/>
              </a:lnSpc>
            </a:pPr>
            <a:r>
              <a:rPr lang="en-US" b="true" sz="2870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3. </a:t>
            </a:r>
            <a:r>
              <a:rPr lang="en-US" b="true" sz="2870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Centralized Components</a:t>
            </a:r>
          </a:p>
          <a:p>
            <a:pPr algn="l" marL="563413" indent="-281707" lvl="1">
              <a:lnSpc>
                <a:spcPts val="3131"/>
              </a:lnSpc>
              <a:buFont typeface="Arial"/>
              <a:buChar char="•"/>
            </a:pPr>
            <a:r>
              <a:rPr lang="en-US" b="true" sz="2609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A Base test class controls the core test lifecycle (setup/teardown).</a:t>
            </a:r>
          </a:p>
          <a:p>
            <a:pPr algn="l" marL="563413" indent="-281707" lvl="1">
              <a:lnSpc>
                <a:spcPts val="3131"/>
              </a:lnSpc>
              <a:buFont typeface="Arial"/>
              <a:buChar char="•"/>
            </a:pPr>
            <a:r>
              <a:rPr lang="en-US" b="true" sz="2609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A Utilities package provides shared functions for reporting, screenshots, etc.</a:t>
            </a:r>
          </a:p>
          <a:p>
            <a:pPr algn="l">
              <a:lnSpc>
                <a:spcPts val="3444"/>
              </a:lnSpc>
            </a:pPr>
            <a:r>
              <a:rPr lang="en-US" b="true" sz="2870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4. </a:t>
            </a:r>
            <a:r>
              <a:rPr lang="en-US" b="true" sz="2870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Modular Architecture</a:t>
            </a:r>
          </a:p>
          <a:p>
            <a:pPr algn="l" marL="563413" indent="-281707" lvl="1">
              <a:lnSpc>
                <a:spcPts val="3131"/>
              </a:lnSpc>
              <a:buFont typeface="Arial"/>
              <a:buChar char="•"/>
            </a:pPr>
            <a:r>
              <a:rPr lang="en-US" b="true" sz="2609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Each package has a clear and single responsibility.</a:t>
            </a:r>
          </a:p>
          <a:p>
            <a:pPr algn="l" marL="563413" indent="-281707" lvl="1">
              <a:lnSpc>
                <a:spcPts val="3131"/>
              </a:lnSpc>
              <a:buFont typeface="Arial"/>
              <a:buChar char="•"/>
            </a:pPr>
            <a:r>
              <a:rPr lang="en-US" b="true" sz="2609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Ensures the framework is organized, scalable, and easy to navigate.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DAGyeUGTMgE</dc:identifier>
  <dcterms:modified xsi:type="dcterms:W3CDTF">2011-08-01T06:04:30Z</dcterms:modified>
  <cp:revision>1</cp:revision>
  <dc:title>Team A7</dc:title>
</cp:coreProperties>
</file>