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32" r:id="rId2"/>
    <p:sldId id="333" r:id="rId3"/>
    <p:sldId id="334" r:id="rId4"/>
    <p:sldId id="335" r:id="rId5"/>
    <p:sldId id="336" r:id="rId6"/>
    <p:sldId id="358" r:id="rId7"/>
    <p:sldId id="341" r:id="rId8"/>
    <p:sldId id="339" r:id="rId9"/>
    <p:sldId id="344" r:id="rId10"/>
    <p:sldId id="360" r:id="rId11"/>
    <p:sldId id="366" r:id="rId12"/>
    <p:sldId id="367" r:id="rId13"/>
    <p:sldId id="362" r:id="rId14"/>
    <p:sldId id="371" r:id="rId15"/>
    <p:sldId id="372" r:id="rId16"/>
    <p:sldId id="373" r:id="rId17"/>
    <p:sldId id="374" r:id="rId18"/>
    <p:sldId id="351" r:id="rId19"/>
  </p:sldIdLst>
  <p:sldSz cx="12161838" cy="6858000"/>
  <p:notesSz cx="9144000" cy="6858000"/>
  <p:defaultText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20" y="60"/>
      </p:cViewPr>
      <p:guideLst>
        <p:guide orient="horz" pos="2160"/>
        <p:guide pos="2880"/>
        <p:guide pos="38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031045751634"/>
          <c:y val="9.1064330496117799E-2"/>
        </c:manualLayout>
      </c:layout>
      <c:overlay val="0"/>
      <c:txPr>
        <a:bodyPr rot="0" spcFirstLastPara="0" vertOverflow="ellipsis" vert="horz" wrap="square" anchor="ctr" anchorCtr="1"/>
        <a:lstStyle/>
        <a:p>
          <a:pPr>
            <a:defRPr lang="en-IN" sz="2160" b="1" i="0" u="none" strike="noStrike" kern="120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Cancelation Rate</c:v>
                </c:pt>
              </c:strCache>
            </c:strRef>
          </c:tx>
          <c:explosion val="25"/>
          <c:dPt>
            <c:idx val="0"/>
            <c:bubble3D val="0"/>
            <c:extLst>
              <c:ext xmlns:c16="http://schemas.microsoft.com/office/drawing/2014/chart" uri="{C3380CC4-5D6E-409C-BE32-E72D297353CC}">
                <c16:uniqueId val="{00000000-80A7-4EE6-A052-C727F7619DDA}"/>
              </c:ext>
            </c:extLst>
          </c:dPt>
          <c:dPt>
            <c:idx val="1"/>
            <c:bubble3D val="0"/>
            <c:extLst>
              <c:ext xmlns:c16="http://schemas.microsoft.com/office/drawing/2014/chart" uri="{C3380CC4-5D6E-409C-BE32-E72D297353CC}">
                <c16:uniqueId val="{00000001-80A7-4EE6-A052-C727F7619DDA}"/>
              </c:ext>
            </c:extLst>
          </c:dPt>
          <c:dPt>
            <c:idx val="2"/>
            <c:bubble3D val="0"/>
            <c:extLst>
              <c:ext xmlns:c16="http://schemas.microsoft.com/office/drawing/2014/chart" uri="{C3380CC4-5D6E-409C-BE32-E72D297353CC}">
                <c16:uniqueId val="{00000002-80A7-4EE6-A052-C727F7619DDA}"/>
              </c:ext>
            </c:extLst>
          </c:dPt>
          <c:dPt>
            <c:idx val="3"/>
            <c:bubble3D val="0"/>
            <c:extLst>
              <c:ext xmlns:c16="http://schemas.microsoft.com/office/drawing/2014/chart" uri="{C3380CC4-5D6E-409C-BE32-E72D297353CC}">
                <c16:uniqueId val="{00000003-80A7-4EE6-A052-C727F7619DDA}"/>
              </c:ext>
            </c:extLst>
          </c:dPt>
          <c:dPt>
            <c:idx val="4"/>
            <c:bubble3D val="0"/>
            <c:extLst>
              <c:ext xmlns:c16="http://schemas.microsoft.com/office/drawing/2014/chart" uri="{C3380CC4-5D6E-409C-BE32-E72D297353CC}">
                <c16:uniqueId val="{00000004-80A7-4EE6-A052-C727F7619DDA}"/>
              </c:ext>
            </c:extLst>
          </c:dPt>
          <c:dPt>
            <c:idx val="5"/>
            <c:bubble3D val="0"/>
            <c:extLst>
              <c:ext xmlns:c16="http://schemas.microsoft.com/office/drawing/2014/chart" uri="{C3380CC4-5D6E-409C-BE32-E72D297353CC}">
                <c16:uniqueId val="{00000005-80A7-4EE6-A052-C727F7619DDA}"/>
              </c:ext>
            </c:extLst>
          </c:dPt>
          <c:dPt>
            <c:idx val="6"/>
            <c:bubble3D val="0"/>
            <c:extLst>
              <c:ext xmlns:c16="http://schemas.microsoft.com/office/drawing/2014/chart" uri="{C3380CC4-5D6E-409C-BE32-E72D297353CC}">
                <c16:uniqueId val="{00000006-80A7-4EE6-A052-C727F7619DDA}"/>
              </c:ext>
            </c:extLst>
          </c:dPt>
          <c:cat>
            <c:strRef>
              <c:f>Sheet1!$A$2:$A$8</c:f>
              <c:strCache>
                <c:ptCount val="7"/>
                <c:pt idx="0">
                  <c:v>Corporate</c:v>
                </c:pt>
                <c:pt idx="1">
                  <c:v>Direct</c:v>
                </c:pt>
                <c:pt idx="2">
                  <c:v>Complementary</c:v>
                </c:pt>
                <c:pt idx="3">
                  <c:v>Aviation</c:v>
                </c:pt>
                <c:pt idx="4">
                  <c:v>Travel Agent/Operator</c:v>
                </c:pt>
                <c:pt idx="5">
                  <c:v>Other</c:v>
                </c:pt>
                <c:pt idx="6">
                  <c:v>Groups</c:v>
                </c:pt>
              </c:strCache>
            </c:strRef>
          </c:cat>
          <c:val>
            <c:numRef>
              <c:f>Sheet1!$B$2:$B$8</c:f>
              <c:numCache>
                <c:formatCode>General</c:formatCode>
                <c:ptCount val="7"/>
                <c:pt idx="0">
                  <c:v>0.14000000000000001</c:v>
                </c:pt>
                <c:pt idx="1">
                  <c:v>0.04</c:v>
                </c:pt>
                <c:pt idx="2">
                  <c:v>0.03</c:v>
                </c:pt>
                <c:pt idx="3">
                  <c:v>0.03</c:v>
                </c:pt>
                <c:pt idx="4">
                  <c:v>4.0000000000000001E-3</c:v>
                </c:pt>
                <c:pt idx="5">
                  <c:v>3.0000000000000001E-3</c:v>
                </c:pt>
                <c:pt idx="6">
                  <c:v>3.0000000000000001E-3</c:v>
                </c:pt>
              </c:numCache>
            </c:numRef>
          </c:val>
          <c:extLst>
            <c:ext xmlns:c16="http://schemas.microsoft.com/office/drawing/2014/chart" uri="{C3380CC4-5D6E-409C-BE32-E72D297353CC}">
              <c16:uniqueId val="{00000007-80A7-4EE6-A052-C727F7619DD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txPr>
        <a:bodyPr rot="0" spcFirstLastPara="0" vertOverflow="ellipsis" vert="horz" wrap="square" anchor="ctr" anchorCtr="1"/>
        <a:lstStyle/>
        <a:p>
          <a:pPr>
            <a:defRPr lang="en-IN" sz="1800" b="0" i="0" u="none" strike="noStrike" kern="1200" baseline="0">
              <a:solidFill>
                <a:schemeClr val="tx1"/>
              </a:solidFill>
              <a:latin typeface="+mn-lt"/>
              <a:ea typeface="+mn-ea"/>
              <a:cs typeface="+mn-cs"/>
            </a:defRPr>
          </a:pPr>
          <a:endParaRPr lang="en-US"/>
        </a:p>
      </c:txPr>
    </c:legend>
    <c:plotVisOnly val="1"/>
    <c:dispBlanksAs val="zero"/>
    <c:showDLblsOverMax val="0"/>
  </c:chart>
  <c:txPr>
    <a:bodyPr/>
    <a:lstStyle/>
    <a:p>
      <a:pPr>
        <a:defRPr lang="en-US"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A38C360-1451-4FAC-96AE-AED9435A5117}" type="datetimeFigureOut">
              <a:rPr lang="en-US" smtClean="0"/>
              <a:t>6/24/2021</a:t>
            </a:fld>
            <a:endParaRPr lang="en-US"/>
          </a:p>
        </p:txBody>
      </p:sp>
      <p:sp>
        <p:nvSpPr>
          <p:cNvPr id="4" name="Slide Image Placeholder 3"/>
          <p:cNvSpPr>
            <a:spLocks noGrp="1" noRot="1" noChangeAspect="1"/>
          </p:cNvSpPr>
          <p:nvPr>
            <p:ph type="sldImg" idx="2"/>
          </p:nvPr>
        </p:nvSpPr>
        <p:spPr>
          <a:xfrm>
            <a:off x="2292350" y="514350"/>
            <a:ext cx="45593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9" y="2130429"/>
            <a:ext cx="10337562" cy="1470025"/>
          </a:xfrm>
        </p:spPr>
        <p:txBody>
          <a:bodyPr/>
          <a:lstStyle/>
          <a:p>
            <a:r>
              <a:rPr lang="en-US"/>
              <a:t>Click to edit Master title style</a:t>
            </a:r>
          </a:p>
        </p:txBody>
      </p:sp>
      <p:sp>
        <p:nvSpPr>
          <p:cNvPr id="3" name="Subtitle 2"/>
          <p:cNvSpPr>
            <a:spLocks noGrp="1"/>
          </p:cNvSpPr>
          <p:nvPr>
            <p:ph type="subTitle" idx="1"/>
          </p:nvPr>
        </p:nvSpPr>
        <p:spPr>
          <a:xfrm>
            <a:off x="1824276" y="3886200"/>
            <a:ext cx="851328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2"/>
            <a:ext cx="273641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8092" y="274642"/>
            <a:ext cx="800654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3" y="4406903"/>
            <a:ext cx="1033756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0703" y="2906716"/>
            <a:ext cx="1033756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8092" y="1600204"/>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268" y="1600204"/>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3" y="1535116"/>
            <a:ext cx="537359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4" name="Content Placeholder 3"/>
          <p:cNvSpPr>
            <a:spLocks noGrp="1"/>
          </p:cNvSpPr>
          <p:nvPr>
            <p:ph sz="half" idx="2"/>
          </p:nvPr>
        </p:nvSpPr>
        <p:spPr>
          <a:xfrm>
            <a:off x="608093" y="2174875"/>
            <a:ext cx="5373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9" y="1535116"/>
            <a:ext cx="5375701"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049" y="2174875"/>
            <a:ext cx="53757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6" y="273052"/>
            <a:ext cx="4001161"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4941" y="273055"/>
            <a:ext cx="67988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6" y="1435103"/>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5" y="4800603"/>
            <a:ext cx="7297103"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3805"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2383805" y="5367341"/>
            <a:ext cx="7297103"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261939"/>
            <a:ext cx="10945654" cy="1143000"/>
          </a:xfrm>
          <a:prstGeom prst="rect">
            <a:avLst/>
          </a:prstGeom>
        </p:spPr>
        <p:txBody>
          <a:bodyPr vert="horz" lIns="91427" tIns="45713" rIns="91427" bIns="45713" rtlCol="0" anchor="ctr">
            <a:normAutofit/>
          </a:bodyPr>
          <a:lstStyle/>
          <a:p>
            <a:r>
              <a:rPr lang="en-US"/>
              <a:t>Click to edit Master title style</a:t>
            </a:r>
          </a:p>
        </p:txBody>
      </p:sp>
      <p:sp>
        <p:nvSpPr>
          <p:cNvPr id="3" name="Text Placeholder 2"/>
          <p:cNvSpPr>
            <a:spLocks noGrp="1"/>
          </p:cNvSpPr>
          <p:nvPr>
            <p:ph type="body" idx="1"/>
          </p:nvPr>
        </p:nvSpPr>
        <p:spPr>
          <a:xfrm>
            <a:off x="608092" y="1600204"/>
            <a:ext cx="10945654" cy="4525963"/>
          </a:xfrm>
          <a:prstGeom prst="rect">
            <a:avLst/>
          </a:prstGeom>
        </p:spPr>
        <p:txBody>
          <a:bodyPr vert="horz" lIns="91427" tIns="45713" rIns="91427" bIns="457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8093" y="6356353"/>
            <a:ext cx="2837762" cy="365125"/>
          </a:xfrm>
          <a:prstGeom prst="rect">
            <a:avLst/>
          </a:prstGeom>
        </p:spPr>
        <p:txBody>
          <a:bodyPr vert="horz" lIns="91427" tIns="45713" rIns="91427" bIns="45713" rtlCol="0" anchor="ctr"/>
          <a:lstStyle>
            <a:lvl1pPr algn="l">
              <a:defRPr sz="1200">
                <a:solidFill>
                  <a:schemeClr val="tx1">
                    <a:tint val="75000"/>
                  </a:schemeClr>
                </a:solidFill>
              </a:defRPr>
            </a:lvl1pPr>
          </a:lstStyle>
          <a:p>
            <a:fld id="{A2D47140-E761-4776-BB05-B90A68E34D64}" type="datetimeFigureOut">
              <a:rPr lang="en-US" smtClean="0"/>
              <a:t>6/24/2021</a:t>
            </a:fld>
            <a:endParaRPr lang="en-US"/>
          </a:p>
        </p:txBody>
      </p:sp>
      <p:sp>
        <p:nvSpPr>
          <p:cNvPr id="5" name="Footer Placeholder 4"/>
          <p:cNvSpPr>
            <a:spLocks noGrp="1"/>
          </p:cNvSpPr>
          <p:nvPr>
            <p:ph type="ftr" sz="quarter" idx="3"/>
          </p:nvPr>
        </p:nvSpPr>
        <p:spPr>
          <a:xfrm>
            <a:off x="4155295" y="6356353"/>
            <a:ext cx="3851249" cy="365125"/>
          </a:xfrm>
          <a:prstGeom prst="rect">
            <a:avLst/>
          </a:prstGeom>
        </p:spPr>
        <p:txBody>
          <a:bodyPr vert="horz" lIns="91427" tIns="45713" rIns="91427" bIns="45713"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15984" y="6356353"/>
            <a:ext cx="2837762" cy="365125"/>
          </a:xfrm>
          <a:prstGeom prst="rect">
            <a:avLst/>
          </a:prstGeom>
        </p:spPr>
        <p:txBody>
          <a:bodyPr vert="horz" lIns="91427" tIns="45713" rIns="91427" bIns="45713"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715984" y="-25897"/>
            <a:ext cx="3141808"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59887" y="84280"/>
            <a:ext cx="274103"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lIns="91427" tIns="45713" rIns="91427" bIns="45713" rtlCol="0" anchor="ctr"/>
          <a:lstStyle/>
          <a:p>
            <a:pPr algn="ctr"/>
            <a:endParaRPr lang="en-US"/>
          </a:p>
        </p:txBody>
      </p:sp>
      <p:sp>
        <p:nvSpPr>
          <p:cNvPr id="9" name="Round Diagonal Corner Rectangle 8"/>
          <p:cNvSpPr/>
          <p:nvPr userDrawn="1"/>
        </p:nvSpPr>
        <p:spPr>
          <a:xfrm>
            <a:off x="59887" y="2373078"/>
            <a:ext cx="274103" cy="4461171"/>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lIns="91427" tIns="45713" rIns="91427" bIns="45713"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94519" y="457200"/>
            <a:ext cx="10945654" cy="1643061"/>
          </a:xfrm>
        </p:spPr>
        <p:txBody>
          <a:bodyPr>
            <a:noAutofit/>
          </a:bodyPr>
          <a:lstStyle/>
          <a:p>
            <a:pPr algn="ctr"/>
            <a:r>
              <a:rPr lang="en-US" b="1" dirty="0">
                <a:latin typeface="Times New Roman" panose="02020503050405090304" pitchFamily="18" charset="0"/>
                <a:cs typeface="Times New Roman" panose="02020503050405090304" pitchFamily="18" charset="0"/>
              </a:rPr>
              <a:t>Segmenting Hotel Customers Based on Cluster Analysis</a:t>
            </a:r>
            <a:endParaRPr lang="en-US"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08092" y="1981200"/>
            <a:ext cx="10945654" cy="4144967"/>
          </a:xfrm>
        </p:spPr>
        <p:txBody>
          <a:bodyPr>
            <a:normAutofit/>
          </a:bodyPr>
          <a:lstStyle/>
          <a:p>
            <a:pPr marL="0" indent="0">
              <a:buNone/>
            </a:pPr>
            <a:endParaRPr lang="en-IN" sz="2800" dirty="0">
              <a:latin typeface="Times New Roman" panose="02020503050405090304" pitchFamily="18" charset="0"/>
              <a:cs typeface="Times New Roman" panose="02020503050405090304" pitchFamily="18" charset="0"/>
            </a:endParaRPr>
          </a:p>
          <a:p>
            <a:pPr marL="0" indent="0">
              <a:buNone/>
            </a:pPr>
            <a:r>
              <a:rPr lang="en-IN" sz="2800" dirty="0">
                <a:latin typeface="Times New Roman" panose="02020503050405090304" pitchFamily="18" charset="0"/>
                <a:cs typeface="Times New Roman" panose="02020503050405090304" pitchFamily="18" charset="0"/>
              </a:rPr>
              <a:t>Team Members</a:t>
            </a:r>
            <a:r>
              <a:rPr lang="en-IN" sz="2800" dirty="0">
                <a:latin typeface="Times New Roman" panose="02020503050405090304" pitchFamily="18" charset="0"/>
                <a:cs typeface="Times New Roman" panose="02020503050405090304" pitchFamily="18" charset="0"/>
                <a:sym typeface="Wingdings" panose="05000000000000000000" pitchFamily="2" charset="2"/>
              </a:rPr>
              <a:t>: (Group 3)</a:t>
            </a:r>
            <a:endParaRPr lang="en-IN" sz="2800" dirty="0">
              <a:latin typeface="Times New Roman" panose="02020503050405090304" pitchFamily="18" charset="0"/>
              <a:cs typeface="Times New Roman" panose="02020503050405090304" pitchFamily="18" charset="0"/>
            </a:endParaRPr>
          </a:p>
          <a:p>
            <a:pPr marL="0" indent="0">
              <a:buNone/>
            </a:pPr>
            <a:r>
              <a:rPr lang="en-IN" sz="2800" dirty="0">
                <a:latin typeface="Times New Roman" panose="02020503050405090304" pitchFamily="18" charset="0"/>
                <a:cs typeface="Times New Roman" panose="02020503050405090304" pitchFamily="18" charset="0"/>
              </a:rPr>
              <a:t>1. </a:t>
            </a:r>
            <a:r>
              <a:rPr lang="en-IN" sz="2800" dirty="0" err="1">
                <a:latin typeface="Times New Roman" panose="02020503050405090304" pitchFamily="18" charset="0"/>
                <a:cs typeface="Times New Roman" panose="02020503050405090304" pitchFamily="18" charset="0"/>
              </a:rPr>
              <a:t>Bavatharani</a:t>
            </a:r>
            <a:r>
              <a:rPr lang="en-IN" sz="2800" dirty="0">
                <a:latin typeface="Times New Roman" panose="02020503050405090304" pitchFamily="18" charset="0"/>
                <a:cs typeface="Times New Roman" panose="02020503050405090304" pitchFamily="18" charset="0"/>
              </a:rPr>
              <a:t> V</a:t>
            </a:r>
          </a:p>
          <a:p>
            <a:pPr marL="0" indent="0">
              <a:buNone/>
            </a:pPr>
            <a:r>
              <a:rPr lang="en-IN" sz="2800" dirty="0">
                <a:latin typeface="Times New Roman" panose="02020503050405090304" pitchFamily="18" charset="0"/>
                <a:cs typeface="Times New Roman" panose="02020503050405090304" pitchFamily="18" charset="0"/>
              </a:rPr>
              <a:t>2. Prasanna Vignesh H	</a:t>
            </a:r>
          </a:p>
          <a:p>
            <a:pPr marL="0" indent="0">
              <a:buNone/>
            </a:pPr>
            <a:r>
              <a:rPr lang="en-IN" sz="2800" dirty="0">
                <a:latin typeface="Times New Roman" panose="02020503050405090304" pitchFamily="18" charset="0"/>
                <a:cs typeface="Times New Roman" panose="02020503050405090304" pitchFamily="18" charset="0"/>
              </a:rPr>
              <a:t>3. Meena S</a:t>
            </a:r>
          </a:p>
          <a:p>
            <a:pPr marL="0" indent="0">
              <a:buNone/>
            </a:pPr>
            <a:r>
              <a:rPr lang="en-IN" sz="2800" dirty="0">
                <a:latin typeface="Times New Roman" panose="02020503050405090304" pitchFamily="18" charset="0"/>
                <a:cs typeface="Times New Roman" panose="02020503050405090304" pitchFamily="18" charset="0"/>
              </a:rPr>
              <a:t>4. Anand </a:t>
            </a:r>
            <a:r>
              <a:rPr lang="en-IN" sz="2800" dirty="0" err="1">
                <a:latin typeface="Times New Roman" panose="02020503050405090304" pitchFamily="18" charset="0"/>
                <a:cs typeface="Times New Roman" panose="02020503050405090304" pitchFamily="18" charset="0"/>
              </a:rPr>
              <a:t>Balaje</a:t>
            </a:r>
            <a:r>
              <a:rPr lang="en-IN" sz="2800" dirty="0">
                <a:latin typeface="Times New Roman" panose="02020503050405090304" pitchFamily="18" charset="0"/>
                <a:cs typeface="Times New Roman" panose="02020503050405090304" pitchFamily="18" charset="0"/>
              </a:rPr>
              <a:t> P</a:t>
            </a:r>
          </a:p>
          <a:p>
            <a:pPr marL="0" indent="0">
              <a:buNone/>
            </a:pPr>
            <a:r>
              <a:rPr lang="en-IN" sz="2800" dirty="0">
                <a:latin typeface="Times New Roman" panose="02020503050405090304" pitchFamily="18" charset="0"/>
                <a:cs typeface="Times New Roman" panose="02020503050405090304" pitchFamily="18" charset="0"/>
              </a:rPr>
              <a:t>5. Sai </a:t>
            </a:r>
            <a:r>
              <a:rPr lang="en-IN" sz="2800" dirty="0" err="1">
                <a:latin typeface="Times New Roman" panose="02020503050405090304" pitchFamily="18" charset="0"/>
                <a:cs typeface="Times New Roman" panose="02020503050405090304" pitchFamily="18" charset="0"/>
              </a:rPr>
              <a:t>Sidhartha</a:t>
            </a:r>
            <a:r>
              <a:rPr lang="en-IN" sz="2800" dirty="0">
                <a:latin typeface="Times New Roman" panose="02020503050405090304" pitchFamily="18" charset="0"/>
                <a:cs typeface="Times New Roman" panose="02020503050405090304" pitchFamily="18" charset="0"/>
              </a:rPr>
              <a:t> H</a:t>
            </a:r>
          </a:p>
          <a:p>
            <a:endParaRPr lang="en-US" dirty="0">
              <a:latin typeface="Times New Roman" panose="02020503050405090304" pitchFamily="18" charset="0"/>
              <a:cs typeface="Times New Roman" panose="02020503050405090304" pitchFamily="18" charset="0"/>
            </a:endParaRPr>
          </a:p>
        </p:txBody>
      </p:sp>
      <p:sp>
        <p:nvSpPr>
          <p:cNvPr id="5" name="TextBox 4"/>
          <p:cNvSpPr txBox="1"/>
          <p:nvPr/>
        </p:nvSpPr>
        <p:spPr>
          <a:xfrm>
            <a:off x="6919119" y="4876800"/>
            <a:ext cx="4572000" cy="1231106"/>
          </a:xfrm>
          <a:prstGeom prst="rect">
            <a:avLst/>
          </a:prstGeom>
          <a:noFill/>
        </p:spPr>
        <p:txBody>
          <a:bodyPr wrap="square" rtlCol="0">
            <a:spAutoFit/>
          </a:bodyPr>
          <a:lstStyle/>
          <a:p>
            <a:pPr algn="r"/>
            <a:r>
              <a:rPr lang="en-IN" sz="2800" dirty="0">
                <a:latin typeface="+mj-lt"/>
              </a:rPr>
              <a:t>Mentored by:</a:t>
            </a:r>
          </a:p>
          <a:p>
            <a:pPr algn="r"/>
            <a:r>
              <a:rPr lang="en-IN" sz="2400" dirty="0">
                <a:latin typeface="+mj-lt"/>
              </a:rPr>
              <a:t> </a:t>
            </a:r>
            <a:r>
              <a:rPr lang="en-IN" sz="2800" dirty="0">
                <a:latin typeface="+mj-lt"/>
              </a:rPr>
              <a:t>Ankush Bansal</a:t>
            </a:r>
          </a:p>
          <a:p>
            <a:pPr algn="r"/>
            <a:endParaRPr lang="en-US" dirty="0">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503050405090304" pitchFamily="18" charset="0"/>
                <a:cs typeface="Times New Roman" panose="02020503050405090304" pitchFamily="18" charset="0"/>
              </a:rPr>
              <a:t>Unsupervised Machine Learning Models</a:t>
            </a:r>
            <a:br>
              <a:rPr lang="en-US" sz="3600" dirty="0"/>
            </a:br>
            <a:endParaRPr lang="en-IN" dirty="0"/>
          </a:p>
        </p:txBody>
      </p:sp>
      <p:sp>
        <p:nvSpPr>
          <p:cNvPr id="3" name="Content Placeholder 2"/>
          <p:cNvSpPr>
            <a:spLocks noGrp="1"/>
          </p:cNvSpPr>
          <p:nvPr>
            <p:ph idx="1"/>
          </p:nvPr>
        </p:nvSpPr>
        <p:spPr/>
        <p:txBody>
          <a:bodyPr>
            <a:normAutofit/>
          </a:bodyPr>
          <a:lstStyle/>
          <a:p>
            <a:pPr marL="0" indent="0">
              <a:buNone/>
            </a:pPr>
            <a:r>
              <a:rPr lang="en-US" sz="2800" dirty="0">
                <a:latin typeface="Times New Roman" panose="02020503050405090304" pitchFamily="18" charset="0"/>
                <a:cs typeface="Times New Roman" panose="02020503050405090304" pitchFamily="18" charset="0"/>
              </a:rPr>
              <a:t>USL Models used in this project for the mentioned dataset are:</a:t>
            </a:r>
          </a:p>
          <a:p>
            <a:pPr lvl="2">
              <a:buFont typeface="Wingdings" panose="05000000000000000000" pitchFamily="2" charset="2"/>
              <a:buChar char="v"/>
            </a:pPr>
            <a:r>
              <a:rPr lang="en-US" sz="2800" dirty="0">
                <a:latin typeface="Times New Roman" panose="02020503050405090304" pitchFamily="18" charset="0"/>
                <a:cs typeface="Times New Roman" panose="02020503050405090304" pitchFamily="18" charset="0"/>
              </a:rPr>
              <a:t>K-Means</a:t>
            </a:r>
          </a:p>
          <a:p>
            <a:pPr lvl="2">
              <a:buFont typeface="Wingdings" panose="05000000000000000000" pitchFamily="2" charset="2"/>
              <a:buChar char="v"/>
            </a:pPr>
            <a:r>
              <a:rPr lang="en-US" sz="2800" dirty="0">
                <a:latin typeface="Times New Roman" panose="02020503050405090304" pitchFamily="18" charset="0"/>
                <a:cs typeface="Times New Roman" panose="02020503050405090304" pitchFamily="18" charset="0"/>
              </a:rPr>
              <a:t>K-Prototype</a:t>
            </a:r>
          </a:p>
          <a:p>
            <a:pPr lvl="2">
              <a:buFont typeface="Wingdings" panose="05000000000000000000" pitchFamily="2" charset="2"/>
              <a:buChar char="v"/>
            </a:pPr>
            <a:r>
              <a:rPr lang="en-US" sz="2800" dirty="0">
                <a:latin typeface="Times New Roman" panose="02020503050405090304" pitchFamily="18" charset="0"/>
                <a:cs typeface="Times New Roman" panose="02020503050405090304" pitchFamily="18" charset="0"/>
              </a:rPr>
              <a:t>DBSCAN</a:t>
            </a:r>
          </a:p>
          <a:p>
            <a:pPr lvl="2">
              <a:buFont typeface="Wingdings" panose="05000000000000000000" pitchFamily="2" charset="2"/>
              <a:buChar char="v"/>
            </a:pPr>
            <a:r>
              <a:rPr lang="en-US" sz="2800" dirty="0">
                <a:latin typeface="Times New Roman" panose="02020503050405090304" pitchFamily="18" charset="0"/>
                <a:cs typeface="Times New Roman" panose="02020503050405090304" pitchFamily="18" charset="0"/>
              </a:rPr>
              <a:t>Agglomerative Clustering</a:t>
            </a:r>
          </a:p>
          <a:p>
            <a:pPr lvl="2">
              <a:buFont typeface="Wingdings" panose="05000000000000000000" pitchFamily="2" charset="2"/>
              <a:buChar char="v"/>
            </a:pPr>
            <a:r>
              <a:rPr lang="en-US" sz="2800" dirty="0">
                <a:latin typeface="Times New Roman" panose="02020503050405090304" pitchFamily="18" charset="0"/>
                <a:cs typeface="Times New Roman" panose="02020503050405090304" pitchFamily="18" charset="0"/>
              </a:rPr>
              <a:t>Expectation Maximization</a:t>
            </a:r>
          </a:p>
          <a:p>
            <a:endParaRPr lang="en-IN" sz="28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rcRect t="4660" r="769" b="6796"/>
          <a:stretch>
            <a:fillRect/>
          </a:stretch>
        </p:blipFill>
        <p:spPr>
          <a:xfrm>
            <a:off x="594360" y="1676400"/>
            <a:ext cx="9829800" cy="4343400"/>
          </a:xfrm>
          <a:prstGeom prst="rect">
            <a:avLst/>
          </a:prstGeom>
        </p:spPr>
      </p:pic>
      <p:sp>
        <p:nvSpPr>
          <p:cNvPr id="13" name="TextBox 12"/>
          <p:cNvSpPr txBox="1"/>
          <p:nvPr/>
        </p:nvSpPr>
        <p:spPr>
          <a:xfrm>
            <a:off x="823119" y="877099"/>
            <a:ext cx="7145628" cy="584775"/>
          </a:xfrm>
          <a:prstGeom prst="rect">
            <a:avLst/>
          </a:prstGeom>
          <a:noFill/>
        </p:spPr>
        <p:txBody>
          <a:bodyPr wrap="square">
            <a:spAutoFit/>
          </a:bodyPr>
          <a:lstStyle/>
          <a:p>
            <a:r>
              <a:rPr lang="en-US" sz="3200" dirty="0">
                <a:latin typeface="Times New Roman" panose="02020503050405090304" pitchFamily="18" charset="0"/>
                <a:cs typeface="Times New Roman" panose="02020503050405090304" pitchFamily="18" charset="0"/>
              </a:rPr>
              <a:t>Optimal Values of K using Elbow Method</a:t>
            </a:r>
            <a:endParaRPr lang="en-IN" sz="3200" dirty="0">
              <a:latin typeface="Times New Roman" panose="02020503050405090304" pitchFamily="18" charset="0"/>
              <a:cs typeface="Times New Roman" panose="02020503050405090304" pitchFamily="18" charset="0"/>
            </a:endParaRPr>
          </a:p>
        </p:txBody>
      </p:sp>
      <p:sp>
        <p:nvSpPr>
          <p:cNvPr id="3" name="TextBox 2">
            <a:extLst>
              <a:ext uri="{FF2B5EF4-FFF2-40B4-BE49-F238E27FC236}">
                <a16:creationId xmlns:a16="http://schemas.microsoft.com/office/drawing/2014/main" id="{E4B9DE2F-5AD9-47DB-BEF5-5BAE22D0F5DF}"/>
              </a:ext>
            </a:extLst>
          </p:cNvPr>
          <p:cNvSpPr txBox="1"/>
          <p:nvPr/>
        </p:nvSpPr>
        <p:spPr>
          <a:xfrm>
            <a:off x="7681119" y="2590800"/>
            <a:ext cx="37338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the Elbow Graph we can infer that optimal value of k =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Optimal Values of K using Silhouette </a:t>
            </a:r>
            <a:r>
              <a:rPr lang="en-US" sz="4400" dirty="0" err="1"/>
              <a:t>Coefficeints</a:t>
            </a:r>
            <a:br>
              <a:rPr lang="en-IN" sz="4400" dirty="0"/>
            </a:br>
            <a:endParaRPr lang="en-IN" dirty="0"/>
          </a:p>
        </p:txBody>
      </p:sp>
      <p:pic>
        <p:nvPicPr>
          <p:cNvPr id="5" name="Picture 4"/>
          <p:cNvPicPr>
            <a:picLocks noChangeAspect="1"/>
          </p:cNvPicPr>
          <p:nvPr/>
        </p:nvPicPr>
        <p:blipFill>
          <a:blip r:embed="rId2"/>
          <a:srcRect t="5172" r="-973"/>
          <a:stretch>
            <a:fillRect/>
          </a:stretch>
        </p:blipFill>
        <p:spPr>
          <a:xfrm>
            <a:off x="441960" y="1371600"/>
            <a:ext cx="6324600" cy="4191000"/>
          </a:xfrm>
          <a:prstGeom prst="rect">
            <a:avLst/>
          </a:prstGeom>
        </p:spPr>
      </p:pic>
      <p:pic>
        <p:nvPicPr>
          <p:cNvPr id="9" name="Picture 8"/>
          <p:cNvPicPr>
            <a:picLocks noChangeAspect="1"/>
          </p:cNvPicPr>
          <p:nvPr/>
        </p:nvPicPr>
        <p:blipFill>
          <a:blip r:embed="rId3"/>
          <a:stretch>
            <a:fillRect/>
          </a:stretch>
        </p:blipFill>
        <p:spPr>
          <a:xfrm>
            <a:off x="6870217" y="1219200"/>
            <a:ext cx="4800600" cy="4419600"/>
          </a:xfrm>
          <a:prstGeom prst="rect">
            <a:avLst/>
          </a:prstGeom>
        </p:spPr>
      </p:pic>
      <p:sp>
        <p:nvSpPr>
          <p:cNvPr id="6" name="TextBox 5">
            <a:extLst>
              <a:ext uri="{FF2B5EF4-FFF2-40B4-BE49-F238E27FC236}">
                <a16:creationId xmlns:a16="http://schemas.microsoft.com/office/drawing/2014/main" id="{16CD146B-D2B3-4897-B72D-4D6617456C86}"/>
              </a:ext>
            </a:extLst>
          </p:cNvPr>
          <p:cNvSpPr txBox="1"/>
          <p:nvPr/>
        </p:nvSpPr>
        <p:spPr>
          <a:xfrm>
            <a:off x="3174517" y="5943600"/>
            <a:ext cx="7391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From the Elbow Graph we can infer that optimal value of k = 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503050405090304" pitchFamily="18" charset="0"/>
                <a:cs typeface="Times New Roman" panose="02020503050405090304" pitchFamily="18" charset="0"/>
              </a:rPr>
              <a:t>Cluster Visualization </a:t>
            </a:r>
          </a:p>
        </p:txBody>
      </p:sp>
      <p:pic>
        <p:nvPicPr>
          <p:cNvPr id="5" name="Picture 4"/>
          <p:cNvPicPr>
            <a:picLocks noChangeAspect="1"/>
          </p:cNvPicPr>
          <p:nvPr/>
        </p:nvPicPr>
        <p:blipFill>
          <a:blip r:embed="rId3"/>
          <a:stretch>
            <a:fillRect/>
          </a:stretch>
        </p:blipFill>
        <p:spPr>
          <a:xfrm>
            <a:off x="823120" y="1404940"/>
            <a:ext cx="10210800" cy="5300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8319" y="152399"/>
            <a:ext cx="8075972" cy="3358437"/>
          </a:xfrm>
          <a:prstGeom prst="rect">
            <a:avLst/>
          </a:prstGeom>
        </p:spPr>
      </p:pic>
      <p:pic>
        <p:nvPicPr>
          <p:cNvPr id="7" name="Picture 6"/>
          <p:cNvPicPr>
            <a:picLocks noChangeAspect="1"/>
          </p:cNvPicPr>
          <p:nvPr/>
        </p:nvPicPr>
        <p:blipFill>
          <a:blip r:embed="rId3"/>
          <a:stretch>
            <a:fillRect/>
          </a:stretch>
        </p:blipFill>
        <p:spPr>
          <a:xfrm>
            <a:off x="2949350" y="3429000"/>
            <a:ext cx="8694169" cy="33584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7919" y="304800"/>
            <a:ext cx="9906000" cy="6402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80319" y="304800"/>
            <a:ext cx="9982200" cy="63838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 TRAITS</a:t>
            </a:r>
          </a:p>
        </p:txBody>
      </p:sp>
      <p:pic>
        <p:nvPicPr>
          <p:cNvPr id="5" name="Picture 4"/>
          <p:cNvPicPr>
            <a:picLocks noChangeAspect="1"/>
          </p:cNvPicPr>
          <p:nvPr/>
        </p:nvPicPr>
        <p:blipFill>
          <a:blip r:embed="rId2"/>
          <a:stretch>
            <a:fillRect/>
          </a:stretch>
        </p:blipFill>
        <p:spPr>
          <a:xfrm>
            <a:off x="983802" y="1404939"/>
            <a:ext cx="10194234" cy="5181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141412" y="2249487"/>
            <a:ext cx="9905999" cy="3541714"/>
          </a:xfrm>
        </p:spPr>
        <p:txBody>
          <a:bodyPr>
            <a:normAutofit/>
          </a:bodyPr>
          <a:lstStyle/>
          <a:p>
            <a:pPr marL="0" indent="0" algn="ctr">
              <a:buNone/>
            </a:pPr>
            <a:r>
              <a:rPr lang="en-US" sz="5400" b="1" dirty="0"/>
              <a:t>THANK YOU</a:t>
            </a:r>
            <a:endParaRPr lang="en-IN" sz="5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12143" y="502631"/>
            <a:ext cx="10438910" cy="1418987"/>
          </a:xfrm>
        </p:spPr>
        <p:txBody>
          <a:bodyPr/>
          <a:lstStyle/>
          <a:p>
            <a:r>
              <a:rPr lang="en-IN" b="1" dirty="0">
                <a:latin typeface="Times New Roman" panose="02020503050405090304" pitchFamily="18" charset="0"/>
                <a:cs typeface="Times New Roman" panose="02020503050405090304" pitchFamily="18" charset="0"/>
              </a:rPr>
              <a:t>Problem Statement</a:t>
            </a:r>
          </a:p>
        </p:txBody>
      </p:sp>
      <p:sp>
        <p:nvSpPr>
          <p:cNvPr id="7" name="Content Placeholder 2"/>
          <p:cNvSpPr>
            <a:spLocks noGrp="1"/>
          </p:cNvSpPr>
          <p:nvPr>
            <p:ph idx="1"/>
          </p:nvPr>
        </p:nvSpPr>
        <p:spPr>
          <a:xfrm>
            <a:off x="899319" y="1752600"/>
            <a:ext cx="10438911" cy="4343400"/>
          </a:xfrm>
        </p:spPr>
        <p:txBody>
          <a:bodyPr>
            <a:normAutofit/>
          </a:bodyPr>
          <a:lstStyle/>
          <a:p>
            <a:pPr marL="0" indent="0">
              <a:lnSpc>
                <a:spcPct val="150000"/>
              </a:lnSpc>
              <a:buNone/>
            </a:pPr>
            <a:r>
              <a:rPr lang="en-IN" sz="2000" b="1" dirty="0">
                <a:latin typeface="Times New Roman" panose="02020503050405090304" pitchFamily="18" charset="0"/>
                <a:cs typeface="Times New Roman" panose="02020503050405090304" pitchFamily="18" charset="0"/>
              </a:rPr>
              <a:t>Domain </a:t>
            </a:r>
            <a:r>
              <a:rPr lang="en-IN" sz="2000" dirty="0">
                <a:latin typeface="Times New Roman" panose="02020503050405090304" pitchFamily="18" charset="0"/>
                <a:cs typeface="Times New Roman" panose="02020503050405090304" pitchFamily="18" charset="0"/>
              </a:rPr>
              <a:t>- </a:t>
            </a:r>
            <a:r>
              <a:rPr lang="en-IN" sz="1800" dirty="0">
                <a:latin typeface="Times New Roman" panose="02020503050405090304" pitchFamily="18" charset="0"/>
                <a:cs typeface="Times New Roman" panose="02020503050405090304" pitchFamily="18" charset="0"/>
              </a:rPr>
              <a:t>Hospitality Industry</a:t>
            </a:r>
          </a:p>
          <a:p>
            <a:pPr marL="0" indent="0">
              <a:lnSpc>
                <a:spcPct val="150000"/>
              </a:lnSpc>
              <a:buNone/>
            </a:pPr>
            <a:endParaRPr lang="en-IN" sz="2000" dirty="0">
              <a:latin typeface="Times New Roman" panose="02020503050405090304" pitchFamily="18" charset="0"/>
              <a:cs typeface="Times New Roman" panose="02020503050405090304" pitchFamily="18" charset="0"/>
            </a:endParaRPr>
          </a:p>
          <a:p>
            <a:pPr marL="0" indent="0">
              <a:lnSpc>
                <a:spcPct val="150000"/>
              </a:lnSpc>
              <a:buNone/>
            </a:pPr>
            <a:r>
              <a:rPr lang="en-IN" sz="2000" b="1" dirty="0">
                <a:latin typeface="Times New Roman" panose="02020503050405090304" pitchFamily="18" charset="0"/>
                <a:cs typeface="Times New Roman" panose="02020503050405090304" pitchFamily="18" charset="0"/>
              </a:rPr>
              <a:t>Business problem statement </a:t>
            </a:r>
            <a:r>
              <a:rPr lang="en-IN" sz="2000" dirty="0">
                <a:latin typeface="Times New Roman" panose="02020503050405090304" pitchFamily="18" charset="0"/>
                <a:cs typeface="Times New Roman" panose="02020503050405090304" pitchFamily="18" charset="0"/>
              </a:rPr>
              <a:t>– </a:t>
            </a:r>
            <a:r>
              <a:rPr lang="en-IN" sz="1800" dirty="0">
                <a:latin typeface="Times New Roman" panose="02020503050405090304" pitchFamily="18" charset="0"/>
                <a:cs typeface="Times New Roman" panose="02020503050405090304" pitchFamily="18" charset="0"/>
              </a:rPr>
              <a:t>Customer Segmentation in Hospitality Industry</a:t>
            </a:r>
          </a:p>
          <a:p>
            <a:pPr algn="just"/>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A hotel’s ideal goal must be to provide the finest facilities and services in the market while providing a good work place for its employees and a reasonable return for the investments by its owners. </a:t>
            </a:r>
            <a:endParaRPr lang="en-IN" sz="1800" dirty="0">
              <a:effectLst/>
              <a:latin typeface="Times New Roman" panose="02020503050405090304" pitchFamily="18" charset="0"/>
              <a:ea typeface="Trebuchet MS" panose="020B0703020202090204" pitchFamily="34" charset="0"/>
              <a:cs typeface="Times New Roman" panose="02020503050405090304" pitchFamily="18" charset="0"/>
            </a:endParaRPr>
          </a:p>
          <a:p>
            <a:r>
              <a:rPr lang="en-US" sz="1800" dirty="0">
                <a:latin typeface="Times New Roman" panose="02020503050405090304" pitchFamily="18" charset="0"/>
                <a:cs typeface="Times New Roman" panose="02020503050405090304" pitchFamily="18" charset="0"/>
              </a:rPr>
              <a:t>Customer Segmentation process </a:t>
            </a:r>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in Hotel industry helps to improve the revenue of the business and allows business people to understand their customers.</a:t>
            </a:r>
            <a:r>
              <a:rPr lang="en-US" sz="1800" dirty="0">
                <a:solidFill>
                  <a:srgbClr val="49505B"/>
                </a:solidFill>
                <a:effectLst/>
                <a:latin typeface="Times New Roman" panose="02020503050405090304" pitchFamily="18" charset="0"/>
                <a:ea typeface="Trebuchet MS" panose="020B0703020202090204" pitchFamily="34" charset="0"/>
                <a:cs typeface="Times New Roman" panose="02020503050405090304" pitchFamily="18" charset="0"/>
              </a:rPr>
              <a:t> </a:t>
            </a:r>
            <a:endParaRPr lang="en-IN" sz="1800" dirty="0">
              <a:effectLst/>
              <a:latin typeface="Times New Roman" panose="02020503050405090304" pitchFamily="18" charset="0"/>
              <a:ea typeface="Trebuchet MS" panose="020B0703020202090204" pitchFamily="34" charset="0"/>
              <a:cs typeface="Times New Roman" panose="02020503050405090304" pitchFamily="18" charset="0"/>
            </a:endParaRPr>
          </a:p>
          <a:p>
            <a:pPr>
              <a:lnSpc>
                <a:spcPct val="150000"/>
              </a:lnSpc>
              <a:buNone/>
            </a:pPr>
            <a:r>
              <a:rPr lang="en-IN" sz="2000" b="1" dirty="0">
                <a:latin typeface="Times New Roman" panose="02020503050405090304" pitchFamily="18" charset="0"/>
                <a:cs typeface="Times New Roman" panose="02020503050405090304" pitchFamily="18" charset="0"/>
              </a:rPr>
              <a:t>Why we do Cluster Analysis:</a:t>
            </a:r>
          </a:p>
          <a:p>
            <a:pPr lvl="1">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To understand the customers expectations.</a:t>
            </a:r>
            <a:endParaRPr lang="en-IN" sz="1800" dirty="0">
              <a:latin typeface="Times New Roman" panose="02020503050405090304" pitchFamily="18" charset="0"/>
              <a:cs typeface="Times New Roman" panose="02020503050405090304" pitchFamily="18" charset="0"/>
            </a:endParaRPr>
          </a:p>
          <a:p>
            <a:pPr lvl="1">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 Increasing the business revenue and providing right recommendations to customers</a:t>
            </a:r>
            <a:endParaRPr lang="en-IN" sz="1800" dirty="0">
              <a:latin typeface="Times New Roman" panose="02020503050405090304" pitchFamily="18" charset="0"/>
              <a:cs typeface="Times New Roman" panose="02020503050405090304" pitchFamily="18" charset="0"/>
            </a:endParaRPr>
          </a:p>
          <a:p>
            <a:pPr marL="0" indent="0">
              <a:lnSpc>
                <a:spcPct val="150000"/>
              </a:lnSpc>
              <a:buNone/>
            </a:pPr>
            <a:endParaRPr lang="en-IN" sz="1800" b="1" dirty="0">
              <a:latin typeface="Times New Roman" panose="02020503050405090304" pitchFamily="18" charset="0"/>
              <a:cs typeface="Times New Roman" panose="02020503050405090304" pitchFamily="18" charset="0"/>
            </a:endParaRPr>
          </a:p>
          <a:p>
            <a:pPr marL="0" indent="0">
              <a:buNone/>
            </a:pPr>
            <a:endParaRPr lang="en-IN" sz="18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09442" y="419778"/>
            <a:ext cx="10641608" cy="1180425"/>
          </a:xfrm>
        </p:spPr>
        <p:txBody>
          <a:bodyPr/>
          <a:lstStyle/>
          <a:p>
            <a:r>
              <a:rPr lang="en-IN" b="1" dirty="0">
                <a:latin typeface="Times New Roman" panose="02020503050405090304" pitchFamily="18" charset="0"/>
                <a:cs typeface="Times New Roman" panose="02020503050405090304" pitchFamily="18" charset="0"/>
              </a:rPr>
              <a:t>DATASET</a:t>
            </a:r>
            <a:r>
              <a:rPr lang="en-IN" dirty="0">
                <a:latin typeface="Times New Roman" panose="02020503050405090304" pitchFamily="18" charset="0"/>
                <a:cs typeface="Times New Roman" panose="02020503050405090304" pitchFamily="18" charset="0"/>
              </a:rPr>
              <a:t>	</a:t>
            </a:r>
          </a:p>
        </p:txBody>
      </p:sp>
      <p:sp>
        <p:nvSpPr>
          <p:cNvPr id="5" name="Content Placeholder 2"/>
          <p:cNvSpPr>
            <a:spLocks noGrp="1"/>
          </p:cNvSpPr>
          <p:nvPr>
            <p:ph idx="1"/>
          </p:nvPr>
        </p:nvSpPr>
        <p:spPr>
          <a:xfrm>
            <a:off x="709446" y="1828805"/>
            <a:ext cx="10641609" cy="4388831"/>
          </a:xfrm>
        </p:spPr>
        <p:txBody>
          <a:bodyPr>
            <a:normAutofit/>
          </a:bodyPr>
          <a:lstStyle/>
          <a:p>
            <a:pPr>
              <a:lnSpc>
                <a:spcPct val="150000"/>
              </a:lnSpc>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The dataset is collected from a research paper which</a:t>
            </a:r>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 describes a hotel customer dataset with 31 variables describing a total of instances (customers)</a:t>
            </a:r>
            <a:r>
              <a:rPr lang="en-US" sz="1800" dirty="0">
                <a:latin typeface="Times New Roman" panose="02020503050405090304" pitchFamily="18" charset="0"/>
                <a:cs typeface="Times New Roman" panose="02020503050405090304" pitchFamily="18" charset="0"/>
              </a:rPr>
              <a:t>.</a:t>
            </a:r>
          </a:p>
          <a:p>
            <a:pPr>
              <a:lnSpc>
                <a:spcPct val="150000"/>
              </a:lnSpc>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 </a:t>
            </a:r>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It comprehends three full years of customer behavioral data. </a:t>
            </a:r>
            <a:r>
              <a:rPr lang="en-US" sz="1800" dirty="0">
                <a:latin typeface="Times New Roman" panose="02020503050405090304" pitchFamily="18" charset="0"/>
                <a:cs typeface="Times New Roman" panose="02020503050405090304" pitchFamily="18" charset="0"/>
              </a:rPr>
              <a:t>.</a:t>
            </a:r>
          </a:p>
          <a:p>
            <a:pPr>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In addition to personal and behavioral information, the dataset also contains demographic and geographical information</a:t>
            </a:r>
            <a:r>
              <a:rPr lang="en-IN" sz="1800" dirty="0">
                <a:latin typeface="Times New Roman" panose="02020503050405090304" pitchFamily="18" charset="0"/>
                <a:cs typeface="Times New Roman" panose="02020503050405090304" pitchFamily="18" charset="0"/>
              </a:rPr>
              <a:t>. </a:t>
            </a:r>
            <a:r>
              <a:rPr lang="en-US" sz="1800" dirty="0">
                <a:latin typeface="Times New Roman" panose="02020503050405090304" pitchFamily="18" charset="0"/>
                <a:cs typeface="Times New Roman" panose="02020503050405090304" pitchFamily="18" charset="0"/>
              </a:rPr>
              <a:t>Due to its unit of analysis, it is a dataset especially suitable for building customer segmentation models, including clustering and RFM (Recency, Frequency, and Monetary value) models, but also be used in classification and regression problems</a:t>
            </a:r>
            <a:endParaRPr lang="en-IN" sz="1800" dirty="0">
              <a:latin typeface="Times New Roman" panose="02020503050405090304" pitchFamily="18" charset="0"/>
              <a:cs typeface="Times New Roman" panose="02020503050405090304" pitchFamily="18" charset="0"/>
            </a:endParaRPr>
          </a:p>
          <a:p>
            <a:pPr>
              <a:lnSpc>
                <a:spcPct val="150000"/>
              </a:lnSpc>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The collected data is between 2015 and 2018.</a:t>
            </a:r>
          </a:p>
          <a:p>
            <a:pPr>
              <a:lnSpc>
                <a:spcPct val="150000"/>
              </a:lnSpc>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Rows : </a:t>
            </a:r>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83,590</a:t>
            </a:r>
            <a:r>
              <a:rPr lang="en-US" sz="1800" dirty="0">
                <a:latin typeface="Times New Roman" panose="02020503050405090304" pitchFamily="18" charset="0"/>
                <a:cs typeface="Times New Roman" panose="02020503050405090304" pitchFamily="18" charset="0"/>
              </a:rPr>
              <a:t> , Columns : </a:t>
            </a:r>
            <a:r>
              <a:rPr lang="en-US" sz="1800" dirty="0">
                <a:effectLst/>
                <a:latin typeface="Times New Roman" panose="02020503050405090304" pitchFamily="18" charset="0"/>
                <a:ea typeface="Trebuchet MS" panose="020B0703020202090204" pitchFamily="34" charset="0"/>
                <a:cs typeface="Times New Roman" panose="02020503050405090304" pitchFamily="18" charset="0"/>
              </a:rPr>
              <a:t>31</a:t>
            </a:r>
            <a:r>
              <a:rPr lang="en-US" sz="1800" dirty="0">
                <a:latin typeface="Times New Roman" panose="02020503050405090304" pitchFamily="18" charset="0"/>
                <a:cs typeface="Times New Roman" panose="02020503050405090304" pitchFamily="18" charset="0"/>
              </a:rPr>
              <a:t> </a:t>
            </a:r>
          </a:p>
          <a:p>
            <a:pPr>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The reason we chose this dataset is understand the customers behavior and segment them into groups which in turn helps the market people</a:t>
            </a:r>
          </a:p>
          <a:p>
            <a:pPr>
              <a:lnSpc>
                <a:spcPct val="150000"/>
              </a:lnSpc>
            </a:pPr>
            <a:endParaRPr lang="en-IN" sz="1800" dirty="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8319" y="396450"/>
            <a:ext cx="11353800" cy="801909"/>
          </a:xfrm>
        </p:spPr>
        <p:txBody>
          <a:bodyPr>
            <a:normAutofit/>
          </a:bodyPr>
          <a:lstStyle/>
          <a:p>
            <a:r>
              <a:rPr lang="en-IN" b="1" dirty="0">
                <a:latin typeface="Times New Roman" panose="02020503050405090304" pitchFamily="18" charset="0"/>
                <a:cs typeface="Times New Roman" panose="02020503050405090304" pitchFamily="18" charset="0"/>
              </a:rPr>
              <a:t>DATA DICTIONARY</a:t>
            </a:r>
          </a:p>
        </p:txBody>
      </p:sp>
      <p:sp>
        <p:nvSpPr>
          <p:cNvPr id="6" name="TextBox 5"/>
          <p:cNvSpPr txBox="1"/>
          <p:nvPr/>
        </p:nvSpPr>
        <p:spPr>
          <a:xfrm>
            <a:off x="746919" y="1295400"/>
            <a:ext cx="8890634" cy="369332"/>
          </a:xfrm>
          <a:prstGeom prst="rect">
            <a:avLst/>
          </a:prstGeom>
          <a:noFill/>
        </p:spPr>
        <p:txBody>
          <a:bodyPr wrap="square" lIns="91427" tIns="45713" rIns="91427" bIns="45713" rtlCol="0">
            <a:spAutoFit/>
          </a:bodyPr>
          <a:lstStyle/>
          <a:p>
            <a:pPr marL="285750" indent="-285750"/>
            <a:r>
              <a:rPr lang="en-IN" dirty="0">
                <a:latin typeface="Times New Roman" panose="02020503050405090304" pitchFamily="18" charset="0"/>
                <a:cs typeface="Times New Roman" panose="02020503050405090304" pitchFamily="18" charset="0"/>
              </a:rPr>
              <a:t>Numerical Columns : 12 , Categorical columns : 5, Boolean Columns: 13</a:t>
            </a:r>
          </a:p>
        </p:txBody>
      </p:sp>
      <p:graphicFrame>
        <p:nvGraphicFramePr>
          <p:cNvPr id="7" name="Table 7"/>
          <p:cNvGraphicFramePr>
            <a:graphicFrameLocks noGrp="1"/>
          </p:cNvGraphicFramePr>
          <p:nvPr>
            <p:ph idx="1"/>
          </p:nvPr>
        </p:nvGraphicFramePr>
        <p:xfrm>
          <a:off x="533945" y="1759971"/>
          <a:ext cx="11390474" cy="4423860"/>
        </p:xfrm>
        <a:graphic>
          <a:graphicData uri="http://schemas.openxmlformats.org/drawingml/2006/table">
            <a:tbl>
              <a:tblPr firstRow="1" bandRow="1">
                <a:tableStyleId>{5C22544A-7EE6-4342-B048-85BDC9FD1C3A}</a:tableStyleId>
              </a:tblPr>
              <a:tblGrid>
                <a:gridCol w="2208022">
                  <a:extLst>
                    <a:ext uri="{9D8B030D-6E8A-4147-A177-3AD203B41FA5}">
                      <a16:colId xmlns:a16="http://schemas.microsoft.com/office/drawing/2014/main" val="20000"/>
                    </a:ext>
                  </a:extLst>
                </a:gridCol>
                <a:gridCol w="2295613">
                  <a:extLst>
                    <a:ext uri="{9D8B030D-6E8A-4147-A177-3AD203B41FA5}">
                      <a16:colId xmlns:a16="http://schemas.microsoft.com/office/drawing/2014/main" val="20001"/>
                    </a:ext>
                  </a:extLst>
                </a:gridCol>
                <a:gridCol w="2295613">
                  <a:extLst>
                    <a:ext uri="{9D8B030D-6E8A-4147-A177-3AD203B41FA5}">
                      <a16:colId xmlns:a16="http://schemas.microsoft.com/office/drawing/2014/main" val="20002"/>
                    </a:ext>
                  </a:extLst>
                </a:gridCol>
                <a:gridCol w="2295613">
                  <a:extLst>
                    <a:ext uri="{9D8B030D-6E8A-4147-A177-3AD203B41FA5}">
                      <a16:colId xmlns:a16="http://schemas.microsoft.com/office/drawing/2014/main" val="20003"/>
                    </a:ext>
                  </a:extLst>
                </a:gridCol>
                <a:gridCol w="2295613">
                  <a:extLst>
                    <a:ext uri="{9D8B030D-6E8A-4147-A177-3AD203B41FA5}">
                      <a16:colId xmlns:a16="http://schemas.microsoft.com/office/drawing/2014/main" val="20004"/>
                    </a:ext>
                  </a:extLst>
                </a:gridCol>
              </a:tblGrid>
              <a:tr h="523950">
                <a:tc>
                  <a:txBody>
                    <a:bodyPr/>
                    <a:lstStyle/>
                    <a:p>
                      <a:pPr algn="ctr"/>
                      <a:r>
                        <a:rPr lang="en-IN" dirty="0">
                          <a:latin typeface="Times New Roman" panose="02020503050405090304" pitchFamily="18" charset="0"/>
                          <a:cs typeface="Times New Roman" panose="02020503050405090304" pitchFamily="18" charset="0"/>
                        </a:rPr>
                        <a:t>Categorical Columns </a:t>
                      </a:r>
                    </a:p>
                  </a:txBody>
                  <a:tcPr/>
                </a:tc>
                <a:tc gridSpan="2">
                  <a:txBody>
                    <a:bodyPr/>
                    <a:lstStyle/>
                    <a:p>
                      <a:pPr algn="ctr"/>
                      <a:r>
                        <a:rPr lang="en-US" sz="1800" b="1" dirty="0">
                          <a:latin typeface="Times New Roman" panose="02020503050405090304" pitchFamily="18" charset="0"/>
                          <a:cs typeface="Times New Roman" panose="02020503050405090304" pitchFamily="18" charset="0"/>
                        </a:rPr>
                        <a:t>Numerical Columns</a:t>
                      </a:r>
                      <a:endParaRPr lang="en-IN" dirty="0">
                        <a:latin typeface="Times New Roman" panose="02020503050405090304" pitchFamily="18" charset="0"/>
                        <a:cs typeface="Times New Roman" panose="02020503050405090304" pitchFamily="18" charset="0"/>
                      </a:endParaRPr>
                    </a:p>
                  </a:txBody>
                  <a:tcPr/>
                </a:tc>
                <a:tc hMerge="1">
                  <a:txBody>
                    <a:bodyPr/>
                    <a:lstStyle/>
                    <a:p>
                      <a:endParaRPr lang="en-US"/>
                    </a:p>
                  </a:txBody>
                  <a:tcPr/>
                </a:tc>
                <a:tc gridSpan="2">
                  <a:txBody>
                    <a:bodyPr/>
                    <a:lstStyle/>
                    <a:p>
                      <a:pPr marL="0" marR="0" lvl="0" indent="0" algn="ctr" defTabSz="913765" rtl="0" eaLnBrk="1" fontAlgn="auto" latinLnBrk="0" hangingPunct="1">
                        <a:lnSpc>
                          <a:spcPct val="100000"/>
                        </a:lnSpc>
                        <a:spcBef>
                          <a:spcPts val="0"/>
                        </a:spcBef>
                        <a:spcAft>
                          <a:spcPts val="0"/>
                        </a:spcAft>
                        <a:buClrTx/>
                        <a:buSzTx/>
                        <a:buFontTx/>
                        <a:buNone/>
                        <a:defRPr/>
                      </a:pPr>
                      <a:r>
                        <a:rPr lang="en-US" sz="1800" b="1" dirty="0">
                          <a:latin typeface="Times New Roman" panose="02020503050405090304" pitchFamily="18" charset="0"/>
                          <a:cs typeface="Times New Roman" panose="02020503050405090304" pitchFamily="18" charset="0"/>
                        </a:rPr>
                        <a:t>Boolean Column</a:t>
                      </a:r>
                    </a:p>
                  </a:txBody>
                  <a:tcPr/>
                </a:tc>
                <a:tc hMerge="1">
                  <a:txBody>
                    <a:bodyPr/>
                    <a:lstStyle/>
                    <a:p>
                      <a:endParaRPr lang="en-US"/>
                    </a:p>
                  </a:txBody>
                  <a:tcPr/>
                </a:tc>
                <a:extLst>
                  <a:ext uri="{0D108BD9-81ED-4DB2-BD59-A6C34878D82A}">
                    <a16:rowId xmlns:a16="http://schemas.microsoft.com/office/drawing/2014/main" val="10000"/>
                  </a:ext>
                </a:extLst>
              </a:tr>
              <a:tr h="523950">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sz="1800" dirty="0">
                          <a:latin typeface="Times New Roman" panose="02020503050405090304" pitchFamily="18" charset="0"/>
                          <a:cs typeface="Times New Roman" panose="02020503050405090304" pitchFamily="18" charset="0"/>
                        </a:rPr>
                        <a:t>Nationality</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a:latin typeface="Times New Roman" panose="02020503050405090304" pitchFamily="18" charset="0"/>
                          <a:cs typeface="Times New Roman" panose="02020503050405090304" pitchFamily="18" charset="0"/>
                        </a:rPr>
                        <a:t>Age</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BookingsCheckedIn</a:t>
                      </a:r>
                      <a:endParaRPr lang="en-IN" dirty="0">
                        <a:latin typeface="Times New Roman" panose="02020503050405090304" pitchFamily="18" charset="0"/>
                        <a:cs typeface="Times New Roman" panose="02020503050405090304" pitchFamily="18" charset="0"/>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sz="1800" dirty="0" err="1">
                          <a:latin typeface="Times New Roman" panose="02020503050405090304" pitchFamily="18" charset="0"/>
                          <a:cs typeface="Times New Roman" panose="02020503050405090304" pitchFamily="18" charset="0"/>
                        </a:rPr>
                        <a:t>SRHighFloor</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SRLowFloor</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1"/>
                  </a:ext>
                </a:extLst>
              </a:tr>
              <a:tr h="523950">
                <a:tc>
                  <a:txBody>
                    <a:bodyPr/>
                    <a:lstStyle/>
                    <a:p>
                      <a:r>
                        <a:rPr lang="en-US" sz="1800" dirty="0" err="1">
                          <a:latin typeface="Times New Roman" panose="02020503050405090304" pitchFamily="18" charset="0"/>
                          <a:cs typeface="Times New Roman" panose="02020503050405090304" pitchFamily="18" charset="0"/>
                        </a:rPr>
                        <a:t>NameHash</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DaysSinceCreation</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PersonsNights</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SRAccessibleRoom</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SRMediumFloor</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2"/>
                  </a:ext>
                </a:extLst>
              </a:tr>
              <a:tr h="523950">
                <a:tc>
                  <a:txBody>
                    <a:bodyPr/>
                    <a:lstStyle/>
                    <a:p>
                      <a:r>
                        <a:rPr lang="en-US" sz="1800" dirty="0" err="1">
                          <a:latin typeface="Times New Roman" panose="02020503050405090304" pitchFamily="18" charset="0"/>
                          <a:cs typeface="Times New Roman" panose="02020503050405090304" pitchFamily="18" charset="0"/>
                        </a:rPr>
                        <a:t>DocIDHash</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AverageLeadTime</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RoomNights</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SRBathtub</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SRShower</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3"/>
                  </a:ext>
                </a:extLst>
              </a:tr>
              <a:tr h="523950">
                <a:tc>
                  <a:txBody>
                    <a:bodyPr/>
                    <a:lstStyle/>
                    <a:p>
                      <a:r>
                        <a:rPr lang="en-US" sz="1800" dirty="0" err="1">
                          <a:latin typeface="Times New Roman" panose="02020503050405090304" pitchFamily="18" charset="0"/>
                          <a:cs typeface="Times New Roman" panose="02020503050405090304" pitchFamily="18" charset="0"/>
                        </a:rPr>
                        <a:t>DistributionChannel</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LodgingRevenue</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DaysSinceLastStay</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SRCrib</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SRKingSizeBed</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4"/>
                  </a:ext>
                </a:extLst>
              </a:tr>
              <a:tr h="523950">
                <a:tc>
                  <a:txBody>
                    <a:bodyPr/>
                    <a:lstStyle/>
                    <a:p>
                      <a:r>
                        <a:rPr lang="en-US" sz="1800" dirty="0" err="1">
                          <a:latin typeface="Times New Roman" panose="02020503050405090304" pitchFamily="18" charset="0"/>
                          <a:cs typeface="Times New Roman" panose="02020503050405090304" pitchFamily="18" charset="0"/>
                        </a:rPr>
                        <a:t>MarketSegment</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OtherRevenue</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DaysSinceFirstStay</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SRTwinBed</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SRNearElevator</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5"/>
                  </a:ext>
                </a:extLst>
              </a:tr>
              <a:tr h="387720">
                <a:tc>
                  <a:txBody>
                    <a:bodyPr/>
                    <a:lstStyle/>
                    <a:p>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BookingsCanceled</a:t>
                      </a:r>
                      <a:endParaRPr lang="en-IN" dirty="0">
                        <a:latin typeface="Times New Roman" panose="02020503050405090304" pitchFamily="18" charset="0"/>
                        <a:cs typeface="Times New Roman" panose="02020503050405090304" pitchFamily="18" charset="0"/>
                      </a:endParaRPr>
                    </a:p>
                  </a:txBody>
                  <a:tcPr/>
                </a:tc>
                <a:tc>
                  <a:txBody>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sz="1800" dirty="0" err="1">
                          <a:latin typeface="Times New Roman" panose="02020503050405090304" pitchFamily="18" charset="0"/>
                          <a:cs typeface="Times New Roman" panose="02020503050405090304" pitchFamily="18" charset="0"/>
                        </a:rPr>
                        <a:t>BookingsNoShowed</a:t>
                      </a:r>
                      <a:endParaRPr lang="en-IN" dirty="0">
                        <a:latin typeface="Times New Roman" panose="02020503050405090304" pitchFamily="18" charset="0"/>
                        <a:cs typeface="Times New Roman" panose="02020503050405090304" pitchFamily="18" charset="0"/>
                      </a:endParaRPr>
                    </a:p>
                    <a:p>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SRAwayFromElevato</a:t>
                      </a:r>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SRNoAlcoholInMiniBar</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6"/>
                  </a:ext>
                </a:extLst>
              </a:tr>
              <a:tr h="523950">
                <a:tc>
                  <a:txBody>
                    <a:bodyPr/>
                    <a:lstStyle/>
                    <a:p>
                      <a:endParaRPr lang="en-IN" dirty="0">
                        <a:latin typeface="Times New Roman" panose="02020503050405090304" pitchFamily="18" charset="0"/>
                        <a:cs typeface="Times New Roman" panose="02020503050405090304" pitchFamily="18" charset="0"/>
                      </a:endParaRPr>
                    </a:p>
                  </a:txBody>
                  <a:tcPr/>
                </a:tc>
                <a:tc>
                  <a:txBody>
                    <a:bodyPr/>
                    <a:lstStyle/>
                    <a:p>
                      <a:endParaRPr lang="en-IN" dirty="0">
                        <a:latin typeface="Times New Roman" panose="02020503050405090304" pitchFamily="18" charset="0"/>
                        <a:cs typeface="Times New Roman" panose="02020503050405090304" pitchFamily="18" charset="0"/>
                      </a:endParaRPr>
                    </a:p>
                  </a:txBody>
                  <a:tcPr/>
                </a:tc>
                <a:tc>
                  <a:txBody>
                    <a:bodyPr/>
                    <a:lstStyle/>
                    <a:p>
                      <a:endParaRPr lang="en-IN" dirty="0">
                        <a:latin typeface="Times New Roman" panose="02020503050405090304" pitchFamily="18" charset="0"/>
                        <a:cs typeface="Times New Roman" panose="02020503050405090304" pitchFamily="18" charset="0"/>
                      </a:endParaRPr>
                    </a:p>
                  </a:txBody>
                  <a:tcPr/>
                </a:tc>
                <a:tc>
                  <a:txBody>
                    <a:bodyPr/>
                    <a:lstStyle/>
                    <a:p>
                      <a:r>
                        <a:rPr lang="en-US" sz="1800" dirty="0" err="1">
                          <a:latin typeface="Times New Roman" panose="02020503050405090304" pitchFamily="18" charset="0"/>
                          <a:cs typeface="Times New Roman" panose="02020503050405090304" pitchFamily="18" charset="0"/>
                        </a:rPr>
                        <a:t>SRQuietRoom</a:t>
                      </a:r>
                      <a:endParaRPr lang="en-IN" dirty="0">
                        <a:latin typeface="Times New Roman" panose="02020503050405090304" pitchFamily="18" charset="0"/>
                        <a:cs typeface="Times New Roman" panose="02020503050405090304" pitchFamily="18" charset="0"/>
                      </a:endParaRPr>
                    </a:p>
                  </a:txBody>
                  <a:tcPr/>
                </a:tc>
                <a:tc>
                  <a:txBody>
                    <a:bodyPr/>
                    <a:lstStyle/>
                    <a:p>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0789" y="457203"/>
            <a:ext cx="10742957" cy="1295401"/>
          </a:xfrm>
        </p:spPr>
        <p:txBody>
          <a:bodyPr>
            <a:normAutofit/>
          </a:bodyPr>
          <a:lstStyle/>
          <a:p>
            <a:r>
              <a:rPr lang="en-IN" b="1" dirty="0">
                <a:latin typeface="Times New Roman" panose="02020503050405090304" pitchFamily="18" charset="0"/>
                <a:cs typeface="Times New Roman" panose="02020503050405090304" pitchFamily="18" charset="0"/>
              </a:rPr>
              <a:t>Data Cleaning and </a:t>
            </a:r>
            <a:r>
              <a:rPr lang="en-IN" b="1" dirty="0" err="1">
                <a:latin typeface="Times New Roman" panose="02020503050405090304" pitchFamily="18" charset="0"/>
                <a:cs typeface="Times New Roman" panose="02020503050405090304" pitchFamily="18" charset="0"/>
              </a:rPr>
              <a:t>Preprocessing</a:t>
            </a:r>
            <a:endParaRPr lang="en-IN" b="1" dirty="0">
              <a:latin typeface="Times New Roman" panose="02020503050405090304" pitchFamily="18" charset="0"/>
              <a:cs typeface="Times New Roman" panose="02020503050405090304" pitchFamily="18" charset="0"/>
            </a:endParaRPr>
          </a:p>
        </p:txBody>
      </p:sp>
      <p:sp>
        <p:nvSpPr>
          <p:cNvPr id="5" name="Content Placeholder 2"/>
          <p:cNvSpPr>
            <a:spLocks noGrp="1"/>
          </p:cNvSpPr>
          <p:nvPr>
            <p:ph idx="1"/>
          </p:nvPr>
        </p:nvSpPr>
        <p:spPr>
          <a:xfrm>
            <a:off x="709445" y="2164368"/>
            <a:ext cx="10742958" cy="4084032"/>
          </a:xfrm>
        </p:spPr>
        <p:txBody>
          <a:bodyPr>
            <a:normAutofit lnSpcReduction="10000"/>
          </a:bodyPr>
          <a:lstStyle/>
          <a:p>
            <a:pPr>
              <a:lnSpc>
                <a:spcPct val="150000"/>
              </a:lnSpc>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Null value imputation(only Age variable has 4% null variables, it’s been imputed using mode.)</a:t>
            </a:r>
          </a:p>
          <a:p>
            <a:pPr algn="l">
              <a:buFont typeface="Wingdings" panose="05000000000000000000" pitchFamily="2" charset="2"/>
              <a:buChar char="Ø"/>
            </a:pPr>
            <a:r>
              <a:rPr lang="en-US" sz="1800" b="1" dirty="0">
                <a:latin typeface="Times New Roman" panose="02020503050405090304" pitchFamily="18" charset="0"/>
                <a:cs typeface="Times New Roman" panose="02020503050405090304" pitchFamily="18" charset="0"/>
              </a:rPr>
              <a:t>Data cleaning:</a:t>
            </a:r>
            <a:r>
              <a:rPr lang="en-US" sz="1800" dirty="0">
                <a:latin typeface="Times New Roman" panose="02020503050405090304" pitchFamily="18" charset="0"/>
                <a:cs typeface="Times New Roman" panose="02020503050405090304" pitchFamily="18" charset="0"/>
              </a:rPr>
              <a:t>	</a:t>
            </a:r>
          </a:p>
          <a:p>
            <a:pPr marL="457200" lvl="1" indent="0">
              <a:buNone/>
            </a:pPr>
            <a:r>
              <a:rPr lang="en-US" sz="1800" dirty="0">
                <a:latin typeface="Times New Roman" panose="02020503050405090304" pitchFamily="18" charset="0"/>
                <a:cs typeface="Times New Roman" panose="02020503050405090304" pitchFamily="18" charset="0"/>
              </a:rPr>
              <a:t>In our dataset, around 19920 instances have no information on all variables. Removing those instances does not affect the model, so those instances are removed.</a:t>
            </a:r>
          </a:p>
          <a:p>
            <a:pPr algn="l">
              <a:buFont typeface="Wingdings" panose="05000000000000000000" pitchFamily="2" charset="2"/>
              <a:buChar char="Ø"/>
            </a:pPr>
            <a:r>
              <a:rPr lang="en-US" sz="1800" b="1" dirty="0">
                <a:latin typeface="Times New Roman" panose="02020503050405090304" pitchFamily="18" charset="0"/>
                <a:cs typeface="Times New Roman" panose="02020503050405090304" pitchFamily="18" charset="0"/>
              </a:rPr>
              <a:t>Feature Transformation:</a:t>
            </a:r>
          </a:p>
          <a:p>
            <a:pPr lvl="1">
              <a:buFont typeface="Wingdings" panose="05000000000000000000" pitchFamily="2" charset="2"/>
              <a:buChar char="Ø"/>
            </a:pPr>
            <a:r>
              <a:rPr lang="en-US" sz="1800" b="1" dirty="0">
                <a:latin typeface="Times New Roman" panose="02020503050405090304" pitchFamily="18" charset="0"/>
                <a:cs typeface="Times New Roman" panose="02020503050405090304" pitchFamily="18" charset="0"/>
              </a:rPr>
              <a:t>Nationality: </a:t>
            </a:r>
            <a:r>
              <a:rPr lang="en-US" sz="1800" dirty="0">
                <a:latin typeface="Times New Roman" panose="02020503050405090304" pitchFamily="18" charset="0"/>
                <a:cs typeface="Times New Roman" panose="02020503050405090304" pitchFamily="18" charset="0"/>
              </a:rPr>
              <a:t>	</a:t>
            </a:r>
          </a:p>
          <a:p>
            <a:pPr marL="914400" lvl="2" indent="0">
              <a:buNone/>
            </a:pPr>
            <a:r>
              <a:rPr lang="en-US" sz="1800" dirty="0">
                <a:latin typeface="Times New Roman" panose="02020503050405090304" pitchFamily="18" charset="0"/>
                <a:cs typeface="Times New Roman" panose="02020503050405090304" pitchFamily="18" charset="0"/>
              </a:rPr>
              <a:t>Nationality variables are having 188 unique categories, to reduce the levels the countries are converted into 7 continents.</a:t>
            </a:r>
          </a:p>
          <a:p>
            <a:pPr lvl="1">
              <a:buFont typeface="Wingdings" panose="05000000000000000000" pitchFamily="2" charset="2"/>
              <a:buChar char="Ø"/>
            </a:pPr>
            <a:r>
              <a:rPr lang="en-US" sz="1800" dirty="0">
                <a:latin typeface="Times New Roman" panose="02020503050405090304" pitchFamily="18" charset="0"/>
                <a:cs typeface="Times New Roman" panose="02020503050405090304" pitchFamily="18" charset="0"/>
              </a:rPr>
              <a:t> </a:t>
            </a:r>
            <a:r>
              <a:rPr lang="en-US" sz="1800" b="1" dirty="0">
                <a:latin typeface="Times New Roman" panose="02020503050405090304" pitchFamily="18" charset="0"/>
                <a:cs typeface="Times New Roman" panose="02020503050405090304" pitchFamily="18" charset="0"/>
              </a:rPr>
              <a:t>Amenities: </a:t>
            </a:r>
            <a:r>
              <a:rPr lang="en-US" sz="1800" dirty="0">
                <a:latin typeface="Times New Roman" panose="02020503050405090304" pitchFamily="18" charset="0"/>
                <a:cs typeface="Times New Roman" panose="02020503050405090304" pitchFamily="18" charset="0"/>
              </a:rPr>
              <a:t>	 </a:t>
            </a:r>
          </a:p>
          <a:p>
            <a:pPr marL="914400" lvl="2" indent="0">
              <a:buNone/>
            </a:pPr>
            <a:r>
              <a:rPr lang="en-US" sz="1800" dirty="0">
                <a:latin typeface="Times New Roman" panose="02020503050405090304" pitchFamily="18" charset="0"/>
                <a:cs typeface="Times New Roman" panose="02020503050405090304" pitchFamily="18" charset="0"/>
              </a:rPr>
              <a:t>Boolean variables like </a:t>
            </a:r>
            <a:r>
              <a:rPr lang="en-US" sz="1800" dirty="0" err="1">
                <a:latin typeface="Times New Roman" panose="02020503050405090304" pitchFamily="18" charset="0"/>
                <a:cs typeface="Times New Roman" panose="02020503050405090304" pitchFamily="18" charset="0"/>
              </a:rPr>
              <a:t>SRHighFloor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SRLowFloor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SRAccessibleRoom</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SRMediumFloor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SRBathtub</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SRShower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SRCrib</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SRKingSizeBed</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SRTwinBed</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SRNearElevator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SRAwayFromElevato</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SRNoAlcoholInMiniBar</a:t>
            </a:r>
            <a:r>
              <a:rPr lang="en-US" sz="1800" dirty="0">
                <a:latin typeface="Times New Roman" panose="02020503050405090304" pitchFamily="18" charset="0"/>
                <a:cs typeface="Times New Roman" panose="02020503050405090304" pitchFamily="18" charset="0"/>
              </a:rPr>
              <a:t>, </a:t>
            </a:r>
            <a:r>
              <a:rPr lang="en-US" sz="1800" dirty="0" err="1">
                <a:latin typeface="Times New Roman" panose="02020503050405090304" pitchFamily="18" charset="0"/>
                <a:cs typeface="Times New Roman" panose="02020503050405090304" pitchFamily="18" charset="0"/>
              </a:rPr>
              <a:t>SRQuietRoom</a:t>
            </a:r>
            <a:r>
              <a:rPr lang="en-US" sz="1800" dirty="0">
                <a:latin typeface="Times New Roman" panose="02020503050405090304" pitchFamily="18" charset="0"/>
                <a:cs typeface="Times New Roman" panose="02020503050405090304" pitchFamily="18" charset="0"/>
              </a:rPr>
              <a:t> represents the preference of the customer, combining all columns implies whether the customer has opted for any special requests and gives much more information than the variables. The Boolean variables combined into a single variable named </a:t>
            </a:r>
            <a:r>
              <a:rPr lang="en-US" sz="1800" dirty="0" err="1">
                <a:latin typeface="Times New Roman" panose="02020503050405090304" pitchFamily="18" charset="0"/>
                <a:cs typeface="Times New Roman" panose="02020503050405090304" pitchFamily="18" charset="0"/>
              </a:rPr>
              <a:t>Amenties</a:t>
            </a:r>
            <a:r>
              <a:rPr lang="en-US" sz="1800" dirty="0">
                <a:latin typeface="Times New Roman" panose="02020503050405090304" pitchFamily="18" charset="0"/>
                <a:cs typeface="Times New Roman" panose="02020503050405090304" pitchFamily="18" charset="0"/>
              </a:rPr>
              <a:t>.</a:t>
            </a:r>
          </a:p>
          <a:p>
            <a:pPr lvl="1">
              <a:lnSpc>
                <a:spcPct val="150000"/>
              </a:lnSpc>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0" indent="0">
              <a:buNone/>
            </a:pPr>
            <a:endParaRPr lang="en-IN"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151544"/>
            <a:ext cx="10945654" cy="804861"/>
          </a:xfrm>
        </p:spPr>
        <p:txBody>
          <a:bodyPr/>
          <a:lstStyle/>
          <a:p>
            <a:r>
              <a:rPr lang="en-US" b="1" dirty="0">
                <a:latin typeface="Times New Roman" panose="02020503050405090304" pitchFamily="18" charset="0"/>
                <a:cs typeface="Times New Roman" panose="02020503050405090304" pitchFamily="18" charset="0"/>
              </a:rPr>
              <a:t>EDA</a:t>
            </a:r>
          </a:p>
        </p:txBody>
      </p:sp>
      <p:sp>
        <p:nvSpPr>
          <p:cNvPr id="8" name="Title 1"/>
          <p:cNvSpPr txBox="1"/>
          <p:nvPr/>
        </p:nvSpPr>
        <p:spPr>
          <a:xfrm>
            <a:off x="-1920081" y="831798"/>
            <a:ext cx="8229600" cy="685800"/>
          </a:xfrm>
          <a:prstGeom prst="rect">
            <a:avLst/>
          </a:prstGeom>
        </p:spPr>
        <p:txBody>
          <a:bodyPr vert="horz" lIns="91427" tIns="45713" rIns="91427" bIns="45713" rtlCol="0" anchor="ctr">
            <a:normAutofit fontScale="90000" lnSpcReduction="10000"/>
          </a:bodyPr>
          <a:lstStyle>
            <a:lvl1pPr algn="ctr" defTabSz="913765"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503050405090304" pitchFamily="18" charset="0"/>
                <a:cs typeface="Times New Roman" panose="02020503050405090304" pitchFamily="18" charset="0"/>
              </a:rPr>
              <a:t>Accommodations</a:t>
            </a:r>
          </a:p>
        </p:txBody>
      </p:sp>
      <p:graphicFrame>
        <p:nvGraphicFramePr>
          <p:cNvPr id="13" name="Table 12"/>
          <p:cNvGraphicFramePr>
            <a:graphicFrameLocks noGrp="1"/>
          </p:cNvGraphicFramePr>
          <p:nvPr/>
        </p:nvGraphicFramePr>
        <p:xfrm>
          <a:off x="426106" y="1407918"/>
          <a:ext cx="6695550" cy="2468880"/>
        </p:xfrm>
        <a:graphic>
          <a:graphicData uri="http://schemas.openxmlformats.org/drawingml/2006/table">
            <a:tbl>
              <a:tblPr firstRow="1" bandRow="1">
                <a:tableStyleId>{5C22544A-7EE6-4342-B048-85BDC9FD1C3A}</a:tableStyleId>
              </a:tblPr>
              <a:tblGrid>
                <a:gridCol w="1034800">
                  <a:extLst>
                    <a:ext uri="{9D8B030D-6E8A-4147-A177-3AD203B41FA5}">
                      <a16:colId xmlns:a16="http://schemas.microsoft.com/office/drawing/2014/main" val="20000"/>
                    </a:ext>
                  </a:extLst>
                </a:gridCol>
                <a:gridCol w="1373669">
                  <a:extLst>
                    <a:ext uri="{9D8B030D-6E8A-4147-A177-3AD203B41FA5}">
                      <a16:colId xmlns:a16="http://schemas.microsoft.com/office/drawing/2014/main" val="20001"/>
                    </a:ext>
                  </a:extLst>
                </a:gridCol>
                <a:gridCol w="1445083">
                  <a:extLst>
                    <a:ext uri="{9D8B030D-6E8A-4147-A177-3AD203B41FA5}">
                      <a16:colId xmlns:a16="http://schemas.microsoft.com/office/drawing/2014/main" val="20002"/>
                    </a:ext>
                  </a:extLst>
                </a:gridCol>
                <a:gridCol w="1011560">
                  <a:extLst>
                    <a:ext uri="{9D8B030D-6E8A-4147-A177-3AD203B41FA5}">
                      <a16:colId xmlns:a16="http://schemas.microsoft.com/office/drawing/2014/main" val="20003"/>
                    </a:ext>
                  </a:extLst>
                </a:gridCol>
                <a:gridCol w="1830438">
                  <a:extLst>
                    <a:ext uri="{9D8B030D-6E8A-4147-A177-3AD203B41FA5}">
                      <a16:colId xmlns:a16="http://schemas.microsoft.com/office/drawing/2014/main" val="20004"/>
                    </a:ext>
                  </a:extLst>
                </a:gridCol>
              </a:tblGrid>
              <a:tr h="1402709">
                <a:tc>
                  <a:txBody>
                    <a:bodyPr/>
                    <a:lstStyle/>
                    <a:p>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Total Bookings</a:t>
                      </a:r>
                      <a:endParaRPr lang="en-IN" dirty="0">
                        <a:latin typeface="Times New Roman" panose="02020503050405090304" pitchFamily="18" charset="0"/>
                        <a:cs typeface="Times New Roman" panose="0202050305040509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503050405090304" pitchFamily="18" charset="0"/>
                          <a:cs typeface="Times New Roman" panose="02020503050405090304" pitchFamily="18" charset="0"/>
                        </a:rPr>
                        <a:t>Bookings Checked In</a:t>
                      </a:r>
                      <a:r>
                        <a:rPr lang="en-US" baseline="0" dirty="0">
                          <a:latin typeface="Times New Roman" panose="02020503050405090304" pitchFamily="18" charset="0"/>
                          <a:cs typeface="Times New Roman" panose="02020503050405090304" pitchFamily="18" charset="0"/>
                        </a:rPr>
                        <a:t> (confirmed bookings)</a:t>
                      </a:r>
                    </a:p>
                    <a:p>
                      <a:endParaRPr lang="en-IN" dirty="0">
                        <a:latin typeface="Times New Roman" panose="02020503050405090304" pitchFamily="18" charset="0"/>
                        <a:cs typeface="Times New Roman" panose="0202050305040509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503050405090304" pitchFamily="18" charset="0"/>
                          <a:cs typeface="Times New Roman" panose="02020503050405090304" pitchFamily="18" charset="0"/>
                        </a:rPr>
                        <a:t>Bookings</a:t>
                      </a:r>
                      <a:r>
                        <a:rPr lang="en-US" baseline="0" dirty="0">
                          <a:latin typeface="Times New Roman" panose="02020503050405090304" pitchFamily="18" charset="0"/>
                          <a:cs typeface="Times New Roman" panose="02020503050405090304" pitchFamily="18" charset="0"/>
                        </a:rPr>
                        <a:t> Canceled</a:t>
                      </a:r>
                      <a:endParaRPr lang="en-IN" dirty="0">
                        <a:latin typeface="Times New Roman" panose="02020503050405090304" pitchFamily="18" charset="0"/>
                        <a:cs typeface="Times New Roman" panose="02020503050405090304" pitchFamily="18" charset="0"/>
                      </a:endParaRPr>
                    </a:p>
                    <a:p>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Bookings Not showed </a:t>
                      </a:r>
                    </a:p>
                    <a:p>
                      <a:r>
                        <a:rPr lang="en-US" dirty="0">
                          <a:latin typeface="Times New Roman" panose="02020503050405090304" pitchFamily="18" charset="0"/>
                          <a:cs typeface="Times New Roman" panose="02020503050405090304" pitchFamily="18" charset="0"/>
                        </a:rPr>
                        <a:t>(Canceled</a:t>
                      </a:r>
                      <a:r>
                        <a:rPr lang="en-US" baseline="0" dirty="0">
                          <a:latin typeface="Times New Roman" panose="02020503050405090304" pitchFamily="18" charset="0"/>
                          <a:cs typeface="Times New Roman" panose="02020503050405090304" pitchFamily="18" charset="0"/>
                        </a:rPr>
                        <a:t> nor checked in)</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0"/>
                  </a:ext>
                </a:extLst>
              </a:tr>
              <a:tr h="613685">
                <a:tc>
                  <a:txBody>
                    <a:bodyPr/>
                    <a:lstStyle/>
                    <a:p>
                      <a:r>
                        <a:rPr lang="en-US" dirty="0">
                          <a:latin typeface="Times New Roman" panose="02020503050405090304" pitchFamily="18" charset="0"/>
                          <a:cs typeface="Times New Roman" panose="02020503050405090304" pitchFamily="18" charset="0"/>
                        </a:rPr>
                        <a:t>Bookings</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66644</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66422</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136</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53</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1"/>
                  </a:ext>
                </a:extLst>
              </a:tr>
              <a:tr h="359556">
                <a:tc>
                  <a:txBody>
                    <a:bodyPr/>
                    <a:lstStyle/>
                    <a:p>
                      <a:r>
                        <a:rPr lang="en-US" dirty="0">
                          <a:latin typeface="Times New Roman" panose="02020503050405090304" pitchFamily="18" charset="0"/>
                          <a:cs typeface="Times New Roman" panose="02020503050405090304" pitchFamily="18" charset="0"/>
                        </a:rPr>
                        <a:t>% Rate</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99.6</a:t>
                      </a:r>
                      <a:r>
                        <a:rPr lang="en-US" baseline="0" dirty="0">
                          <a:latin typeface="Times New Roman" panose="02020503050405090304" pitchFamily="18" charset="0"/>
                          <a:cs typeface="Times New Roman" panose="02020503050405090304" pitchFamily="18" charset="0"/>
                        </a:rPr>
                        <a:t> </a:t>
                      </a:r>
                      <a:r>
                        <a:rPr lang="en-US" dirty="0">
                          <a:latin typeface="Times New Roman" panose="02020503050405090304" pitchFamily="18" charset="0"/>
                          <a:cs typeface="Times New Roman" panose="02020503050405090304" pitchFamily="18" charset="0"/>
                        </a:rPr>
                        <a:t>%</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0.25 </a:t>
                      </a:r>
                      <a:r>
                        <a:rPr lang="en-US" baseline="0" dirty="0">
                          <a:latin typeface="Times New Roman" panose="02020503050405090304" pitchFamily="18" charset="0"/>
                          <a:cs typeface="Times New Roman" panose="02020503050405090304" pitchFamily="18" charset="0"/>
                        </a:rPr>
                        <a:t> %</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0.07</a:t>
                      </a:r>
                      <a:r>
                        <a:rPr lang="en-US" baseline="0" dirty="0">
                          <a:latin typeface="Times New Roman" panose="02020503050405090304" pitchFamily="18" charset="0"/>
                          <a:cs typeface="Times New Roman" panose="02020503050405090304" pitchFamily="18" charset="0"/>
                        </a:rPr>
                        <a:t> %</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10" name="Content Placeholder 3"/>
          <p:cNvGraphicFramePr>
            <a:graphicFrameLocks noGrp="1"/>
          </p:cNvGraphicFramePr>
          <p:nvPr>
            <p:ph idx="1"/>
          </p:nvPr>
        </p:nvGraphicFramePr>
        <p:xfrm>
          <a:off x="2519798" y="4175256"/>
          <a:ext cx="7772400" cy="2789237"/>
        </p:xfrm>
        <a:graphic>
          <a:graphicData uri="http://schemas.openxmlformats.org/drawingml/2006/chart">
            <c:chart xmlns:c="http://schemas.openxmlformats.org/drawingml/2006/chart" xmlns:r="http://schemas.openxmlformats.org/officeDocument/2006/relationships" r:id="rId2"/>
          </a:graphicData>
        </a:graphic>
      </p:graphicFrame>
      <p:sp>
        <p:nvSpPr>
          <p:cNvPr id="11" name="Title 1"/>
          <p:cNvSpPr txBox="1"/>
          <p:nvPr/>
        </p:nvSpPr>
        <p:spPr>
          <a:xfrm>
            <a:off x="426161" y="3876920"/>
            <a:ext cx="8229600" cy="1143000"/>
          </a:xfrm>
          <a:prstGeom prst="rect">
            <a:avLst/>
          </a:prstGeom>
        </p:spPr>
        <p:txBody>
          <a:bodyPr vert="horz" lIns="91427" tIns="45713" rIns="91427" bIns="45713" rtlCol="0" anchor="ctr">
            <a:normAutofit fontScale="92500" lnSpcReduction="20000"/>
          </a:bodyPr>
          <a:lstStyle>
            <a:lvl1pPr algn="ctr" defTabSz="913765" rtl="0" eaLnBrk="1" latinLnBrk="0" hangingPunct="1">
              <a:spcBef>
                <a:spcPct val="0"/>
              </a:spcBef>
              <a:buNone/>
              <a:defRPr sz="4400" kern="1200">
                <a:solidFill>
                  <a:schemeClr val="tx1"/>
                </a:solidFill>
                <a:latin typeface="+mj-lt"/>
                <a:ea typeface="+mj-ea"/>
                <a:cs typeface="+mj-cs"/>
              </a:defRPr>
            </a:lvl1pPr>
          </a:lstStyle>
          <a:p>
            <a:pPr algn="l"/>
            <a:r>
              <a:rPr lang="en-US" sz="4000" dirty="0">
                <a:latin typeface="Times New Roman" panose="02020503050405090304" pitchFamily="18" charset="0"/>
                <a:cs typeface="Times New Roman" panose="02020503050405090304" pitchFamily="18" charset="0"/>
              </a:rPr>
              <a:t>Cancelation</a:t>
            </a:r>
            <a:r>
              <a:rPr lang="en-US" dirty="0">
                <a:latin typeface="Times New Roman" panose="02020503050405090304" pitchFamily="18" charset="0"/>
                <a:cs typeface="Times New Roman" panose="02020503050405090304" pitchFamily="18" charset="0"/>
              </a:rPr>
              <a:t> </a:t>
            </a:r>
            <a:r>
              <a:rPr lang="en-US" sz="4000" dirty="0">
                <a:latin typeface="Times New Roman" panose="02020503050405090304" pitchFamily="18" charset="0"/>
                <a:cs typeface="Times New Roman" panose="02020503050405090304" pitchFamily="18" charset="0"/>
              </a:rPr>
              <a:t>Rate </a:t>
            </a:r>
          </a:p>
          <a:p>
            <a:pPr algn="l"/>
            <a:r>
              <a:rPr lang="en-US" sz="4000" dirty="0">
                <a:latin typeface="Times New Roman" panose="02020503050405090304" pitchFamily="18" charset="0"/>
                <a:cs typeface="Times New Roman" panose="02020503050405090304" pitchFamily="18" charset="0"/>
              </a:rPr>
              <a:t>/ Market Segment</a:t>
            </a:r>
            <a:endParaRPr lang="en-IN" sz="4000" dirty="0">
              <a:latin typeface="Times New Roman" panose="02020503050405090304" pitchFamily="18" charset="0"/>
              <a:cs typeface="Times New Roman" panose="02020503050405090304" pitchFamily="18" charset="0"/>
            </a:endParaRPr>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656" y="1130423"/>
            <a:ext cx="4882584" cy="34533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457200" y="0"/>
            <a:ext cx="8229600" cy="1143000"/>
          </a:xfrm>
          <a:prstGeom prst="rect">
            <a:avLst/>
          </a:prstGeom>
        </p:spPr>
        <p:txBody>
          <a:bodyPr vert="horz" lIns="91427" tIns="45713" rIns="91427" bIns="45713" rtlCol="0" anchor="ctr">
            <a:normAutofit/>
          </a:bodyPr>
          <a:lstStyle>
            <a:lvl1pPr algn="ctr" defTabSz="913765"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anose="02020503050405090304" pitchFamily="18" charset="0"/>
                <a:cs typeface="Times New Roman" panose="02020503050405090304" pitchFamily="18" charset="0"/>
              </a:rPr>
              <a:t>CORRELATION</a:t>
            </a:r>
          </a:p>
        </p:txBody>
      </p:sp>
      <p:pic>
        <p:nvPicPr>
          <p:cNvPr id="13" name="Content Placeholder 4" descr="ef2a9996-4343-4a8d-a8d7-a9d86770d7f7.jpg"/>
          <p:cNvPicPr>
            <a:picLocks noChangeAspect="1"/>
          </p:cNvPicPr>
          <p:nvPr/>
        </p:nvPicPr>
        <p:blipFill>
          <a:blip r:embed="rId2"/>
          <a:stretch>
            <a:fillRect/>
          </a:stretch>
        </p:blipFill>
        <p:spPr>
          <a:xfrm>
            <a:off x="4099719" y="990600"/>
            <a:ext cx="7588765" cy="3429000"/>
          </a:xfrm>
          <a:prstGeom prst="rect">
            <a:avLst/>
          </a:prstGeom>
        </p:spPr>
      </p:pic>
      <p:graphicFrame>
        <p:nvGraphicFramePr>
          <p:cNvPr id="14" name="Content Placeholder 5"/>
          <p:cNvGraphicFramePr/>
          <p:nvPr/>
        </p:nvGraphicFramePr>
        <p:xfrm>
          <a:off x="594519" y="4572000"/>
          <a:ext cx="7162800" cy="2158999"/>
        </p:xfrm>
        <a:graphic>
          <a:graphicData uri="http://schemas.openxmlformats.org/drawingml/2006/table">
            <a:tbl>
              <a:tblPr firstRow="1" bandRow="1">
                <a:tableStyleId>{5C22544A-7EE6-4342-B048-85BDC9FD1C3A}</a:tableStyleId>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370840">
                <a:tc>
                  <a:txBody>
                    <a:bodyPr/>
                    <a:lstStyle/>
                    <a:p>
                      <a:r>
                        <a:rPr lang="en-US" dirty="0">
                          <a:latin typeface="Times New Roman" panose="02020503050405090304" pitchFamily="18" charset="0"/>
                          <a:cs typeface="Times New Roman" panose="02020503050405090304" pitchFamily="18" charset="0"/>
                        </a:rPr>
                        <a:t>Feature 1</a:t>
                      </a:r>
                    </a:p>
                  </a:txBody>
                  <a:tcPr/>
                </a:tc>
                <a:tc>
                  <a:txBody>
                    <a:bodyPr/>
                    <a:lstStyle/>
                    <a:p>
                      <a:r>
                        <a:rPr lang="en-US" dirty="0">
                          <a:latin typeface="Times New Roman" panose="02020503050405090304" pitchFamily="18" charset="0"/>
                          <a:cs typeface="Times New Roman" panose="02020503050405090304" pitchFamily="18" charset="0"/>
                        </a:rPr>
                        <a:t>Feature 2</a:t>
                      </a:r>
                    </a:p>
                  </a:txBody>
                  <a:tcPr/>
                </a:tc>
                <a:tc>
                  <a:txBody>
                    <a:bodyPr/>
                    <a:lstStyle/>
                    <a:p>
                      <a:r>
                        <a:rPr lang="en-US" dirty="0">
                          <a:latin typeface="Times New Roman" panose="02020503050405090304" pitchFamily="18" charset="0"/>
                          <a:cs typeface="Times New Roman" panose="02020503050405090304" pitchFamily="18" charset="0"/>
                        </a:rPr>
                        <a:t>Correlation</a:t>
                      </a:r>
                    </a:p>
                  </a:txBody>
                  <a:tcPr/>
                </a:tc>
                <a:extLst>
                  <a:ext uri="{0D108BD9-81ED-4DB2-BD59-A6C34878D82A}">
                    <a16:rowId xmlns:a16="http://schemas.microsoft.com/office/drawing/2014/main" val="10000"/>
                  </a:ext>
                </a:extLst>
              </a:tr>
              <a:tr h="507999">
                <a:tc>
                  <a:txBody>
                    <a:bodyPr/>
                    <a:lstStyle/>
                    <a:p>
                      <a:r>
                        <a:rPr lang="en-US" dirty="0" err="1">
                          <a:latin typeface="Times New Roman" panose="02020503050405090304" pitchFamily="18" charset="0"/>
                          <a:cs typeface="Times New Roman" panose="02020503050405090304" pitchFamily="18" charset="0"/>
                        </a:rPr>
                        <a:t>DaysSincelaststay</a:t>
                      </a:r>
                      <a:endParaRPr lang="en-US" dirty="0">
                        <a:latin typeface="Times New Roman" panose="02020503050405090304" pitchFamily="18" charset="0"/>
                        <a:cs typeface="Times New Roman" panose="02020503050405090304" pitchFamily="18" charset="0"/>
                      </a:endParaRPr>
                    </a:p>
                  </a:txBody>
                  <a:tcPr/>
                </a:tc>
                <a:tc>
                  <a:txBody>
                    <a:bodyPr/>
                    <a:lstStyle/>
                    <a:p>
                      <a:r>
                        <a:rPr lang="en-US" dirty="0" err="1">
                          <a:latin typeface="Times New Roman" panose="02020503050405090304" pitchFamily="18" charset="0"/>
                          <a:cs typeface="Times New Roman" panose="02020503050405090304" pitchFamily="18" charset="0"/>
                        </a:rPr>
                        <a:t>Daysincecreation</a:t>
                      </a:r>
                      <a:endParaRPr lang="en-US"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0.91</a:t>
                      </a:r>
                    </a:p>
                  </a:txBody>
                  <a:tcPr/>
                </a:tc>
                <a:extLst>
                  <a:ext uri="{0D108BD9-81ED-4DB2-BD59-A6C34878D82A}">
                    <a16:rowId xmlns:a16="http://schemas.microsoft.com/office/drawing/2014/main" val="10001"/>
                  </a:ext>
                </a:extLst>
              </a:tr>
              <a:tr h="370840">
                <a:tc>
                  <a:txBody>
                    <a:bodyPr/>
                    <a:lstStyle/>
                    <a:p>
                      <a:r>
                        <a:rPr lang="en-US" dirty="0" err="1">
                          <a:latin typeface="Times New Roman" panose="02020503050405090304" pitchFamily="18" charset="0"/>
                          <a:cs typeface="Times New Roman" panose="02020503050405090304" pitchFamily="18" charset="0"/>
                        </a:rPr>
                        <a:t>Dayssincefirststay</a:t>
                      </a:r>
                      <a:endParaRPr lang="en-US" dirty="0">
                        <a:latin typeface="Times New Roman" panose="02020503050405090304" pitchFamily="18" charset="0"/>
                        <a:cs typeface="Times New Roman" panose="0202050305040509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latin typeface="Times New Roman" panose="02020503050405090304" pitchFamily="18" charset="0"/>
                          <a:cs typeface="Times New Roman" panose="02020503050405090304" pitchFamily="18" charset="0"/>
                        </a:rPr>
                        <a:t>Daysincecreation</a:t>
                      </a:r>
                      <a:endParaRPr lang="en-US" dirty="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0.91</a:t>
                      </a:r>
                    </a:p>
                  </a:txBody>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latin typeface="Times New Roman" panose="02020503050405090304" pitchFamily="18" charset="0"/>
                          <a:cs typeface="Times New Roman" panose="02020503050405090304" pitchFamily="18" charset="0"/>
                        </a:rPr>
                        <a:t>Dayssincefirststay</a:t>
                      </a:r>
                      <a:endParaRPr lang="en-US" dirty="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err="1">
                          <a:latin typeface="Times New Roman" panose="02020503050405090304" pitchFamily="18" charset="0"/>
                          <a:cs typeface="Times New Roman" panose="02020503050405090304" pitchFamily="18" charset="0"/>
                        </a:rPr>
                        <a:t>DaysSincelaststay</a:t>
                      </a:r>
                      <a:endParaRPr lang="en-US" dirty="0">
                        <a:latin typeface="Times New Roman" panose="02020503050405090304" pitchFamily="18" charset="0"/>
                        <a:cs typeface="Times New Roman" panose="02020503050405090304" pitchFamily="18" charset="0"/>
                      </a:endParaRPr>
                    </a:p>
                    <a:p>
                      <a:endParaRPr lang="en-US"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1.00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1413" y="618518"/>
            <a:ext cx="9905998" cy="905482"/>
          </a:xfrm>
        </p:spPr>
        <p:txBody>
          <a:bodyPr>
            <a:normAutofit fontScale="90000"/>
          </a:bodyPr>
          <a:lstStyle/>
          <a:p>
            <a:r>
              <a:rPr lang="en-US" b="1" dirty="0">
                <a:latin typeface="Times New Roman" panose="02020503050405090304" pitchFamily="18" charset="0"/>
                <a:cs typeface="Times New Roman" panose="02020503050405090304" pitchFamily="18" charset="0"/>
              </a:rPr>
              <a:t>Statistical significance of variables</a:t>
            </a:r>
            <a:br>
              <a:rPr lang="en-US" sz="3600" dirty="0"/>
            </a:br>
            <a:endParaRPr lang="en-IN" dirty="0"/>
          </a:p>
        </p:txBody>
      </p:sp>
      <p:graphicFrame>
        <p:nvGraphicFramePr>
          <p:cNvPr id="2" name="Content Placeholder 1"/>
          <p:cNvGraphicFramePr>
            <a:graphicFrameLocks noGrp="1"/>
          </p:cNvGraphicFramePr>
          <p:nvPr>
            <p:ph idx="1"/>
          </p:nvPr>
        </p:nvGraphicFramePr>
        <p:xfrm>
          <a:off x="1127919" y="1600200"/>
          <a:ext cx="10363200" cy="3840480"/>
        </p:xfrm>
        <a:graphic>
          <a:graphicData uri="http://schemas.openxmlformats.org/drawingml/2006/table">
            <a:tbl>
              <a:tblPr firstRow="1" bandRow="1">
                <a:tableStyleId>{5C22544A-7EE6-4342-B048-85BDC9FD1C3A}</a:tableStyleId>
              </a:tblPr>
              <a:tblGrid>
                <a:gridCol w="1712181">
                  <a:extLst>
                    <a:ext uri="{9D8B030D-6E8A-4147-A177-3AD203B41FA5}">
                      <a16:colId xmlns:a16="http://schemas.microsoft.com/office/drawing/2014/main" val="20000"/>
                    </a:ext>
                  </a:extLst>
                </a:gridCol>
                <a:gridCol w="2072640">
                  <a:extLst>
                    <a:ext uri="{9D8B030D-6E8A-4147-A177-3AD203B41FA5}">
                      <a16:colId xmlns:a16="http://schemas.microsoft.com/office/drawing/2014/main" val="20001"/>
                    </a:ext>
                  </a:extLst>
                </a:gridCol>
                <a:gridCol w="1802294">
                  <a:extLst>
                    <a:ext uri="{9D8B030D-6E8A-4147-A177-3AD203B41FA5}">
                      <a16:colId xmlns:a16="http://schemas.microsoft.com/office/drawing/2014/main" val="20002"/>
                    </a:ext>
                  </a:extLst>
                </a:gridCol>
                <a:gridCol w="1622067">
                  <a:extLst>
                    <a:ext uri="{9D8B030D-6E8A-4147-A177-3AD203B41FA5}">
                      <a16:colId xmlns:a16="http://schemas.microsoft.com/office/drawing/2014/main" val="20003"/>
                    </a:ext>
                  </a:extLst>
                </a:gridCol>
                <a:gridCol w="1261608">
                  <a:extLst>
                    <a:ext uri="{9D8B030D-6E8A-4147-A177-3AD203B41FA5}">
                      <a16:colId xmlns:a16="http://schemas.microsoft.com/office/drawing/2014/main" val="20004"/>
                    </a:ext>
                  </a:extLst>
                </a:gridCol>
                <a:gridCol w="1892410">
                  <a:extLst>
                    <a:ext uri="{9D8B030D-6E8A-4147-A177-3AD203B41FA5}">
                      <a16:colId xmlns:a16="http://schemas.microsoft.com/office/drawing/2014/main" val="20005"/>
                    </a:ext>
                  </a:extLst>
                </a:gridCol>
              </a:tblGrid>
              <a:tr h="370840">
                <a:tc>
                  <a:txBody>
                    <a:bodyPr/>
                    <a:lstStyle/>
                    <a:p>
                      <a:pPr>
                        <a:lnSpc>
                          <a:spcPct val="150000"/>
                        </a:lnSpc>
                        <a:buNone/>
                      </a:pPr>
                      <a:r>
                        <a:rPr lang="en-US" sz="1800" b="1" dirty="0">
                          <a:latin typeface="Times New Roman" panose="02020503050405090304" pitchFamily="18" charset="0"/>
                          <a:cs typeface="Times New Roman" panose="02020503050405090304" pitchFamily="18" charset="0"/>
                        </a:rPr>
                        <a:t>Features</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Null</a:t>
                      </a:r>
                      <a:r>
                        <a:rPr lang="en-US" baseline="0" dirty="0">
                          <a:latin typeface="Times New Roman" panose="02020503050405090304" pitchFamily="18" charset="0"/>
                          <a:cs typeface="Times New Roman" panose="02020503050405090304" pitchFamily="18" charset="0"/>
                        </a:rPr>
                        <a:t> Hypothesis</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Alternate Hypothesis</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Significance</a:t>
                      </a:r>
                      <a:r>
                        <a:rPr lang="en-US" baseline="0" dirty="0">
                          <a:latin typeface="Times New Roman" panose="02020503050405090304" pitchFamily="18" charset="0"/>
                          <a:cs typeface="Times New Roman" panose="02020503050405090304" pitchFamily="18" charset="0"/>
                        </a:rPr>
                        <a:t> level</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P-Value</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Statistical</a:t>
                      </a:r>
                      <a:r>
                        <a:rPr lang="en-US" baseline="0" dirty="0">
                          <a:latin typeface="Times New Roman" panose="02020503050405090304" pitchFamily="18" charset="0"/>
                          <a:cs typeface="Times New Roman" panose="02020503050405090304" pitchFamily="18" charset="0"/>
                        </a:rPr>
                        <a:t> Test </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0"/>
                  </a:ext>
                </a:extLst>
              </a:tr>
              <a:tr h="1569720">
                <a:tc>
                  <a:txBody>
                    <a:bodyPr/>
                    <a:lstStyle/>
                    <a:p>
                      <a:r>
                        <a:rPr lang="en-US" sz="1800" b="0" dirty="0">
                          <a:latin typeface="Times New Roman" panose="02020503050405090304" pitchFamily="18" charset="0"/>
                          <a:cs typeface="Times New Roman" panose="02020503050405090304" pitchFamily="18" charset="0"/>
                        </a:rPr>
                        <a:t>Amenities &amp; Age</a:t>
                      </a:r>
                      <a:endParaRPr lang="en-IN" b="0" dirty="0">
                        <a:latin typeface="Times New Roman" panose="02020503050405090304" pitchFamily="18" charset="0"/>
                        <a:cs typeface="Times New Roman" panose="02020503050405090304" pitchFamily="18" charset="0"/>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800" dirty="0">
                          <a:latin typeface="Times New Roman" panose="02020503050405090304" pitchFamily="18" charset="0"/>
                          <a:cs typeface="Times New Roman" panose="02020503050405090304" pitchFamily="18" charset="0"/>
                        </a:rPr>
                        <a:t>Customer's preference for amenities are independent of their ages</a:t>
                      </a:r>
                    </a:p>
                    <a:p>
                      <a:endParaRPr lang="en-IN" dirty="0">
                        <a:latin typeface="Times New Roman" panose="02020503050405090304" pitchFamily="18" charset="0"/>
                        <a:cs typeface="Times New Roman" panose="02020503050405090304" pitchFamily="18" charset="0"/>
                      </a:endParaRPr>
                    </a:p>
                  </a:txBody>
                  <a:tcPr/>
                </a:tc>
                <a:tc>
                  <a:txBody>
                    <a:bodyPr/>
                    <a:lstStyle/>
                    <a:p>
                      <a:pPr>
                        <a:lnSpc>
                          <a:spcPct val="100000"/>
                        </a:lnSpc>
                        <a:buNone/>
                      </a:pPr>
                      <a:r>
                        <a:rPr lang="en-US" sz="1800" dirty="0">
                          <a:latin typeface="Times New Roman" panose="02020503050405090304" pitchFamily="18" charset="0"/>
                          <a:cs typeface="Times New Roman" panose="02020503050405090304" pitchFamily="18" charset="0"/>
                        </a:rPr>
                        <a:t>Customer's preference for amenities are dependent of their ages</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5%</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0.42</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Chi2-Contingency</a:t>
                      </a:r>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1"/>
                  </a:ext>
                </a:extLst>
              </a:tr>
              <a:tr h="370840">
                <a:tc>
                  <a:txBody>
                    <a:bodyPr/>
                    <a:lstStyle/>
                    <a:p>
                      <a:r>
                        <a:rPr lang="en-US" sz="1800" b="0" dirty="0">
                          <a:latin typeface="Times New Roman" panose="02020503050405090304" pitchFamily="18" charset="0"/>
                          <a:cs typeface="Times New Roman" panose="02020503050405090304" pitchFamily="18" charset="0"/>
                        </a:rPr>
                        <a:t>Nationality &amp; </a:t>
                      </a:r>
                    </a:p>
                    <a:p>
                      <a:r>
                        <a:rPr lang="en-US" sz="1800" b="0" dirty="0">
                          <a:latin typeface="Times New Roman" panose="02020503050405090304" pitchFamily="18" charset="0"/>
                          <a:cs typeface="Times New Roman" panose="02020503050405090304" pitchFamily="18" charset="0"/>
                        </a:rPr>
                        <a:t>Distribution</a:t>
                      </a:r>
                      <a:r>
                        <a:rPr lang="en-US" sz="1800" b="0" baseline="0" dirty="0">
                          <a:latin typeface="Times New Roman" panose="02020503050405090304" pitchFamily="18" charset="0"/>
                          <a:cs typeface="Times New Roman" panose="02020503050405090304" pitchFamily="18" charset="0"/>
                        </a:rPr>
                        <a:t> Channel</a:t>
                      </a:r>
                      <a:endParaRPr lang="en-IN" b="0"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Nationality of customers are independent of Distribution</a:t>
                      </a:r>
                    </a:p>
                    <a:p>
                      <a:r>
                        <a:rPr lang="en-US" dirty="0">
                          <a:latin typeface="Times New Roman" panose="02020503050405090304" pitchFamily="18" charset="0"/>
                          <a:cs typeface="Times New Roman" panose="02020503050405090304" pitchFamily="18" charset="0"/>
                        </a:rPr>
                        <a:t>Channel</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Nationality of customers are dependent of Distribution Channel</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5%</a:t>
                      </a:r>
                      <a:endParaRPr lang="en-IN" dirty="0">
                        <a:latin typeface="Times New Roman" panose="02020503050405090304" pitchFamily="18" charset="0"/>
                        <a:cs typeface="Times New Roman" panose="02020503050405090304" pitchFamily="18" charset="0"/>
                      </a:endParaRPr>
                    </a:p>
                  </a:txBody>
                  <a:tcPr/>
                </a:tc>
                <a:tc>
                  <a:txBody>
                    <a:bodyPr/>
                    <a:lstStyle/>
                    <a:p>
                      <a:r>
                        <a:rPr lang="en-US" dirty="0">
                          <a:latin typeface="Times New Roman" panose="02020503050405090304" pitchFamily="18" charset="0"/>
                          <a:cs typeface="Times New Roman" panose="02020503050405090304" pitchFamily="18" charset="0"/>
                        </a:rPr>
                        <a:t>0.28</a:t>
                      </a:r>
                      <a:endParaRPr lang="en-IN" dirty="0">
                        <a:latin typeface="Times New Roman" panose="02020503050405090304" pitchFamily="18" charset="0"/>
                        <a:cs typeface="Times New Roman" panose="02020503050405090304" pitchFamily="18" charset="0"/>
                      </a:endParaRPr>
                    </a:p>
                  </a:txBody>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dirty="0">
                          <a:latin typeface="Times New Roman" panose="02020503050405090304" pitchFamily="18" charset="0"/>
                          <a:cs typeface="Times New Roman" panose="02020503050405090304" pitchFamily="18" charset="0"/>
                        </a:rPr>
                        <a:t>Chi2-Contingency</a:t>
                      </a:r>
                      <a:endParaRPr lang="en-IN" dirty="0">
                        <a:latin typeface="Times New Roman" panose="02020503050405090304" pitchFamily="18" charset="0"/>
                        <a:cs typeface="Times New Roman" panose="02020503050405090304" pitchFamily="18" charset="0"/>
                      </a:endParaRPr>
                    </a:p>
                    <a:p>
                      <a:endParaRPr lang="en-IN" dirty="0">
                        <a:latin typeface="Times New Roman" panose="02020503050405090304" pitchFamily="18" charset="0"/>
                        <a:cs typeface="Times New Roman" panose="0202050305040509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1719" y="457200"/>
            <a:ext cx="9905998" cy="1014973"/>
          </a:xfrm>
        </p:spPr>
        <p:txBody>
          <a:bodyPr/>
          <a:lstStyle/>
          <a:p>
            <a:r>
              <a:rPr lang="en-US" b="1" dirty="0">
                <a:latin typeface="Times New Roman" panose="02020503050405090304" pitchFamily="18" charset="0"/>
                <a:cs typeface="Times New Roman" panose="02020503050405090304" pitchFamily="18" charset="0"/>
              </a:rPr>
              <a:t>Feature Engineering</a:t>
            </a:r>
            <a:endParaRPr lang="en-IN" b="1" dirty="0">
              <a:latin typeface="Times New Roman" panose="02020503050405090304" pitchFamily="18" charset="0"/>
              <a:cs typeface="Times New Roman" panose="02020503050405090304" pitchFamily="18" charset="0"/>
            </a:endParaRPr>
          </a:p>
        </p:txBody>
      </p:sp>
      <p:sp>
        <p:nvSpPr>
          <p:cNvPr id="7" name="Content Placeholder 3"/>
          <p:cNvSpPr>
            <a:spLocks noGrp="1"/>
          </p:cNvSpPr>
          <p:nvPr>
            <p:ph sz="half" idx="1"/>
          </p:nvPr>
        </p:nvSpPr>
        <p:spPr>
          <a:xfrm>
            <a:off x="1356519" y="1472173"/>
            <a:ext cx="8534400" cy="5211763"/>
          </a:xfrm>
        </p:spPr>
        <p:txBody>
          <a:bodyPr>
            <a:normAutofit/>
          </a:bodyPr>
          <a:lstStyle/>
          <a:p>
            <a:pPr>
              <a:buNone/>
            </a:pPr>
            <a:r>
              <a:rPr lang="en-US" sz="1800" dirty="0">
                <a:effectLst/>
                <a:latin typeface="Times New Roman" panose="02020503050405090304" pitchFamily="18" charset="0"/>
                <a:ea typeface="Tahoma" panose="020B0604030504040204" pitchFamily="34" charset="0"/>
              </a:rPr>
              <a:t>      We have clubbed all the Boolean variable columns into a single column as amenities by adding all the special requests raised by the customers. And we get to see that maximum of four special requests has been requested from a single customer.</a:t>
            </a:r>
            <a:endParaRPr lang="en-IN" sz="1800" dirty="0">
              <a:effectLst/>
              <a:latin typeface="Tahoma" panose="020B0604030504040204" pitchFamily="34" charset="0"/>
              <a:ea typeface="Tahoma" panose="020B0604030504040204" pitchFamily="34" charset="0"/>
            </a:endParaRPr>
          </a:p>
          <a:p>
            <a:pPr marL="0" indent="0" algn="just">
              <a:buNone/>
            </a:pPr>
            <a:endParaRPr lang="en-US" sz="1800" dirty="0">
              <a:latin typeface="Times New Roman" panose="02020503050405090304" pitchFamily="18" charset="0"/>
              <a:cs typeface="Times New Roman" panose="02020503050405090304" pitchFamily="18" charset="0"/>
            </a:endParaRPr>
          </a:p>
          <a:p>
            <a:pPr marL="0" indent="0" algn="just">
              <a:buNone/>
            </a:pPr>
            <a:r>
              <a:rPr lang="en-US" sz="1800" b="1" dirty="0">
                <a:latin typeface="Times New Roman" panose="02020503050405090304" pitchFamily="18" charset="0"/>
                <a:cs typeface="Times New Roman" panose="02020503050405090304" pitchFamily="18" charset="0"/>
              </a:rPr>
              <a:t>Scaling the data:</a:t>
            </a:r>
          </a:p>
          <a:p>
            <a:pPr algn="just">
              <a:buNone/>
            </a:pPr>
            <a:r>
              <a:rPr lang="en-US" sz="1800" dirty="0">
                <a:latin typeface="Times New Roman" panose="02020503050405090304" pitchFamily="18" charset="0"/>
                <a:cs typeface="Times New Roman" panose="02020503050405090304" pitchFamily="18" charset="0"/>
              </a:rPr>
              <a:t>  	To make it much easier for the model to learn the information from the data, we scale the data using the </a:t>
            </a:r>
            <a:r>
              <a:rPr lang="en-US" sz="1800" dirty="0" err="1">
                <a:latin typeface="Times New Roman" panose="02020503050405090304" pitchFamily="18" charset="0"/>
                <a:cs typeface="Times New Roman" panose="02020503050405090304" pitchFamily="18" charset="0"/>
              </a:rPr>
              <a:t>StandardScaler</a:t>
            </a:r>
            <a:r>
              <a:rPr lang="en-US" sz="1800" dirty="0">
                <a:latin typeface="Times New Roman" panose="02020503050405090304" pitchFamily="18" charset="0"/>
                <a:cs typeface="Times New Roman" panose="02020503050405090304" pitchFamily="18" charset="0"/>
              </a:rPr>
              <a:t> object from the </a:t>
            </a:r>
            <a:r>
              <a:rPr lang="en-US" sz="1800" dirty="0" err="1">
                <a:latin typeface="Times New Roman" panose="02020503050405090304" pitchFamily="18" charset="0"/>
                <a:cs typeface="Times New Roman" panose="02020503050405090304" pitchFamily="18" charset="0"/>
              </a:rPr>
              <a:t>Sklearn</a:t>
            </a:r>
            <a:r>
              <a:rPr lang="en-US" sz="1800" dirty="0">
                <a:latin typeface="Times New Roman" panose="02020503050405090304" pitchFamily="18" charset="0"/>
                <a:cs typeface="Times New Roman" panose="02020503050405090304" pitchFamily="18" charset="0"/>
              </a:rPr>
              <a:t> library. The </a:t>
            </a:r>
            <a:r>
              <a:rPr lang="en-US" sz="1800" dirty="0" err="1">
                <a:latin typeface="Times New Roman" panose="02020503050405090304" pitchFamily="18" charset="0"/>
                <a:cs typeface="Times New Roman" panose="02020503050405090304" pitchFamily="18" charset="0"/>
              </a:rPr>
              <a:t>StandardScaler</a:t>
            </a:r>
            <a:r>
              <a:rPr lang="en-US" sz="1800" dirty="0">
                <a:latin typeface="Times New Roman" panose="02020503050405090304" pitchFamily="18" charset="0"/>
                <a:cs typeface="Times New Roman" panose="02020503050405090304" pitchFamily="18" charset="0"/>
              </a:rPr>
              <a:t> is first to fit with the train data. This helps the </a:t>
            </a:r>
            <a:r>
              <a:rPr lang="en-US" sz="1800" dirty="0" err="1">
                <a:latin typeface="Times New Roman" panose="02020503050405090304" pitchFamily="18" charset="0"/>
                <a:cs typeface="Times New Roman" panose="02020503050405090304" pitchFamily="18" charset="0"/>
              </a:rPr>
              <a:t>StandardScaler</a:t>
            </a:r>
            <a:r>
              <a:rPr lang="en-US" sz="1800" dirty="0">
                <a:latin typeface="Times New Roman" panose="02020503050405090304" pitchFamily="18" charset="0"/>
                <a:cs typeface="Times New Roman" panose="02020503050405090304" pitchFamily="18" charset="0"/>
              </a:rPr>
              <a:t> object to learn the statistical data of the train data. Then we transform the train data with the </a:t>
            </a:r>
            <a:r>
              <a:rPr lang="en-US" sz="1800" dirty="0" err="1">
                <a:latin typeface="Times New Roman" panose="02020503050405090304" pitchFamily="18" charset="0"/>
                <a:cs typeface="Times New Roman" panose="02020503050405090304" pitchFamily="18" charset="0"/>
              </a:rPr>
              <a:t>StandardScaler</a:t>
            </a:r>
            <a:r>
              <a:rPr lang="en-US" sz="1800" dirty="0">
                <a:latin typeface="Times New Roman" panose="02020503050405090304" pitchFamily="18" charset="0"/>
                <a:cs typeface="Times New Roman" panose="02020503050405090304" pitchFamily="18" charset="0"/>
              </a:rPr>
              <a:t> object. Then with the same object, the test data is also transformed, so that the test data is transformed with the same statistics of the train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TotalTime>
  <Words>834</Words>
  <Application>Microsoft Office PowerPoint</Application>
  <PresentationFormat>Custom</PresentationFormat>
  <Paragraphs>147</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Tahoma</vt:lpstr>
      <vt:lpstr>Times New Roman</vt:lpstr>
      <vt:lpstr>Wingdings</vt:lpstr>
      <vt:lpstr>Office Theme</vt:lpstr>
      <vt:lpstr>Segmenting Hotel Customers Based on Cluster Analysis</vt:lpstr>
      <vt:lpstr>Problem Statement</vt:lpstr>
      <vt:lpstr>DATASET </vt:lpstr>
      <vt:lpstr>DATA DICTIONARY</vt:lpstr>
      <vt:lpstr>Data Cleaning and Preprocessing</vt:lpstr>
      <vt:lpstr>EDA</vt:lpstr>
      <vt:lpstr>PowerPoint Presentation</vt:lpstr>
      <vt:lpstr>Statistical significance of variables </vt:lpstr>
      <vt:lpstr>Feature Engineering</vt:lpstr>
      <vt:lpstr>Unsupervised Machine Learning Models </vt:lpstr>
      <vt:lpstr>PowerPoint Presentation</vt:lpstr>
      <vt:lpstr>Optimal Values of K using Silhouette Coefficeints </vt:lpstr>
      <vt:lpstr>Cluster Visualization </vt:lpstr>
      <vt:lpstr>PowerPoint Presentation</vt:lpstr>
      <vt:lpstr>PowerPoint Presentation</vt:lpstr>
      <vt:lpstr>PowerPoint Presentation</vt:lpstr>
      <vt:lpstr>CLUSTER TRAITS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Bala chandar</cp:lastModifiedBy>
  <cp:revision>438</cp:revision>
  <dcterms:created xsi:type="dcterms:W3CDTF">2021-06-23T10:27:19Z</dcterms:created>
  <dcterms:modified xsi:type="dcterms:W3CDTF">2021-06-24T05:24:36Z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1033-3.1.1.5096</vt:lpwstr>
  </property>
</Properties>
</file>