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59" r:id="rId4"/>
    <p:sldId id="262" r:id="rId5"/>
    <p:sldId id="257" r:id="rId6"/>
    <p:sldId id="264" r:id="rId7"/>
    <p:sldId id="266" r:id="rId8"/>
    <p:sldId id="285" r:id="rId9"/>
    <p:sldId id="271" r:id="rId10"/>
    <p:sldId id="287" r:id="rId11"/>
    <p:sldId id="288" r:id="rId12"/>
    <p:sldId id="298" r:id="rId13"/>
    <p:sldId id="269" r:id="rId14"/>
    <p:sldId id="286" r:id="rId15"/>
    <p:sldId id="273" r:id="rId16"/>
    <p:sldId id="277" r:id="rId17"/>
    <p:sldId id="272" r:id="rId18"/>
    <p:sldId id="278" r:id="rId19"/>
    <p:sldId id="279" r:id="rId20"/>
    <p:sldId id="270" r:id="rId21"/>
    <p:sldId id="294" r:id="rId22"/>
    <p:sldId id="296" r:id="rId23"/>
    <p:sldId id="297" r:id="rId24"/>
    <p:sldId id="299" r:id="rId25"/>
    <p:sldId id="301" r:id="rId26"/>
    <p:sldId id="302" r:id="rId27"/>
    <p:sldId id="303" r:id="rId28"/>
    <p:sldId id="304" r:id="rId29"/>
    <p:sldId id="305" r:id="rId30"/>
    <p:sldId id="281" r:id="rId31"/>
    <p:sldId id="289" r:id="rId32"/>
    <p:sldId id="290" r:id="rId33"/>
    <p:sldId id="291" r:id="rId34"/>
    <p:sldId id="292" r:id="rId35"/>
    <p:sldId id="293" r:id="rId36"/>
    <p:sldId id="306" r:id="rId37"/>
    <p:sldId id="267" r:id="rId38"/>
    <p:sldId id="282" r:id="rId39"/>
    <p:sldId id="307" r:id="rId40"/>
    <p:sldId id="308" r:id="rId41"/>
    <p:sldId id="309" r:id="rId42"/>
    <p:sldId id="268" r:id="rId43"/>
    <p:sldId id="283" r:id="rId44"/>
    <p:sldId id="284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Title" id="{0EABC87F-B8A7-4C6F-AF41-50B84B5B927F}">
          <p14:sldIdLst>
            <p14:sldId id="256"/>
          </p14:sldIdLst>
        </p14:section>
        <p14:section name="Introduction" id="{E8D9DAA5-12F9-4466-ACE2-BE9461E788F1}">
          <p14:sldIdLst>
            <p14:sldId id="258"/>
          </p14:sldIdLst>
        </p14:section>
        <p14:section name="Mechanical Properties" id="{1A36AD7A-2131-4393-938B-0B5B21A3DA97}">
          <p14:sldIdLst>
            <p14:sldId id="259"/>
            <p14:sldId id="262"/>
            <p14:sldId id="257"/>
          </p14:sldIdLst>
        </p14:section>
        <p14:section name="Multiscale Phenomenon" id="{A3AEE913-584E-4F97-96B5-F45D35EECE33}">
          <p14:sldIdLst>
            <p14:sldId id="264"/>
            <p14:sldId id="266"/>
          </p14:sldIdLst>
        </p14:section>
        <p14:section name="Constitutive Modeling" id="{63F95FA0-1F36-4F64-96C0-C8F4F3111E8F}">
          <p14:sldIdLst>
            <p14:sldId id="269"/>
            <p14:sldId id="271"/>
            <p14:sldId id="273"/>
            <p14:sldId id="277"/>
            <p14:sldId id="272"/>
            <p14:sldId id="278"/>
            <p14:sldId id="279"/>
          </p14:sldIdLst>
        </p14:section>
        <p14:section name="Results" id="{645B1F71-A4E9-40D8-95CC-1B6634450F99}">
          <p14:sldIdLst>
            <p14:sldId id="270"/>
            <p14:sldId id="276"/>
            <p14:sldId id="280"/>
            <p14:sldId id="281"/>
          </p14:sldIdLst>
        </p14:section>
        <p14:section name="Future Scope" id="{DC8B74BE-81A2-4598-B8FE-6A429B1BA58F}">
          <p14:sldIdLst>
            <p14:sldId id="267"/>
            <p14:sldId id="283"/>
            <p14:sldId id="284"/>
            <p14:sldId id="282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00000"/>
    <a:srgbClr val="F9F9F9"/>
    <a:srgbClr val="CC0000"/>
    <a:srgbClr val="D7644D"/>
    <a:srgbClr val="F3D0C9"/>
    <a:srgbClr val="AF3E2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Experimental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F264-8150-45B8-8DD7-D86867FE8199}" type="datetimeFigureOut">
              <a:rPr lang="en-US" smtClean="0"/>
              <a:pPr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74933-CF16-4A9D-A8A9-5DC08DE49D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1883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Experimental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6A99-8239-4B5A-B190-DF735CD94B23}" type="datetimeFigureOut">
              <a:rPr lang="en-US" smtClean="0"/>
              <a:pPr/>
              <a:t>8/18/2015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8513F-577C-4DCC-8C0F-D373DFF2D3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9909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032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682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094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266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7466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944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439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072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15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371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95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897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601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78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299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5488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26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27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7/6/2015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Siddhartha Srivastava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EABA-EBA1-4843-9BC3-585A8C8C28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223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 txBox="1">
            <a:spLocks/>
          </p:cNvSpPr>
          <p:nvPr/>
        </p:nvSpPr>
        <p:spPr>
          <a:xfrm>
            <a:off x="609600" y="678512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Constitutive modelling</a:t>
            </a:r>
            <a:r>
              <a:rPr kumimoji="0" lang="en-IN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Rubber-like materials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16"/>
          <p:cNvSpPr txBox="1">
            <a:spLocks/>
          </p:cNvSpPr>
          <p:nvPr/>
        </p:nvSpPr>
        <p:spPr>
          <a:xfrm>
            <a:off x="642910" y="3071810"/>
            <a:ext cx="8066856" cy="155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dirty="0" smtClean="0"/>
              <a:t>by</a:t>
            </a:r>
            <a:endParaRPr lang="en-IN" dirty="0" smtClean="0"/>
          </a:p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Siddhartha </a:t>
            </a:r>
            <a:r>
              <a:rPr lang="en-IN" sz="2000" b="1" dirty="0" err="1" smtClean="0">
                <a:solidFill>
                  <a:srgbClr val="002060"/>
                </a:solidFill>
              </a:rPr>
              <a:t>Srivastava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algn="ctr"/>
            <a:endParaRPr lang="en-IN" sz="20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2000" b="1" baseline="0" dirty="0" smtClean="0"/>
              <a:t>Supervisor: Prof. C.S. </a:t>
            </a:r>
            <a:r>
              <a:rPr lang="en-US" sz="2000" b="1" baseline="0" dirty="0" err="1" smtClean="0"/>
              <a:t>Upadhyay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9600" y="571480"/>
            <a:ext cx="8066856" cy="1080120"/>
          </a:xfrm>
          <a:prstGeom prst="roundRect">
            <a:avLst/>
          </a:prstGeom>
          <a:noFill/>
          <a:ln w="34925">
            <a:gradFill flip="none" rotWithShape="1">
              <a:gsLst>
                <a:gs pos="0">
                  <a:schemeClr val="bg1"/>
                </a:gs>
                <a:gs pos="55000">
                  <a:schemeClr val="accent5">
                    <a:lumMod val="0"/>
                    <a:lumOff val="10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90" y="4545077"/>
            <a:ext cx="1209675" cy="115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11627"/>
            <a:ext cx="806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2060"/>
                </a:solidFill>
              </a:rPr>
              <a:t>Indian Institute of Technology Kanpur</a:t>
            </a:r>
          </a:p>
          <a:p>
            <a:pPr algn="ctr"/>
            <a:r>
              <a:rPr lang="en-IN" dirty="0" smtClean="0">
                <a:solidFill>
                  <a:srgbClr val="002060"/>
                </a:solidFill>
              </a:rPr>
              <a:t> 14</a:t>
            </a:r>
            <a:r>
              <a:rPr lang="en-IN" baseline="30000" dirty="0" smtClean="0">
                <a:solidFill>
                  <a:srgbClr val="002060"/>
                </a:solidFill>
              </a:rPr>
              <a:t>th</a:t>
            </a:r>
            <a:r>
              <a:rPr lang="en-IN" dirty="0" smtClean="0">
                <a:solidFill>
                  <a:srgbClr val="002060"/>
                </a:solidFill>
              </a:rPr>
              <a:t> August 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4572000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0" y="0"/>
            <a:ext cx="4572000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0" name="TextBox 9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</a:t>
            </a:r>
            <a:endParaRPr lang="en-US" b="1" dirty="0">
              <a:solidFill>
                <a:srgbClr val="990000"/>
              </a:solidFill>
            </a:endParaRP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1785926"/>
            <a:ext cx="4245464" cy="138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Going beyond conservative systems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76" y="5494432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7922" y="553539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Beatty and </a:t>
            </a:r>
            <a:r>
              <a:rPr lang="en-IN" dirty="0" err="1" smtClean="0">
                <a:solidFill>
                  <a:srgbClr val="FF0000"/>
                </a:solidFill>
              </a:rPr>
              <a:t>Krishnaswamy</a:t>
            </a:r>
            <a:r>
              <a:rPr lang="en-IN" dirty="0" smtClean="0">
                <a:solidFill>
                  <a:srgbClr val="FF0000"/>
                </a:solidFill>
              </a:rPr>
              <a:t> (2000), </a:t>
            </a:r>
            <a:r>
              <a:rPr lang="en-IN" dirty="0" err="1" smtClean="0">
                <a:solidFill>
                  <a:srgbClr val="FF0000"/>
                </a:solidFill>
              </a:rPr>
              <a:t>Sodhani</a:t>
            </a:r>
            <a:r>
              <a:rPr lang="en-IN" dirty="0" smtClean="0">
                <a:solidFill>
                  <a:srgbClr val="FF0000"/>
                </a:solidFill>
              </a:rPr>
              <a:t> and Reese (2014)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2857496"/>
            <a:ext cx="4440812" cy="219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786058"/>
            <a:ext cx="3429024" cy="218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500034" y="107154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Hard and soft phases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1428736"/>
            <a:ext cx="7786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Rubber matrix contains 2 phases (Hard and Soft)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Free energy is the sum of free energy of both phases.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Hard Phase gets irreversibly converted to soft phase on loading.</a:t>
            </a:r>
          </a:p>
          <a:p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3" name="TextBox 22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10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3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Going beyond conservative systems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034" y="107154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Strain induced crystallization</a:t>
            </a:r>
            <a:endParaRPr lang="en-IN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3" name="TextBox 22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11</a:t>
            </a:r>
            <a:endParaRPr lang="en-US" b="1" dirty="0">
              <a:solidFill>
                <a:srgbClr val="99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0" y="1500174"/>
            <a:ext cx="6500826" cy="232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1714480" y="3786190"/>
            <a:ext cx="60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Formation of Shish-Kebab structure in tension [Ref: </a:t>
            </a:r>
            <a:r>
              <a:rPr lang="en-US" sz="1400" dirty="0" err="1" smtClean="0"/>
              <a:t>Itskov</a:t>
            </a:r>
            <a:r>
              <a:rPr lang="en-US" sz="1400" dirty="0" smtClean="0"/>
              <a:t> et. al. 2014]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00100" y="4214818"/>
            <a:ext cx="71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Total  Strain energy = Sum of strain energy of  different network (</a:t>
            </a:r>
            <a:r>
              <a:rPr lang="en-IN" dirty="0" err="1" smtClean="0">
                <a:solidFill>
                  <a:schemeClr val="accent5">
                    <a:lumMod val="50000"/>
                  </a:schemeClr>
                </a:solidFill>
              </a:rPr>
              <a:t>eg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. Pure rubber (CC) network Polymer-Aggregate (PP) network Aggregate-</a:t>
            </a:r>
            <a:r>
              <a:rPr lang="en-IN" dirty="0" err="1" smtClean="0">
                <a:solidFill>
                  <a:schemeClr val="accent5">
                    <a:lumMod val="50000"/>
                  </a:schemeClr>
                </a:solidFill>
              </a:rPr>
              <a:t>fibrillar</a:t>
            </a:r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 crystal (ST) network Aggregate-lamellar crystal (FL) network.</a:t>
            </a:r>
          </a:p>
          <a:p>
            <a:pPr marL="0" lvl="1">
              <a:buFont typeface="Wingdings" pitchFamily="2" charset="2"/>
              <a:buChar char="v"/>
            </a:pPr>
            <a:endParaRPr lang="en-IN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lvl="1"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The probability distribution of the networks in different directions differ for loading and unloading case.</a:t>
            </a:r>
            <a:endParaRPr lang="en-IN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353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Phenomenological models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14298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Modelling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by combining spring, damper and slider in different arrangements.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1726346"/>
            <a:ext cx="4929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</a:rPr>
              <a:t>Viscoelastic</a:t>
            </a:r>
            <a:r>
              <a:rPr lang="en-US" sz="2000" b="1" dirty="0" smtClean="0">
                <a:solidFill>
                  <a:srgbClr val="C00000"/>
                </a:solidFill>
              </a:rPr>
              <a:t> material: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Combination of spring and damper system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Popular model include Kelvin-Voigt model and Maxwell model</a:t>
            </a:r>
          </a:p>
          <a:p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643050"/>
            <a:ext cx="341568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5643570" y="3214686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Generalized Maxwell model</a:t>
            </a:r>
            <a:endParaRPr lang="en-IN" sz="1600" dirty="0"/>
          </a:p>
        </p:txBody>
      </p:sp>
      <p:sp>
        <p:nvSpPr>
          <p:cNvPr id="23" name="Rectangle 22"/>
          <p:cNvSpPr/>
          <p:nvPr/>
        </p:nvSpPr>
        <p:spPr>
          <a:xfrm>
            <a:off x="571472" y="3429000"/>
            <a:ext cx="68580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Damaged </a:t>
            </a:r>
            <a:r>
              <a:rPr lang="en-US" sz="2000" b="1" dirty="0" err="1" smtClean="0">
                <a:solidFill>
                  <a:srgbClr val="C00000"/>
                </a:solidFill>
              </a:rPr>
              <a:t>viscoelastic</a:t>
            </a:r>
            <a:r>
              <a:rPr lang="en-US" sz="2000" b="1" dirty="0" smtClean="0">
                <a:solidFill>
                  <a:srgbClr val="C00000"/>
                </a:solidFill>
              </a:rPr>
              <a:t> material: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Generally the </a:t>
            </a:r>
            <a:r>
              <a:rPr lang="en-US" sz="2000" dirty="0" err="1" smtClean="0">
                <a:solidFill>
                  <a:srgbClr val="002060"/>
                </a:solidFill>
              </a:rPr>
              <a:t>hyperelastic</a:t>
            </a:r>
            <a:r>
              <a:rPr lang="en-US" sz="2000" dirty="0" smtClean="0">
                <a:solidFill>
                  <a:srgbClr val="002060"/>
                </a:solidFill>
              </a:rPr>
              <a:t> spring in a </a:t>
            </a:r>
            <a:r>
              <a:rPr lang="en-US" sz="2000" dirty="0" err="1" smtClean="0">
                <a:solidFill>
                  <a:srgbClr val="002060"/>
                </a:solidFill>
              </a:rPr>
              <a:t>viscoelastic</a:t>
            </a:r>
            <a:r>
              <a:rPr lang="en-US" sz="2000" dirty="0" smtClean="0">
                <a:solidFill>
                  <a:srgbClr val="002060"/>
                </a:solidFill>
              </a:rPr>
              <a:t> material is replaced by a damaged spring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The damage increases with maximum deformation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1472" y="4929198"/>
            <a:ext cx="7786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Damaged </a:t>
            </a:r>
            <a:r>
              <a:rPr lang="en-US" sz="2000" b="1" dirty="0" err="1" smtClean="0">
                <a:solidFill>
                  <a:srgbClr val="C00000"/>
                </a:solidFill>
              </a:rPr>
              <a:t>viscoelastic</a:t>
            </a:r>
            <a:r>
              <a:rPr lang="en-US" sz="2000" b="1" dirty="0" smtClean="0">
                <a:solidFill>
                  <a:srgbClr val="C00000"/>
                </a:solidFill>
              </a:rPr>
              <a:t> plastic material: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Networks of elasticity, viscosity and inelasticity are used in series/parallel/mixed arrangement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Loading induces damage on few or all the networks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12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3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Rivilin</a:t>
            </a:r>
            <a:r>
              <a:rPr lang="en-IN" dirty="0" smtClean="0">
                <a:solidFill>
                  <a:srgbClr val="FF0000"/>
                </a:solidFill>
              </a:rPr>
              <a:t> (1960), </a:t>
            </a:r>
            <a:r>
              <a:rPr lang="en-IN" dirty="0" err="1" smtClean="0">
                <a:solidFill>
                  <a:srgbClr val="FF0000"/>
                </a:solidFill>
              </a:rPr>
              <a:t>Arruda</a:t>
            </a:r>
            <a:r>
              <a:rPr lang="en-IN" dirty="0" smtClean="0">
                <a:solidFill>
                  <a:srgbClr val="FF0000"/>
                </a:solidFill>
              </a:rPr>
              <a:t> and Boyce (1993</a:t>
            </a:r>
            <a:r>
              <a:rPr lang="en-IN" dirty="0">
                <a:solidFill>
                  <a:srgbClr val="FF0000"/>
                </a:solidFill>
              </a:rPr>
              <a:t>)</a:t>
            </a:r>
            <a:r>
              <a:rPr lang="en-IN" dirty="0" smtClean="0">
                <a:solidFill>
                  <a:srgbClr val="FF0000"/>
                </a:solidFill>
              </a:rPr>
              <a:t>,  </a:t>
            </a:r>
            <a:r>
              <a:rPr lang="en-US" dirty="0" smtClean="0">
                <a:solidFill>
                  <a:srgbClr val="FF0000"/>
                </a:solidFill>
              </a:rPr>
              <a:t>Ogden (1972</a:t>
            </a:r>
            <a:r>
              <a:rPr lang="en-I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4390" y="1142984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err="1" smtClean="0">
                <a:solidFill>
                  <a:srgbClr val="002060"/>
                </a:solidFill>
              </a:rPr>
              <a:t>Hyperelastic</a:t>
            </a:r>
            <a:r>
              <a:rPr lang="en-IN" sz="2400" dirty="0" smtClean="0">
                <a:solidFill>
                  <a:srgbClr val="002060"/>
                </a:solidFill>
              </a:rPr>
              <a:t> models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Free energy functions  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ψ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(F)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Mooney-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Rivilin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Ogden and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Arruda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-Boyce model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Good fit with quasi-static and monotonic experiments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 viscous effect, hysteresis or residual strain</a:t>
            </a:r>
            <a:endParaRPr lang="en-IN" sz="2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Hard and Soft phases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</a:rPr>
              <a:t>Viscoelastic  </a:t>
            </a:r>
            <a:r>
              <a:rPr lang="en-IN" sz="2400" dirty="0" smtClean="0">
                <a:solidFill>
                  <a:srgbClr val="002060"/>
                </a:solidFill>
              </a:rPr>
              <a:t>material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8" name="TextBox 17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13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Ogden and </a:t>
            </a:r>
            <a:r>
              <a:rPr lang="en-US" dirty="0" err="1" smtClean="0">
                <a:solidFill>
                  <a:srgbClr val="FF0000"/>
                </a:solidFill>
              </a:rPr>
              <a:t>Roxburgh</a:t>
            </a:r>
            <a:r>
              <a:rPr lang="en-US" dirty="0" smtClean="0">
                <a:solidFill>
                  <a:srgbClr val="FF0000"/>
                </a:solidFill>
              </a:rPr>
              <a:t> (1999</a:t>
            </a:r>
            <a:r>
              <a:rPr lang="en-IN" dirty="0" smtClean="0">
                <a:solidFill>
                  <a:srgbClr val="FF0000"/>
                </a:solidFill>
              </a:rPr>
              <a:t>), </a:t>
            </a:r>
            <a:r>
              <a:rPr lang="en-IN" dirty="0" err="1" smtClean="0">
                <a:solidFill>
                  <a:srgbClr val="FF0000"/>
                </a:solidFill>
              </a:rPr>
              <a:t>Dorfmann</a:t>
            </a:r>
            <a:r>
              <a:rPr lang="en-IN" dirty="0" smtClean="0">
                <a:solidFill>
                  <a:srgbClr val="FF0000"/>
                </a:solidFill>
              </a:rPr>
              <a:t> and Ogden (2003)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42910" y="1148395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Hyperelastic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Free energy functions  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ψ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η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,F)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Damaged elasticity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Stress softening and quasi-static hysteresis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 viscous effect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Hard and Soft phases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</a:rPr>
              <a:t>Viscoelastic  </a:t>
            </a:r>
            <a:r>
              <a:rPr lang="en-IN" sz="2400" dirty="0" smtClean="0">
                <a:solidFill>
                  <a:srgbClr val="002060"/>
                </a:solidFill>
              </a:rPr>
              <a:t>material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14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57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16547" y="1162645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Hyperelastic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Hard and Soft phases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Soft phase ≡ Rubbery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Hard Phase ≡  chain-filler bonds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Hard phase transforms to soft phase on loading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Mullin’s effect but no viscous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effect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</a:rPr>
              <a:t>Viscoelastic  </a:t>
            </a:r>
            <a:r>
              <a:rPr lang="en-IN" sz="2400" dirty="0" smtClean="0">
                <a:solidFill>
                  <a:srgbClr val="002060"/>
                </a:solidFill>
              </a:rPr>
              <a:t>material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Beatty and </a:t>
            </a:r>
            <a:r>
              <a:rPr lang="en-IN" dirty="0" err="1" smtClean="0">
                <a:solidFill>
                  <a:srgbClr val="FF0000"/>
                </a:solidFill>
              </a:rPr>
              <a:t>Krishnaswamy</a:t>
            </a:r>
            <a:r>
              <a:rPr lang="en-IN" dirty="0" smtClean="0">
                <a:solidFill>
                  <a:srgbClr val="FF0000"/>
                </a:solidFill>
              </a:rPr>
              <a:t> (2000), </a:t>
            </a:r>
            <a:r>
              <a:rPr lang="en-IN" dirty="0" err="1" smtClean="0">
                <a:solidFill>
                  <a:srgbClr val="FF0000"/>
                </a:solidFill>
              </a:rPr>
              <a:t>Sodhani</a:t>
            </a:r>
            <a:r>
              <a:rPr lang="en-IN" dirty="0" smtClean="0">
                <a:solidFill>
                  <a:srgbClr val="FF0000"/>
                </a:solidFill>
              </a:rPr>
              <a:t> and Reese (2014)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15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3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16547" y="1162645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Hyperelastic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Hard and Soft phases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Strain history dependent probability of networks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Total  Strain energy = Sum of strain energy of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Mullin’s effect but no viscous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effect</a:t>
            </a: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</a:rPr>
              <a:t>Viscoelastic  </a:t>
            </a:r>
            <a:r>
              <a:rPr lang="en-IN" sz="2400" dirty="0" smtClean="0">
                <a:solidFill>
                  <a:srgbClr val="002060"/>
                </a:solidFill>
              </a:rPr>
              <a:t>material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Itskov</a:t>
            </a:r>
            <a:r>
              <a:rPr lang="en-IN" dirty="0" smtClean="0">
                <a:solidFill>
                  <a:srgbClr val="FF0000"/>
                </a:solidFill>
              </a:rPr>
              <a:t> et.al.(2014), </a:t>
            </a:r>
            <a:r>
              <a:rPr lang="en-IN" dirty="0" err="1">
                <a:solidFill>
                  <a:srgbClr val="FF0000"/>
                </a:solidFill>
              </a:rPr>
              <a:t>Rault</a:t>
            </a:r>
            <a:r>
              <a:rPr lang="en-IN" dirty="0">
                <a:solidFill>
                  <a:srgbClr val="FF0000"/>
                </a:solidFill>
              </a:rPr>
              <a:t> et.al.(</a:t>
            </a:r>
            <a:r>
              <a:rPr lang="en-IN" dirty="0" smtClean="0">
                <a:solidFill>
                  <a:srgbClr val="FF0000"/>
                </a:solidFill>
              </a:rPr>
              <a:t>2006), Flory (1962)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16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3310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16547" y="1162645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Hyperelastic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Hard </a:t>
            </a:r>
            <a:r>
              <a:rPr lang="en-IN" sz="2400" dirty="0">
                <a:solidFill>
                  <a:srgbClr val="002060"/>
                </a:solidFill>
              </a:rPr>
              <a:t>and Soft phases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Viscoelastic  material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Phenomenological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Equilibrium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and Non-equilibrium branches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Viscous effect and hysteresis due viscous dissipation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No stress softening and permanent strain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Reese and </a:t>
            </a:r>
            <a:r>
              <a:rPr lang="en-IN" dirty="0" err="1" smtClean="0">
                <a:solidFill>
                  <a:srgbClr val="FF0000"/>
                </a:solidFill>
              </a:rPr>
              <a:t>Govindjee</a:t>
            </a:r>
            <a:r>
              <a:rPr lang="en-IN" dirty="0" smtClean="0">
                <a:solidFill>
                  <a:srgbClr val="FF0000"/>
                </a:solidFill>
              </a:rPr>
              <a:t> (1998), Bergstrom and Boyce (1998)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17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3490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>
          <a:xfrm>
            <a:off x="616547" y="1162645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Hyperelastic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Hard </a:t>
            </a:r>
            <a:r>
              <a:rPr lang="en-IN" sz="2400" dirty="0">
                <a:solidFill>
                  <a:srgbClr val="002060"/>
                </a:solidFill>
              </a:rPr>
              <a:t>and Soft phases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Viscoelastic  material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Damaged elasticity 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amaged/undamaged viscous branch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Introduces stress-softening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No permanent strain 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Simo</a:t>
            </a:r>
            <a:r>
              <a:rPr lang="en-IN" dirty="0">
                <a:solidFill>
                  <a:srgbClr val="FF0000"/>
                </a:solidFill>
              </a:rPr>
              <a:t> (1987</a:t>
            </a:r>
            <a:r>
              <a:rPr lang="en-IN" dirty="0" smtClean="0">
                <a:solidFill>
                  <a:srgbClr val="FF0000"/>
                </a:solidFill>
              </a:rPr>
              <a:t>), </a:t>
            </a:r>
            <a:r>
              <a:rPr lang="en-IN" dirty="0" err="1">
                <a:solidFill>
                  <a:srgbClr val="FF0000"/>
                </a:solidFill>
              </a:rPr>
              <a:t>Kaliske</a:t>
            </a:r>
            <a:r>
              <a:rPr lang="en-IN" dirty="0">
                <a:solidFill>
                  <a:srgbClr val="FF0000"/>
                </a:solidFill>
              </a:rPr>
              <a:t> and </a:t>
            </a:r>
            <a:r>
              <a:rPr lang="en-IN" dirty="0" err="1">
                <a:solidFill>
                  <a:srgbClr val="FF0000"/>
                </a:solidFill>
              </a:rPr>
              <a:t>Rothert</a:t>
            </a:r>
            <a:r>
              <a:rPr lang="en-IN" dirty="0">
                <a:solidFill>
                  <a:srgbClr val="FF0000"/>
                </a:solidFill>
              </a:rPr>
              <a:t> (1998</a:t>
            </a:r>
            <a:r>
              <a:rPr lang="en-IN" dirty="0" smtClean="0">
                <a:solidFill>
                  <a:srgbClr val="FF0000"/>
                </a:solidFill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18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16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Modelling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6547" y="1162645"/>
            <a:ext cx="7886700" cy="406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Hyperelastic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Pseudo-elasticity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Hard </a:t>
            </a:r>
            <a:r>
              <a:rPr lang="en-IN" sz="2400" dirty="0">
                <a:solidFill>
                  <a:srgbClr val="002060"/>
                </a:solidFill>
              </a:rPr>
              <a:t>and Soft phases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Strain induced crystallization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Viscoelastic  material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Damaged viscoelastic material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2060"/>
                </a:solidFill>
              </a:rPr>
              <a:t>Damaged viscoelastic plastic material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Introduces permanent strain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Cost: too complex and too many parameters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400" dirty="0" smtClean="0">
              <a:solidFill>
                <a:srgbClr val="00206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5576" y="5229200"/>
            <a:ext cx="7632848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27922" y="525591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Representative work: 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Meihe</a:t>
            </a:r>
            <a:r>
              <a:rPr lang="en-IN" dirty="0" smtClean="0">
                <a:solidFill>
                  <a:srgbClr val="FF0000"/>
                </a:solidFill>
              </a:rPr>
              <a:t> and Keck (2000), Lion (1996)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2" name="TextBox 21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19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366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0" name="TextBox 19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778"/>
            <a:ext cx="9144000" cy="600942"/>
          </a:xfr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Why do we need this?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Motivation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Introduction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8" y="4214818"/>
            <a:ext cx="5715000" cy="1638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3376" y="592933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Multi-scale material pattern [Toyo tires]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052736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Applications: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Tires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 tubes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industry, Vibration dampers, Window seals in aircraft and spacecraft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s and many more…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2312" y="1939531"/>
            <a:ext cx="381642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Properties: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</a:rPr>
              <a:t>Large deformation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</a:rPr>
              <a:t>Enhanced properties by adding fillers.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</a:rPr>
              <a:t>Long chain polymers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</a:rPr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</a:rPr>
              <a:t>Crystallization induced by thermal/ mechanical loading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692" y="1884062"/>
            <a:ext cx="34563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Saturated Rubber</a:t>
            </a:r>
          </a:p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olyacrylic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rubber,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Silicone rubber,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EPM (ethylene propylene rubber), EPDM (ethylene propylene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diene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rubber)</a:t>
            </a:r>
            <a:endParaRPr lang="en-IN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Unsaturated Rubber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Natural isoprene (natural rubber),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polybutadiene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styrene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butadiene, nitrile rubber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6676" y="1785926"/>
            <a:ext cx="4032448" cy="2282012"/>
          </a:xfrm>
          <a:prstGeom prst="round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2" y="4167267"/>
            <a:ext cx="2282146" cy="1976377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714876" y="1785926"/>
            <a:ext cx="3744416" cy="2282012"/>
          </a:xfrm>
          <a:prstGeom prst="roundRect">
            <a:avLst/>
          </a:prstGeom>
          <a:noFill/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338570" y="604479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Stress-Strain </a:t>
            </a:r>
            <a:r>
              <a:rPr lang="en-IN" sz="1400" dirty="0"/>
              <a:t>(</a:t>
            </a:r>
            <a:r>
              <a:rPr lang="en-IN" sz="1400" dirty="0" smtClean="0"/>
              <a:t>Natural Rubber)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Damaged viscoelastic plastic model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548164" y="2575694"/>
                <a:ext cx="302433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002060"/>
                    </a:solidFill>
                  </a:rPr>
                  <a:t>Definitions</a:t>
                </a:r>
                <a:endParaRPr lang="en-IN" b="1" dirty="0" smtClean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: Deformation Gradient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: Right-Cauchy green tensor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IN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D: Damage parameter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⊂[0,1]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Q: Internal State variable</a:t>
                </a:r>
                <a:endParaRPr lang="en-IN" dirty="0"/>
              </a:p>
              <a:p>
                <a:endParaRPr lang="en-IN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64" y="2575694"/>
                <a:ext cx="3024336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2016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 descr="lie decompositio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158" y="2500305"/>
            <a:ext cx="5143536" cy="3263839"/>
          </a:xfrm>
        </p:spPr>
      </p:pic>
      <p:sp>
        <p:nvSpPr>
          <p:cNvPr id="17" name="TextBox 16"/>
          <p:cNvSpPr txBox="1"/>
          <p:nvPr/>
        </p:nvSpPr>
        <p:spPr>
          <a:xfrm>
            <a:off x="785786" y="1214423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Helmholtz energy:</a:t>
            </a:r>
          </a:p>
          <a:p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643050"/>
            <a:ext cx="485064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9" name="TextBox 18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20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Thermodynamic admissibility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214423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002060"/>
                </a:solidFill>
              </a:rPr>
              <a:t>Claussius-Duhem</a:t>
            </a:r>
            <a:r>
              <a:rPr lang="en-US" sz="2000" b="1" dirty="0" smtClean="0">
                <a:solidFill>
                  <a:srgbClr val="002060"/>
                </a:solidFill>
              </a:rPr>
              <a:t> inequality </a:t>
            </a:r>
            <a:r>
              <a:rPr lang="en-US" sz="2000" dirty="0" smtClean="0">
                <a:solidFill>
                  <a:srgbClr val="002060"/>
                </a:solidFill>
              </a:rPr>
              <a:t>(Isothermal version)</a:t>
            </a:r>
            <a:r>
              <a:rPr lang="en-US" sz="2000" b="1" dirty="0" smtClean="0">
                <a:solidFill>
                  <a:srgbClr val="002060"/>
                </a:solidFill>
              </a:rPr>
              <a:t>:</a:t>
            </a:r>
          </a:p>
          <a:p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643050"/>
            <a:ext cx="2857519" cy="67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00034" y="2395448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On substituting the energy form into the inequality, we get,</a:t>
            </a:r>
          </a:p>
          <a:p>
            <a:endParaRPr lang="en-IN" sz="2000" dirty="0">
              <a:solidFill>
                <a:srgbClr val="00206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21</a:t>
            </a:r>
            <a:endParaRPr lang="en-US" b="1" dirty="0">
              <a:solidFill>
                <a:srgbClr val="99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212289"/>
            <a:ext cx="6724669" cy="243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Thermodynamic admissibility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1358254"/>
            <a:ext cx="6572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We can </a:t>
            </a:r>
            <a:r>
              <a:rPr lang="en-IN" sz="2000" dirty="0" smtClean="0">
                <a:solidFill>
                  <a:srgbClr val="002060"/>
                </a:solidFill>
              </a:rPr>
              <a:t>fix </a:t>
            </a:r>
            <a:r>
              <a:rPr lang="en-IN" sz="2000" dirty="0" err="1" smtClean="0">
                <a:solidFill>
                  <a:srgbClr val="002060"/>
                </a:solidFill>
              </a:rPr>
              <a:t>F</a:t>
            </a:r>
            <a:r>
              <a:rPr lang="en-IN" sz="1400" dirty="0" err="1" smtClean="0">
                <a:solidFill>
                  <a:srgbClr val="002060"/>
                </a:solidFill>
              </a:rPr>
              <a:t>i</a:t>
            </a:r>
            <a:r>
              <a:rPr lang="en-IN" sz="2000" dirty="0" smtClean="0">
                <a:solidFill>
                  <a:srgbClr val="002060"/>
                </a:solidFill>
              </a:rPr>
              <a:t>, Q</a:t>
            </a:r>
            <a:r>
              <a:rPr lang="en-IN" sz="2000" smtClean="0">
                <a:solidFill>
                  <a:srgbClr val="002060"/>
                </a:solidFill>
              </a:rPr>
              <a:t>, </a:t>
            </a:r>
            <a:r>
              <a:rPr lang="en-IN" sz="2000" smtClean="0">
                <a:solidFill>
                  <a:srgbClr val="002060"/>
                </a:solidFill>
              </a:rPr>
              <a:t>D </a:t>
            </a:r>
            <a:r>
              <a:rPr lang="en-IN" sz="2000" dirty="0" smtClean="0">
                <a:solidFill>
                  <a:srgbClr val="002060"/>
                </a:solidFill>
              </a:rPr>
              <a:t>and vary C, we get stress as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8320"/>
            <a:ext cx="5214974" cy="78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28596" y="3032487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And dissipation as,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04891" y="3513506"/>
            <a:ext cx="7353323" cy="1630006"/>
            <a:chOff x="719139" y="2981325"/>
            <a:chExt cx="7353323" cy="1630006"/>
          </a:xfrm>
        </p:grpSpPr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9139" y="2981325"/>
              <a:ext cx="7353323" cy="854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71642" y="3857628"/>
              <a:ext cx="3186110" cy="753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0" name="Group 19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22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Thermodynamic admissibility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58" y="1357298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Dissipation can further be reduced to following form: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394834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Now assuming a strong form of dissipation,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2214546" y="1857364"/>
            <a:ext cx="4357718" cy="1234815"/>
            <a:chOff x="2143108" y="1857364"/>
            <a:chExt cx="4537942" cy="1285884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43108" y="1857364"/>
              <a:ext cx="4357718" cy="42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86050" y="2428868"/>
              <a:ext cx="389500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414" y="3786190"/>
            <a:ext cx="4176726" cy="225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21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3" name="TextBox 22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23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Evolution Laws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357298"/>
            <a:ext cx="6572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Assuming linear evolutions </a:t>
            </a:r>
            <a:r>
              <a:rPr lang="en-US" sz="2000" dirty="0" smtClean="0">
                <a:solidFill>
                  <a:srgbClr val="C00000"/>
                </a:solidFill>
              </a:rPr>
              <a:t>(sufficient but not necessary !!!)</a:t>
            </a:r>
            <a:r>
              <a:rPr lang="en-US" sz="2000" dirty="0" smtClean="0">
                <a:solidFill>
                  <a:srgbClr val="002060"/>
                </a:solidFill>
              </a:rPr>
              <a:t> of inelasticity and damage, 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3394834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Where,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3071802" y="2112045"/>
            <a:ext cx="3286148" cy="1031203"/>
            <a:chOff x="2786050" y="1857364"/>
            <a:chExt cx="3657600" cy="1147766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57620" y="1857364"/>
              <a:ext cx="139065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6050" y="2357430"/>
              <a:ext cx="36576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2071670" y="3571877"/>
            <a:ext cx="4714908" cy="2254370"/>
            <a:chOff x="2071670" y="3571876"/>
            <a:chExt cx="4900610" cy="2343161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71670" y="3571876"/>
              <a:ext cx="4900610" cy="106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00364" y="4500570"/>
              <a:ext cx="33623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57488" y="5143512"/>
              <a:ext cx="3933825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2" name="TextBox 21"/>
          <p:cNvSpPr txBox="1"/>
          <p:nvPr/>
        </p:nvSpPr>
        <p:spPr>
          <a:xfrm>
            <a:off x="785786" y="4643446"/>
            <a:ext cx="1643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Yield surface: 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596" y="5143512"/>
            <a:ext cx="22860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Loading –unloading condition: 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24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Viscous evolution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142984"/>
            <a:ext cx="478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Motivated by </a:t>
            </a:r>
            <a:r>
              <a:rPr lang="en-US" sz="2000" b="1" dirty="0" smtClean="0">
                <a:solidFill>
                  <a:srgbClr val="002060"/>
                </a:solidFill>
              </a:rPr>
              <a:t>generalized Maxwell’s model </a:t>
            </a:r>
            <a:r>
              <a:rPr lang="en-US" sz="2000" dirty="0" smtClean="0">
                <a:solidFill>
                  <a:srgbClr val="002060"/>
                </a:solidFill>
              </a:rPr>
              <a:t>we take evolution law of the form: 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3000372"/>
            <a:ext cx="66437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This can be achieved by taking the following energy forms,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916" y="1142984"/>
            <a:ext cx="341568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7" y="2071679"/>
            <a:ext cx="242889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3463166"/>
            <a:ext cx="3509959" cy="157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571472" y="5000636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So that the dissipation inequality reduces to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5129" y="5342318"/>
            <a:ext cx="3910011" cy="102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25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err="1" smtClean="0">
                <a:solidFill>
                  <a:srgbClr val="C00000"/>
                </a:solidFill>
              </a:rPr>
              <a:t>Hyperelastic</a:t>
            </a:r>
            <a:r>
              <a:rPr lang="en-IN" b="1" dirty="0" smtClean="0">
                <a:solidFill>
                  <a:srgbClr val="C00000"/>
                </a:solidFill>
              </a:rPr>
              <a:t> form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2928934"/>
            <a:ext cx="7929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Where the </a:t>
            </a:r>
            <a:r>
              <a:rPr lang="en-US" sz="2000" dirty="0" err="1" smtClean="0">
                <a:solidFill>
                  <a:srgbClr val="002060"/>
                </a:solidFill>
              </a:rPr>
              <a:t>eigenvalues</a:t>
            </a:r>
            <a:r>
              <a:rPr lang="en-US" sz="2000" dirty="0" smtClean="0">
                <a:solidFill>
                  <a:srgbClr val="002060"/>
                </a:solidFill>
              </a:rPr>
              <a:t> of elastic isochoric stretch tensor are related to the </a:t>
            </a:r>
            <a:r>
              <a:rPr lang="en-US" sz="2000" dirty="0" err="1" smtClean="0">
                <a:solidFill>
                  <a:srgbClr val="002060"/>
                </a:solidFill>
              </a:rPr>
              <a:t>eigenvalues</a:t>
            </a:r>
            <a:r>
              <a:rPr lang="en-US" sz="2000" dirty="0" smtClean="0">
                <a:solidFill>
                  <a:srgbClr val="002060"/>
                </a:solidFill>
              </a:rPr>
              <a:t> of elastic stretch tensor by the relation, 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4643446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And the </a:t>
            </a:r>
            <a:r>
              <a:rPr lang="en-US" sz="2000" b="1" dirty="0" smtClean="0">
                <a:solidFill>
                  <a:srgbClr val="002060"/>
                </a:solidFill>
              </a:rPr>
              <a:t>Kirchhoff Stress </a:t>
            </a:r>
            <a:r>
              <a:rPr lang="en-US" sz="2000" dirty="0" smtClean="0">
                <a:solidFill>
                  <a:srgbClr val="002060"/>
                </a:solidFill>
              </a:rPr>
              <a:t>is given as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1142984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Ogden type material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472" y="1434100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Free energy form:</a:t>
            </a:r>
            <a:endParaRPr lang="en-IN" b="1" dirty="0" smtClean="0">
              <a:solidFill>
                <a:srgbClr val="002060"/>
              </a:solidFill>
            </a:endParaRPr>
          </a:p>
          <a:p>
            <a:endParaRPr lang="en-IN" dirty="0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7651909" cy="83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1050" y="3676660"/>
            <a:ext cx="1716768" cy="89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571472" y="5095895"/>
            <a:ext cx="8183690" cy="904873"/>
            <a:chOff x="571472" y="5095895"/>
            <a:chExt cx="10768030" cy="1190625"/>
          </a:xfrm>
        </p:grpSpPr>
        <p:pic>
          <p:nvPicPr>
            <p:cNvPr id="15372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472" y="5143512"/>
              <a:ext cx="25717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373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71802" y="5095895"/>
              <a:ext cx="8267700" cy="1190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35" name="TextBox 3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26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Incompressibility constraint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2000240"/>
            <a:ext cx="7929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The Kirchhoff stress for this case can then be given by adding an extra hydrostatic stress as,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3571876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On eliminating this additional pressure we get, 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285860"/>
            <a:ext cx="1571636" cy="617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9463" y="2643182"/>
            <a:ext cx="2924173" cy="91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8165" y="4214818"/>
            <a:ext cx="3248347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Group 2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6" name="TextBox 2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27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1D reduction: Simple axial loading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2394702"/>
            <a:ext cx="7929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We can also take stretch to be symmetric in 2-3 direction, i.e. if we assume the stretch in 1 direction to be given as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5056543"/>
            <a:ext cx="7786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Note: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The implication of no transverse stress condition along with the assumed evolution equation is that there is no inelastic growth in 2-3 direction.  Similar arguments can be made for evolution of Q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0450" y="1819546"/>
            <a:ext cx="1828806" cy="53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836643"/>
            <a:ext cx="1933581" cy="94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42910" y="1158231"/>
            <a:ext cx="81439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Let us define (WLOG) 1 direction to be the loading direction. Then the stresses in 2-3 direction for a simple axial test will be given as,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1463" y="3209925"/>
            <a:ext cx="919165" cy="41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642910" y="3643314"/>
            <a:ext cx="8001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Then, 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0" name="TextBox 19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28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1D reduction: Evolution equations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Mathematical Formulation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2100196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The evolution equations can then be reduced to following 1-D form given as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5292882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2060"/>
                </a:solidFill>
              </a:rPr>
              <a:t>Where S and q represents the (1,1) component of Second </a:t>
            </a:r>
            <a:r>
              <a:rPr lang="en-IN" sz="2000" dirty="0" err="1" smtClean="0">
                <a:solidFill>
                  <a:srgbClr val="002060"/>
                </a:solidFill>
              </a:rPr>
              <a:t>Piola-Kirchoff</a:t>
            </a:r>
            <a:r>
              <a:rPr lang="en-IN" sz="2000" dirty="0" smtClean="0">
                <a:solidFill>
                  <a:srgbClr val="002060"/>
                </a:solidFill>
              </a:rPr>
              <a:t> stress and Q tensor respectively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2910" y="1158231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Stretch assumes multiplicative decomposition given as,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7" y="1571612"/>
            <a:ext cx="1285885" cy="45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569874"/>
            <a:ext cx="1919293" cy="264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Group 18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0" name="TextBox 19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29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1" name="TextBox 20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3874170"/>
            <a:ext cx="3322713" cy="242989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216497"/>
            <a:ext cx="3322712" cy="2288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7554" y="4422355"/>
            <a:ext cx="1872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EPDM: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10</a:t>
            </a:r>
            <a:r>
              <a:rPr lang="en-US" sz="1400" dirty="0"/>
              <a:t>% CaCO</a:t>
            </a:r>
            <a:r>
              <a:rPr lang="en-US" sz="1100" dirty="0"/>
              <a:t>3</a:t>
            </a:r>
            <a:r>
              <a:rPr lang="en-US" sz="1400" dirty="0"/>
              <a:t> </a:t>
            </a:r>
            <a:endParaRPr lang="en-US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5</a:t>
            </a:r>
            <a:r>
              <a:rPr lang="en-US" sz="1400" dirty="0"/>
              <a:t>% Carbon </a:t>
            </a:r>
            <a:r>
              <a:rPr lang="en-US" sz="1400" dirty="0" smtClean="0"/>
              <a:t>Black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7554" y="2000240"/>
            <a:ext cx="21725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Natural Rubber: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30% Recycled rubber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30% Calcium carbonate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5% Carbon black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1"/>
            <a:ext cx="9144000" cy="908719"/>
            <a:chOff x="0" y="1"/>
            <a:chExt cx="9144000" cy="908719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0" y="307778"/>
              <a:ext cx="9144000" cy="600942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ffectLst>
              <a:softEdge rad="0"/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b="1" dirty="0" smtClean="0">
                  <a:solidFill>
                    <a:srgbClr val="C00000"/>
                  </a:solidFill>
                </a:rPr>
                <a:t>Experiment: Monotonic loading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1"/>
              <a:ext cx="4572000" cy="307777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1400" b="1" dirty="0" smtClean="0">
                  <a:solidFill>
                    <a:srgbClr val="C00000"/>
                  </a:solidFill>
                </a:rPr>
                <a:t>Stress-Strain  curves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1"/>
              <a:ext cx="4572000" cy="307777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400" b="1" dirty="0" smtClean="0">
                  <a:solidFill>
                    <a:schemeClr val="bg1"/>
                  </a:solidFill>
                </a:rPr>
                <a:t>Mechanical Properties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15008" y="1944753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Non-linear behaviour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Strain Rate dependence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Large range of strain rate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Similar rate-dependent behaviour irrespective of amount of fillers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2264" y="621508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[Ref: Thesis by AS Khan (2015)]</a:t>
            </a:r>
            <a:endParaRPr lang="en-I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Qualitative behavior: </a:t>
            </a:r>
            <a:r>
              <a:rPr lang="en-US" b="1" dirty="0" err="1" smtClean="0">
                <a:solidFill>
                  <a:srgbClr val="C00000"/>
                </a:solidFill>
              </a:rPr>
              <a:t>Hyperelastic</a:t>
            </a:r>
            <a:r>
              <a:rPr lang="en-US" b="1" dirty="0" smtClean="0">
                <a:solidFill>
                  <a:srgbClr val="C00000"/>
                </a:solidFill>
              </a:rPr>
              <a:t> response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Results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71678"/>
            <a:ext cx="5643544" cy="4112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00108"/>
            <a:ext cx="6643734" cy="78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77" name="Group 876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878" name="TextBox 877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TextBox 879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881" name="TextBox 880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30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857232"/>
            <a:ext cx="310803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Qualitative behavior: Monotonic Loading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Results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500034" y="2216296"/>
            <a:ext cx="5234457" cy="4213100"/>
            <a:chOff x="357158" y="2000240"/>
            <a:chExt cx="5286412" cy="428628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7158" y="2000240"/>
              <a:ext cx="5286412" cy="4286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00430" y="4103585"/>
              <a:ext cx="1885482" cy="15399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2143116"/>
            <a:ext cx="307588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36427" y="4143380"/>
            <a:ext cx="2993291" cy="247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7" name="TextBox 16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31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Qualitative behavior: Viscous Effect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Results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942" y="1143028"/>
            <a:ext cx="7072520" cy="5286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7" name="TextBox 16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32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357298"/>
            <a:ext cx="262046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Qualitative behavior: Cyclic Loading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Results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42844" y="1214422"/>
            <a:ext cx="6143668" cy="4845099"/>
            <a:chOff x="285720" y="1857364"/>
            <a:chExt cx="5892762" cy="452914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857364"/>
              <a:ext cx="5892762" cy="4529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0100" y="2357430"/>
              <a:ext cx="2000264" cy="16488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43" y="3833216"/>
            <a:ext cx="2643213" cy="2192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6" name="TextBox 1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33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Qualitative behavior: without viscous branch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Results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33492"/>
            <a:ext cx="6072231" cy="48154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3" y="1857365"/>
            <a:ext cx="2245227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403814"/>
            <a:ext cx="2671856" cy="225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6107" y="3876698"/>
            <a:ext cx="2766487" cy="219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17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9" name="TextBox 18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34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Qualitative behavior: with viscous branch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Results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635035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2245227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2428868"/>
            <a:ext cx="2815413" cy="278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6" name="TextBox 1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35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All models are wrong but some models are useful!!!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Summary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Conclusion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596" y="1285860"/>
            <a:ext cx="807249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Reviewed literature on “Rubber elasticity” with focus on constitutive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modelling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techniques  like multiphase material modeling, strain induced crystallization and other phenomenological approaches  like pseudo-elasticity and damage mechanics.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Developed a damaged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viscoelastic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plastic model and verified its thermodynamic admissibility.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Verified the qualitative behavior of this model in simple axial tensile loading case.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The 1D axial case required only 4 parameters other than parameters for the </a:t>
            </a:r>
            <a:r>
              <a:rPr lang="en-US" sz="2000" dirty="0" err="1" smtClean="0">
                <a:solidFill>
                  <a:schemeClr val="accent5">
                    <a:lumMod val="50000"/>
                  </a:schemeClr>
                </a:solidFill>
              </a:rPr>
              <a:t>hyperelastic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form.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6" name="TextBox 1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36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699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236014" cy="378274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Does it solve everything?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Non-virgin hysteresis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Future Scope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1916832"/>
            <a:ext cx="32952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Same dissipation in stress-softened hysteresis irrespective of strain rate.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IN" dirty="0" smtClean="0"/>
          </a:p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Healing ??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6" name="TextBox 1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37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28572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42088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rgbClr val="C00000"/>
                </a:solidFill>
              </a:rPr>
              <a:t>Thank You</a:t>
            </a:r>
            <a:endParaRPr lang="en-US" sz="7200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0894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Objectivity of rate of deformation tensor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Objectivity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Answers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2959"/>
            <a:ext cx="2987824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Siddhartha Srivastava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6581000"/>
            <a:ext cx="2915816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6592957"/>
            <a:ext cx="3240360" cy="27699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</a:rPr>
              <a:t>Nonlinear Elasticity II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78" y="1009670"/>
            <a:ext cx="56769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6" name="TextBox 1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2209700"/>
            <a:ext cx="5859214" cy="3616312"/>
          </a:xfrm>
          <a:prstGeom prst="rect">
            <a:avLst/>
          </a:prstGeom>
          <a:effectLst>
            <a:outerShdw blurRad="292100" dist="381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Experiment: Segment-wise cyclic loading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Stress-Strain  curves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Mechanical Properties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79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2060"/>
                </a:solidFill>
              </a:rPr>
              <a:t>Mullin’s Effect: 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</a:rPr>
              <a:t>Virgin material curve envelopes stress-softened material curve</a:t>
            </a:r>
          </a:p>
          <a:p>
            <a:r>
              <a:rPr lang="en-IN" sz="2000" dirty="0" smtClean="0"/>
              <a:t>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554594" y="2714620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40% unrecovered strain set after a period of 2 months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2060"/>
                </a:solidFill>
              </a:rPr>
              <a:t>Hysteresis in stress softened material curve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4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Substituting energy form to CD inequality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CD inequality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Answers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2959"/>
            <a:ext cx="2987824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Siddhartha Srivastava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6581000"/>
            <a:ext cx="2915816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6592957"/>
            <a:ext cx="3240360" cy="27699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</a:rPr>
              <a:t>Nonlinear Elasticity II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5286412" cy="64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1817" y="2464165"/>
            <a:ext cx="1549042" cy="44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9248" y="3139506"/>
            <a:ext cx="3841869" cy="47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7556" y="3932389"/>
            <a:ext cx="3663606" cy="178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1D small strain linear viscous branch 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Viscous branch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Answers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2959"/>
            <a:ext cx="2987824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Siddhartha Srivastava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6581000"/>
            <a:ext cx="2915816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6592957"/>
            <a:ext cx="3240360" cy="27699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</a:rPr>
              <a:t>Nonlinear Elasticity II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916" y="857232"/>
            <a:ext cx="341568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9" y="1422979"/>
            <a:ext cx="3209913" cy="86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746057"/>
            <a:ext cx="4686285" cy="118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216" y="3984643"/>
            <a:ext cx="4000486" cy="130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08" y="5296345"/>
            <a:ext cx="4857727" cy="12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71546"/>
            <a:ext cx="7886700" cy="5105417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Axioms:</a:t>
            </a:r>
          </a:p>
          <a:p>
            <a:pPr lvl="1">
              <a:buNone/>
            </a:pPr>
            <a:r>
              <a:rPr lang="en-US" dirty="0" smtClean="0"/>
              <a:t>Thermodynamic Determinism (CD inequality)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Memory</a:t>
            </a:r>
          </a:p>
          <a:p>
            <a:pPr lvl="1">
              <a:buNone/>
            </a:pPr>
            <a:r>
              <a:rPr lang="en-US" dirty="0" err="1" smtClean="0"/>
              <a:t>Equipresence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Local action</a:t>
            </a:r>
          </a:p>
          <a:p>
            <a:pPr lvl="1">
              <a:buNone/>
            </a:pPr>
            <a:r>
              <a:rPr lang="en-US" dirty="0" smtClean="0"/>
              <a:t>Objectivity</a:t>
            </a:r>
          </a:p>
          <a:p>
            <a:pPr lvl="1">
              <a:buNone/>
            </a:pPr>
            <a:r>
              <a:rPr lang="en-US" dirty="0" smtClean="0"/>
              <a:t>Admissibility</a:t>
            </a:r>
          </a:p>
          <a:p>
            <a:pPr>
              <a:buNone/>
            </a:pPr>
            <a:r>
              <a:rPr lang="en-US" sz="1800" dirty="0" smtClean="0"/>
              <a:t>Simplifications:</a:t>
            </a:r>
          </a:p>
          <a:p>
            <a:pPr>
              <a:buNone/>
            </a:pPr>
            <a:r>
              <a:rPr lang="en-US" sz="1800" dirty="0" smtClean="0"/>
              <a:t>Material Symmetry -&gt; Isotropy</a:t>
            </a:r>
          </a:p>
          <a:p>
            <a:pPr>
              <a:buNone/>
            </a:pPr>
            <a:r>
              <a:rPr lang="en-US" sz="1800" dirty="0" smtClean="0"/>
              <a:t>Internal State variables</a:t>
            </a:r>
            <a:endParaRPr lang="en-US" sz="1800" dirty="0"/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Rules of the game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Constitutive Theory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Answers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2959"/>
            <a:ext cx="2987824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Siddhartha Srivastava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6581000"/>
            <a:ext cx="2915816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6592957"/>
            <a:ext cx="3240360" cy="27699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</a:rPr>
              <a:t>Nonlinear Elasticity II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28572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chemeClr val="bg1"/>
                </a:solidFill>
              </a:rPr>
              <a:t>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2959"/>
            <a:ext cx="2987824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Siddhartha Srivastava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6581000"/>
            <a:ext cx="2915816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6592957"/>
            <a:ext cx="3240360" cy="27699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</a:rPr>
              <a:t>Nonlinear Elasticity II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124744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Rivlin</a:t>
            </a:r>
            <a:r>
              <a:rPr lang="en-US" sz="1600" dirty="0"/>
              <a:t>, RS. Proceedings of First Symposium on Naval Structural Mechanics, 1960. p. 169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Arruda</a:t>
            </a:r>
            <a:r>
              <a:rPr lang="en-US" sz="1600" dirty="0"/>
              <a:t>, E.M., Boyce, M.C., 1993. A three-dimensional constitutive model for the large stretch behavior of rubber elastic materials. J. Mech. Phys. Solids 41, 389–412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Mullins, L., 1969. Softening of rubber by deformation. Rubber Chemistry and Technology 42, 339±362.</a:t>
            </a:r>
          </a:p>
          <a:p>
            <a:r>
              <a:rPr lang="en-US" sz="1600" dirty="0"/>
              <a:t>Reese, S., </a:t>
            </a:r>
            <a:r>
              <a:rPr lang="en-US" sz="1600" dirty="0" err="1"/>
              <a:t>Govindjee</a:t>
            </a:r>
            <a:r>
              <a:rPr lang="en-US" sz="1600" dirty="0"/>
              <a:t>, S., 1998. A theory of finite viscoelasticity and numerical aspects. International Journal of Solids and Structures 35, </a:t>
            </a:r>
            <a:r>
              <a:rPr lang="en-US" sz="1600" dirty="0" smtClean="0"/>
              <a:t>3455±3482</a:t>
            </a:r>
          </a:p>
          <a:p>
            <a:endParaRPr lang="en-US" sz="1600" dirty="0"/>
          </a:p>
          <a:p>
            <a:r>
              <a:rPr lang="en-US" sz="1600" dirty="0" err="1"/>
              <a:t>Simo</a:t>
            </a:r>
            <a:r>
              <a:rPr lang="en-US" sz="1600" dirty="0"/>
              <a:t> , J.C., 1987. On a fully three-dimensional finite-strain viscoelastic damage model; formulation and computational aspects. Computer Methods in Applied Mechanics and Engineering 60, 153±173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Lion, A., 1996. A constitutive model for carbon black filled rubber. Experimental investigations and mathematical representations. Continuum Mechanics and Thermodynamics 8, 153±169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Beatty, M.F., </a:t>
            </a:r>
            <a:r>
              <a:rPr lang="en-US" sz="1600" dirty="0" err="1"/>
              <a:t>Krishnaswamy</a:t>
            </a:r>
            <a:r>
              <a:rPr lang="en-US" sz="1600" dirty="0"/>
              <a:t>, S., 2000. A theory of stress-softening in incompressible isotropic materials. J. Mech. Phys. Solids 48, 1931–1965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Bergstrom, J.S., Boyce, M.C., 1998. Constitutive modelling of the large strain time-dependent behavior of elastomers. J. Mech. </a:t>
            </a:r>
            <a:r>
              <a:rPr lang="en-US" sz="1600" dirty="0" err="1" smtClean="0"/>
              <a:t>Phys</a:t>
            </a:r>
            <a:r>
              <a:rPr lang="en-US" sz="1600" dirty="0" smtClean="0"/>
              <a:t> and Solids 46, 931–954.</a:t>
            </a:r>
          </a:p>
          <a:p>
            <a:endParaRPr lang="en-IN" sz="1600" dirty="0"/>
          </a:p>
          <a:p>
            <a:r>
              <a:rPr lang="en-US" sz="1600" dirty="0"/>
              <a:t>P. J. Flory, J. Am. Chem. Soc. 84, 2857 (1962).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932294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28572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chemeClr val="bg1"/>
                </a:solidFill>
              </a:rPr>
              <a:t>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92959"/>
            <a:ext cx="2987824" cy="27699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solidFill>
                  <a:schemeClr val="bg1"/>
                </a:solidFill>
              </a:rPr>
              <a:t>Siddhartha Srivastava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28184" y="6581000"/>
            <a:ext cx="2915816" cy="27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87824" y="6592957"/>
            <a:ext cx="3240360" cy="27699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>
                <a:solidFill>
                  <a:srgbClr val="C00000"/>
                </a:solidFill>
              </a:rPr>
              <a:t>Nonlinear Elasticity II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6769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Govindjee</a:t>
            </a:r>
            <a:r>
              <a:rPr lang="en-US" sz="1600" dirty="0"/>
              <a:t>, S., </a:t>
            </a:r>
            <a:r>
              <a:rPr lang="en-US" sz="1600" dirty="0" err="1"/>
              <a:t>Simo</a:t>
            </a:r>
            <a:r>
              <a:rPr lang="en-US" sz="1600" dirty="0"/>
              <a:t>, J.C., 1991. A micro-mechanically based continuum damage model for carbon black-filled rubbers </a:t>
            </a:r>
            <a:r>
              <a:rPr lang="en-US" sz="1600" dirty="0" smtClean="0"/>
              <a:t>incorporating the </a:t>
            </a:r>
            <a:r>
              <a:rPr lang="en-US" sz="1600" dirty="0"/>
              <a:t>Mullins effect. J. Mech. Phys. Solids 39, 87–112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Miehe</a:t>
            </a:r>
            <a:r>
              <a:rPr lang="en-US" sz="1600" dirty="0"/>
              <a:t>, C., Keck, J., 2000. Superimposed finite elastic-viscoelastic-</a:t>
            </a:r>
            <a:r>
              <a:rPr lang="en-US" sz="1600" dirty="0" err="1"/>
              <a:t>plastoelastic</a:t>
            </a:r>
            <a:r>
              <a:rPr lang="en-US" sz="1600" dirty="0"/>
              <a:t> stress response with damage in filled rubbery </a:t>
            </a:r>
            <a:r>
              <a:rPr lang="en-US" sz="1600" dirty="0" smtClean="0"/>
              <a:t>polymers. Experiments</a:t>
            </a:r>
            <a:r>
              <a:rPr lang="en-US" sz="1600" dirty="0"/>
              <a:t>, modelling and algorithmic implementation. J. Mech. Phys. Solids 48, 323–365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Finite Element-Based Micromechanical Modeling of Microstructure Morphology in Filler-Reinforced Elastomer </a:t>
            </a:r>
            <a:r>
              <a:rPr lang="en-US" sz="1600" dirty="0" err="1"/>
              <a:t>Deepanshu</a:t>
            </a:r>
            <a:r>
              <a:rPr lang="en-US" sz="1600" dirty="0"/>
              <a:t> </a:t>
            </a:r>
            <a:r>
              <a:rPr lang="en-US" sz="1600" dirty="0" err="1"/>
              <a:t>Sodhani</a:t>
            </a:r>
            <a:r>
              <a:rPr lang="en-US" sz="1600" dirty="0"/>
              <a:t> and Stefanie Reese Institute of Applied Mechanics, RWTH Aachen University, </a:t>
            </a:r>
            <a:r>
              <a:rPr lang="en-US" sz="1600" dirty="0" err="1"/>
              <a:t>Mies</a:t>
            </a:r>
            <a:r>
              <a:rPr lang="en-US" sz="1600" dirty="0"/>
              <a:t>-van-der-</a:t>
            </a:r>
            <a:r>
              <a:rPr lang="en-US" sz="1600" dirty="0" err="1"/>
              <a:t>Rohe</a:t>
            </a:r>
            <a:r>
              <a:rPr lang="en-US" sz="1600" dirty="0"/>
              <a:t> </a:t>
            </a:r>
            <a:r>
              <a:rPr lang="en-US" sz="1600" dirty="0" err="1"/>
              <a:t>Strasse</a:t>
            </a:r>
            <a:r>
              <a:rPr lang="en-US" sz="1600" dirty="0"/>
              <a:t> 1, Aachen, Germany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Kaliske</a:t>
            </a:r>
            <a:r>
              <a:rPr lang="en-US" sz="1600" dirty="0"/>
              <a:t>, M., </a:t>
            </a:r>
            <a:r>
              <a:rPr lang="en-US" sz="1600" dirty="0" err="1"/>
              <a:t>Rothert</a:t>
            </a:r>
            <a:r>
              <a:rPr lang="en-US" sz="1600" dirty="0"/>
              <a:t>, H., 1998. Constitutive approach to rate-independent properties of filled elastomers. Int. J. Solids </a:t>
            </a:r>
            <a:r>
              <a:rPr lang="en-US" sz="1600" dirty="0" err="1"/>
              <a:t>Struct</a:t>
            </a:r>
            <a:r>
              <a:rPr lang="en-US" sz="1600" dirty="0"/>
              <a:t>. 35, 2057–2071.</a:t>
            </a:r>
          </a:p>
          <a:p>
            <a:endParaRPr lang="en-US" sz="1600" dirty="0" smtClean="0"/>
          </a:p>
          <a:p>
            <a:r>
              <a:rPr lang="en-US" sz="1600" dirty="0" smtClean="0"/>
              <a:t>Ogden</a:t>
            </a:r>
            <a:r>
              <a:rPr lang="en-US" sz="1600" dirty="0"/>
              <a:t>, R.W., 1972. Large deformation isotropic elasticity: on the correlation of theory and experiment for incompressible rubberlike solids. Proc. R. Soc. </a:t>
            </a:r>
            <a:r>
              <a:rPr lang="en-US" sz="1600" dirty="0" err="1"/>
              <a:t>Lond</a:t>
            </a:r>
            <a:r>
              <a:rPr lang="en-US" sz="1600" dirty="0"/>
              <a:t>. A 326, 565–584.</a:t>
            </a:r>
          </a:p>
          <a:p>
            <a:endParaRPr lang="en-US" sz="1600" dirty="0" smtClean="0"/>
          </a:p>
          <a:p>
            <a:r>
              <a:rPr lang="en-US" sz="1600" dirty="0" smtClean="0"/>
              <a:t>Ogden</a:t>
            </a:r>
            <a:r>
              <a:rPr lang="en-US" sz="1600" dirty="0"/>
              <a:t>, R.W., </a:t>
            </a:r>
            <a:r>
              <a:rPr lang="en-US" sz="1600" dirty="0" err="1"/>
              <a:t>Roxburgh</a:t>
            </a:r>
            <a:r>
              <a:rPr lang="en-US" sz="1600" dirty="0"/>
              <a:t>, D.G., 1999. A pseudo-elastic model for the Mullins effect in filled rubber. Proc. R. Soc. </a:t>
            </a:r>
            <a:r>
              <a:rPr lang="en-US" sz="1600" dirty="0" err="1"/>
              <a:t>Lond</a:t>
            </a:r>
            <a:r>
              <a:rPr lang="en-US" sz="1600" dirty="0"/>
              <a:t>. A 455, 2861– 2878</a:t>
            </a:r>
          </a:p>
          <a:p>
            <a:endParaRPr lang="en-US" sz="1600" dirty="0"/>
          </a:p>
          <a:p>
            <a:r>
              <a:rPr lang="en-US" sz="1600" dirty="0" smtClean="0"/>
              <a:t>J</a:t>
            </a:r>
            <a:r>
              <a:rPr lang="en-US" sz="1600" dirty="0"/>
              <a:t>. </a:t>
            </a:r>
            <a:r>
              <a:rPr lang="en-US" sz="1600" dirty="0" err="1"/>
              <a:t>Rault</a:t>
            </a:r>
            <a:r>
              <a:rPr lang="en-US" sz="1600" dirty="0"/>
              <a:t>, J. </a:t>
            </a:r>
            <a:r>
              <a:rPr lang="en-US" sz="1600" dirty="0" err="1"/>
              <a:t>Marchal</a:t>
            </a:r>
            <a:r>
              <a:rPr lang="en-US" sz="1600" dirty="0"/>
              <a:t>, P. </a:t>
            </a:r>
            <a:r>
              <a:rPr lang="en-US" sz="1600" dirty="0" err="1"/>
              <a:t>Judeinstein</a:t>
            </a:r>
            <a:r>
              <a:rPr lang="en-US" sz="1600" dirty="0"/>
              <a:t>, and P. A. </a:t>
            </a:r>
            <a:r>
              <a:rPr lang="en-US" sz="1600" dirty="0" err="1"/>
              <a:t>Albouy</a:t>
            </a:r>
            <a:r>
              <a:rPr lang="en-US" sz="1600" dirty="0"/>
              <a:t>, Macromolecules 39, 8356 (2006).</a:t>
            </a:r>
          </a:p>
          <a:p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5" name="TextBox 14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957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8" name="TextBox 17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6497"/>
            <a:ext cx="8335838" cy="4960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Non-linearity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Stress softening (Mullin’s effect)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2060"/>
                </a:solidFill>
              </a:rPr>
              <a:t>Residual </a:t>
            </a:r>
            <a:r>
              <a:rPr lang="en-US" sz="2800" dirty="0" smtClean="0">
                <a:solidFill>
                  <a:srgbClr val="002060"/>
                </a:solidFill>
              </a:rPr>
              <a:t>strain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Rate dependence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Hysteresis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rgbClr val="002060"/>
                </a:solidFill>
              </a:rPr>
              <a:t>Large Deformation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42" y="2694637"/>
            <a:ext cx="4950415" cy="352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What did we learn?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Stress-Strain  curves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Mechanical Properties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5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28" name="TextBox 27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490572" y="4116159"/>
            <a:ext cx="2466539" cy="186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917" y="4095059"/>
            <a:ext cx="2736304" cy="18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3063" y="4116741"/>
            <a:ext cx="2503433" cy="188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36917" y="1070906"/>
            <a:ext cx="2530624" cy="2361595"/>
            <a:chOff x="2627784" y="1607830"/>
            <a:chExt cx="2285530" cy="2285530"/>
          </a:xfrm>
        </p:grpSpPr>
        <p:pic>
          <p:nvPicPr>
            <p:cNvPr id="7" name="Picture 6" descr="xy.bmp"/>
            <p:cNvPicPr>
              <a:picLocks noChangeAspect="1"/>
            </p:cNvPicPr>
            <p:nvPr/>
          </p:nvPicPr>
          <p:blipFill rotWithShape="1">
            <a:blip r:embed="rId5"/>
            <a:srcRect l="20588" t="35295" r="41177" b="26469"/>
            <a:stretch/>
          </p:blipFill>
          <p:spPr>
            <a:xfrm>
              <a:off x="2627784" y="1607830"/>
              <a:ext cx="2285530" cy="2285530"/>
            </a:xfrm>
            <a:prstGeom prst="rect">
              <a:avLst/>
            </a:prstGeom>
          </p:spPr>
        </p:pic>
        <p:pic>
          <p:nvPicPr>
            <p:cNvPr id="8" name="Content Placeholder 8" descr="ctsca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784" y="1622228"/>
              <a:ext cx="980745" cy="65464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57199" y="3450486"/>
            <a:ext cx="2510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CT-Scan of Natural Rubber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21955" y="6093296"/>
            <a:ext cx="754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/>
              <a:t>Scanning Electron Micrograph images of EPDM material near strained crack tip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C00000"/>
                </a:solidFill>
              </a:rPr>
              <a:t>Microstructure: Void Growth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Millimetres to Microns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Multi-scale Phenomenon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195736" y="2564904"/>
            <a:ext cx="288032" cy="2652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403648" y="5157192"/>
            <a:ext cx="360040" cy="4812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79712" y="5085184"/>
            <a:ext cx="360040" cy="66674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79912" y="5276906"/>
            <a:ext cx="504056" cy="240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54086" y="4990025"/>
            <a:ext cx="504056" cy="240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72200" y="4844858"/>
            <a:ext cx="504056" cy="5283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97457" y="1318164"/>
            <a:ext cx="4321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Post-loaded sample of Natural rubber shows growth in voids volume ratio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5">
                    <a:lumMod val="50000"/>
                  </a:schemeClr>
                </a:solidFill>
              </a:rPr>
              <a:t>Strain samples of EPDM shows void growth near  a crack tip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6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9" name="TextBox 18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142984"/>
            <a:ext cx="5143536" cy="3570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357826"/>
            <a:ext cx="214314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2844" y="4733520"/>
            <a:ext cx="522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Rubber Matrix decomposition in network chains [</a:t>
            </a:r>
            <a:r>
              <a:rPr lang="en-IN" sz="1600" dirty="0" err="1" smtClean="0"/>
              <a:t>Itskov</a:t>
            </a:r>
            <a:r>
              <a:rPr lang="en-IN" sz="1600" dirty="0" smtClean="0"/>
              <a:t> </a:t>
            </a:r>
            <a:r>
              <a:rPr lang="en-IN" sz="1600" dirty="0" err="1" smtClean="0"/>
              <a:t>etal</a:t>
            </a:r>
            <a:r>
              <a:rPr lang="en-IN" sz="1600" dirty="0" smtClean="0"/>
              <a:t>.]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07777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Network Chains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0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Internal structure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-1368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Multi-scale Phenomenon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5857892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Networks between polymeric chains and fillers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572132" y="1571612"/>
            <a:ext cx="3357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Random orientation in unloaded sample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Orientation induced by loading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New structures like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fibrillar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and lamella are formed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Anisotropy induced via loading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7</a:t>
            </a:r>
            <a:endParaRPr lang="en-US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17" name="TextBox 16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First step: Non-linearity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014753"/>
            <a:ext cx="80724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</a:rPr>
              <a:t>Popular models by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Generalized Mooney-</a:t>
            </a:r>
            <a:r>
              <a:rPr lang="en-IN" b="1" dirty="0" err="1" smtClean="0">
                <a:solidFill>
                  <a:srgbClr val="FF0000"/>
                </a:solidFill>
              </a:rPr>
              <a:t>Rivlin</a:t>
            </a:r>
            <a:r>
              <a:rPr lang="en-IN" b="1" dirty="0" smtClean="0">
                <a:solidFill>
                  <a:srgbClr val="FF0000"/>
                </a:solidFill>
              </a:rPr>
              <a:t> solid</a:t>
            </a:r>
            <a:r>
              <a:rPr lang="en-IN" dirty="0" smtClean="0">
                <a:solidFill>
                  <a:srgbClr val="FF0000"/>
                </a:solidFill>
              </a:rPr>
              <a:t> , </a:t>
            </a:r>
            <a:r>
              <a:rPr lang="en-IN" b="1" dirty="0" smtClean="0">
                <a:solidFill>
                  <a:srgbClr val="FF0000"/>
                </a:solidFill>
              </a:rPr>
              <a:t>Generalized polynomial rubber elasticity potential, Ogden model, </a:t>
            </a:r>
            <a:r>
              <a:rPr lang="en-IN" b="1" dirty="0" err="1" smtClean="0">
                <a:solidFill>
                  <a:srgbClr val="FF0000"/>
                </a:solidFill>
              </a:rPr>
              <a:t>Arruda</a:t>
            </a:r>
            <a:r>
              <a:rPr lang="en-IN" b="1" dirty="0" smtClean="0">
                <a:solidFill>
                  <a:srgbClr val="FF0000"/>
                </a:solidFill>
              </a:rPr>
              <a:t>-Boyce 8 chain model, Ogden-</a:t>
            </a:r>
            <a:r>
              <a:rPr lang="en-IN" b="1" dirty="0" err="1" smtClean="0">
                <a:solidFill>
                  <a:srgbClr val="FF0000"/>
                </a:solidFill>
              </a:rPr>
              <a:t>Storakers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hyperelastic</a:t>
            </a:r>
            <a:r>
              <a:rPr lang="en-IN" b="1" dirty="0" smtClean="0">
                <a:solidFill>
                  <a:srgbClr val="FF0000"/>
                </a:solidFill>
              </a:rPr>
              <a:t> foam and </a:t>
            </a:r>
            <a:r>
              <a:rPr lang="en-IN" b="1" dirty="0" err="1" smtClean="0">
                <a:solidFill>
                  <a:srgbClr val="FF0000"/>
                </a:solidFill>
              </a:rPr>
              <a:t>Blatz-Ko</a:t>
            </a:r>
            <a:r>
              <a:rPr lang="en-IN" b="1" dirty="0" smtClean="0">
                <a:solidFill>
                  <a:srgbClr val="FF0000"/>
                </a:solidFill>
              </a:rPr>
              <a:t> foam rubber etc.</a:t>
            </a:r>
          </a:p>
          <a:p>
            <a:r>
              <a:rPr lang="en-US" sz="1400" dirty="0" smtClean="0"/>
              <a:t>[Ref: http://solidmechanics.org/Text/Chapter3_5/Chapter3_5.php]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8</a:t>
            </a:r>
            <a:endParaRPr lang="en-US" b="1" dirty="0">
              <a:solidFill>
                <a:srgbClr val="99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0034" y="3429000"/>
            <a:ext cx="7886700" cy="15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Similar expressions for other work conjugate pairs.</a:t>
            </a:r>
          </a:p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Effort is employed majorly on formulating thermodynamically admissible free energy forms. Both statistical mechanics approaches (for instance, see </a:t>
            </a:r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Arruda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and Boyce 1993) and phenomenological approaches (for instance, see Ogden1972) are used to formulate these functions</a:t>
            </a:r>
          </a:p>
          <a:p>
            <a:pPr>
              <a:buNone/>
            </a:pP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endParaRPr lang="en-US" sz="1800" dirty="0" smtClean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1214414" y="1500174"/>
            <a:ext cx="7143800" cy="1857388"/>
            <a:chOff x="1214414" y="1142984"/>
            <a:chExt cx="7143800" cy="1857388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4414" y="1730459"/>
              <a:ext cx="2164978" cy="373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6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57884" y="1714488"/>
              <a:ext cx="2040593" cy="35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92598" y="2297762"/>
              <a:ext cx="1529604" cy="702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72198" y="2294401"/>
              <a:ext cx="1257301" cy="705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3500430" y="1857364"/>
              <a:ext cx="2000264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57620" y="1568223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Legendre transform</a:t>
              </a:r>
              <a:endParaRPr lang="en-IN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4414" y="1142984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Helmholtz free energy</a:t>
              </a:r>
              <a:endParaRPr lang="en-IN" sz="2000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86446" y="1142984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Gibbs free energy</a:t>
              </a:r>
              <a:endParaRPr lang="en-IN" sz="2000" dirty="0">
                <a:solidFill>
                  <a:srgbClr val="00206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500430" y="2643182"/>
              <a:ext cx="2000264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857620" y="2354041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Conjugate pairs</a:t>
              </a:r>
              <a:endParaRPr lang="en-IN" dirty="0"/>
            </a:p>
          </p:txBody>
        </p:sp>
      </p:grpSp>
      <p:sp>
        <p:nvSpPr>
          <p:cNvPr id="36" name="Content Placeholder 13"/>
          <p:cNvSpPr txBox="1">
            <a:spLocks/>
          </p:cNvSpPr>
          <p:nvPr/>
        </p:nvSpPr>
        <p:spPr>
          <a:xfrm>
            <a:off x="428596" y="1000109"/>
            <a:ext cx="5214974" cy="428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Energy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Forms 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(Isothermal Case)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307778"/>
            <a:ext cx="9144000" cy="600942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softEdge rad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</a:rPr>
              <a:t>Going beyond conservative systems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1"/>
            <a:ext cx="4572000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1400" b="1" dirty="0" smtClean="0">
                <a:solidFill>
                  <a:srgbClr val="C00000"/>
                </a:solidFill>
              </a:rPr>
              <a:t>Literature Survey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"/>
            <a:ext cx="45720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 smtClean="0">
                <a:solidFill>
                  <a:schemeClr val="bg1"/>
                </a:solidFill>
              </a:rPr>
              <a:t>Constitutive Modelling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3000372"/>
            <a:ext cx="3663215" cy="351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1285852" y="1643050"/>
            <a:ext cx="6643734" cy="1380856"/>
            <a:chOff x="928662" y="1142984"/>
            <a:chExt cx="7077021" cy="1470912"/>
          </a:xfrm>
        </p:grpSpPr>
        <p:grpSp>
          <p:nvGrpSpPr>
            <p:cNvPr id="31" name="Group 30"/>
            <p:cNvGrpSpPr/>
            <p:nvPr/>
          </p:nvGrpSpPr>
          <p:grpSpPr>
            <a:xfrm>
              <a:off x="928662" y="1142984"/>
              <a:ext cx="7077021" cy="1470912"/>
              <a:chOff x="928662" y="1142984"/>
              <a:chExt cx="7077021" cy="1470912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28662" y="1142984"/>
                <a:ext cx="6962775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6559840" y="1925413"/>
                <a:ext cx="1445843" cy="688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Dissipation potential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29190" y="1925413"/>
                <a:ext cx="121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Residual strain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86050" y="1925413"/>
                <a:ext cx="121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Stress softening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 rot="5400000">
              <a:off x="3252091" y="1748510"/>
              <a:ext cx="353799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5323796" y="1748510"/>
              <a:ext cx="353799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7109746" y="1748510"/>
              <a:ext cx="353799" cy="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500562" y="3183625"/>
            <a:ext cx="4143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Modified </a:t>
            </a:r>
            <a:r>
              <a:rPr lang="en-US" dirty="0" err="1" smtClean="0">
                <a:solidFill>
                  <a:srgbClr val="002060"/>
                </a:solidFill>
              </a:rPr>
              <a:t>hyperelastic</a:t>
            </a:r>
            <a:r>
              <a:rPr lang="en-US" dirty="0" smtClean="0">
                <a:solidFill>
                  <a:srgbClr val="002060"/>
                </a:solidFill>
              </a:rPr>
              <a:t> response to include damage parameters</a:t>
            </a:r>
            <a:r>
              <a:rPr lang="en-IN" dirty="0" smtClean="0">
                <a:solidFill>
                  <a:srgbClr val="002060"/>
                </a:solidFill>
              </a:rPr>
              <a:t> with initial value of unity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Damage parameter asymptotically decreases to zero  with increase in maximum deformation seen by the material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This concept can be extended to include non virgin hysteresis too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034" y="1071546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Pseudo-elasticity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00562" y="5917188"/>
            <a:ext cx="2710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solidFill>
                  <a:srgbClr val="002060"/>
                </a:solidFill>
              </a:rPr>
              <a:t>[Ref: </a:t>
            </a:r>
            <a:r>
              <a:rPr lang="en-IN" sz="1400" dirty="0" err="1" smtClean="0">
                <a:solidFill>
                  <a:srgbClr val="002060"/>
                </a:solidFill>
              </a:rPr>
              <a:t>Dorfmann</a:t>
            </a:r>
            <a:r>
              <a:rPr lang="en-IN" sz="1400" dirty="0" smtClean="0">
                <a:solidFill>
                  <a:srgbClr val="002060"/>
                </a:solidFill>
              </a:rPr>
              <a:t> and Ogden (2003)]</a:t>
            </a:r>
            <a:endParaRPr lang="en-IN" sz="1400" dirty="0">
              <a:solidFill>
                <a:srgbClr val="00206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6592957"/>
            <a:ext cx="9144000" cy="277001"/>
            <a:chOff x="0" y="6592957"/>
            <a:chExt cx="9144000" cy="277001"/>
          </a:xfrm>
        </p:grpSpPr>
        <p:sp>
          <p:nvSpPr>
            <p:cNvPr id="36" name="TextBox 35"/>
            <p:cNvSpPr txBox="1"/>
            <p:nvPr/>
          </p:nvSpPr>
          <p:spPr>
            <a:xfrm>
              <a:off x="0" y="6592959"/>
              <a:ext cx="2987824" cy="276999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 smtClean="0">
                  <a:solidFill>
                    <a:schemeClr val="bg1"/>
                  </a:solidFill>
                </a:rPr>
                <a:t>Siddhartha Srivastava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28184" y="6592957"/>
              <a:ext cx="2915816" cy="277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87824" y="6592957"/>
              <a:ext cx="3240360" cy="276999"/>
            </a:xfrm>
            <a:prstGeom prst="rect">
              <a:avLst/>
            </a:prstGeom>
            <a:solidFill>
              <a:srgbClr val="F9F9F9"/>
            </a:solidFill>
          </p:spPr>
          <p:txBody>
            <a:bodyPr wrap="square" rtlCol="0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1200" b="1" dirty="0" smtClean="0">
                  <a:solidFill>
                    <a:srgbClr val="C00000"/>
                  </a:solidFill>
                </a:rPr>
                <a:t>Constitutive modelling of Rubber-like materials</a:t>
              </a:r>
              <a:endParaRPr lang="en-US" sz="1200" dirty="0" smtClean="0">
                <a:solidFill>
                  <a:srgbClr val="C00000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84368" y="6592957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dirty="0" smtClean="0">
                <a:solidFill>
                  <a:srgbClr val="990000"/>
                </a:solidFill>
              </a:rPr>
              <a:t>9</a:t>
            </a:r>
            <a:endParaRPr lang="en-US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757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8668</TotalTime>
  <Words>2367</Words>
  <Application>Microsoft Office PowerPoint</Application>
  <PresentationFormat>On-screen Show (4:3)</PresentationFormat>
  <Paragraphs>528</Paragraphs>
  <Slides>44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Why do we need this?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Siddhartha</dc:creator>
  <cp:lastModifiedBy>Siddhartha</cp:lastModifiedBy>
  <cp:revision>456</cp:revision>
  <dcterms:created xsi:type="dcterms:W3CDTF">2015-07-01T03:06:27Z</dcterms:created>
  <dcterms:modified xsi:type="dcterms:W3CDTF">2015-08-18T04:02:42Z</dcterms:modified>
</cp:coreProperties>
</file>