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509" r:id="rId3"/>
    <p:sldId id="259" r:id="rId4"/>
    <p:sldId id="258" r:id="rId5"/>
    <p:sldId id="261" r:id="rId6"/>
    <p:sldId id="418" r:id="rId7"/>
    <p:sldId id="419" r:id="rId8"/>
    <p:sldId id="276" r:id="rId9"/>
    <p:sldId id="420" r:id="rId10"/>
    <p:sldId id="262" r:id="rId11"/>
    <p:sldId id="263" r:id="rId12"/>
    <p:sldId id="277" r:id="rId13"/>
    <p:sldId id="309" r:id="rId14"/>
    <p:sldId id="432" r:id="rId15"/>
    <p:sldId id="421" r:id="rId16"/>
    <p:sldId id="505" r:id="rId17"/>
    <p:sldId id="508" r:id="rId18"/>
    <p:sldId id="506" r:id="rId19"/>
    <p:sldId id="424" r:id="rId20"/>
    <p:sldId id="425" r:id="rId21"/>
    <p:sldId id="426" r:id="rId22"/>
    <p:sldId id="427"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61589" autoAdjust="0"/>
  </p:normalViewPr>
  <p:slideViewPr>
    <p:cSldViewPr snapToGrid="0" showGuides="1">
      <p:cViewPr varScale="1">
        <p:scale>
          <a:sx n="42" d="100"/>
          <a:sy n="42" d="100"/>
        </p:scale>
        <p:origin x="1488" y="32"/>
      </p:cViewPr>
      <p:guideLst>
        <p:guide orient="horz" pos="2160"/>
        <p:guide pos="3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23D31-8D16-4B63-A5E7-3E4A7FA902C4}" type="datetimeFigureOut">
              <a:rPr lang="en-US" smtClean="0"/>
              <a:t>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2A6C47-6776-4202-8051-BF70A5712A6D}" type="slidenum">
              <a:rPr lang="en-US" smtClean="0"/>
              <a:t>‹#›</a:t>
            </a:fld>
            <a:endParaRPr lang="en-US"/>
          </a:p>
        </p:txBody>
      </p:sp>
    </p:spTree>
    <p:extLst>
      <p:ext uri="{BB962C8B-B14F-4D97-AF65-F5344CB8AC3E}">
        <p14:creationId xmlns:p14="http://schemas.microsoft.com/office/powerpoint/2010/main" val="3088059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Hello everyone my name is Siddhartha and I’ll be talking about Boltzmann machine which is a machine learning model. And the main emphasis of this talk will be on how can you use quantum annealers to train these Boltzmann machines or BM in short</a:t>
            </a:r>
          </a:p>
        </p:txBody>
      </p:sp>
      <p:sp>
        <p:nvSpPr>
          <p:cNvPr id="4" name="Slide Number Placeholder 3"/>
          <p:cNvSpPr>
            <a:spLocks noGrp="1"/>
          </p:cNvSpPr>
          <p:nvPr>
            <p:ph type="sldNum" sz="quarter" idx="5"/>
          </p:nvPr>
        </p:nvSpPr>
        <p:spPr/>
        <p:txBody>
          <a:bodyPr/>
          <a:lstStyle/>
          <a:p>
            <a:fld id="{F42A6C47-6776-4202-8051-BF70A5712A6D}" type="slidenum">
              <a:rPr lang="en-US" smtClean="0"/>
              <a:t>1</a:t>
            </a:fld>
            <a:endParaRPr lang="en-US"/>
          </a:p>
        </p:txBody>
      </p:sp>
    </p:spTree>
    <p:extLst>
      <p:ext uri="{BB962C8B-B14F-4D97-AF65-F5344CB8AC3E}">
        <p14:creationId xmlns:p14="http://schemas.microsoft.com/office/powerpoint/2010/main" val="298068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talk about Contrastive Divergence or CD method. It is a great example that shows .. How the bipartite topology of a graph can be used for simplifying the training process. </a:t>
            </a:r>
          </a:p>
          <a:p>
            <a:r>
              <a:rPr lang="en-US" dirty="0"/>
              <a:t>Now again we want to do a maximum likelihood estimations. </a:t>
            </a:r>
          </a:p>
          <a:p>
            <a:r>
              <a:rPr lang="en-US" dirty="0"/>
              <a:t>But rather than exact estimation of expectations we will approximate it. </a:t>
            </a:r>
          </a:p>
          <a:p>
            <a:endParaRPr lang="en-US" dirty="0"/>
          </a:p>
          <a:p>
            <a:r>
              <a:rPr lang="en-US" dirty="0"/>
              <a:t>The key idea is …  that you start with the desired state of the visible node, independently update hidden nodes and then the visible nodes and so on. </a:t>
            </a:r>
          </a:p>
          <a:p>
            <a:r>
              <a:rPr lang="en-US" dirty="0"/>
              <a:t>You can do this independently because there are no connections within each layer. </a:t>
            </a:r>
          </a:p>
          <a:p>
            <a:r>
              <a:rPr lang="en-US" dirty="0"/>
              <a:t>If you do this for few steps and you have moved away from the initial data state then you haven’t trained enough, while if you are still near the initial data then your training is close to completion. You can formalize these ideas in terms of so called positive and negative phase .. And they cancel each other for a trained BM</a:t>
            </a:r>
          </a:p>
        </p:txBody>
      </p:sp>
      <p:sp>
        <p:nvSpPr>
          <p:cNvPr id="4" name="Slide Number Placeholder 3"/>
          <p:cNvSpPr>
            <a:spLocks noGrp="1"/>
          </p:cNvSpPr>
          <p:nvPr>
            <p:ph type="sldNum" sz="quarter" idx="5"/>
          </p:nvPr>
        </p:nvSpPr>
        <p:spPr/>
        <p:txBody>
          <a:bodyPr/>
          <a:lstStyle/>
          <a:p>
            <a:fld id="{F42A6C47-6776-4202-8051-BF70A5712A6D}" type="slidenum">
              <a:rPr lang="en-US" smtClean="0"/>
              <a:t>10</a:t>
            </a:fld>
            <a:endParaRPr lang="en-US"/>
          </a:p>
        </p:txBody>
      </p:sp>
    </p:spTree>
    <p:extLst>
      <p:ext uri="{BB962C8B-B14F-4D97-AF65-F5344CB8AC3E}">
        <p14:creationId xmlns:p14="http://schemas.microsoft.com/office/powerpoint/2010/main" val="760776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it is fair to say that the computational complexity not just depends on the number of connections but also the topology of the graph. </a:t>
            </a:r>
          </a:p>
          <a:p>
            <a:endParaRPr lang="en-US" dirty="0"/>
          </a:p>
          <a:p>
            <a:r>
              <a:rPr lang="en-US" dirty="0"/>
              <a:t>In this example, the image to the left is easier to solve than the one on the right – The reason for this is that you can make independent inferences of hidden and visible layer in the left case and use this in your training. </a:t>
            </a:r>
          </a:p>
          <a:p>
            <a:endParaRPr lang="en-US" dirty="0"/>
          </a:p>
          <a:p>
            <a:r>
              <a:rPr lang="en-US" dirty="0"/>
              <a:t>But in general, it is true that adding more edges to a network increases its representation capability and possibly its training cost.</a:t>
            </a:r>
          </a:p>
          <a:p>
            <a:endParaRPr lang="en-US" dirty="0"/>
          </a:p>
          <a:p>
            <a:r>
              <a:rPr lang="en-US" dirty="0"/>
              <a:t>So in this case the easiest to train is RBM, then you can stack multiple hidden layers to get a Deep RBM, you can add some connections within hidden layer to get Limited Boltzmann machine and on top of the food chain you have General Boltzmann machine – which is a fully connected graph</a:t>
            </a:r>
          </a:p>
          <a:p>
            <a:endParaRPr lang="en-US" dirty="0"/>
          </a:p>
          <a:p>
            <a:r>
              <a:rPr lang="en-US" dirty="0"/>
              <a:t>Any graph that you can think off will be a subset of a complete graph</a:t>
            </a:r>
          </a:p>
        </p:txBody>
      </p:sp>
      <p:sp>
        <p:nvSpPr>
          <p:cNvPr id="4" name="Slide Number Placeholder 3"/>
          <p:cNvSpPr>
            <a:spLocks noGrp="1"/>
          </p:cNvSpPr>
          <p:nvPr>
            <p:ph type="sldNum" sz="quarter" idx="5"/>
          </p:nvPr>
        </p:nvSpPr>
        <p:spPr/>
        <p:txBody>
          <a:bodyPr/>
          <a:lstStyle/>
          <a:p>
            <a:fld id="{F42A6C47-6776-4202-8051-BF70A5712A6D}" type="slidenum">
              <a:rPr lang="en-US" smtClean="0"/>
              <a:t>11</a:t>
            </a:fld>
            <a:endParaRPr lang="en-US"/>
          </a:p>
        </p:txBody>
      </p:sp>
    </p:spTree>
    <p:extLst>
      <p:ext uri="{BB962C8B-B14F-4D97-AF65-F5344CB8AC3E}">
        <p14:creationId xmlns:p14="http://schemas.microsoft.com/office/powerpoint/2010/main" val="547574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quickly recap the Tradeoffs between representability and computational cost</a:t>
            </a:r>
          </a:p>
          <a:p>
            <a:endParaRPr lang="en-US" dirty="0"/>
          </a:p>
          <a:p>
            <a:r>
              <a:rPr lang="en-US" dirty="0"/>
              <a:t>Training general BM is difficult, and the most computationally expensive part is sampling. </a:t>
            </a:r>
          </a:p>
          <a:p>
            <a:r>
              <a:rPr lang="en-US" dirty="0"/>
              <a:t>In contrast RBM can be raining using CD but have low representation capability. </a:t>
            </a:r>
          </a:p>
          <a:p>
            <a:endParaRPr lang="en-US" dirty="0"/>
          </a:p>
          <a:p>
            <a:r>
              <a:rPr lang="en-US" dirty="0"/>
              <a:t>In this example, one of our previous data set was trained with 4 hidden nodes and you are looking at the training cost at different temperatures for a trained model. </a:t>
            </a:r>
          </a:p>
          <a:p>
            <a:r>
              <a:rPr lang="en-US" dirty="0"/>
              <a:t>It is fair to say that General BM performs better than restricted BM</a:t>
            </a:r>
          </a:p>
          <a:p>
            <a:endParaRPr lang="en-US" dirty="0"/>
          </a:p>
          <a:p>
            <a:r>
              <a:rPr lang="en-US" dirty="0"/>
              <a:t>But to summarize everything we have seen so far, all our problems can be solved with a good sampler for </a:t>
            </a:r>
            <a:r>
              <a:rPr lang="en-US" dirty="0" err="1"/>
              <a:t>ising</a:t>
            </a:r>
            <a:r>
              <a:rPr lang="en-US" dirty="0"/>
              <a:t> model. And that is where Quantum annealer comes to our rescue</a:t>
            </a:r>
          </a:p>
        </p:txBody>
      </p:sp>
      <p:sp>
        <p:nvSpPr>
          <p:cNvPr id="4" name="Slide Number Placeholder 3"/>
          <p:cNvSpPr>
            <a:spLocks noGrp="1"/>
          </p:cNvSpPr>
          <p:nvPr>
            <p:ph type="sldNum" sz="quarter" idx="5"/>
          </p:nvPr>
        </p:nvSpPr>
        <p:spPr/>
        <p:txBody>
          <a:bodyPr/>
          <a:lstStyle/>
          <a:p>
            <a:fld id="{F42A6C47-6776-4202-8051-BF70A5712A6D}" type="slidenum">
              <a:rPr lang="en-US" smtClean="0"/>
              <a:t>12</a:t>
            </a:fld>
            <a:endParaRPr lang="en-US"/>
          </a:p>
        </p:txBody>
      </p:sp>
    </p:spTree>
    <p:extLst>
      <p:ext uri="{BB962C8B-B14F-4D97-AF65-F5344CB8AC3E}">
        <p14:creationId xmlns:p14="http://schemas.microsoft.com/office/powerpoint/2010/main" val="3632734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Quantum Annealing refers to slowly changing from one Hamiltonian to the other and observing the final Quantum state of a system. </a:t>
            </a:r>
          </a:p>
          <a:p>
            <a:endParaRPr lang="en-US" dirty="0"/>
          </a:p>
          <a:p>
            <a:r>
              <a:rPr lang="en-US" dirty="0"/>
              <a:t>Adiabatic theorem tells us that if we do this slowly enough and maintain a positive bandgap then the final state is the ground sate of blue Hamiltonian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quantum state goes from red to blue state which are represented using these cartoons.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you can already guess that there is some relation between the blue quantum state and state of </a:t>
            </a:r>
            <a:r>
              <a:rPr lang="en-US" dirty="0" err="1"/>
              <a:t>ising</a:t>
            </a:r>
            <a:r>
              <a:rPr lang="en-US" dirty="0"/>
              <a:t> model – These up and down arrows can be treated as 1 and 0 values of the </a:t>
            </a:r>
            <a:r>
              <a:rPr lang="en-US" dirty="0" err="1"/>
              <a:t>ising</a:t>
            </a:r>
            <a:r>
              <a:rPr lang="en-US" dirty="0"/>
              <a:t> states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fact, the Blue state gives the global minimizer of the </a:t>
            </a:r>
            <a:r>
              <a:rPr lang="en-US" dirty="0" err="1"/>
              <a:t>Ising</a:t>
            </a:r>
            <a:r>
              <a:rPr lang="en-US" dirty="0"/>
              <a:t> energy and you can get this in one simulation. And this means a lot of saving in computational expense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D57F04F-BFF6-4BBB-AE51-EAAF9AE8040B}" type="slidenum">
              <a:rPr lang="en-US" smtClean="0"/>
              <a:t>13</a:t>
            </a:fld>
            <a:endParaRPr lang="en-US"/>
          </a:p>
        </p:txBody>
      </p:sp>
    </p:spTree>
    <p:extLst>
      <p:ext uri="{BB962C8B-B14F-4D97-AF65-F5344CB8AC3E}">
        <p14:creationId xmlns:p14="http://schemas.microsoft.com/office/powerpoint/2010/main" val="3056429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Currently there are hardware like </a:t>
            </a:r>
            <a:r>
              <a:rPr lang="en-US" dirty="0" err="1"/>
              <a:t>Dwave</a:t>
            </a:r>
            <a:r>
              <a:rPr lang="en-US" dirty="0"/>
              <a:t> machines where you can encode any </a:t>
            </a:r>
            <a:r>
              <a:rPr lang="en-US" dirty="0" err="1"/>
              <a:t>ising</a:t>
            </a:r>
            <a:r>
              <a:rPr lang="en-US" dirty="0"/>
              <a:t> Hamiltonian using analog knobs.</a:t>
            </a:r>
          </a:p>
          <a:p>
            <a:endParaRPr lang="en-US" dirty="0"/>
          </a:p>
          <a:p>
            <a:r>
              <a:rPr lang="en-US" dirty="0"/>
              <a:t>But there is a caveat, and we are going to exploit it. The current hardware employs this method with fast evolution of Hamiltonian at low but finite temperature. </a:t>
            </a:r>
          </a:p>
          <a:p>
            <a:endParaRPr lang="en-US" dirty="0"/>
          </a:p>
          <a:p>
            <a:r>
              <a:rPr lang="en-US" dirty="0"/>
              <a:t>Therefore, adiabatic theorem is no longer valid. </a:t>
            </a:r>
          </a:p>
          <a:p>
            <a:endParaRPr lang="en-US" dirty="0"/>
          </a:p>
          <a:p>
            <a:r>
              <a:rPr lang="en-US" dirty="0"/>
              <a:t>So the question is what does Quantum annealing give? In qualitative sense you can think that .. at a low temp quantum effects are still valid which lets you tunnel between local and global minima. </a:t>
            </a:r>
          </a:p>
          <a:p>
            <a:endParaRPr lang="en-US" dirty="0"/>
          </a:p>
          <a:p>
            <a:r>
              <a:rPr lang="en-US" dirty="0"/>
              <a:t>But due to finiteness of temperature, you end up getting a sample set of states. And the good thing is that these states follow a Boltzmann distribution naturally .. And this is exactly what we want in our application. </a:t>
            </a:r>
          </a:p>
        </p:txBody>
      </p:sp>
      <p:sp>
        <p:nvSpPr>
          <p:cNvPr id="4" name="Slide Number Placeholder 3"/>
          <p:cNvSpPr>
            <a:spLocks noGrp="1"/>
          </p:cNvSpPr>
          <p:nvPr>
            <p:ph type="sldNum" sz="quarter" idx="5"/>
          </p:nvPr>
        </p:nvSpPr>
        <p:spPr/>
        <p:txBody>
          <a:bodyPr/>
          <a:lstStyle/>
          <a:p>
            <a:fld id="{6D57F04F-BFF6-4BBB-AE51-EAAF9AE8040B}" type="slidenum">
              <a:rPr lang="en-US" smtClean="0"/>
              <a:t>14</a:t>
            </a:fld>
            <a:endParaRPr lang="en-US"/>
          </a:p>
        </p:txBody>
      </p:sp>
    </p:spTree>
    <p:extLst>
      <p:ext uri="{BB962C8B-B14F-4D97-AF65-F5344CB8AC3E}">
        <p14:creationId xmlns:p14="http://schemas.microsoft.com/office/powerpoint/2010/main" val="2470691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with Quantum annealers, problem is quite simple. It already gives you independent samples. And you can use that to calculate the expected derivatives.</a:t>
            </a:r>
          </a:p>
          <a:p>
            <a:endParaRPr lang="en-US" dirty="0"/>
          </a:p>
          <a:p>
            <a:r>
              <a:rPr lang="en-US" dirty="0"/>
              <a:t>In this case we will consider the cost as the KL Divergence. </a:t>
            </a:r>
          </a:p>
          <a:p>
            <a:endParaRPr lang="en-US" dirty="0"/>
          </a:p>
          <a:p>
            <a:r>
              <a:rPr lang="en-US" dirty="0"/>
              <a:t>You can approximate the gradients and even hessian with a little bit premium on cost. </a:t>
            </a:r>
          </a:p>
          <a:p>
            <a:endParaRPr lang="en-US" dirty="0"/>
          </a:p>
          <a:p>
            <a:r>
              <a:rPr lang="en-US" dirty="0"/>
              <a:t>And then you can use your favorite version of stochastic approach to train this model .. as you do in most machine learning problems, </a:t>
            </a:r>
          </a:p>
          <a:p>
            <a:endParaRPr lang="en-US" dirty="0"/>
          </a:p>
          <a:p>
            <a:r>
              <a:rPr lang="en-US" dirty="0"/>
              <a:t>Here is an illustration of the gradient-based approach. </a:t>
            </a:r>
          </a:p>
          <a:p>
            <a:r>
              <a:rPr lang="en-US" dirty="0"/>
              <a:t>Quantum annealer samples the states for a given parameter theta.. </a:t>
            </a:r>
          </a:p>
          <a:p>
            <a:r>
              <a:rPr lang="en-US" dirty="0"/>
              <a:t>classical computer estimates the gradients and updates the parameters using steepest descent.</a:t>
            </a:r>
          </a:p>
          <a:p>
            <a:r>
              <a:rPr lang="en-US" dirty="0"/>
              <a:t>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D57F04F-BFF6-4BBB-AE51-EAAF9AE8040B}" type="slidenum">
              <a:rPr lang="en-US" smtClean="0"/>
              <a:t>15</a:t>
            </a:fld>
            <a:endParaRPr lang="en-US"/>
          </a:p>
        </p:txBody>
      </p:sp>
    </p:spTree>
    <p:extLst>
      <p:ext uri="{BB962C8B-B14F-4D97-AF65-F5344CB8AC3E}">
        <p14:creationId xmlns:p14="http://schemas.microsoft.com/office/powerpoint/2010/main" val="3621960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can apply this approach. Here is how the result looks like for mini-batch style stochastic method. In this you randomly distribute your data set into different batches and run optimizations for each of these minibatches. </a:t>
            </a:r>
          </a:p>
          <a:p>
            <a:r>
              <a:rPr lang="en-US" dirty="0"/>
              <a:t>Newton approaches show faster convergence than gradient based. </a:t>
            </a:r>
          </a:p>
          <a:p>
            <a:r>
              <a:rPr lang="en-US" dirty="0"/>
              <a:t>You can see that even the single batch case i.e. the non stochastic problems show fluctuation and that is due to the errors in the sampling process. </a:t>
            </a:r>
          </a:p>
          <a:p>
            <a:endParaRPr lang="en-US" dirty="0"/>
          </a:p>
        </p:txBody>
      </p:sp>
      <p:sp>
        <p:nvSpPr>
          <p:cNvPr id="4" name="Slide Number Placeholder 3"/>
          <p:cNvSpPr>
            <a:spLocks noGrp="1"/>
          </p:cNvSpPr>
          <p:nvPr>
            <p:ph type="sldNum" sz="quarter" idx="5"/>
          </p:nvPr>
        </p:nvSpPr>
        <p:spPr/>
        <p:txBody>
          <a:bodyPr/>
          <a:lstStyle/>
          <a:p>
            <a:fld id="{6D57F04F-BFF6-4BBB-AE51-EAAF9AE8040B}" type="slidenum">
              <a:rPr lang="en-US" smtClean="0"/>
              <a:t>16</a:t>
            </a:fld>
            <a:endParaRPr lang="en-US"/>
          </a:p>
        </p:txBody>
      </p:sp>
    </p:spTree>
    <p:extLst>
      <p:ext uri="{BB962C8B-B14F-4D97-AF65-F5344CB8AC3E}">
        <p14:creationId xmlns:p14="http://schemas.microsoft.com/office/powerpoint/2010/main" val="3332993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also want to include a node which identifies the class of a problem which earlier we described as a tuple (</a:t>
            </a:r>
            <a:r>
              <a:rPr lang="en-US" dirty="0" err="1"/>
              <a:t>x,f</a:t>
            </a:r>
            <a:r>
              <a:rPr lang="en-US" dirty="0"/>
              <a:t>(x))</a:t>
            </a:r>
          </a:p>
          <a:p>
            <a:r>
              <a:rPr lang="en-US" dirty="0"/>
              <a:t>Here f(x) is the class. </a:t>
            </a:r>
          </a:p>
          <a:p>
            <a:r>
              <a:rPr lang="en-US" dirty="0"/>
              <a:t>In this case the graph can be decomposed into three components: visible input to denote x, visible output to denote f(x) and some hidden graph. </a:t>
            </a:r>
          </a:p>
          <a:p>
            <a:r>
              <a:rPr lang="en-US" dirty="0"/>
              <a:t>In the cartoon to the right, I have highlighted these nodes in different colors. </a:t>
            </a:r>
          </a:p>
          <a:p>
            <a:endParaRPr lang="en-US" dirty="0"/>
          </a:p>
        </p:txBody>
      </p:sp>
      <p:sp>
        <p:nvSpPr>
          <p:cNvPr id="4" name="Slide Number Placeholder 3"/>
          <p:cNvSpPr>
            <a:spLocks noGrp="1"/>
          </p:cNvSpPr>
          <p:nvPr>
            <p:ph type="sldNum" sz="quarter" idx="5"/>
          </p:nvPr>
        </p:nvSpPr>
        <p:spPr/>
        <p:txBody>
          <a:bodyPr/>
          <a:lstStyle/>
          <a:p>
            <a:fld id="{F42A6C47-6776-4202-8051-BF70A5712A6D}" type="slidenum">
              <a:rPr lang="en-US" smtClean="0"/>
              <a:t>17</a:t>
            </a:fld>
            <a:endParaRPr lang="en-US"/>
          </a:p>
        </p:txBody>
      </p:sp>
    </p:spTree>
    <p:extLst>
      <p:ext uri="{BB962C8B-B14F-4D97-AF65-F5344CB8AC3E}">
        <p14:creationId xmlns:p14="http://schemas.microsoft.com/office/powerpoint/2010/main" val="1099788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in this case  we will optimize cost for conditional log likelihood: where we want to maximize the probability f(x) given x</a:t>
            </a:r>
          </a:p>
          <a:p>
            <a:endParaRPr lang="en-US" dirty="0"/>
          </a:p>
          <a:p>
            <a:r>
              <a:rPr lang="en-US" dirty="0"/>
              <a:t>Now the complete cost can be written as interpolation between the generative cost of KL Divergence and classification cost of Negative conditional log likelihood, </a:t>
            </a:r>
          </a:p>
          <a:p>
            <a:endParaRPr lang="en-US" dirty="0"/>
          </a:p>
          <a:p>
            <a:r>
              <a:rPr lang="en-US" dirty="0"/>
              <a:t>With this we can update our illustration for generative learning to account for classification cost</a:t>
            </a:r>
          </a:p>
          <a:p>
            <a:r>
              <a:rPr lang="en-US" dirty="0"/>
              <a:t>And again gradients and hessians can be estimated from the samples. And updates will be made as summing over the descent directions. </a:t>
            </a:r>
          </a:p>
        </p:txBody>
      </p:sp>
      <p:sp>
        <p:nvSpPr>
          <p:cNvPr id="4" name="Slide Number Placeholder 3"/>
          <p:cNvSpPr>
            <a:spLocks noGrp="1"/>
          </p:cNvSpPr>
          <p:nvPr>
            <p:ph type="sldNum" sz="quarter" idx="5"/>
          </p:nvPr>
        </p:nvSpPr>
        <p:spPr/>
        <p:txBody>
          <a:bodyPr/>
          <a:lstStyle/>
          <a:p>
            <a:fld id="{F42A6C47-6776-4202-8051-BF70A5712A6D}" type="slidenum">
              <a:rPr lang="en-US" smtClean="0"/>
              <a:t>18</a:t>
            </a:fld>
            <a:endParaRPr lang="en-US"/>
          </a:p>
        </p:txBody>
      </p:sp>
    </p:spTree>
    <p:extLst>
      <p:ext uri="{BB962C8B-B14F-4D97-AF65-F5344CB8AC3E}">
        <p14:creationId xmlns:p14="http://schemas.microsoft.com/office/powerpoint/2010/main" val="1488642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now, we can train the model for this data, that we mentioned earlier. </a:t>
            </a:r>
          </a:p>
          <a:p>
            <a:endParaRPr lang="en-US" dirty="0"/>
          </a:p>
          <a:p>
            <a:r>
              <a:rPr lang="en-US" dirty="0"/>
              <a:t>Here I have plotted the different components of costs at various values of temperature (beta is inverse temperature). </a:t>
            </a:r>
          </a:p>
          <a:p>
            <a:endParaRPr lang="en-US" dirty="0"/>
          </a:p>
          <a:p>
            <a:r>
              <a:rPr lang="en-US" dirty="0"/>
              <a:t>Now we do see a dip in the training cost and testing cost at a given temperature (lets say near beta = 3)… and you might be inclined to think that it is the temperature that we annealed our model</a:t>
            </a:r>
          </a:p>
          <a:p>
            <a:endParaRPr lang="en-US" dirty="0"/>
          </a:p>
          <a:p>
            <a:r>
              <a:rPr lang="en-US" dirty="0"/>
              <a:t>But the answer is not that easy  </a:t>
            </a:r>
          </a:p>
        </p:txBody>
      </p:sp>
      <p:sp>
        <p:nvSpPr>
          <p:cNvPr id="4" name="Slide Number Placeholder 3"/>
          <p:cNvSpPr>
            <a:spLocks noGrp="1"/>
          </p:cNvSpPr>
          <p:nvPr>
            <p:ph type="sldNum" sz="quarter" idx="5"/>
          </p:nvPr>
        </p:nvSpPr>
        <p:spPr/>
        <p:txBody>
          <a:bodyPr/>
          <a:lstStyle/>
          <a:p>
            <a:fld id="{6D57F04F-BFF6-4BBB-AE51-EAAF9AE8040B}" type="slidenum">
              <a:rPr lang="en-US" smtClean="0"/>
              <a:t>19</a:t>
            </a:fld>
            <a:endParaRPr lang="en-US"/>
          </a:p>
        </p:txBody>
      </p:sp>
    </p:spTree>
    <p:extLst>
      <p:ext uri="{BB962C8B-B14F-4D97-AF65-F5344CB8AC3E}">
        <p14:creationId xmlns:p14="http://schemas.microsoft.com/office/powerpoint/2010/main" val="246018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outline of this talk. I will first show you some applications of BM. I will then define these models and discuss some of its key features. We will then discuss a popular training strategies which will illustrate that current training strategies are restricted to a special class of BM. Then I will present the Quantum annealing approach which can work for any general class of BM.</a:t>
            </a:r>
          </a:p>
          <a:p>
            <a:endParaRPr lang="en-US" dirty="0"/>
          </a:p>
          <a:p>
            <a:r>
              <a:rPr lang="en-US" dirty="0"/>
              <a:t>But this new technique introduces some new challenges. And these challenges prohibits one from transferring this BM to other computing devices. Our last few slides will be dedicated to resolving this problem. </a:t>
            </a:r>
          </a:p>
        </p:txBody>
      </p:sp>
      <p:sp>
        <p:nvSpPr>
          <p:cNvPr id="4" name="Slide Number Placeholder 3"/>
          <p:cNvSpPr>
            <a:spLocks noGrp="1"/>
          </p:cNvSpPr>
          <p:nvPr>
            <p:ph type="sldNum" sz="quarter" idx="5"/>
          </p:nvPr>
        </p:nvSpPr>
        <p:spPr/>
        <p:txBody>
          <a:bodyPr/>
          <a:lstStyle/>
          <a:p>
            <a:fld id="{F42A6C47-6776-4202-8051-BF70A5712A6D}" type="slidenum">
              <a:rPr lang="en-US" smtClean="0"/>
              <a:t>2</a:t>
            </a:fld>
            <a:endParaRPr lang="en-US"/>
          </a:p>
        </p:txBody>
      </p:sp>
    </p:spTree>
    <p:extLst>
      <p:ext uri="{BB962C8B-B14F-4D97-AF65-F5344CB8AC3E}">
        <p14:creationId xmlns:p14="http://schemas.microsoft.com/office/powerpoint/2010/main" val="2803660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Infact</a:t>
            </a:r>
            <a:r>
              <a:rPr lang="en-US" dirty="0"/>
              <a:t> annealing temperature is unknown and even worse it depends on the graph that you are simulating. </a:t>
            </a:r>
          </a:p>
          <a:p>
            <a:r>
              <a:rPr lang="en-US" dirty="0"/>
              <a:t>Now if you want to reuse this model on other computers, you need to evaluate this beta. </a:t>
            </a:r>
          </a:p>
          <a:p>
            <a:endParaRPr lang="en-US" dirty="0"/>
          </a:p>
          <a:p>
            <a:r>
              <a:rPr lang="en-US" dirty="0"/>
              <a:t>And for that you can observe that for Boltzmann distribution, there is a linear relationship between log of probability of a sample and its energy</a:t>
            </a:r>
          </a:p>
          <a:p>
            <a:r>
              <a:rPr lang="en-US" dirty="0"/>
              <a:t>You can use linear regression on the samples to evaluate the training beta. </a:t>
            </a:r>
          </a:p>
          <a:p>
            <a:endParaRPr lang="en-US" dirty="0"/>
          </a:p>
          <a:p>
            <a:r>
              <a:rPr lang="en-US" dirty="0"/>
              <a:t>So we do this, and now we realize that this training beta might not correspond to the one where we are seeing this dip in cost.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D57F04F-BFF6-4BBB-AE51-EAAF9AE8040B}" type="slidenum">
              <a:rPr lang="en-US" smtClean="0"/>
              <a:t>20</a:t>
            </a:fld>
            <a:endParaRPr lang="en-US"/>
          </a:p>
        </p:txBody>
      </p:sp>
    </p:spTree>
    <p:extLst>
      <p:ext uri="{BB962C8B-B14F-4D97-AF65-F5344CB8AC3E}">
        <p14:creationId xmlns:p14="http://schemas.microsoft.com/office/powerpoint/2010/main" val="891180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motivated us to look at the behavior of model when keep the parameter constant but change the temperature. </a:t>
            </a:r>
          </a:p>
          <a:p>
            <a:endParaRPr lang="en-US" dirty="0"/>
          </a:p>
          <a:p>
            <a:r>
              <a:rPr lang="en-US" dirty="0"/>
              <a:t>The reason why we want to do that is – so that we can normalize our parameters like this. And then our model will be optimal at beta=1. </a:t>
            </a:r>
          </a:p>
          <a:p>
            <a:r>
              <a:rPr lang="en-US" dirty="0"/>
              <a:t>And then we can translate our model to different machine renormalize the beta wherever necessary. </a:t>
            </a:r>
          </a:p>
          <a:p>
            <a:endParaRPr lang="en-US" dirty="0"/>
          </a:p>
          <a:p>
            <a:r>
              <a:rPr lang="en-US" dirty="0"/>
              <a:t>Now the problem is that these costs cannot be estimated exactly due to the complexity of the problem. </a:t>
            </a:r>
          </a:p>
          <a:p>
            <a:r>
              <a:rPr lang="en-US" dirty="0"/>
              <a:t>Here we are able to plot the dotted lines only because these are toy problems. </a:t>
            </a:r>
          </a:p>
          <a:p>
            <a:endParaRPr lang="en-US" dirty="0"/>
          </a:p>
          <a:p>
            <a:r>
              <a:rPr lang="en-US" dirty="0"/>
              <a:t>So to approximate these costs, the main idea is to write the </a:t>
            </a:r>
            <a:r>
              <a:rPr lang="en-US" dirty="0" err="1"/>
              <a:t>taylor</a:t>
            </a:r>
            <a:r>
              <a:rPr lang="en-US" dirty="0"/>
              <a:t> expansion about the annealing temperature. </a:t>
            </a:r>
          </a:p>
          <a:p>
            <a:r>
              <a:rPr lang="en-US" dirty="0"/>
              <a:t>Now the great thing is that the coefficients for the cost can be estimated using the samples</a:t>
            </a:r>
          </a:p>
          <a:p>
            <a:endParaRPr lang="en-US" dirty="0"/>
          </a:p>
          <a:p>
            <a:r>
              <a:rPr lang="en-US" dirty="0"/>
              <a:t>With this we have fully resolved </a:t>
            </a:r>
            <a:r>
              <a:rPr lang="en-US" dirty="0">
                <a:solidFill>
                  <a:srgbClr val="C00000"/>
                </a:solidFill>
              </a:rPr>
              <a:t>the issue of transferability of the BM to different computing devices.. Moreover, we have found the local behavior of BM, which we can use to optimize for a specific machine. </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D57F04F-BFF6-4BBB-AE51-EAAF9AE8040B}" type="slidenum">
              <a:rPr lang="en-US" smtClean="0"/>
              <a:t>21</a:t>
            </a:fld>
            <a:endParaRPr lang="en-US"/>
          </a:p>
        </p:txBody>
      </p:sp>
    </p:spTree>
    <p:extLst>
      <p:ext uri="{BB962C8B-B14F-4D97-AF65-F5344CB8AC3E}">
        <p14:creationId xmlns:p14="http://schemas.microsoft.com/office/powerpoint/2010/main" val="1037706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current methods utilize topological features of graph and that limits the kind of BM that can be efficiently trained. </a:t>
            </a:r>
          </a:p>
          <a:p>
            <a:endParaRPr lang="en-US" dirty="0"/>
          </a:p>
          <a:p>
            <a:r>
              <a:rPr lang="en-US" dirty="0"/>
              <a:t>In our method, general BM’s can be trained. Sparsity in BM still give some advantage in terms of the size of the problem that can reproduced on a Quantum annealer. </a:t>
            </a:r>
          </a:p>
          <a:p>
            <a:r>
              <a:rPr lang="en-US" dirty="0"/>
              <a:t>In this image I am showing you a portion of the </a:t>
            </a:r>
            <a:r>
              <a:rPr lang="en-US" dirty="0" err="1"/>
              <a:t>Dwave</a:t>
            </a:r>
            <a:r>
              <a:rPr lang="en-US" dirty="0"/>
              <a:t> graph. As you can see it is not fully connected. Therefore, the maximum size of that can be represented on QA is dependent on its sparsity as shown in this table. </a:t>
            </a:r>
          </a:p>
          <a:p>
            <a:endParaRPr lang="en-US" dirty="0"/>
          </a:p>
          <a:p>
            <a:r>
              <a:rPr lang="en-US" dirty="0"/>
              <a:t>The current QA system can solve a general BM or Clique of size 124, which is out of scope of a classical computer. </a:t>
            </a:r>
          </a:p>
          <a:p>
            <a:endParaRPr lang="en-US" dirty="0"/>
          </a:p>
          <a:p>
            <a:r>
              <a:rPr lang="en-US" dirty="0"/>
              <a:t>We already made the </a:t>
            </a:r>
            <a:r>
              <a:rPr lang="en-US" dirty="0" err="1"/>
              <a:t>matlab</a:t>
            </a:r>
            <a:r>
              <a:rPr lang="en-US" dirty="0"/>
              <a:t> library available to public. And we are currently looking at machine learning problems with PSP linkages in materials science. </a:t>
            </a:r>
          </a:p>
        </p:txBody>
      </p:sp>
      <p:sp>
        <p:nvSpPr>
          <p:cNvPr id="4" name="Slide Number Placeholder 3"/>
          <p:cNvSpPr>
            <a:spLocks noGrp="1"/>
          </p:cNvSpPr>
          <p:nvPr>
            <p:ph type="sldNum" sz="quarter" idx="5"/>
          </p:nvPr>
        </p:nvSpPr>
        <p:spPr/>
        <p:txBody>
          <a:bodyPr/>
          <a:lstStyle/>
          <a:p>
            <a:fld id="{6D57F04F-BFF6-4BBB-AE51-EAAF9AE8040B}" type="slidenum">
              <a:rPr lang="en-US" smtClean="0"/>
              <a:t>22</a:t>
            </a:fld>
            <a:endParaRPr lang="en-US"/>
          </a:p>
        </p:txBody>
      </p:sp>
    </p:spTree>
    <p:extLst>
      <p:ext uri="{BB962C8B-B14F-4D97-AF65-F5344CB8AC3E}">
        <p14:creationId xmlns:p14="http://schemas.microsoft.com/office/powerpoint/2010/main" val="2412403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Alrigtht</a:t>
            </a:r>
            <a:r>
              <a:rPr lang="en-US" dirty="0"/>
              <a:t>, so lets start with some applications. </a:t>
            </a:r>
          </a:p>
          <a:p>
            <a:r>
              <a:rPr lang="en-US" dirty="0"/>
              <a:t>Here is an example where one is trying to generate a labelled data. In this case it is a picture of a hand written number along with a classifier which tells you what that number is. </a:t>
            </a:r>
          </a:p>
        </p:txBody>
      </p:sp>
      <p:sp>
        <p:nvSpPr>
          <p:cNvPr id="4" name="Slide Number Placeholder 3"/>
          <p:cNvSpPr>
            <a:spLocks noGrp="1"/>
          </p:cNvSpPr>
          <p:nvPr>
            <p:ph type="sldNum" sz="quarter" idx="5"/>
          </p:nvPr>
        </p:nvSpPr>
        <p:spPr/>
        <p:txBody>
          <a:bodyPr/>
          <a:lstStyle/>
          <a:p>
            <a:fld id="{F42A6C47-6776-4202-8051-BF70A5712A6D}" type="slidenum">
              <a:rPr lang="en-US" smtClean="0"/>
              <a:t>3</a:t>
            </a:fld>
            <a:endParaRPr lang="en-US"/>
          </a:p>
        </p:txBody>
      </p:sp>
    </p:spTree>
    <p:extLst>
      <p:ext uri="{BB962C8B-B14F-4D97-AF65-F5344CB8AC3E}">
        <p14:creationId xmlns:p14="http://schemas.microsoft.com/office/powerpoint/2010/main" val="1735328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may not want to generate the whole sample but just fill in some missing data. Here you have atomistic scale images representing the structure of </a:t>
            </a:r>
            <a:r>
              <a:rPr lang="en-US" dirty="0" err="1"/>
              <a:t>Molybedenum</a:t>
            </a:r>
            <a:r>
              <a:rPr lang="en-US" dirty="0"/>
              <a:t> bi Sulfide which is missing data in first quadrant and we want the Boltzmann machine to recover this missing data. </a:t>
            </a:r>
          </a:p>
          <a:p>
            <a:endParaRPr lang="en-US" dirty="0"/>
          </a:p>
          <a:p>
            <a:endParaRPr lang="en-US" dirty="0"/>
          </a:p>
        </p:txBody>
      </p:sp>
      <p:sp>
        <p:nvSpPr>
          <p:cNvPr id="4" name="Slide Number Placeholder 3"/>
          <p:cNvSpPr>
            <a:spLocks noGrp="1"/>
          </p:cNvSpPr>
          <p:nvPr>
            <p:ph type="sldNum" sz="quarter" idx="5"/>
          </p:nvPr>
        </p:nvSpPr>
        <p:spPr/>
        <p:txBody>
          <a:bodyPr/>
          <a:lstStyle/>
          <a:p>
            <a:fld id="{F42A6C47-6776-4202-8051-BF70A5712A6D}" type="slidenum">
              <a:rPr lang="en-US" smtClean="0"/>
              <a:t>4</a:t>
            </a:fld>
            <a:endParaRPr lang="en-US"/>
          </a:p>
        </p:txBody>
      </p:sp>
    </p:spTree>
    <p:extLst>
      <p:ext uri="{BB962C8B-B14F-4D97-AF65-F5344CB8AC3E}">
        <p14:creationId xmlns:p14="http://schemas.microsoft.com/office/powerpoint/2010/main" val="42759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our examples so far we have used BM as machine learning models for sampling. </a:t>
            </a:r>
          </a:p>
          <a:p>
            <a:endParaRPr lang="en-US" dirty="0"/>
          </a:p>
          <a:p>
            <a:r>
              <a:rPr lang="en-US" dirty="0"/>
              <a:t>And it stands tor reason that you can integrate it with other machine learning approach to create a more robust ML architectures. In this example, Boltzmann machine is used as the interface layer between the generative and discriminative layer of an Associative </a:t>
            </a:r>
            <a:r>
              <a:rPr lang="en-US" dirty="0" err="1"/>
              <a:t>Adverserial</a:t>
            </a:r>
            <a:r>
              <a:rPr lang="en-US" dirty="0"/>
              <a:t> network. Here they are useful in defining more complicated priors than the usual gaussian variables</a:t>
            </a:r>
          </a:p>
          <a:p>
            <a:endParaRPr lang="en-US" dirty="0"/>
          </a:p>
        </p:txBody>
      </p:sp>
      <p:sp>
        <p:nvSpPr>
          <p:cNvPr id="4" name="Slide Number Placeholder 3"/>
          <p:cNvSpPr>
            <a:spLocks noGrp="1"/>
          </p:cNvSpPr>
          <p:nvPr>
            <p:ph type="sldNum" sz="quarter" idx="5"/>
          </p:nvPr>
        </p:nvSpPr>
        <p:spPr/>
        <p:txBody>
          <a:bodyPr/>
          <a:lstStyle/>
          <a:p>
            <a:fld id="{F42A6C47-6776-4202-8051-BF70A5712A6D}" type="slidenum">
              <a:rPr lang="en-US" smtClean="0"/>
              <a:t>5</a:t>
            </a:fld>
            <a:endParaRPr lang="en-US"/>
          </a:p>
        </p:txBody>
      </p:sp>
    </p:spTree>
    <p:extLst>
      <p:ext uri="{BB962C8B-B14F-4D97-AF65-F5344CB8AC3E}">
        <p14:creationId xmlns:p14="http://schemas.microsoft.com/office/powerpoint/2010/main" val="2589745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now that we have seen some applications of BM, we can now define what these objects are?  </a:t>
            </a:r>
          </a:p>
          <a:p>
            <a:r>
              <a:rPr lang="en-US" dirty="0"/>
              <a:t>They are probabilistic energy-based graph models. Lets look at each of these terms one by one. </a:t>
            </a:r>
          </a:p>
          <a:p>
            <a:endParaRPr lang="en-US" dirty="0"/>
          </a:p>
          <a:p>
            <a:r>
              <a:rPr lang="en-US" dirty="0"/>
              <a:t>Graph models means they are defined on a network of nodes connected through edges</a:t>
            </a:r>
          </a:p>
          <a:p>
            <a:endParaRPr lang="en-US" dirty="0"/>
          </a:p>
          <a:p>
            <a:r>
              <a:rPr lang="en-US" dirty="0"/>
              <a:t>You can define a state of this graph by assigning each node a 0/1 value. Based on the state you can determine the energy of graph using something like an Ising model and hence the term energy-based. </a:t>
            </a:r>
          </a:p>
          <a:p>
            <a:endParaRPr lang="en-US" dirty="0"/>
          </a:p>
          <a:p>
            <a:r>
              <a:rPr lang="en-US" dirty="0"/>
              <a:t>Finally they are called probabilistic because each state occurs with a probability determined by this energy dependent function also known as Boltzmann distribution. </a:t>
            </a:r>
          </a:p>
        </p:txBody>
      </p:sp>
      <p:sp>
        <p:nvSpPr>
          <p:cNvPr id="4" name="Slide Number Placeholder 3"/>
          <p:cNvSpPr>
            <a:spLocks noGrp="1"/>
          </p:cNvSpPr>
          <p:nvPr>
            <p:ph type="sldNum" sz="quarter" idx="5"/>
          </p:nvPr>
        </p:nvSpPr>
        <p:spPr/>
        <p:txBody>
          <a:bodyPr/>
          <a:lstStyle/>
          <a:p>
            <a:fld id="{F42A6C47-6776-4202-8051-BF70A5712A6D}" type="slidenum">
              <a:rPr lang="en-US" smtClean="0"/>
              <a:t>6</a:t>
            </a:fld>
            <a:endParaRPr lang="en-US"/>
          </a:p>
        </p:txBody>
      </p:sp>
    </p:spTree>
    <p:extLst>
      <p:ext uri="{BB962C8B-B14F-4D97-AF65-F5344CB8AC3E}">
        <p14:creationId xmlns:p14="http://schemas.microsoft.com/office/powerpoint/2010/main" val="360610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But what makes these models special is that the nodes are segregated into visible and hidden nodes. Users can only read data on the visible nodes. …</a:t>
            </a:r>
          </a:p>
          <a:p>
            <a:r>
              <a:rPr lang="en-US" dirty="0"/>
              <a:t>In this figure user only reads the pink nodes and he can interpret the state of these nodes based on the application. </a:t>
            </a:r>
          </a:p>
          <a:p>
            <a:endParaRPr lang="en-US" dirty="0"/>
          </a:p>
          <a:p>
            <a:r>
              <a:rPr lang="en-US" dirty="0"/>
              <a:t>The probability of any visible state can be estimated by summing over all hidden nodes. Here, I am denoting the parameters of model with theta. </a:t>
            </a:r>
          </a:p>
          <a:p>
            <a:endParaRPr lang="en-US" dirty="0"/>
          </a:p>
          <a:p>
            <a:r>
              <a:rPr lang="en-US" dirty="0"/>
              <a:t>And it is this step that distinguishes Boltzmann machine from just Ising models .. it allows modeling of complicated probability mass functions</a:t>
            </a:r>
          </a:p>
          <a:p>
            <a:endParaRPr lang="en-US" dirty="0"/>
          </a:p>
        </p:txBody>
      </p:sp>
      <p:sp>
        <p:nvSpPr>
          <p:cNvPr id="4" name="Slide Number Placeholder 3"/>
          <p:cNvSpPr>
            <a:spLocks noGrp="1"/>
          </p:cNvSpPr>
          <p:nvPr>
            <p:ph type="sldNum" sz="quarter" idx="5"/>
          </p:nvPr>
        </p:nvSpPr>
        <p:spPr/>
        <p:txBody>
          <a:bodyPr/>
          <a:lstStyle/>
          <a:p>
            <a:fld id="{F42A6C47-6776-4202-8051-BF70A5712A6D}" type="slidenum">
              <a:rPr lang="en-US" smtClean="0"/>
              <a:t>7</a:t>
            </a:fld>
            <a:endParaRPr lang="en-US"/>
          </a:p>
        </p:txBody>
      </p:sp>
    </p:spTree>
    <p:extLst>
      <p:ext uri="{BB962C8B-B14F-4D97-AF65-F5344CB8AC3E}">
        <p14:creationId xmlns:p14="http://schemas.microsoft.com/office/powerpoint/2010/main" val="2832715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regard to training, the data sets contain arrays of states of visible layers. Here these states are represented by the rows. </a:t>
            </a:r>
          </a:p>
          <a:p>
            <a:endParaRPr lang="en-US" dirty="0"/>
          </a:p>
          <a:p>
            <a:r>
              <a:rPr lang="en-US" dirty="0"/>
              <a:t>In the data-set on the left, you simply want the BM to sample a state, x , of size 10  from it. Now this example set share a certain common property that is it has all zeros to left and all 1s to right and </a:t>
            </a:r>
            <a:r>
              <a:rPr lang="en-US" dirty="0" err="1"/>
              <a:t>atmost</a:t>
            </a:r>
            <a:r>
              <a:rPr lang="en-US" dirty="0"/>
              <a:t> 1 boundary in the middle. </a:t>
            </a:r>
          </a:p>
          <a:p>
            <a:endParaRPr lang="en-US" dirty="0"/>
          </a:p>
          <a:p>
            <a:r>
              <a:rPr lang="en-US" dirty="0"/>
              <a:t>In contrast on right you have data set which contains two kind of points one represents an ordered phase and one is random phase. And when you sample from this set, you also want to know what you have sampled so you add this last bit to data which identifies its type. Now you can think of it as sampling (</a:t>
            </a:r>
            <a:r>
              <a:rPr lang="en-US" dirty="0" err="1"/>
              <a:t>x,f</a:t>
            </a:r>
            <a:r>
              <a:rPr lang="en-US" dirty="0"/>
              <a:t>(x)) rather than just x. </a:t>
            </a:r>
          </a:p>
          <a:p>
            <a:endParaRPr lang="en-US" dirty="0"/>
          </a:p>
          <a:p>
            <a:r>
              <a:rPr lang="en-US" dirty="0"/>
              <a:t>And keep in mind while it may seem like I am talking about complete sampling, but we may just want to do partial reconstructions. </a:t>
            </a:r>
          </a:p>
        </p:txBody>
      </p:sp>
      <p:sp>
        <p:nvSpPr>
          <p:cNvPr id="4" name="Slide Number Placeholder 3"/>
          <p:cNvSpPr>
            <a:spLocks noGrp="1"/>
          </p:cNvSpPr>
          <p:nvPr>
            <p:ph type="sldNum" sz="quarter" idx="5"/>
          </p:nvPr>
        </p:nvSpPr>
        <p:spPr/>
        <p:txBody>
          <a:bodyPr/>
          <a:lstStyle/>
          <a:p>
            <a:fld id="{F42A6C47-6776-4202-8051-BF70A5712A6D}" type="slidenum">
              <a:rPr lang="en-US" smtClean="0"/>
              <a:t>8</a:t>
            </a:fld>
            <a:endParaRPr lang="en-US"/>
          </a:p>
        </p:txBody>
      </p:sp>
    </p:spTree>
    <p:extLst>
      <p:ext uri="{BB962C8B-B14F-4D97-AF65-F5344CB8AC3E}">
        <p14:creationId xmlns:p14="http://schemas.microsoft.com/office/powerpoint/2010/main" val="1112644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training, you usually do likelihood maximization that is increase the log probability of a data. </a:t>
            </a:r>
          </a:p>
          <a:p>
            <a:r>
              <a:rPr lang="en-US" dirty="0"/>
              <a:t>And you may be inclined to estimate the gradients and apply gradient descent or some variant, but the problem is that they are very hard to compute exactly. </a:t>
            </a:r>
          </a:p>
          <a:p>
            <a:r>
              <a:rPr lang="en-US" dirty="0"/>
              <a:t>These expectations are over exponentially large possibilities of state.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next best thing is to use Monte-Carlo methods but then again it takes a lot of time for them to equilibrate. </a:t>
            </a:r>
          </a:p>
          <a:p>
            <a:endParaRPr lang="en-US" dirty="0"/>
          </a:p>
          <a:p>
            <a:r>
              <a:rPr lang="en-US" dirty="0"/>
              <a:t>Another thing that one can do is to look at graph which are in some way easier to solve- </a:t>
            </a:r>
          </a:p>
          <a:p>
            <a:r>
              <a:rPr lang="en-US" dirty="0"/>
              <a:t>Here we have a Restricted Boltzmann machine or RBM - that has a </a:t>
            </a:r>
            <a:r>
              <a:rPr lang="en-US" dirty="0" err="1"/>
              <a:t>bipartitite</a:t>
            </a:r>
            <a:r>
              <a:rPr lang="en-US" dirty="0"/>
              <a:t> structure</a:t>
            </a:r>
          </a:p>
          <a:p>
            <a:r>
              <a:rPr lang="en-US" dirty="0"/>
              <a:t>These machines have been popular just because they are easier to train using something known as Contrastive divergence method</a:t>
            </a:r>
          </a:p>
          <a:p>
            <a:endParaRPr lang="en-US" dirty="0"/>
          </a:p>
        </p:txBody>
      </p:sp>
      <p:sp>
        <p:nvSpPr>
          <p:cNvPr id="4" name="Slide Number Placeholder 3"/>
          <p:cNvSpPr>
            <a:spLocks noGrp="1"/>
          </p:cNvSpPr>
          <p:nvPr>
            <p:ph type="sldNum" sz="quarter" idx="5"/>
          </p:nvPr>
        </p:nvSpPr>
        <p:spPr/>
        <p:txBody>
          <a:bodyPr/>
          <a:lstStyle/>
          <a:p>
            <a:fld id="{F42A6C47-6776-4202-8051-BF70A5712A6D}" type="slidenum">
              <a:rPr lang="en-US" smtClean="0"/>
              <a:t>9</a:t>
            </a:fld>
            <a:endParaRPr lang="en-US"/>
          </a:p>
        </p:txBody>
      </p:sp>
    </p:spTree>
    <p:extLst>
      <p:ext uri="{BB962C8B-B14F-4D97-AF65-F5344CB8AC3E}">
        <p14:creationId xmlns:p14="http://schemas.microsoft.com/office/powerpoint/2010/main" val="2082796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9666-16DA-4AC2-8819-9975C469C5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6D61B5-2DC0-4A23-B03C-9E0A21857A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929653-2FC3-40DA-B760-1D6BAAF51568}"/>
              </a:ext>
            </a:extLst>
          </p:cNvPr>
          <p:cNvSpPr>
            <a:spLocks noGrp="1"/>
          </p:cNvSpPr>
          <p:nvPr>
            <p:ph type="dt" sz="half" idx="10"/>
          </p:nvPr>
        </p:nvSpPr>
        <p:spPr/>
        <p:txBody>
          <a:bodyPr/>
          <a:lstStyle/>
          <a:p>
            <a:fld id="{DC8CE13D-4FC5-49C3-AE02-71B2DEC078E1}" type="datetimeFigureOut">
              <a:rPr lang="en-US" smtClean="0"/>
              <a:t>1/5/2021</a:t>
            </a:fld>
            <a:endParaRPr lang="en-US"/>
          </a:p>
        </p:txBody>
      </p:sp>
      <p:sp>
        <p:nvSpPr>
          <p:cNvPr id="5" name="Footer Placeholder 4">
            <a:extLst>
              <a:ext uri="{FF2B5EF4-FFF2-40B4-BE49-F238E27FC236}">
                <a16:creationId xmlns:a16="http://schemas.microsoft.com/office/drawing/2014/main" id="{43DFF03D-FE1E-428F-B06D-9239B6401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3C99B-566F-4A1B-9B8C-858C231AE7EE}"/>
              </a:ext>
            </a:extLst>
          </p:cNvPr>
          <p:cNvSpPr>
            <a:spLocks noGrp="1"/>
          </p:cNvSpPr>
          <p:nvPr>
            <p:ph type="sldNum" sz="quarter" idx="12"/>
          </p:nvPr>
        </p:nvSpPr>
        <p:spPr/>
        <p:txBody>
          <a:bodyPr/>
          <a:lstStyle/>
          <a:p>
            <a:fld id="{970BFC13-8A5A-454E-90D3-8C454BC70722}" type="slidenum">
              <a:rPr lang="en-US" smtClean="0"/>
              <a:t>‹#›</a:t>
            </a:fld>
            <a:endParaRPr lang="en-US"/>
          </a:p>
        </p:txBody>
      </p:sp>
    </p:spTree>
    <p:extLst>
      <p:ext uri="{BB962C8B-B14F-4D97-AF65-F5344CB8AC3E}">
        <p14:creationId xmlns:p14="http://schemas.microsoft.com/office/powerpoint/2010/main" val="1525518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5C6-CD7A-4E5D-A001-FC88E4B9D7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AE84E8-424E-4F5A-8125-9DA2308379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BE1D0-7162-4C75-9D01-7AC1BF1B4E49}"/>
              </a:ext>
            </a:extLst>
          </p:cNvPr>
          <p:cNvSpPr>
            <a:spLocks noGrp="1"/>
          </p:cNvSpPr>
          <p:nvPr>
            <p:ph type="dt" sz="half" idx="10"/>
          </p:nvPr>
        </p:nvSpPr>
        <p:spPr/>
        <p:txBody>
          <a:bodyPr/>
          <a:lstStyle/>
          <a:p>
            <a:fld id="{DC8CE13D-4FC5-49C3-AE02-71B2DEC078E1}" type="datetimeFigureOut">
              <a:rPr lang="en-US" smtClean="0"/>
              <a:t>1/5/2021</a:t>
            </a:fld>
            <a:endParaRPr lang="en-US"/>
          </a:p>
        </p:txBody>
      </p:sp>
      <p:sp>
        <p:nvSpPr>
          <p:cNvPr id="5" name="Footer Placeholder 4">
            <a:extLst>
              <a:ext uri="{FF2B5EF4-FFF2-40B4-BE49-F238E27FC236}">
                <a16:creationId xmlns:a16="http://schemas.microsoft.com/office/drawing/2014/main" id="{46FB54EB-009F-4E0C-9CA9-66105553B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F2672-28CA-46BB-A148-736DC5AC0DB7}"/>
              </a:ext>
            </a:extLst>
          </p:cNvPr>
          <p:cNvSpPr>
            <a:spLocks noGrp="1"/>
          </p:cNvSpPr>
          <p:nvPr>
            <p:ph type="sldNum" sz="quarter" idx="12"/>
          </p:nvPr>
        </p:nvSpPr>
        <p:spPr/>
        <p:txBody>
          <a:bodyPr/>
          <a:lstStyle/>
          <a:p>
            <a:fld id="{970BFC13-8A5A-454E-90D3-8C454BC70722}" type="slidenum">
              <a:rPr lang="en-US" smtClean="0"/>
              <a:t>‹#›</a:t>
            </a:fld>
            <a:endParaRPr lang="en-US"/>
          </a:p>
        </p:txBody>
      </p:sp>
    </p:spTree>
    <p:extLst>
      <p:ext uri="{BB962C8B-B14F-4D97-AF65-F5344CB8AC3E}">
        <p14:creationId xmlns:p14="http://schemas.microsoft.com/office/powerpoint/2010/main" val="382416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3BFF9-5285-48E5-BB5E-72A27F1BC7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CB446C-92AA-45EA-ACAA-44140D5A69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537F0-8DCC-4235-B028-6BF31BA3B427}"/>
              </a:ext>
            </a:extLst>
          </p:cNvPr>
          <p:cNvSpPr>
            <a:spLocks noGrp="1"/>
          </p:cNvSpPr>
          <p:nvPr>
            <p:ph type="dt" sz="half" idx="10"/>
          </p:nvPr>
        </p:nvSpPr>
        <p:spPr/>
        <p:txBody>
          <a:bodyPr/>
          <a:lstStyle/>
          <a:p>
            <a:fld id="{DC8CE13D-4FC5-49C3-AE02-71B2DEC078E1}" type="datetimeFigureOut">
              <a:rPr lang="en-US" smtClean="0"/>
              <a:t>1/5/2021</a:t>
            </a:fld>
            <a:endParaRPr lang="en-US"/>
          </a:p>
        </p:txBody>
      </p:sp>
      <p:sp>
        <p:nvSpPr>
          <p:cNvPr id="5" name="Footer Placeholder 4">
            <a:extLst>
              <a:ext uri="{FF2B5EF4-FFF2-40B4-BE49-F238E27FC236}">
                <a16:creationId xmlns:a16="http://schemas.microsoft.com/office/drawing/2014/main" id="{1FA79F0F-985B-4D37-B259-5F5ECD9D2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90D1E-DCB6-41AD-9507-158683EEC191}"/>
              </a:ext>
            </a:extLst>
          </p:cNvPr>
          <p:cNvSpPr>
            <a:spLocks noGrp="1"/>
          </p:cNvSpPr>
          <p:nvPr>
            <p:ph type="sldNum" sz="quarter" idx="12"/>
          </p:nvPr>
        </p:nvSpPr>
        <p:spPr/>
        <p:txBody>
          <a:bodyPr/>
          <a:lstStyle/>
          <a:p>
            <a:fld id="{970BFC13-8A5A-454E-90D3-8C454BC70722}" type="slidenum">
              <a:rPr lang="en-US" smtClean="0"/>
              <a:t>‹#›</a:t>
            </a:fld>
            <a:endParaRPr lang="en-US"/>
          </a:p>
        </p:txBody>
      </p:sp>
    </p:spTree>
    <p:extLst>
      <p:ext uri="{BB962C8B-B14F-4D97-AF65-F5344CB8AC3E}">
        <p14:creationId xmlns:p14="http://schemas.microsoft.com/office/powerpoint/2010/main" val="211274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7DE1-CCB2-45E3-8253-AFC14F0B3B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AA1BF-3E05-46E6-AA83-10E264CC96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570075-79FF-478B-B1D0-D5FE0272053B}"/>
              </a:ext>
            </a:extLst>
          </p:cNvPr>
          <p:cNvSpPr>
            <a:spLocks noGrp="1"/>
          </p:cNvSpPr>
          <p:nvPr>
            <p:ph type="dt" sz="half" idx="10"/>
          </p:nvPr>
        </p:nvSpPr>
        <p:spPr/>
        <p:txBody>
          <a:bodyPr/>
          <a:lstStyle/>
          <a:p>
            <a:fld id="{DC8CE13D-4FC5-49C3-AE02-71B2DEC078E1}" type="datetimeFigureOut">
              <a:rPr lang="en-US" smtClean="0"/>
              <a:t>1/5/2021</a:t>
            </a:fld>
            <a:endParaRPr lang="en-US"/>
          </a:p>
        </p:txBody>
      </p:sp>
      <p:sp>
        <p:nvSpPr>
          <p:cNvPr id="5" name="Footer Placeholder 4">
            <a:extLst>
              <a:ext uri="{FF2B5EF4-FFF2-40B4-BE49-F238E27FC236}">
                <a16:creationId xmlns:a16="http://schemas.microsoft.com/office/drawing/2014/main" id="{986D8E5B-575C-45BC-BEB2-C4B554ACA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7E85B-CAA2-462A-98E1-C55ABD89A519}"/>
              </a:ext>
            </a:extLst>
          </p:cNvPr>
          <p:cNvSpPr>
            <a:spLocks noGrp="1"/>
          </p:cNvSpPr>
          <p:nvPr>
            <p:ph type="sldNum" sz="quarter" idx="12"/>
          </p:nvPr>
        </p:nvSpPr>
        <p:spPr/>
        <p:txBody>
          <a:bodyPr/>
          <a:lstStyle/>
          <a:p>
            <a:fld id="{970BFC13-8A5A-454E-90D3-8C454BC70722}" type="slidenum">
              <a:rPr lang="en-US" smtClean="0"/>
              <a:t>‹#›</a:t>
            </a:fld>
            <a:endParaRPr lang="en-US"/>
          </a:p>
        </p:txBody>
      </p:sp>
    </p:spTree>
    <p:extLst>
      <p:ext uri="{BB962C8B-B14F-4D97-AF65-F5344CB8AC3E}">
        <p14:creationId xmlns:p14="http://schemas.microsoft.com/office/powerpoint/2010/main" val="5955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DF26F-8F79-43DC-BF2B-C17D8B60A1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B60879-F69D-4B3D-9CC0-C44559AE7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4A3366-0D0A-4D3D-A1AE-B4BA1A67D4E0}"/>
              </a:ext>
            </a:extLst>
          </p:cNvPr>
          <p:cNvSpPr>
            <a:spLocks noGrp="1"/>
          </p:cNvSpPr>
          <p:nvPr>
            <p:ph type="dt" sz="half" idx="10"/>
          </p:nvPr>
        </p:nvSpPr>
        <p:spPr/>
        <p:txBody>
          <a:bodyPr/>
          <a:lstStyle/>
          <a:p>
            <a:fld id="{DC8CE13D-4FC5-49C3-AE02-71B2DEC078E1}" type="datetimeFigureOut">
              <a:rPr lang="en-US" smtClean="0"/>
              <a:t>1/5/2021</a:t>
            </a:fld>
            <a:endParaRPr lang="en-US"/>
          </a:p>
        </p:txBody>
      </p:sp>
      <p:sp>
        <p:nvSpPr>
          <p:cNvPr id="5" name="Footer Placeholder 4">
            <a:extLst>
              <a:ext uri="{FF2B5EF4-FFF2-40B4-BE49-F238E27FC236}">
                <a16:creationId xmlns:a16="http://schemas.microsoft.com/office/drawing/2014/main" id="{50C62546-2B85-4F4C-A1D4-068D0D2EC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E07FC-E26F-40B2-A611-7B99813CC77E}"/>
              </a:ext>
            </a:extLst>
          </p:cNvPr>
          <p:cNvSpPr>
            <a:spLocks noGrp="1"/>
          </p:cNvSpPr>
          <p:nvPr>
            <p:ph type="sldNum" sz="quarter" idx="12"/>
          </p:nvPr>
        </p:nvSpPr>
        <p:spPr/>
        <p:txBody>
          <a:bodyPr/>
          <a:lstStyle/>
          <a:p>
            <a:fld id="{970BFC13-8A5A-454E-90D3-8C454BC70722}" type="slidenum">
              <a:rPr lang="en-US" smtClean="0"/>
              <a:t>‹#›</a:t>
            </a:fld>
            <a:endParaRPr lang="en-US"/>
          </a:p>
        </p:txBody>
      </p:sp>
    </p:spTree>
    <p:extLst>
      <p:ext uri="{BB962C8B-B14F-4D97-AF65-F5344CB8AC3E}">
        <p14:creationId xmlns:p14="http://schemas.microsoft.com/office/powerpoint/2010/main" val="13401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5403-A741-473B-816A-444E356BAE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7E6D9-4712-47CE-A33A-F26914175D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B9A6E6-1785-4453-8A6B-9D352FD0A7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CE1D96-FE92-4061-818A-70F1F111E3D6}"/>
              </a:ext>
            </a:extLst>
          </p:cNvPr>
          <p:cNvSpPr>
            <a:spLocks noGrp="1"/>
          </p:cNvSpPr>
          <p:nvPr>
            <p:ph type="dt" sz="half" idx="10"/>
          </p:nvPr>
        </p:nvSpPr>
        <p:spPr/>
        <p:txBody>
          <a:bodyPr/>
          <a:lstStyle/>
          <a:p>
            <a:fld id="{DC8CE13D-4FC5-49C3-AE02-71B2DEC078E1}" type="datetimeFigureOut">
              <a:rPr lang="en-US" smtClean="0"/>
              <a:t>1/5/2021</a:t>
            </a:fld>
            <a:endParaRPr lang="en-US"/>
          </a:p>
        </p:txBody>
      </p:sp>
      <p:sp>
        <p:nvSpPr>
          <p:cNvPr id="6" name="Footer Placeholder 5">
            <a:extLst>
              <a:ext uri="{FF2B5EF4-FFF2-40B4-BE49-F238E27FC236}">
                <a16:creationId xmlns:a16="http://schemas.microsoft.com/office/drawing/2014/main" id="{2E604C5F-6C89-4529-88E6-26B75D825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26B83D-B93B-46A1-A7CC-B570CEC42123}"/>
              </a:ext>
            </a:extLst>
          </p:cNvPr>
          <p:cNvSpPr>
            <a:spLocks noGrp="1"/>
          </p:cNvSpPr>
          <p:nvPr>
            <p:ph type="sldNum" sz="quarter" idx="12"/>
          </p:nvPr>
        </p:nvSpPr>
        <p:spPr/>
        <p:txBody>
          <a:bodyPr/>
          <a:lstStyle/>
          <a:p>
            <a:fld id="{970BFC13-8A5A-454E-90D3-8C454BC70722}" type="slidenum">
              <a:rPr lang="en-US" smtClean="0"/>
              <a:t>‹#›</a:t>
            </a:fld>
            <a:endParaRPr lang="en-US"/>
          </a:p>
        </p:txBody>
      </p:sp>
    </p:spTree>
    <p:extLst>
      <p:ext uri="{BB962C8B-B14F-4D97-AF65-F5344CB8AC3E}">
        <p14:creationId xmlns:p14="http://schemas.microsoft.com/office/powerpoint/2010/main" val="172489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3CA7-2226-4B33-B01A-E2C4CB1C8F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CA19A1-CC7F-4F37-84BC-BD65AFFFB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C53B33-B4B7-42BC-9D01-9047F5328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418E61-C89A-4488-9F10-49303A444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6411CC-DB77-4B35-8C1B-B4C3D8B0CD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03E5D6-1D32-49E4-938D-D5EEABFA7996}"/>
              </a:ext>
            </a:extLst>
          </p:cNvPr>
          <p:cNvSpPr>
            <a:spLocks noGrp="1"/>
          </p:cNvSpPr>
          <p:nvPr>
            <p:ph type="dt" sz="half" idx="10"/>
          </p:nvPr>
        </p:nvSpPr>
        <p:spPr/>
        <p:txBody>
          <a:bodyPr/>
          <a:lstStyle/>
          <a:p>
            <a:fld id="{DC8CE13D-4FC5-49C3-AE02-71B2DEC078E1}" type="datetimeFigureOut">
              <a:rPr lang="en-US" smtClean="0"/>
              <a:t>1/5/2021</a:t>
            </a:fld>
            <a:endParaRPr lang="en-US"/>
          </a:p>
        </p:txBody>
      </p:sp>
      <p:sp>
        <p:nvSpPr>
          <p:cNvPr id="8" name="Footer Placeholder 7">
            <a:extLst>
              <a:ext uri="{FF2B5EF4-FFF2-40B4-BE49-F238E27FC236}">
                <a16:creationId xmlns:a16="http://schemas.microsoft.com/office/drawing/2014/main" id="{484AED30-9996-43CF-8ABE-D2F37F2750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DF9A56-D35E-40E5-8221-8A724B3745B8}"/>
              </a:ext>
            </a:extLst>
          </p:cNvPr>
          <p:cNvSpPr>
            <a:spLocks noGrp="1"/>
          </p:cNvSpPr>
          <p:nvPr>
            <p:ph type="sldNum" sz="quarter" idx="12"/>
          </p:nvPr>
        </p:nvSpPr>
        <p:spPr/>
        <p:txBody>
          <a:bodyPr/>
          <a:lstStyle/>
          <a:p>
            <a:fld id="{970BFC13-8A5A-454E-90D3-8C454BC70722}" type="slidenum">
              <a:rPr lang="en-US" smtClean="0"/>
              <a:t>‹#›</a:t>
            </a:fld>
            <a:endParaRPr lang="en-US"/>
          </a:p>
        </p:txBody>
      </p:sp>
    </p:spTree>
    <p:extLst>
      <p:ext uri="{BB962C8B-B14F-4D97-AF65-F5344CB8AC3E}">
        <p14:creationId xmlns:p14="http://schemas.microsoft.com/office/powerpoint/2010/main" val="99317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BEF7-21A4-49C3-A355-0DB8CD4826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ABE138-F912-4DE5-8E68-B67F865A550A}"/>
              </a:ext>
            </a:extLst>
          </p:cNvPr>
          <p:cNvSpPr>
            <a:spLocks noGrp="1"/>
          </p:cNvSpPr>
          <p:nvPr>
            <p:ph type="dt" sz="half" idx="10"/>
          </p:nvPr>
        </p:nvSpPr>
        <p:spPr/>
        <p:txBody>
          <a:bodyPr/>
          <a:lstStyle/>
          <a:p>
            <a:fld id="{DC8CE13D-4FC5-49C3-AE02-71B2DEC078E1}" type="datetimeFigureOut">
              <a:rPr lang="en-US" smtClean="0"/>
              <a:t>1/5/2021</a:t>
            </a:fld>
            <a:endParaRPr lang="en-US"/>
          </a:p>
        </p:txBody>
      </p:sp>
      <p:sp>
        <p:nvSpPr>
          <p:cNvPr id="4" name="Footer Placeholder 3">
            <a:extLst>
              <a:ext uri="{FF2B5EF4-FFF2-40B4-BE49-F238E27FC236}">
                <a16:creationId xmlns:a16="http://schemas.microsoft.com/office/drawing/2014/main" id="{915AB358-0731-411D-B18C-4FFB39CD6F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6AE88A-042F-4480-884D-76423602CCCD}"/>
              </a:ext>
            </a:extLst>
          </p:cNvPr>
          <p:cNvSpPr>
            <a:spLocks noGrp="1"/>
          </p:cNvSpPr>
          <p:nvPr>
            <p:ph type="sldNum" sz="quarter" idx="12"/>
          </p:nvPr>
        </p:nvSpPr>
        <p:spPr/>
        <p:txBody>
          <a:bodyPr/>
          <a:lstStyle/>
          <a:p>
            <a:fld id="{970BFC13-8A5A-454E-90D3-8C454BC70722}" type="slidenum">
              <a:rPr lang="en-US" smtClean="0"/>
              <a:t>‹#›</a:t>
            </a:fld>
            <a:endParaRPr lang="en-US"/>
          </a:p>
        </p:txBody>
      </p:sp>
    </p:spTree>
    <p:extLst>
      <p:ext uri="{BB962C8B-B14F-4D97-AF65-F5344CB8AC3E}">
        <p14:creationId xmlns:p14="http://schemas.microsoft.com/office/powerpoint/2010/main" val="389586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4CEEEB-762E-4549-A3E7-1F57F0A895C1}"/>
              </a:ext>
            </a:extLst>
          </p:cNvPr>
          <p:cNvSpPr>
            <a:spLocks noGrp="1"/>
          </p:cNvSpPr>
          <p:nvPr>
            <p:ph type="dt" sz="half" idx="10"/>
          </p:nvPr>
        </p:nvSpPr>
        <p:spPr/>
        <p:txBody>
          <a:bodyPr/>
          <a:lstStyle/>
          <a:p>
            <a:fld id="{DC8CE13D-4FC5-49C3-AE02-71B2DEC078E1}" type="datetimeFigureOut">
              <a:rPr lang="en-US" smtClean="0"/>
              <a:t>1/5/2021</a:t>
            </a:fld>
            <a:endParaRPr lang="en-US"/>
          </a:p>
        </p:txBody>
      </p:sp>
      <p:sp>
        <p:nvSpPr>
          <p:cNvPr id="3" name="Footer Placeholder 2">
            <a:extLst>
              <a:ext uri="{FF2B5EF4-FFF2-40B4-BE49-F238E27FC236}">
                <a16:creationId xmlns:a16="http://schemas.microsoft.com/office/drawing/2014/main" id="{DDC992DE-5182-4CD8-AEC7-A6BDB0EA01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F5BF7-04C0-443F-93C3-8DF8FFA2DE59}"/>
              </a:ext>
            </a:extLst>
          </p:cNvPr>
          <p:cNvSpPr>
            <a:spLocks noGrp="1"/>
          </p:cNvSpPr>
          <p:nvPr>
            <p:ph type="sldNum" sz="quarter" idx="12"/>
          </p:nvPr>
        </p:nvSpPr>
        <p:spPr/>
        <p:txBody>
          <a:bodyPr/>
          <a:lstStyle/>
          <a:p>
            <a:fld id="{970BFC13-8A5A-454E-90D3-8C454BC70722}" type="slidenum">
              <a:rPr lang="en-US" smtClean="0"/>
              <a:t>‹#›</a:t>
            </a:fld>
            <a:endParaRPr lang="en-US"/>
          </a:p>
        </p:txBody>
      </p:sp>
    </p:spTree>
    <p:extLst>
      <p:ext uri="{BB962C8B-B14F-4D97-AF65-F5344CB8AC3E}">
        <p14:creationId xmlns:p14="http://schemas.microsoft.com/office/powerpoint/2010/main" val="257237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B606-D471-4E25-B4BB-8705D2139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A5366E-4935-4AFB-9C61-F0FFB9CA3D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688976-96B1-4126-B7FD-C856E6242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E0402-97F6-4204-8AB4-A688026DC3A5}"/>
              </a:ext>
            </a:extLst>
          </p:cNvPr>
          <p:cNvSpPr>
            <a:spLocks noGrp="1"/>
          </p:cNvSpPr>
          <p:nvPr>
            <p:ph type="dt" sz="half" idx="10"/>
          </p:nvPr>
        </p:nvSpPr>
        <p:spPr/>
        <p:txBody>
          <a:bodyPr/>
          <a:lstStyle/>
          <a:p>
            <a:fld id="{DC8CE13D-4FC5-49C3-AE02-71B2DEC078E1}" type="datetimeFigureOut">
              <a:rPr lang="en-US" smtClean="0"/>
              <a:t>1/5/2021</a:t>
            </a:fld>
            <a:endParaRPr lang="en-US"/>
          </a:p>
        </p:txBody>
      </p:sp>
      <p:sp>
        <p:nvSpPr>
          <p:cNvPr id="6" name="Footer Placeholder 5">
            <a:extLst>
              <a:ext uri="{FF2B5EF4-FFF2-40B4-BE49-F238E27FC236}">
                <a16:creationId xmlns:a16="http://schemas.microsoft.com/office/drawing/2014/main" id="{5D70DE7A-25EF-4E35-8713-D0D57D4E5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C93D7-368E-40B2-A713-02125B1FA402}"/>
              </a:ext>
            </a:extLst>
          </p:cNvPr>
          <p:cNvSpPr>
            <a:spLocks noGrp="1"/>
          </p:cNvSpPr>
          <p:nvPr>
            <p:ph type="sldNum" sz="quarter" idx="12"/>
          </p:nvPr>
        </p:nvSpPr>
        <p:spPr/>
        <p:txBody>
          <a:bodyPr/>
          <a:lstStyle/>
          <a:p>
            <a:fld id="{970BFC13-8A5A-454E-90D3-8C454BC70722}" type="slidenum">
              <a:rPr lang="en-US" smtClean="0"/>
              <a:t>‹#›</a:t>
            </a:fld>
            <a:endParaRPr lang="en-US"/>
          </a:p>
        </p:txBody>
      </p:sp>
    </p:spTree>
    <p:extLst>
      <p:ext uri="{BB962C8B-B14F-4D97-AF65-F5344CB8AC3E}">
        <p14:creationId xmlns:p14="http://schemas.microsoft.com/office/powerpoint/2010/main" val="429138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EE2F-AF5F-45D2-A29D-DCD3F4C43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B2C806-373E-4F65-874C-6BA5A03731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0AC718-671C-46A0-BE63-915EE6A88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30AED-42E1-4E8B-98C0-35AF13613CD1}"/>
              </a:ext>
            </a:extLst>
          </p:cNvPr>
          <p:cNvSpPr>
            <a:spLocks noGrp="1"/>
          </p:cNvSpPr>
          <p:nvPr>
            <p:ph type="dt" sz="half" idx="10"/>
          </p:nvPr>
        </p:nvSpPr>
        <p:spPr/>
        <p:txBody>
          <a:bodyPr/>
          <a:lstStyle/>
          <a:p>
            <a:fld id="{DC8CE13D-4FC5-49C3-AE02-71B2DEC078E1}" type="datetimeFigureOut">
              <a:rPr lang="en-US" smtClean="0"/>
              <a:t>1/5/2021</a:t>
            </a:fld>
            <a:endParaRPr lang="en-US"/>
          </a:p>
        </p:txBody>
      </p:sp>
      <p:sp>
        <p:nvSpPr>
          <p:cNvPr id="6" name="Footer Placeholder 5">
            <a:extLst>
              <a:ext uri="{FF2B5EF4-FFF2-40B4-BE49-F238E27FC236}">
                <a16:creationId xmlns:a16="http://schemas.microsoft.com/office/drawing/2014/main" id="{A4F16772-80FE-4D66-A6D6-B8792663A5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AC90F-0278-4677-A233-C94264D3FEF2}"/>
              </a:ext>
            </a:extLst>
          </p:cNvPr>
          <p:cNvSpPr>
            <a:spLocks noGrp="1"/>
          </p:cNvSpPr>
          <p:nvPr>
            <p:ph type="sldNum" sz="quarter" idx="12"/>
          </p:nvPr>
        </p:nvSpPr>
        <p:spPr/>
        <p:txBody>
          <a:bodyPr/>
          <a:lstStyle/>
          <a:p>
            <a:fld id="{970BFC13-8A5A-454E-90D3-8C454BC70722}" type="slidenum">
              <a:rPr lang="en-US" smtClean="0"/>
              <a:t>‹#›</a:t>
            </a:fld>
            <a:endParaRPr lang="en-US"/>
          </a:p>
        </p:txBody>
      </p:sp>
    </p:spTree>
    <p:extLst>
      <p:ext uri="{BB962C8B-B14F-4D97-AF65-F5344CB8AC3E}">
        <p14:creationId xmlns:p14="http://schemas.microsoft.com/office/powerpoint/2010/main" val="402085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41215E-F0C0-427F-8E44-DE750DA58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0F87A8-68E9-42B3-A84A-36835627C7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87E4A-4FBE-48FF-B05A-D76DA83C6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CE13D-4FC5-49C3-AE02-71B2DEC078E1}" type="datetimeFigureOut">
              <a:rPr lang="en-US" smtClean="0"/>
              <a:t>1/5/2021</a:t>
            </a:fld>
            <a:endParaRPr lang="en-US"/>
          </a:p>
        </p:txBody>
      </p:sp>
      <p:sp>
        <p:nvSpPr>
          <p:cNvPr id="5" name="Footer Placeholder 4">
            <a:extLst>
              <a:ext uri="{FF2B5EF4-FFF2-40B4-BE49-F238E27FC236}">
                <a16:creationId xmlns:a16="http://schemas.microsoft.com/office/drawing/2014/main" id="{D6B279D7-3475-4D13-AA8C-7AC99B646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88E8DE-6645-4D18-B0D7-F2C407E9F5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BFC13-8A5A-454E-90D3-8C454BC70722}" type="slidenum">
              <a:rPr lang="en-US" smtClean="0"/>
              <a:t>‹#›</a:t>
            </a:fld>
            <a:endParaRPr lang="en-US"/>
          </a:p>
        </p:txBody>
      </p:sp>
    </p:spTree>
    <p:extLst>
      <p:ext uri="{BB962C8B-B14F-4D97-AF65-F5344CB8AC3E}">
        <p14:creationId xmlns:p14="http://schemas.microsoft.com/office/powerpoint/2010/main" val="771174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1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70.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25.png"/><Relationship Id="rId7" Type="http://schemas.openxmlformats.org/officeDocument/2006/relationships/image" Target="../media/image12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6.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31.png"/><Relationship Id="rId7"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1.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NULL"/><Relationship Id="rId7" Type="http://schemas.openxmlformats.org/officeDocument/2006/relationships/image" Target="../media/image13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311.png"/><Relationship Id="rId5" Type="http://schemas.openxmlformats.org/officeDocument/2006/relationships/image" Target="NUL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10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1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0DBB-CCE6-4B54-B8DA-27BFCE7DF1B8}"/>
              </a:ext>
            </a:extLst>
          </p:cNvPr>
          <p:cNvSpPr>
            <a:spLocks noGrp="1"/>
          </p:cNvSpPr>
          <p:nvPr>
            <p:ph type="ctrTitle"/>
          </p:nvPr>
        </p:nvSpPr>
        <p:spPr>
          <a:xfrm>
            <a:off x="1524000" y="573724"/>
            <a:ext cx="9144000" cy="1851842"/>
          </a:xfrm>
        </p:spPr>
        <p:txBody>
          <a:bodyPr>
            <a:normAutofit/>
          </a:bodyPr>
          <a:lstStyle/>
          <a:p>
            <a:r>
              <a:rPr lang="en-US" sz="3200" dirty="0"/>
              <a:t>A quantum annealing approach for learning Boltzmann machines as function approximators and/or samplers</a:t>
            </a:r>
          </a:p>
        </p:txBody>
      </p:sp>
      <p:sp>
        <p:nvSpPr>
          <p:cNvPr id="3" name="Subtitle 2">
            <a:extLst>
              <a:ext uri="{FF2B5EF4-FFF2-40B4-BE49-F238E27FC236}">
                <a16:creationId xmlns:a16="http://schemas.microsoft.com/office/drawing/2014/main" id="{21C84770-53D6-46D1-8B9D-A841236CBD93}"/>
              </a:ext>
            </a:extLst>
          </p:cNvPr>
          <p:cNvSpPr>
            <a:spLocks noGrp="1"/>
          </p:cNvSpPr>
          <p:nvPr>
            <p:ph type="subTitle" idx="1"/>
          </p:nvPr>
        </p:nvSpPr>
        <p:spPr>
          <a:xfrm>
            <a:off x="1524000" y="3053399"/>
            <a:ext cx="9144000" cy="1655762"/>
          </a:xfrm>
        </p:spPr>
        <p:txBody>
          <a:bodyPr/>
          <a:lstStyle/>
          <a:p>
            <a:r>
              <a:rPr lang="en-US" dirty="0"/>
              <a:t>Siddhartha Srivastava, Veera Sundararaghavan</a:t>
            </a:r>
          </a:p>
          <a:p>
            <a:r>
              <a:rPr lang="en-US" dirty="0"/>
              <a:t>Multi-Scale Structural Simulations Laboratory</a:t>
            </a:r>
          </a:p>
          <a:p>
            <a:r>
              <a:rPr lang="en-US" dirty="0"/>
              <a:t>University of Michigan, Ann Arbor</a:t>
            </a:r>
          </a:p>
        </p:txBody>
      </p:sp>
      <p:pic>
        <p:nvPicPr>
          <p:cNvPr id="1034" name="Picture 10" descr="Logos – Brand &amp; Visual Identity">
            <a:extLst>
              <a:ext uri="{FF2B5EF4-FFF2-40B4-BE49-F238E27FC236}">
                <a16:creationId xmlns:a16="http://schemas.microsoft.com/office/drawing/2014/main" id="{074B1F2D-5406-4445-A810-B73E4EF5B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05" y="5959309"/>
            <a:ext cx="6096005" cy="63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361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8590-5D80-4A1A-BE5F-5EF4D3FC1588}"/>
              </a:ext>
            </a:extLst>
          </p:cNvPr>
          <p:cNvSpPr>
            <a:spLocks noGrp="1"/>
          </p:cNvSpPr>
          <p:nvPr>
            <p:ph type="title"/>
          </p:nvPr>
        </p:nvSpPr>
        <p:spPr/>
        <p:txBody>
          <a:bodyPr/>
          <a:lstStyle/>
          <a:p>
            <a:r>
              <a:rPr lang="en-US" dirty="0"/>
              <a:t>Computational Complexity is determined by the topology of the graph</a:t>
            </a:r>
          </a:p>
        </p:txBody>
      </p:sp>
      <p:sp>
        <p:nvSpPr>
          <p:cNvPr id="39" name="TextBox 38">
            <a:extLst>
              <a:ext uri="{FF2B5EF4-FFF2-40B4-BE49-F238E27FC236}">
                <a16:creationId xmlns:a16="http://schemas.microsoft.com/office/drawing/2014/main" id="{BB253608-6C9E-4694-873B-8F94BADB5F75}"/>
              </a:ext>
            </a:extLst>
          </p:cNvPr>
          <p:cNvSpPr txBox="1"/>
          <p:nvPr/>
        </p:nvSpPr>
        <p:spPr>
          <a:xfrm>
            <a:off x="1761058" y="4320590"/>
            <a:ext cx="8669883" cy="400110"/>
          </a:xfrm>
          <a:prstGeom prst="rect">
            <a:avLst/>
          </a:prstGeom>
          <a:noFill/>
        </p:spPr>
        <p:txBody>
          <a:bodyPr wrap="square">
            <a:spAutoFit/>
          </a:bodyPr>
          <a:lstStyle/>
          <a:p>
            <a:r>
              <a:rPr lang="en-US" sz="2000" b="1" u="sng" dirty="0"/>
              <a:t>Idea</a:t>
            </a:r>
            <a:r>
              <a:rPr lang="en-US" sz="2000" b="1" dirty="0"/>
              <a:t>:</a:t>
            </a:r>
            <a:r>
              <a:rPr lang="en-US" sz="2000" dirty="0"/>
              <a:t> Start with a data (desired) state and check if you are moving away from it.</a:t>
            </a:r>
          </a:p>
        </p:txBody>
      </p:sp>
      <p:sp>
        <p:nvSpPr>
          <p:cNvPr id="20" name="TextBox 19">
            <a:extLst>
              <a:ext uri="{FF2B5EF4-FFF2-40B4-BE49-F238E27FC236}">
                <a16:creationId xmlns:a16="http://schemas.microsoft.com/office/drawing/2014/main" id="{61B74A05-0FEB-4BC1-8DAA-0D72D8ADC202}"/>
              </a:ext>
            </a:extLst>
          </p:cNvPr>
          <p:cNvSpPr txBox="1"/>
          <p:nvPr/>
        </p:nvSpPr>
        <p:spPr>
          <a:xfrm>
            <a:off x="843159" y="3505218"/>
            <a:ext cx="4416294" cy="677108"/>
          </a:xfrm>
          <a:prstGeom prst="rect">
            <a:avLst/>
          </a:prstGeom>
          <a:noFill/>
        </p:spPr>
        <p:txBody>
          <a:bodyPr wrap="square">
            <a:spAutoFit/>
          </a:bodyPr>
          <a:lstStyle/>
          <a:p>
            <a:r>
              <a:rPr lang="en-US" dirty="0"/>
              <a:t>Contrastive Divergence / Negative Sampling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Hinton, Geoffrey E., Simon </a:t>
            </a:r>
            <a:r>
              <a:rPr kumimoji="0" lang="en-US" sz="1000" b="0" i="0" u="none" strike="noStrike" kern="1200" cap="none" spc="0" normalizeH="0" baseline="0" noProof="0" dirty="0" err="1">
                <a:ln>
                  <a:noFill/>
                </a:ln>
                <a:solidFill>
                  <a:srgbClr val="222222"/>
                </a:solidFill>
                <a:effectLst/>
                <a:uLnTx/>
                <a:uFillTx/>
                <a:latin typeface="Arial" panose="020B0604020202020204" pitchFamily="34" charset="0"/>
                <a:ea typeface="+mn-ea"/>
                <a:cs typeface="+mn-cs"/>
              </a:rPr>
              <a:t>Osindero</a:t>
            </a:r>
            <a:r>
              <a:rPr kumimoji="0" lang="en-US"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and Yee-</a:t>
            </a:r>
            <a:r>
              <a:rPr kumimoji="0" lang="en-US" sz="1000" b="0" i="0" u="none" strike="noStrike" kern="1200" cap="none" spc="0" normalizeH="0" baseline="0" noProof="0" dirty="0" err="1">
                <a:ln>
                  <a:noFill/>
                </a:ln>
                <a:solidFill>
                  <a:srgbClr val="222222"/>
                </a:solidFill>
                <a:effectLst/>
                <a:uLnTx/>
                <a:uFillTx/>
                <a:latin typeface="Arial" panose="020B0604020202020204" pitchFamily="34" charset="0"/>
                <a:ea typeface="+mn-ea"/>
                <a:cs typeface="+mn-cs"/>
              </a:rPr>
              <a:t>Whye</a:t>
            </a:r>
            <a:r>
              <a:rPr kumimoji="0" lang="en-US"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a:t>
            </a:r>
            <a:r>
              <a:rPr kumimoji="0" lang="en-US" sz="1000" b="0" i="0" u="none" strike="noStrike" kern="1200" cap="none" spc="0" normalizeH="0" baseline="0" noProof="0" dirty="0" err="1">
                <a:ln>
                  <a:noFill/>
                </a:ln>
                <a:solidFill>
                  <a:srgbClr val="222222"/>
                </a:solidFill>
                <a:effectLst/>
                <a:uLnTx/>
                <a:uFillTx/>
                <a:latin typeface="Arial" panose="020B0604020202020204" pitchFamily="34" charset="0"/>
                <a:ea typeface="+mn-ea"/>
                <a:cs typeface="+mn-cs"/>
              </a:rPr>
              <a:t>Teh</a:t>
            </a:r>
            <a:r>
              <a:rPr kumimoji="0" lang="en-US"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"A fast learning algorithm for deep belief nets." </a:t>
            </a:r>
            <a:r>
              <a:rPr kumimoji="0" lang="en-US" sz="1000" b="0" i="1" u="none" strike="noStrike" kern="1200" cap="none" spc="0" normalizeH="0" baseline="0" noProof="0" dirty="0">
                <a:ln>
                  <a:noFill/>
                </a:ln>
                <a:solidFill>
                  <a:srgbClr val="222222"/>
                </a:solidFill>
                <a:effectLst/>
                <a:uLnTx/>
                <a:uFillTx/>
                <a:latin typeface="Arial" panose="020B0604020202020204" pitchFamily="34" charset="0"/>
                <a:ea typeface="+mn-ea"/>
                <a:cs typeface="+mn-cs"/>
              </a:rPr>
              <a:t>Neural computation</a:t>
            </a:r>
            <a:r>
              <a:rPr kumimoji="0" lang="en-US"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18.7 (2006): 1527-1554</a:t>
            </a:r>
            <a:endParaRPr lang="en-US"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C75D14E-DAAD-43DE-9BC3-A830FED1AF27}"/>
                  </a:ext>
                </a:extLst>
              </p:cNvPr>
              <p:cNvSpPr txBox="1"/>
              <p:nvPr/>
            </p:nvSpPr>
            <p:spPr>
              <a:xfrm>
                <a:off x="7270901" y="5032508"/>
                <a:ext cx="4695060" cy="1203984"/>
              </a:xfrm>
              <a:prstGeom prst="rect">
                <a:avLst/>
              </a:prstGeom>
              <a:noFill/>
            </p:spPr>
            <p:txBody>
              <a:bodyPr wrap="square">
                <a:spAutoFit/>
              </a:bodyPr>
              <a:lstStyle/>
              <a:p>
                <a:r>
                  <a:rPr lang="en-US" b="0" dirty="0"/>
                  <a:t>Positive </a:t>
                </a:r>
                <a:r>
                  <a:rPr lang="en-US" dirty="0"/>
                  <a:t>Phase: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h</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num>
                          <m:den>
                            <m:r>
                              <a:rPr lang="en-US" b="0" i="1" smtClean="0">
                                <a:latin typeface="Cambria Math" panose="02040503050406030204" pitchFamily="18" charset="0"/>
                              </a:rPr>
                              <m:t>𝜕𝜃</m:t>
                            </m:r>
                          </m:den>
                        </m:f>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h</m:t>
                            </m:r>
                          </m:e>
                        </m:d>
                      </m:num>
                      <m:den>
                        <m:r>
                          <a:rPr lang="en-US" b="0" i="1" smtClean="0">
                            <a:latin typeface="Cambria Math" panose="02040503050406030204" pitchFamily="18" charset="0"/>
                          </a:rPr>
                          <m:t>𝜕𝜃</m:t>
                        </m:r>
                      </m:den>
                    </m:f>
                  </m:oMath>
                </a14:m>
                <a:endParaRPr lang="en-US" b="0" i="1" dirty="0">
                  <a:latin typeface="Cambria Math" panose="02040503050406030204" pitchFamily="18" charset="0"/>
                </a:endParaRPr>
              </a:p>
              <a:p>
                <a:endParaRPr lang="en-US" b="0" i="1" dirty="0">
                  <a:latin typeface="Cambria Math" panose="02040503050406030204" pitchFamily="18" charset="0"/>
                </a:endParaRPr>
              </a:p>
              <a:p>
                <a:r>
                  <a:rPr lang="en-US" b="0" dirty="0"/>
                  <a:t>Negative Phase: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h</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num>
                          <m:den>
                            <m:r>
                              <a:rPr lang="en-US" b="0" i="1" smtClean="0">
                                <a:latin typeface="Cambria Math" panose="02040503050406030204" pitchFamily="18" charset="0"/>
                              </a:rPr>
                              <m:t>𝜕𝜃</m:t>
                            </m:r>
                          </m:den>
                        </m:f>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num>
                      <m:den>
                        <m:r>
                          <a:rPr lang="en-US" b="0" i="1" smtClean="0">
                            <a:latin typeface="Cambria Math" panose="02040503050406030204" pitchFamily="18" charset="0"/>
                          </a:rPr>
                          <m:t>𝜕𝜃</m:t>
                        </m:r>
                      </m:den>
                    </m:f>
                  </m:oMath>
                </a14:m>
                <a:endParaRPr lang="en-US" dirty="0"/>
              </a:p>
            </p:txBody>
          </p:sp>
        </mc:Choice>
        <mc:Fallback xmlns="">
          <p:sp>
            <p:nvSpPr>
              <p:cNvPr id="26" name="TextBox 25">
                <a:extLst>
                  <a:ext uri="{FF2B5EF4-FFF2-40B4-BE49-F238E27FC236}">
                    <a16:creationId xmlns:a16="http://schemas.microsoft.com/office/drawing/2014/main" id="{6C75D14E-DAAD-43DE-9BC3-A830FED1AF27}"/>
                  </a:ext>
                </a:extLst>
              </p:cNvPr>
              <p:cNvSpPr txBox="1">
                <a:spLocks noRot="1" noChangeAspect="1" noMove="1" noResize="1" noEditPoints="1" noAdjustHandles="1" noChangeArrowheads="1" noChangeShapeType="1" noTextEdit="1"/>
              </p:cNvSpPr>
              <p:nvPr/>
            </p:nvSpPr>
            <p:spPr>
              <a:xfrm>
                <a:off x="7270901" y="5032508"/>
                <a:ext cx="4695060" cy="1203984"/>
              </a:xfrm>
              <a:prstGeom prst="rect">
                <a:avLst/>
              </a:prstGeom>
              <a:blipFill>
                <a:blip r:embed="rId3"/>
                <a:stretch>
                  <a:fillRect l="-1169" b="-2030"/>
                </a:stretch>
              </a:blipFill>
            </p:spPr>
            <p:txBody>
              <a:bodyPr/>
              <a:lstStyle/>
              <a:p>
                <a:r>
                  <a:rPr lang="en-US">
                    <a:noFill/>
                  </a:rPr>
                  <a:t> </a:t>
                </a:r>
              </a:p>
            </p:txBody>
          </p:sp>
        </mc:Fallback>
      </mc:AlternateContent>
      <p:pic>
        <p:nvPicPr>
          <p:cNvPr id="28" name="Picture 27">
            <a:extLst>
              <a:ext uri="{FF2B5EF4-FFF2-40B4-BE49-F238E27FC236}">
                <a16:creationId xmlns:a16="http://schemas.microsoft.com/office/drawing/2014/main" id="{708BCA24-5BE0-4525-8239-2C2F85A56E6C}"/>
              </a:ext>
            </a:extLst>
          </p:cNvPr>
          <p:cNvPicPr>
            <a:picLocks noChangeAspect="1"/>
          </p:cNvPicPr>
          <p:nvPr/>
        </p:nvPicPr>
        <p:blipFill>
          <a:blip r:embed="rId4"/>
          <a:stretch>
            <a:fillRect/>
          </a:stretch>
        </p:blipFill>
        <p:spPr>
          <a:xfrm>
            <a:off x="425991" y="5092494"/>
            <a:ext cx="6358172" cy="1137891"/>
          </a:xfrm>
          <a:prstGeom prst="rect">
            <a:avLst/>
          </a:prstGeom>
        </p:spPr>
      </p:pic>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893BA89-548A-49FD-934D-D62F5056585E}"/>
                  </a:ext>
                </a:extLst>
              </p:cNvPr>
              <p:cNvSpPr txBox="1"/>
              <p:nvPr/>
            </p:nvSpPr>
            <p:spPr>
              <a:xfrm>
                <a:off x="5477195" y="2419716"/>
                <a:ext cx="5622758" cy="645561"/>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log</m:t>
                                  </m:r>
                                </m:fName>
                                <m:e>
                                  <m:r>
                                    <a:rPr lang="en-US" sz="1600" b="0" i="1" smtClean="0">
                                      <a:latin typeface="Cambria Math" panose="02040503050406030204" pitchFamily="18" charset="0"/>
                                    </a:rPr>
                                    <m:t>𝑝</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𝑣</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e>
                              </m:func>
                            </m:e>
                          </m:d>
                        </m:num>
                        <m:den>
                          <m:r>
                            <a:rPr lang="en-US" sz="1600" b="0" i="1" smtClean="0">
                              <a:latin typeface="Cambria Math" panose="02040503050406030204" pitchFamily="18" charset="0"/>
                            </a:rPr>
                            <m:t>𝜕𝜃</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𝔼</m:t>
                          </m:r>
                        </m:e>
                        <m:sub>
                          <m:r>
                            <a:rPr lang="en-US" sz="1600" b="0" i="1" smtClean="0">
                              <a:latin typeface="Cambria Math" panose="02040503050406030204" pitchFamily="18" charset="0"/>
                            </a:rPr>
                            <m:t>h</m:t>
                          </m:r>
                        </m:sub>
                      </m:sSub>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𝐸</m:t>
                              </m:r>
                              <m:r>
                                <a:rPr lang="en-US" sz="1600" b="0" i="1" smtClean="0">
                                  <a:latin typeface="Cambria Math" panose="02040503050406030204" pitchFamily="18" charset="0"/>
                                </a:rPr>
                                <m:t>(</m:t>
                              </m:r>
                              <m:r>
                                <a:rPr lang="en-US" sz="1600" b="0" i="1" smtClean="0">
                                  <a:latin typeface="Cambria Math" panose="02040503050406030204" pitchFamily="18" charset="0"/>
                                </a:rPr>
                                <m:t>𝑣</m:t>
                              </m:r>
                              <m:r>
                                <a:rPr lang="en-US" sz="1600" b="0" i="1" smtClean="0">
                                  <a:latin typeface="Cambria Math" panose="02040503050406030204" pitchFamily="18" charset="0"/>
                                </a:rPr>
                                <m:t>,</m:t>
                              </m:r>
                              <m:r>
                                <a:rPr lang="en-US" sz="1600" b="0" i="1" smtClean="0">
                                  <a:latin typeface="Cambria Math" panose="02040503050406030204" pitchFamily="18" charset="0"/>
                                </a:rPr>
                                <m:t>h</m:t>
                              </m:r>
                              <m:r>
                                <a:rPr lang="en-US" sz="1600" b="0" i="1" smtClean="0">
                                  <a:latin typeface="Cambria Math" panose="02040503050406030204" pitchFamily="18" charset="0"/>
                                </a:rPr>
                                <m:t>)</m:t>
                              </m:r>
                            </m:num>
                            <m:den>
                              <m:r>
                                <a:rPr lang="en-US" sz="1600" b="0" i="1" smtClean="0">
                                  <a:latin typeface="Cambria Math" panose="02040503050406030204" pitchFamily="18" charset="0"/>
                                </a:rPr>
                                <m:t>𝜕𝜃</m:t>
                              </m:r>
                            </m:den>
                          </m:f>
                        </m:e>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𝑣</m:t>
                              </m:r>
                            </m:e>
                            <m:sup>
                              <m:r>
                                <a:rPr lang="en-US" sz="1600" b="0" i="1" smtClean="0">
                                  <a:latin typeface="Cambria Math" panose="02040503050406030204" pitchFamily="18" charset="0"/>
                                </a:rPr>
                                <m:t>∗</m:t>
                              </m:r>
                            </m:sup>
                          </m:sSup>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𝔼</m:t>
                          </m:r>
                        </m:e>
                        <m:sub>
                          <m:r>
                            <a:rPr lang="en-US" sz="1600" b="0" i="1" smtClean="0">
                              <a:latin typeface="Cambria Math" panose="02040503050406030204" pitchFamily="18" charset="0"/>
                            </a:rPr>
                            <m:t>𝑣</m:t>
                          </m:r>
                          <m:r>
                            <a:rPr lang="en-US" sz="1600" b="0" i="1" smtClean="0">
                              <a:latin typeface="Cambria Math" panose="02040503050406030204" pitchFamily="18" charset="0"/>
                            </a:rPr>
                            <m:t>,</m:t>
                          </m:r>
                          <m:r>
                            <a:rPr lang="en-US" sz="1600" b="0" i="1" smtClean="0">
                              <a:latin typeface="Cambria Math" panose="02040503050406030204" pitchFamily="18" charset="0"/>
                            </a:rPr>
                            <m:t>h</m:t>
                          </m:r>
                        </m:sub>
                      </m:sSub>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𝐸</m:t>
                              </m:r>
                              <m:r>
                                <a:rPr lang="en-US" sz="1600" b="0" i="1" smtClean="0">
                                  <a:latin typeface="Cambria Math" panose="02040503050406030204" pitchFamily="18" charset="0"/>
                                </a:rPr>
                                <m:t>(</m:t>
                              </m:r>
                              <m:r>
                                <a:rPr lang="en-US" sz="1600" b="0" i="1" smtClean="0">
                                  <a:latin typeface="Cambria Math" panose="02040503050406030204" pitchFamily="18" charset="0"/>
                                </a:rPr>
                                <m:t>𝑣</m:t>
                              </m:r>
                              <m:r>
                                <a:rPr lang="en-US" sz="1600" b="0" i="1" smtClean="0">
                                  <a:latin typeface="Cambria Math" panose="02040503050406030204" pitchFamily="18" charset="0"/>
                                </a:rPr>
                                <m:t>,</m:t>
                              </m:r>
                              <m:r>
                                <a:rPr lang="en-US" sz="1600" b="0" i="1" smtClean="0">
                                  <a:latin typeface="Cambria Math" panose="02040503050406030204" pitchFamily="18" charset="0"/>
                                </a:rPr>
                                <m:t>h</m:t>
                              </m:r>
                              <m:r>
                                <a:rPr lang="en-US" sz="1600" b="0" i="1" smtClean="0">
                                  <a:latin typeface="Cambria Math" panose="02040503050406030204" pitchFamily="18" charset="0"/>
                                </a:rPr>
                                <m:t>)</m:t>
                              </m:r>
                            </m:num>
                            <m:den>
                              <m:r>
                                <a:rPr lang="en-US" sz="1600" b="0" i="1" smtClean="0">
                                  <a:latin typeface="Cambria Math" panose="02040503050406030204" pitchFamily="18" charset="0"/>
                                </a:rPr>
                                <m:t>𝜕𝜃</m:t>
                              </m:r>
                            </m:den>
                          </m:f>
                        </m:e>
                      </m:d>
                    </m:oMath>
                  </m:oMathPara>
                </a14:m>
                <a:endParaRPr lang="en-US" sz="1600" dirty="0"/>
              </a:p>
            </p:txBody>
          </p:sp>
        </mc:Choice>
        <mc:Fallback xmlns="">
          <p:sp>
            <p:nvSpPr>
              <p:cNvPr id="45" name="TextBox 44">
                <a:extLst>
                  <a:ext uri="{FF2B5EF4-FFF2-40B4-BE49-F238E27FC236}">
                    <a16:creationId xmlns:a16="http://schemas.microsoft.com/office/drawing/2014/main" id="{8893BA89-548A-49FD-934D-D62F5056585E}"/>
                  </a:ext>
                </a:extLst>
              </p:cNvPr>
              <p:cNvSpPr txBox="1">
                <a:spLocks noRot="1" noChangeAspect="1" noMove="1" noResize="1" noEditPoints="1" noAdjustHandles="1" noChangeArrowheads="1" noChangeShapeType="1" noTextEdit="1"/>
              </p:cNvSpPr>
              <p:nvPr/>
            </p:nvSpPr>
            <p:spPr>
              <a:xfrm>
                <a:off x="5477195" y="2419716"/>
                <a:ext cx="5622758" cy="645561"/>
              </a:xfrm>
              <a:prstGeom prst="rect">
                <a:avLst/>
              </a:prstGeom>
              <a:blipFill>
                <a:blip r:embed="rId5"/>
                <a:stretch>
                  <a:fillRect/>
                </a:stretch>
              </a:blipFill>
            </p:spPr>
            <p:txBody>
              <a:bodyPr/>
              <a:lstStyle/>
              <a:p>
                <a:r>
                  <a:rPr lang="en-US">
                    <a:noFill/>
                  </a:rPr>
                  <a:t> </a:t>
                </a:r>
              </a:p>
            </p:txBody>
          </p:sp>
        </mc:Fallback>
      </mc:AlternateContent>
      <p:pic>
        <p:nvPicPr>
          <p:cNvPr id="49" name="Picture 48">
            <a:extLst>
              <a:ext uri="{FF2B5EF4-FFF2-40B4-BE49-F238E27FC236}">
                <a16:creationId xmlns:a16="http://schemas.microsoft.com/office/drawing/2014/main" id="{E5880623-0800-41D1-AE5A-D85A402168B0}"/>
              </a:ext>
            </a:extLst>
          </p:cNvPr>
          <p:cNvPicPr>
            <a:picLocks noChangeAspect="1"/>
          </p:cNvPicPr>
          <p:nvPr/>
        </p:nvPicPr>
        <p:blipFill>
          <a:blip r:embed="rId6"/>
          <a:stretch>
            <a:fillRect/>
          </a:stretch>
        </p:blipFill>
        <p:spPr>
          <a:xfrm>
            <a:off x="1092047" y="1952403"/>
            <a:ext cx="3602502" cy="1325561"/>
          </a:xfrm>
          <a:prstGeom prst="rect">
            <a:avLst/>
          </a:prstGeom>
        </p:spPr>
      </p:pic>
      <p:sp>
        <p:nvSpPr>
          <p:cNvPr id="3" name="Rectangle 2">
            <a:extLst>
              <a:ext uri="{FF2B5EF4-FFF2-40B4-BE49-F238E27FC236}">
                <a16:creationId xmlns:a16="http://schemas.microsoft.com/office/drawing/2014/main" id="{4A1BA2AD-1275-4F8B-AC92-680C7A140BD3}"/>
              </a:ext>
            </a:extLst>
          </p:cNvPr>
          <p:cNvSpPr/>
          <p:nvPr/>
        </p:nvSpPr>
        <p:spPr>
          <a:xfrm>
            <a:off x="6484458" y="3203541"/>
            <a:ext cx="3608232" cy="369332"/>
          </a:xfrm>
          <a:prstGeom prst="rect">
            <a:avLst/>
          </a:prstGeom>
        </p:spPr>
        <p:txBody>
          <a:bodyPr wrap="none">
            <a:spAutoFit/>
          </a:bodyPr>
          <a:lstStyle/>
          <a:p>
            <a:r>
              <a:rPr lang="en-US" dirty="0"/>
              <a:t>Maximizing likelihood of a data state</a:t>
            </a:r>
          </a:p>
        </p:txBody>
      </p:sp>
    </p:spTree>
    <p:extLst>
      <p:ext uri="{BB962C8B-B14F-4D97-AF65-F5344CB8AC3E}">
        <p14:creationId xmlns:p14="http://schemas.microsoft.com/office/powerpoint/2010/main" val="135043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0"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5A87-A79D-443C-85FB-7702CFB73EF4}"/>
              </a:ext>
            </a:extLst>
          </p:cNvPr>
          <p:cNvSpPr>
            <a:spLocks noGrp="1"/>
          </p:cNvSpPr>
          <p:nvPr>
            <p:ph type="title"/>
          </p:nvPr>
        </p:nvSpPr>
        <p:spPr/>
        <p:txBody>
          <a:bodyPr/>
          <a:lstStyle/>
          <a:p>
            <a:r>
              <a:rPr lang="en-US" dirty="0"/>
              <a:t>Computational Complexity is determined by the topology of the graph</a:t>
            </a:r>
          </a:p>
        </p:txBody>
      </p:sp>
      <p:sp>
        <p:nvSpPr>
          <p:cNvPr id="3" name="Content Placeholder 2">
            <a:extLst>
              <a:ext uri="{FF2B5EF4-FFF2-40B4-BE49-F238E27FC236}">
                <a16:creationId xmlns:a16="http://schemas.microsoft.com/office/drawing/2014/main" id="{68A81726-0AEA-4060-AFD9-0C73600337D0}"/>
              </a:ext>
            </a:extLst>
          </p:cNvPr>
          <p:cNvSpPr>
            <a:spLocks noGrp="1"/>
          </p:cNvSpPr>
          <p:nvPr>
            <p:ph idx="1"/>
          </p:nvPr>
        </p:nvSpPr>
        <p:spPr>
          <a:xfrm>
            <a:off x="577516" y="1690689"/>
            <a:ext cx="11223057" cy="788900"/>
          </a:xfrm>
        </p:spPr>
        <p:txBody>
          <a:bodyPr>
            <a:normAutofit/>
          </a:bodyPr>
          <a:lstStyle/>
          <a:p>
            <a:r>
              <a:rPr lang="en-US" sz="2000" dirty="0"/>
              <a:t>Ease of computation doesn’t depend on just sparsity but the overall topology of graph, e.g., presence of cycles, multipartite graph etc.  </a:t>
            </a:r>
          </a:p>
        </p:txBody>
      </p:sp>
      <p:pic>
        <p:nvPicPr>
          <p:cNvPr id="235" name="Picture 234">
            <a:extLst>
              <a:ext uri="{FF2B5EF4-FFF2-40B4-BE49-F238E27FC236}">
                <a16:creationId xmlns:a16="http://schemas.microsoft.com/office/drawing/2014/main" id="{9389E30F-DC48-4674-99CC-C615E86A4B7A}"/>
              </a:ext>
            </a:extLst>
          </p:cNvPr>
          <p:cNvPicPr>
            <a:picLocks noChangeAspect="1"/>
          </p:cNvPicPr>
          <p:nvPr/>
        </p:nvPicPr>
        <p:blipFill>
          <a:blip r:embed="rId3"/>
          <a:stretch>
            <a:fillRect/>
          </a:stretch>
        </p:blipFill>
        <p:spPr>
          <a:xfrm>
            <a:off x="2666198" y="2510646"/>
            <a:ext cx="2166493" cy="797174"/>
          </a:xfrm>
          <a:prstGeom prst="rect">
            <a:avLst/>
          </a:prstGeom>
        </p:spPr>
      </p:pic>
      <p:pic>
        <p:nvPicPr>
          <p:cNvPr id="270" name="Picture 269">
            <a:extLst>
              <a:ext uri="{FF2B5EF4-FFF2-40B4-BE49-F238E27FC236}">
                <a16:creationId xmlns:a16="http://schemas.microsoft.com/office/drawing/2014/main" id="{49CDAB6D-1338-47EB-BA37-6AE01B425FD0}"/>
              </a:ext>
            </a:extLst>
          </p:cNvPr>
          <p:cNvPicPr>
            <a:picLocks noChangeAspect="1"/>
          </p:cNvPicPr>
          <p:nvPr/>
        </p:nvPicPr>
        <p:blipFill>
          <a:blip r:embed="rId4"/>
          <a:stretch>
            <a:fillRect/>
          </a:stretch>
        </p:blipFill>
        <p:spPr>
          <a:xfrm>
            <a:off x="7416184" y="2470762"/>
            <a:ext cx="2164100" cy="797174"/>
          </a:xfrm>
          <a:prstGeom prst="rect">
            <a:avLst/>
          </a:prstGeom>
        </p:spPr>
      </p:pic>
      <p:sp>
        <p:nvSpPr>
          <p:cNvPr id="272" name="TextBox 271">
            <a:extLst>
              <a:ext uri="{FF2B5EF4-FFF2-40B4-BE49-F238E27FC236}">
                <a16:creationId xmlns:a16="http://schemas.microsoft.com/office/drawing/2014/main" id="{C0F2AE15-2697-48CB-A386-C1E6CC283E22}"/>
              </a:ext>
            </a:extLst>
          </p:cNvPr>
          <p:cNvSpPr txBox="1"/>
          <p:nvPr/>
        </p:nvSpPr>
        <p:spPr>
          <a:xfrm>
            <a:off x="1873717" y="3365646"/>
            <a:ext cx="3601597" cy="369332"/>
          </a:xfrm>
          <a:prstGeom prst="rect">
            <a:avLst/>
          </a:prstGeom>
          <a:noFill/>
        </p:spPr>
        <p:txBody>
          <a:bodyPr wrap="square">
            <a:spAutoFit/>
          </a:bodyPr>
          <a:lstStyle/>
          <a:p>
            <a:pPr algn="ctr"/>
            <a:r>
              <a:rPr lang="en-US" dirty="0"/>
              <a:t>Less complex</a:t>
            </a:r>
          </a:p>
        </p:txBody>
      </p:sp>
      <p:sp>
        <p:nvSpPr>
          <p:cNvPr id="274" name="TextBox 273">
            <a:extLst>
              <a:ext uri="{FF2B5EF4-FFF2-40B4-BE49-F238E27FC236}">
                <a16:creationId xmlns:a16="http://schemas.microsoft.com/office/drawing/2014/main" id="{10637B50-742C-432D-AB11-1E121A2BB496}"/>
              </a:ext>
            </a:extLst>
          </p:cNvPr>
          <p:cNvSpPr txBox="1"/>
          <p:nvPr/>
        </p:nvSpPr>
        <p:spPr>
          <a:xfrm>
            <a:off x="6697436" y="3387448"/>
            <a:ext cx="3601597" cy="369332"/>
          </a:xfrm>
          <a:prstGeom prst="rect">
            <a:avLst/>
          </a:prstGeom>
          <a:noFill/>
        </p:spPr>
        <p:txBody>
          <a:bodyPr wrap="square">
            <a:spAutoFit/>
          </a:bodyPr>
          <a:lstStyle/>
          <a:p>
            <a:pPr algn="ctr"/>
            <a:r>
              <a:rPr lang="en-US" dirty="0"/>
              <a:t>Moderately complex</a:t>
            </a:r>
          </a:p>
        </p:txBody>
      </p:sp>
      <p:sp>
        <p:nvSpPr>
          <p:cNvPr id="280" name="TextBox 279">
            <a:extLst>
              <a:ext uri="{FF2B5EF4-FFF2-40B4-BE49-F238E27FC236}">
                <a16:creationId xmlns:a16="http://schemas.microsoft.com/office/drawing/2014/main" id="{E65A10D6-8289-4F3D-B143-0B61C5A79C05}"/>
              </a:ext>
            </a:extLst>
          </p:cNvPr>
          <p:cNvSpPr txBox="1"/>
          <p:nvPr/>
        </p:nvSpPr>
        <p:spPr>
          <a:xfrm>
            <a:off x="2074203" y="4780673"/>
            <a:ext cx="1145060" cy="369332"/>
          </a:xfrm>
          <a:prstGeom prst="rect">
            <a:avLst/>
          </a:prstGeom>
          <a:noFill/>
        </p:spPr>
        <p:txBody>
          <a:bodyPr wrap="square">
            <a:spAutoFit/>
          </a:bodyPr>
          <a:lstStyle/>
          <a:p>
            <a:pPr marL="0" indent="0" algn="ctr">
              <a:buNone/>
            </a:pPr>
            <a:r>
              <a:rPr lang="en-US" dirty="0"/>
              <a:t>RBM[1]</a:t>
            </a:r>
          </a:p>
        </p:txBody>
      </p:sp>
      <p:sp>
        <p:nvSpPr>
          <p:cNvPr id="282" name="TextBox 281">
            <a:extLst>
              <a:ext uri="{FF2B5EF4-FFF2-40B4-BE49-F238E27FC236}">
                <a16:creationId xmlns:a16="http://schemas.microsoft.com/office/drawing/2014/main" id="{F006E15B-66FF-43E5-9272-663B49923135}"/>
              </a:ext>
            </a:extLst>
          </p:cNvPr>
          <p:cNvSpPr txBox="1"/>
          <p:nvPr/>
        </p:nvSpPr>
        <p:spPr>
          <a:xfrm>
            <a:off x="3219263" y="4564430"/>
            <a:ext cx="1145060" cy="646331"/>
          </a:xfrm>
          <a:prstGeom prst="rect">
            <a:avLst/>
          </a:prstGeom>
          <a:noFill/>
        </p:spPr>
        <p:txBody>
          <a:bodyPr wrap="square">
            <a:spAutoFit/>
          </a:bodyPr>
          <a:lstStyle/>
          <a:p>
            <a:pPr marL="0" indent="0" algn="ctr">
              <a:buNone/>
            </a:pPr>
            <a:r>
              <a:rPr lang="en-US" dirty="0"/>
              <a:t>Deep RBM[1]</a:t>
            </a:r>
          </a:p>
        </p:txBody>
      </p:sp>
      <p:pic>
        <p:nvPicPr>
          <p:cNvPr id="283" name="Picture 282">
            <a:extLst>
              <a:ext uri="{FF2B5EF4-FFF2-40B4-BE49-F238E27FC236}">
                <a16:creationId xmlns:a16="http://schemas.microsoft.com/office/drawing/2014/main" id="{8C3C1762-AA71-4DE3-9CA3-16155C1743D8}"/>
              </a:ext>
            </a:extLst>
          </p:cNvPr>
          <p:cNvPicPr>
            <a:picLocks noChangeAspect="1"/>
          </p:cNvPicPr>
          <p:nvPr/>
        </p:nvPicPr>
        <p:blipFill>
          <a:blip r:embed="rId5"/>
          <a:stretch>
            <a:fillRect/>
          </a:stretch>
        </p:blipFill>
        <p:spPr>
          <a:xfrm>
            <a:off x="3454877" y="5240605"/>
            <a:ext cx="673832" cy="912165"/>
          </a:xfrm>
          <a:prstGeom prst="rect">
            <a:avLst/>
          </a:prstGeom>
        </p:spPr>
      </p:pic>
      <p:pic>
        <p:nvPicPr>
          <p:cNvPr id="284" name="Picture 283">
            <a:extLst>
              <a:ext uri="{FF2B5EF4-FFF2-40B4-BE49-F238E27FC236}">
                <a16:creationId xmlns:a16="http://schemas.microsoft.com/office/drawing/2014/main" id="{20124F86-FB7A-4066-8440-F235A40D4B26}"/>
              </a:ext>
            </a:extLst>
          </p:cNvPr>
          <p:cNvPicPr>
            <a:picLocks noChangeAspect="1"/>
          </p:cNvPicPr>
          <p:nvPr/>
        </p:nvPicPr>
        <p:blipFill>
          <a:blip r:embed="rId6"/>
          <a:stretch>
            <a:fillRect/>
          </a:stretch>
        </p:blipFill>
        <p:spPr>
          <a:xfrm>
            <a:off x="2201056" y="5350711"/>
            <a:ext cx="708208" cy="772175"/>
          </a:xfrm>
          <a:prstGeom prst="rect">
            <a:avLst/>
          </a:prstGeom>
        </p:spPr>
      </p:pic>
      <p:sp>
        <p:nvSpPr>
          <p:cNvPr id="286" name="TextBox 285">
            <a:extLst>
              <a:ext uri="{FF2B5EF4-FFF2-40B4-BE49-F238E27FC236}">
                <a16:creationId xmlns:a16="http://schemas.microsoft.com/office/drawing/2014/main" id="{B16B4F14-4E8D-47C3-908D-CF904D05042A}"/>
              </a:ext>
            </a:extLst>
          </p:cNvPr>
          <p:cNvSpPr txBox="1"/>
          <p:nvPr/>
        </p:nvSpPr>
        <p:spPr>
          <a:xfrm>
            <a:off x="7827679" y="4681621"/>
            <a:ext cx="3205672" cy="923330"/>
          </a:xfrm>
          <a:prstGeom prst="rect">
            <a:avLst/>
          </a:prstGeom>
          <a:noFill/>
        </p:spPr>
        <p:txBody>
          <a:bodyPr wrap="square">
            <a:spAutoFit/>
          </a:bodyPr>
          <a:lstStyle/>
          <a:p>
            <a:pPr algn="ctr"/>
            <a:r>
              <a:rPr lang="en-US" sz="1800" dirty="0"/>
              <a:t>Representation Capability</a:t>
            </a:r>
          </a:p>
          <a:p>
            <a:pPr algn="ctr"/>
            <a:endParaRPr lang="en-US" dirty="0"/>
          </a:p>
          <a:p>
            <a:pPr algn="ctr"/>
            <a:r>
              <a:rPr lang="en-US" sz="1800" dirty="0"/>
              <a:t> Computation complexity</a:t>
            </a:r>
            <a:endParaRPr lang="en-US" dirty="0"/>
          </a:p>
        </p:txBody>
      </p:sp>
      <p:sp>
        <p:nvSpPr>
          <p:cNvPr id="290" name="TextBox 289">
            <a:extLst>
              <a:ext uri="{FF2B5EF4-FFF2-40B4-BE49-F238E27FC236}">
                <a16:creationId xmlns:a16="http://schemas.microsoft.com/office/drawing/2014/main" id="{D0AA623E-E679-47CE-9188-E37427685E5F}"/>
              </a:ext>
            </a:extLst>
          </p:cNvPr>
          <p:cNvSpPr txBox="1"/>
          <p:nvPr/>
        </p:nvSpPr>
        <p:spPr>
          <a:xfrm>
            <a:off x="4686624" y="4564429"/>
            <a:ext cx="1145060" cy="646331"/>
          </a:xfrm>
          <a:prstGeom prst="rect">
            <a:avLst/>
          </a:prstGeom>
          <a:noFill/>
        </p:spPr>
        <p:txBody>
          <a:bodyPr wrap="square">
            <a:spAutoFit/>
          </a:bodyPr>
          <a:lstStyle/>
          <a:p>
            <a:pPr marL="0" indent="0" algn="ctr">
              <a:buNone/>
            </a:pPr>
            <a:r>
              <a:rPr lang="en-US" dirty="0"/>
              <a:t>Limited BM[2]</a:t>
            </a:r>
          </a:p>
        </p:txBody>
      </p:sp>
      <p:pic>
        <p:nvPicPr>
          <p:cNvPr id="292" name="Picture 291">
            <a:extLst>
              <a:ext uri="{FF2B5EF4-FFF2-40B4-BE49-F238E27FC236}">
                <a16:creationId xmlns:a16="http://schemas.microsoft.com/office/drawing/2014/main" id="{49402DE7-9E61-4D5B-8863-B2FEFBCE1A64}"/>
              </a:ext>
            </a:extLst>
          </p:cNvPr>
          <p:cNvPicPr>
            <a:picLocks noChangeAspect="1"/>
          </p:cNvPicPr>
          <p:nvPr/>
        </p:nvPicPr>
        <p:blipFill>
          <a:blip r:embed="rId4"/>
          <a:stretch>
            <a:fillRect/>
          </a:stretch>
        </p:blipFill>
        <p:spPr>
          <a:xfrm>
            <a:off x="4553731" y="5438330"/>
            <a:ext cx="1402728" cy="516713"/>
          </a:xfrm>
          <a:prstGeom prst="rect">
            <a:avLst/>
          </a:prstGeom>
        </p:spPr>
      </p:pic>
      <p:sp>
        <p:nvSpPr>
          <p:cNvPr id="296" name="TextBox 295">
            <a:extLst>
              <a:ext uri="{FF2B5EF4-FFF2-40B4-BE49-F238E27FC236}">
                <a16:creationId xmlns:a16="http://schemas.microsoft.com/office/drawing/2014/main" id="{4B1C497B-2325-495F-A11E-D60B48C0C8F3}"/>
              </a:ext>
            </a:extLst>
          </p:cNvPr>
          <p:cNvSpPr txBox="1"/>
          <p:nvPr/>
        </p:nvSpPr>
        <p:spPr>
          <a:xfrm>
            <a:off x="6972590" y="4773954"/>
            <a:ext cx="1145060" cy="369332"/>
          </a:xfrm>
          <a:prstGeom prst="rect">
            <a:avLst/>
          </a:prstGeom>
          <a:noFill/>
        </p:spPr>
        <p:txBody>
          <a:bodyPr wrap="square">
            <a:spAutoFit/>
          </a:bodyPr>
          <a:lstStyle/>
          <a:p>
            <a:pPr marL="0" indent="0" algn="ctr">
              <a:buNone/>
            </a:pPr>
            <a:r>
              <a:rPr lang="en-US" dirty="0"/>
              <a:t>BM</a:t>
            </a:r>
          </a:p>
        </p:txBody>
      </p:sp>
      <p:grpSp>
        <p:nvGrpSpPr>
          <p:cNvPr id="304" name="Group 303">
            <a:extLst>
              <a:ext uri="{FF2B5EF4-FFF2-40B4-BE49-F238E27FC236}">
                <a16:creationId xmlns:a16="http://schemas.microsoft.com/office/drawing/2014/main" id="{5FA43A7E-D781-4A02-8082-477B47F71F19}"/>
              </a:ext>
            </a:extLst>
          </p:cNvPr>
          <p:cNvGrpSpPr/>
          <p:nvPr/>
        </p:nvGrpSpPr>
        <p:grpSpPr>
          <a:xfrm>
            <a:off x="2074203" y="5144135"/>
            <a:ext cx="6639695" cy="5870"/>
            <a:chOff x="4143634" y="4170080"/>
            <a:chExt cx="6639695" cy="5870"/>
          </a:xfrm>
        </p:grpSpPr>
        <p:cxnSp>
          <p:nvCxnSpPr>
            <p:cNvPr id="302" name="Straight Connector 301">
              <a:extLst>
                <a:ext uri="{FF2B5EF4-FFF2-40B4-BE49-F238E27FC236}">
                  <a16:creationId xmlns:a16="http://schemas.microsoft.com/office/drawing/2014/main" id="{D7E5FA30-5A9B-45EC-8866-3CE2B142E8E4}"/>
                </a:ext>
              </a:extLst>
            </p:cNvPr>
            <p:cNvCxnSpPr>
              <a:cxnSpLocks/>
            </p:cNvCxnSpPr>
            <p:nvPr/>
          </p:nvCxnSpPr>
          <p:spPr>
            <a:xfrm>
              <a:off x="4154507" y="4175949"/>
              <a:ext cx="6628822" cy="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6" name="Straight Arrow Connector 275">
              <a:extLst>
                <a:ext uri="{FF2B5EF4-FFF2-40B4-BE49-F238E27FC236}">
                  <a16:creationId xmlns:a16="http://schemas.microsoft.com/office/drawing/2014/main" id="{9C1F2836-DD9D-4E62-A666-E29CBF0FE19D}"/>
                </a:ext>
              </a:extLst>
            </p:cNvPr>
            <p:cNvCxnSpPr>
              <a:cxnSpLocks/>
            </p:cNvCxnSpPr>
            <p:nvPr/>
          </p:nvCxnSpPr>
          <p:spPr>
            <a:xfrm>
              <a:off x="9111049" y="4175949"/>
              <a:ext cx="1672280" cy="1"/>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99" name="Straight Connector 298">
              <a:extLst>
                <a:ext uri="{FF2B5EF4-FFF2-40B4-BE49-F238E27FC236}">
                  <a16:creationId xmlns:a16="http://schemas.microsoft.com/office/drawing/2014/main" id="{ECD18257-69AA-42FE-B4FB-AB15A2FA4EA5}"/>
                </a:ext>
              </a:extLst>
            </p:cNvPr>
            <p:cNvCxnSpPr>
              <a:cxnSpLocks/>
            </p:cNvCxnSpPr>
            <p:nvPr/>
          </p:nvCxnSpPr>
          <p:spPr>
            <a:xfrm>
              <a:off x="4143634" y="4170080"/>
              <a:ext cx="4003589" cy="5351"/>
            </a:xfrm>
            <a:prstGeom prst="line">
              <a:avLst/>
            </a:prstGeom>
            <a:ln w="19050"/>
          </p:spPr>
          <p:style>
            <a:lnRef idx="2">
              <a:schemeClr val="dk1"/>
            </a:lnRef>
            <a:fillRef idx="0">
              <a:schemeClr val="dk1"/>
            </a:fillRef>
            <a:effectRef idx="1">
              <a:schemeClr val="dk1"/>
            </a:effectRef>
            <a:fontRef idx="minor">
              <a:schemeClr val="tx1"/>
            </a:fontRef>
          </p:style>
        </p:cxnSp>
      </p:grpSp>
      <p:pic>
        <p:nvPicPr>
          <p:cNvPr id="311" name="Picture 310">
            <a:extLst>
              <a:ext uri="{FF2B5EF4-FFF2-40B4-BE49-F238E27FC236}">
                <a16:creationId xmlns:a16="http://schemas.microsoft.com/office/drawing/2014/main" id="{BA9EBDBF-00E6-40A3-9572-5E13B908CFBD}"/>
              </a:ext>
            </a:extLst>
          </p:cNvPr>
          <p:cNvPicPr>
            <a:picLocks noChangeAspect="1"/>
          </p:cNvPicPr>
          <p:nvPr/>
        </p:nvPicPr>
        <p:blipFill>
          <a:blip r:embed="rId7"/>
          <a:stretch>
            <a:fillRect/>
          </a:stretch>
        </p:blipFill>
        <p:spPr>
          <a:xfrm>
            <a:off x="7175904" y="5273691"/>
            <a:ext cx="736648" cy="822021"/>
          </a:xfrm>
          <a:prstGeom prst="rect">
            <a:avLst/>
          </a:prstGeom>
        </p:spPr>
      </p:pic>
      <p:sp>
        <p:nvSpPr>
          <p:cNvPr id="314" name="TextBox 313">
            <a:extLst>
              <a:ext uri="{FF2B5EF4-FFF2-40B4-BE49-F238E27FC236}">
                <a16:creationId xmlns:a16="http://schemas.microsoft.com/office/drawing/2014/main" id="{094A26A2-F240-4C19-B4BB-F30D039E0354}"/>
              </a:ext>
            </a:extLst>
          </p:cNvPr>
          <p:cNvSpPr txBox="1"/>
          <p:nvPr/>
        </p:nvSpPr>
        <p:spPr>
          <a:xfrm>
            <a:off x="461319" y="6352021"/>
            <a:ext cx="11627391" cy="523220"/>
          </a:xfrm>
          <a:prstGeom prst="rect">
            <a:avLst/>
          </a:prstGeom>
          <a:noFill/>
        </p:spPr>
        <p:txBody>
          <a:bodyPr wrap="square">
            <a:spAutoFit/>
          </a:bodyPr>
          <a:lstStyle/>
          <a:p>
            <a:pPr marL="0" indent="0">
              <a:buNone/>
            </a:pPr>
            <a:r>
              <a:rPr lang="en-US" sz="1400" dirty="0"/>
              <a:t>[1] </a:t>
            </a:r>
            <a:r>
              <a:rPr lang="en-US" sz="1400" b="0" i="0" dirty="0">
                <a:effectLst/>
                <a:latin typeface="Arial" panose="020B0604020202020204" pitchFamily="34" charset="0"/>
              </a:rPr>
              <a:t>Ruslan </a:t>
            </a:r>
            <a:r>
              <a:rPr lang="en-US" sz="1400" b="0" i="0" dirty="0" err="1">
                <a:effectLst/>
                <a:latin typeface="Arial" panose="020B0604020202020204" pitchFamily="34" charset="0"/>
              </a:rPr>
              <a:t>Salakhutdinov</a:t>
            </a:r>
            <a:r>
              <a:rPr lang="en-US" sz="1400" b="0" i="0" dirty="0">
                <a:effectLst/>
                <a:latin typeface="Arial" panose="020B0604020202020204" pitchFamily="34" charset="0"/>
              </a:rPr>
              <a:t> and Geoffrey Hinton. Deep </a:t>
            </a:r>
            <a:r>
              <a:rPr lang="en-US" sz="1400" b="0" i="0" dirty="0" err="1">
                <a:effectLst/>
                <a:latin typeface="Arial" panose="020B0604020202020204" pitchFamily="34" charset="0"/>
              </a:rPr>
              <a:t>boltzmann</a:t>
            </a:r>
            <a:r>
              <a:rPr lang="en-US" sz="1400" b="0" i="0" dirty="0">
                <a:effectLst/>
                <a:latin typeface="Arial" panose="020B0604020202020204" pitchFamily="34" charset="0"/>
              </a:rPr>
              <a:t> machines. In Artificial intelligence and statistics, (2009)</a:t>
            </a:r>
          </a:p>
          <a:p>
            <a:r>
              <a:rPr lang="en-US" sz="1400" dirty="0">
                <a:latin typeface="Arial" panose="020B0604020202020204" pitchFamily="34" charset="0"/>
                <a:cs typeface="Arial" panose="020B0604020202020204" pitchFamily="34" charset="0"/>
              </a:rPr>
              <a:t>[2] Liu, Jeremy, et al. "Boltzmann machine modeling of layered MoS2 synthesis on a quantum annealer." Computational Materials Science (2020)</a:t>
            </a:r>
          </a:p>
        </p:txBody>
      </p:sp>
      <p:sp>
        <p:nvSpPr>
          <p:cNvPr id="24" name="Content Placeholder 2">
            <a:extLst>
              <a:ext uri="{FF2B5EF4-FFF2-40B4-BE49-F238E27FC236}">
                <a16:creationId xmlns:a16="http://schemas.microsoft.com/office/drawing/2014/main" id="{810DACD6-25D4-4757-BDD1-094D3673A7BD}"/>
              </a:ext>
            </a:extLst>
          </p:cNvPr>
          <p:cNvSpPr txBox="1">
            <a:spLocks/>
          </p:cNvSpPr>
          <p:nvPr/>
        </p:nvSpPr>
        <p:spPr>
          <a:xfrm>
            <a:off x="577515" y="3873791"/>
            <a:ext cx="11223057" cy="788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In general, adding edges to a network increases representation capability but also the cost of computation</a:t>
            </a:r>
          </a:p>
        </p:txBody>
      </p:sp>
    </p:spTree>
    <p:extLst>
      <p:ext uri="{BB962C8B-B14F-4D97-AF65-F5344CB8AC3E}">
        <p14:creationId xmlns:p14="http://schemas.microsoft.com/office/powerpoint/2010/main" val="98847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2" grpId="0"/>
      <p:bldP spid="274" grpId="0"/>
      <p:bldP spid="280" grpId="0"/>
      <p:bldP spid="282" grpId="0"/>
      <p:bldP spid="286" grpId="0"/>
      <p:bldP spid="290" grpId="0"/>
      <p:bldP spid="296" grpId="0"/>
      <p:bldP spid="314" grpId="0"/>
      <p:bldP spid="2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5A87-A79D-443C-85FB-7702CFB73EF4}"/>
              </a:ext>
            </a:extLst>
          </p:cNvPr>
          <p:cNvSpPr>
            <a:spLocks noGrp="1"/>
          </p:cNvSpPr>
          <p:nvPr>
            <p:ph type="title"/>
          </p:nvPr>
        </p:nvSpPr>
        <p:spPr/>
        <p:txBody>
          <a:bodyPr/>
          <a:lstStyle/>
          <a:p>
            <a:r>
              <a:rPr lang="en-US" dirty="0"/>
              <a:t>Tradeoffs between representability and computational cost</a:t>
            </a:r>
          </a:p>
        </p:txBody>
      </p:sp>
      <p:sp>
        <p:nvSpPr>
          <p:cNvPr id="3" name="Content Placeholder 2">
            <a:extLst>
              <a:ext uri="{FF2B5EF4-FFF2-40B4-BE49-F238E27FC236}">
                <a16:creationId xmlns:a16="http://schemas.microsoft.com/office/drawing/2014/main" id="{68A81726-0AEA-4060-AFD9-0C73600337D0}"/>
              </a:ext>
            </a:extLst>
          </p:cNvPr>
          <p:cNvSpPr>
            <a:spLocks noGrp="1"/>
          </p:cNvSpPr>
          <p:nvPr>
            <p:ph idx="1"/>
          </p:nvPr>
        </p:nvSpPr>
        <p:spPr>
          <a:xfrm>
            <a:off x="577516" y="2037199"/>
            <a:ext cx="5861785" cy="4459854"/>
          </a:xfrm>
        </p:spPr>
        <p:txBody>
          <a:bodyPr>
            <a:normAutofit/>
          </a:bodyPr>
          <a:lstStyle/>
          <a:p>
            <a:r>
              <a:rPr lang="en-US" sz="2000" dirty="0"/>
              <a:t>Gradient based approximations for general BM is difficult due to calculation of expectations</a:t>
            </a:r>
          </a:p>
          <a:p>
            <a:endParaRPr lang="en-US" sz="2000" dirty="0"/>
          </a:p>
          <a:p>
            <a:r>
              <a:rPr lang="en-US" sz="2000" dirty="0"/>
              <a:t>Use Contrastive Divergence techniques for simpler graphs – RBM</a:t>
            </a:r>
          </a:p>
          <a:p>
            <a:pPr marL="0" indent="0">
              <a:buNone/>
            </a:pPr>
            <a:endParaRPr lang="en-US" sz="2000" dirty="0"/>
          </a:p>
          <a:p>
            <a:r>
              <a:rPr lang="en-US" sz="2000" dirty="0"/>
              <a:t>But General BM is more representable than RBM</a:t>
            </a:r>
          </a:p>
          <a:p>
            <a:endParaRPr lang="en-US" sz="2000" dirty="0"/>
          </a:p>
          <a:p>
            <a:r>
              <a:rPr lang="en-US" sz="2000" dirty="0"/>
              <a:t>The solution to this problem is an effective low-cost sampler for Boltzmann machine</a:t>
            </a:r>
          </a:p>
          <a:p>
            <a:pPr marL="0" indent="0">
              <a:buNone/>
            </a:pPr>
            <a:r>
              <a:rPr lang="en-US" sz="2000" dirty="0"/>
              <a:t>	</a:t>
            </a:r>
            <a:r>
              <a:rPr lang="en-US" sz="2000" b="1" dirty="0"/>
              <a:t>Quantum Annealer</a:t>
            </a:r>
          </a:p>
        </p:txBody>
      </p:sp>
      <p:sp>
        <p:nvSpPr>
          <p:cNvPr id="6" name="Rectangle 5">
            <a:extLst>
              <a:ext uri="{FF2B5EF4-FFF2-40B4-BE49-F238E27FC236}">
                <a16:creationId xmlns:a16="http://schemas.microsoft.com/office/drawing/2014/main" id="{B46E7925-77E3-4B9A-A4AA-2A7BA7D345EF}"/>
              </a:ext>
            </a:extLst>
          </p:cNvPr>
          <p:cNvSpPr/>
          <p:nvPr/>
        </p:nvSpPr>
        <p:spPr>
          <a:xfrm>
            <a:off x="7248842" y="5955994"/>
            <a:ext cx="3959192" cy="369332"/>
          </a:xfrm>
          <a:prstGeom prst="rect">
            <a:avLst/>
          </a:prstGeom>
        </p:spPr>
        <p:txBody>
          <a:bodyPr wrap="square">
            <a:spAutoFit/>
          </a:bodyPr>
          <a:lstStyle/>
          <a:p>
            <a:r>
              <a:rPr lang="en-US" dirty="0"/>
              <a:t>Generative training with 4 hidden nodes</a:t>
            </a:r>
          </a:p>
        </p:txBody>
      </p:sp>
      <p:grpSp>
        <p:nvGrpSpPr>
          <p:cNvPr id="9" name="Group 8">
            <a:extLst>
              <a:ext uri="{FF2B5EF4-FFF2-40B4-BE49-F238E27FC236}">
                <a16:creationId xmlns:a16="http://schemas.microsoft.com/office/drawing/2014/main" id="{6590D3FF-F3AA-4C03-A85F-616CB4848504}"/>
              </a:ext>
            </a:extLst>
          </p:cNvPr>
          <p:cNvGrpSpPr/>
          <p:nvPr/>
        </p:nvGrpSpPr>
        <p:grpSpPr>
          <a:xfrm>
            <a:off x="6760516" y="2401552"/>
            <a:ext cx="4593283" cy="3523418"/>
            <a:chOff x="6760516" y="2401552"/>
            <a:chExt cx="4593283" cy="3523418"/>
          </a:xfrm>
        </p:grpSpPr>
        <p:pic>
          <p:nvPicPr>
            <p:cNvPr id="5" name="Picture 4" descr="Chart, line chart&#10;&#10;Description automatically generated">
              <a:extLst>
                <a:ext uri="{FF2B5EF4-FFF2-40B4-BE49-F238E27FC236}">
                  <a16:creationId xmlns:a16="http://schemas.microsoft.com/office/drawing/2014/main" id="{E604E5AB-68D7-4EF4-899B-033B9A3B1E1D}"/>
                </a:ext>
              </a:extLst>
            </p:cNvPr>
            <p:cNvPicPr>
              <a:picLocks noChangeAspect="1"/>
            </p:cNvPicPr>
            <p:nvPr/>
          </p:nvPicPr>
          <p:blipFill rotWithShape="1">
            <a:blip r:embed="rId3">
              <a:extLst>
                <a:ext uri="{28A0092B-C50C-407E-A947-70E740481C1C}">
                  <a14:useLocalDpi xmlns:a14="http://schemas.microsoft.com/office/drawing/2010/main" val="0"/>
                </a:ext>
              </a:extLst>
            </a:blip>
            <a:srcRect l="4981" b="5849"/>
            <a:stretch/>
          </p:blipFill>
          <p:spPr>
            <a:xfrm>
              <a:off x="7129848" y="2401552"/>
              <a:ext cx="4223951" cy="3233129"/>
            </a:xfrm>
            <a:prstGeom prst="rect">
              <a:avLst/>
            </a:prstGeom>
          </p:spPr>
        </p:pic>
        <p:sp>
          <p:nvSpPr>
            <p:cNvPr id="7" name="TextBox 6">
              <a:extLst>
                <a:ext uri="{FF2B5EF4-FFF2-40B4-BE49-F238E27FC236}">
                  <a16:creationId xmlns:a16="http://schemas.microsoft.com/office/drawing/2014/main" id="{203E3D82-3284-45EA-8D2C-30BBB77D054F}"/>
                </a:ext>
              </a:extLst>
            </p:cNvPr>
            <p:cNvSpPr txBox="1"/>
            <p:nvPr/>
          </p:nvSpPr>
          <p:spPr>
            <a:xfrm rot="16200000">
              <a:off x="6191420" y="3998096"/>
              <a:ext cx="1507524" cy="369332"/>
            </a:xfrm>
            <a:prstGeom prst="rect">
              <a:avLst/>
            </a:prstGeom>
            <a:noFill/>
          </p:spPr>
          <p:txBody>
            <a:bodyPr wrap="square" rtlCol="0">
              <a:spAutoFit/>
            </a:bodyPr>
            <a:lstStyle/>
            <a:p>
              <a:r>
                <a:rPr lang="en-US" dirty="0"/>
                <a:t>KL Divergence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E23E50C-0172-4F67-84B0-06584B55ADB8}"/>
                    </a:ext>
                  </a:extLst>
                </p:cNvPr>
                <p:cNvSpPr txBox="1"/>
                <p:nvPr/>
              </p:nvSpPr>
              <p:spPr>
                <a:xfrm>
                  <a:off x="8474676" y="5555638"/>
                  <a:ext cx="15075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𝛽</m:t>
                        </m:r>
                      </m:oMath>
                    </m:oMathPara>
                  </a14:m>
                  <a:endParaRPr lang="en-US" dirty="0"/>
                </a:p>
              </p:txBody>
            </p:sp>
          </mc:Choice>
          <mc:Fallback xmlns="">
            <p:sp>
              <p:nvSpPr>
                <p:cNvPr id="8" name="TextBox 7">
                  <a:extLst>
                    <a:ext uri="{FF2B5EF4-FFF2-40B4-BE49-F238E27FC236}">
                      <a16:creationId xmlns:a16="http://schemas.microsoft.com/office/drawing/2014/main" id="{AE23E50C-0172-4F67-84B0-06584B55ADB8}"/>
                    </a:ext>
                  </a:extLst>
                </p:cNvPr>
                <p:cNvSpPr txBox="1">
                  <a:spLocks noRot="1" noChangeAspect="1" noMove="1" noResize="1" noEditPoints="1" noAdjustHandles="1" noChangeArrowheads="1" noChangeShapeType="1" noTextEdit="1"/>
                </p:cNvSpPr>
                <p:nvPr/>
              </p:nvSpPr>
              <p:spPr>
                <a:xfrm>
                  <a:off x="8474676" y="5555638"/>
                  <a:ext cx="1507524" cy="369332"/>
                </a:xfrm>
                <a:prstGeom prst="rect">
                  <a:avLst/>
                </a:prstGeom>
                <a:blipFill>
                  <a:blip r:embed="rId4"/>
                  <a:stretch>
                    <a:fillRect b="-13115"/>
                  </a:stretch>
                </a:blipFill>
              </p:spPr>
              <p:txBody>
                <a:bodyPr/>
                <a:lstStyle/>
                <a:p>
                  <a:r>
                    <a:rPr lang="en-US">
                      <a:noFill/>
                    </a:rPr>
                    <a:t> </a:t>
                  </a:r>
                </a:p>
              </p:txBody>
            </p:sp>
          </mc:Fallback>
        </mc:AlternateContent>
      </p:grpSp>
      <p:sp>
        <p:nvSpPr>
          <p:cNvPr id="4" name="Slide Number Placeholder 3">
            <a:extLst>
              <a:ext uri="{FF2B5EF4-FFF2-40B4-BE49-F238E27FC236}">
                <a16:creationId xmlns:a16="http://schemas.microsoft.com/office/drawing/2014/main" id="{5403022F-6BD0-4E7C-A2BB-4CB6A75BEE40}"/>
              </a:ext>
            </a:extLst>
          </p:cNvPr>
          <p:cNvSpPr>
            <a:spLocks noGrp="1"/>
          </p:cNvSpPr>
          <p:nvPr>
            <p:ph type="sldNum" sz="quarter" idx="12"/>
          </p:nvPr>
        </p:nvSpPr>
        <p:spPr/>
        <p:txBody>
          <a:bodyPr/>
          <a:lstStyle/>
          <a:p>
            <a:fld id="{E394927B-B901-4B47-AE11-0777B874C610}" type="slidenum">
              <a:rPr lang="en-US" smtClean="0"/>
              <a:t>12</a:t>
            </a:fld>
            <a:endParaRPr lang="en-US"/>
          </a:p>
        </p:txBody>
      </p:sp>
    </p:spTree>
    <p:extLst>
      <p:ext uri="{BB962C8B-B14F-4D97-AF65-F5344CB8AC3E}">
        <p14:creationId xmlns:p14="http://schemas.microsoft.com/office/powerpoint/2010/main" val="5132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849C37-BE42-463A-892A-B37FAAAD3FBA}"/>
              </a:ext>
            </a:extLst>
          </p:cNvPr>
          <p:cNvSpPr>
            <a:spLocks noGrp="1"/>
          </p:cNvSpPr>
          <p:nvPr>
            <p:ph type="title"/>
          </p:nvPr>
        </p:nvSpPr>
        <p:spPr/>
        <p:txBody>
          <a:bodyPr/>
          <a:lstStyle/>
          <a:p>
            <a:r>
              <a:rPr lang="en-US" dirty="0"/>
              <a:t>Quantum Annealing</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A9A4826-6532-49AA-B6F4-3E3483123864}"/>
                  </a:ext>
                </a:extLst>
              </p:cNvPr>
              <p:cNvSpPr txBox="1"/>
              <p:nvPr/>
            </p:nvSpPr>
            <p:spPr>
              <a:xfrm>
                <a:off x="3692735" y="1912415"/>
                <a:ext cx="8125812" cy="2339936"/>
              </a:xfrm>
              <a:prstGeom prst="rect">
                <a:avLst/>
              </a:prstGeom>
              <a:noFill/>
            </p:spPr>
            <p:txBody>
              <a:bodyPr wrap="square" rtlCol="0">
                <a:spAutoFit/>
              </a:bodyPr>
              <a:lstStyle/>
              <a:p>
                <a:pPr marL="285750" indent="-285750">
                  <a:buFont typeface="Arial" panose="020B0604020202020204" pitchFamily="34" charset="0"/>
                  <a:buChar char="•"/>
                </a:pPr>
                <a:r>
                  <a:rPr lang="en-US" dirty="0"/>
                  <a:t>The annealing procedure evolves energy on super-conducting qubits</a:t>
                </a:r>
              </a:p>
              <a:p>
                <a:pPr marL="285750" indent="-285750">
                  <a:buFont typeface="Arial" panose="020B0604020202020204" pitchFamily="34" charset="0"/>
                  <a:buChar char="•"/>
                </a:pPr>
                <a:endParaRPr lang="en-US" dirty="0"/>
              </a:p>
              <a:p>
                <a:pPr algn="ctr"/>
                <a14:m>
                  <m:oMath xmlns:m="http://schemas.openxmlformats.org/officeDocument/2006/math">
                    <m:r>
                      <a:rPr lang="en-US" b="0" i="1">
                        <a:latin typeface="Cambria Math" panose="02040503050406030204" pitchFamily="18" charset="0"/>
                      </a:rPr>
                      <m:t>𝐸</m:t>
                    </m:r>
                    <m:d>
                      <m:dPr>
                        <m:ctrlPr>
                          <a:rPr lang="en-US" i="1">
                            <a:latin typeface="Cambria Math" panose="02040503050406030204" pitchFamily="18" charset="0"/>
                          </a:rPr>
                        </m:ctrlPr>
                      </m:dPr>
                      <m:e>
                        <m:r>
                          <a:rPr lang="en-US" b="0" i="1" smtClean="0">
                            <a:latin typeface="Cambria Math" panose="02040503050406030204" pitchFamily="18" charset="0"/>
                          </a:rPr>
                          <m:t>𝑡</m:t>
                        </m:r>
                      </m:e>
                    </m:d>
                    <m:r>
                      <a:rPr lang="en-US" b="0" i="1">
                        <a:latin typeface="Cambria Math" panose="02040503050406030204" pitchFamily="18" charset="0"/>
                      </a:rPr>
                      <m:t>=</m:t>
                    </m:r>
                    <m:r>
                      <a:rPr lang="en-US" b="0" i="1" smtClean="0">
                        <a:solidFill>
                          <a:srgbClr val="FF0000"/>
                        </a:solidFill>
                        <a:latin typeface="Cambria Math" panose="02040503050406030204" pitchFamily="18" charset="0"/>
                      </a:rPr>
                      <m:t>𝐴</m:t>
                    </m:r>
                    <m:d>
                      <m:dPr>
                        <m:ctrlPr>
                          <a:rPr lang="en-US"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𝑡</m:t>
                        </m:r>
                      </m:e>
                    </m:d>
                    <m:nary>
                      <m:naryPr>
                        <m:chr m:val="∑"/>
                        <m:supHide m:val="on"/>
                        <m:ctrlPr>
                          <a:rPr lang="en-US" i="1" smtClean="0">
                            <a:solidFill>
                              <a:srgbClr val="FF0000"/>
                            </a:solidFill>
                            <a:latin typeface="Cambria Math" panose="02040503050406030204" pitchFamily="18" charset="0"/>
                          </a:rPr>
                        </m:ctrlPr>
                      </m:naryPr>
                      <m:sub>
                        <m:r>
                          <a:rPr lang="en-US" b="0" i="1" smtClean="0">
                            <a:solidFill>
                              <a:srgbClr val="FF0000"/>
                            </a:solidFill>
                            <a:latin typeface="Cambria Math" panose="02040503050406030204" pitchFamily="18" charset="0"/>
                          </a:rPr>
                          <m:t>𝑖</m:t>
                        </m:r>
                      </m:sub>
                      <m:sup/>
                      <m:e>
                        <m:sSubSup>
                          <m:sSubSupPr>
                            <m:ctrlPr>
                              <a:rPr lang="en-US" i="1" smtClean="0">
                                <a:solidFill>
                                  <a:srgbClr val="FF0000"/>
                                </a:solidFill>
                                <a:latin typeface="Cambria Math" panose="02040503050406030204" pitchFamily="18" charset="0"/>
                              </a:rPr>
                            </m:ctrlPr>
                          </m:sSubSupPr>
                          <m:e>
                            <m:r>
                              <a:rPr lang="en-US" b="0" i="1">
                                <a:solidFill>
                                  <a:srgbClr val="FF0000"/>
                                </a:solidFill>
                                <a:latin typeface="Cambria Math" panose="02040503050406030204" pitchFamily="18" charset="0"/>
                              </a:rPr>
                              <m:t>𝑆</m:t>
                            </m:r>
                          </m:e>
                          <m:sub>
                            <m:r>
                              <a:rPr lang="en-US" b="0" i="1">
                                <a:solidFill>
                                  <a:srgbClr val="FF0000"/>
                                </a:solidFill>
                                <a:latin typeface="Cambria Math" panose="02040503050406030204" pitchFamily="18" charset="0"/>
                              </a:rPr>
                              <m:t>𝑖</m:t>
                            </m:r>
                          </m:sub>
                          <m:sup>
                            <m:r>
                              <a:rPr lang="en-US" b="0" i="1" smtClean="0">
                                <a:solidFill>
                                  <a:srgbClr val="FF0000"/>
                                </a:solidFill>
                                <a:latin typeface="Cambria Math" panose="02040503050406030204" pitchFamily="18" charset="0"/>
                              </a:rPr>
                              <m:t>𝑥</m:t>
                            </m:r>
                          </m:sup>
                        </m:sSubSup>
                      </m:e>
                    </m:nary>
                    <m:r>
                      <a:rPr lang="en-US" b="0" i="1" smtClean="0">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𝐵</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𝑡</m:t>
                    </m:r>
                    <m:r>
                      <a:rPr lang="en-US" b="0" i="1" smtClean="0">
                        <a:solidFill>
                          <a:schemeClr val="accent1">
                            <a:lumMod val="75000"/>
                          </a:schemeClr>
                        </a:solidFill>
                        <a:latin typeface="Cambria Math" panose="02040503050406030204" pitchFamily="18" charset="0"/>
                      </a:rPr>
                      <m:t>)( </m:t>
                    </m:r>
                    <m:nary>
                      <m:naryPr>
                        <m:chr m:val="∑"/>
                        <m:supHide m:val="on"/>
                        <m:ctrlPr>
                          <a:rPr lang="en-US" i="1">
                            <a:solidFill>
                              <a:schemeClr val="accent1">
                                <a:lumMod val="75000"/>
                              </a:schemeClr>
                            </a:solidFill>
                            <a:latin typeface="Cambria Math" panose="02040503050406030204" pitchFamily="18" charset="0"/>
                          </a:rPr>
                        </m:ctrlPr>
                      </m:naryPr>
                      <m:sub>
                        <m:r>
                          <a:rPr lang="en-US" b="0" i="1">
                            <a:solidFill>
                              <a:schemeClr val="accent1">
                                <a:lumMod val="75000"/>
                              </a:schemeClr>
                            </a:solidFill>
                            <a:latin typeface="Cambria Math" panose="02040503050406030204" pitchFamily="18" charset="0"/>
                          </a:rPr>
                          <m:t>𝑖</m:t>
                        </m:r>
                      </m:sub>
                      <m:sup/>
                      <m:e>
                        <m:sSub>
                          <m:sSubPr>
                            <m:ctrlPr>
                              <a:rPr lang="en-US" i="1">
                                <a:solidFill>
                                  <a:schemeClr val="accent1">
                                    <a:lumMod val="75000"/>
                                  </a:schemeClr>
                                </a:solidFill>
                                <a:latin typeface="Cambria Math" panose="02040503050406030204" pitchFamily="18" charset="0"/>
                              </a:rPr>
                            </m:ctrlPr>
                          </m:sSubPr>
                          <m:e>
                            <m:r>
                              <a:rPr lang="en-US" b="0" i="1">
                                <a:solidFill>
                                  <a:schemeClr val="accent1">
                                    <a:lumMod val="75000"/>
                                  </a:schemeClr>
                                </a:solidFill>
                                <a:latin typeface="Cambria Math" panose="02040503050406030204" pitchFamily="18" charset="0"/>
                              </a:rPr>
                              <m:t>𝐻</m:t>
                            </m:r>
                          </m:e>
                          <m:sub>
                            <m:r>
                              <a:rPr lang="en-US" b="0" i="1">
                                <a:solidFill>
                                  <a:schemeClr val="accent1">
                                    <a:lumMod val="75000"/>
                                  </a:schemeClr>
                                </a:solidFill>
                                <a:latin typeface="Cambria Math" panose="02040503050406030204" pitchFamily="18" charset="0"/>
                              </a:rPr>
                              <m:t>𝑖</m:t>
                            </m:r>
                          </m:sub>
                        </m:sSub>
                        <m:sSubSup>
                          <m:sSubSupPr>
                            <m:ctrlPr>
                              <a:rPr lang="en-US" i="1" smtClean="0">
                                <a:solidFill>
                                  <a:schemeClr val="accent1">
                                    <a:lumMod val="75000"/>
                                  </a:schemeClr>
                                </a:solidFill>
                                <a:latin typeface="Cambria Math" panose="02040503050406030204" pitchFamily="18" charset="0"/>
                              </a:rPr>
                            </m:ctrlPr>
                          </m:sSubSupPr>
                          <m:e>
                            <m:r>
                              <a:rPr lang="en-US" b="0" i="1">
                                <a:solidFill>
                                  <a:schemeClr val="accent1">
                                    <a:lumMod val="75000"/>
                                  </a:schemeClr>
                                </a:solidFill>
                                <a:latin typeface="Cambria Math" panose="02040503050406030204" pitchFamily="18" charset="0"/>
                              </a:rPr>
                              <m:t>𝑆</m:t>
                            </m:r>
                          </m:e>
                          <m:sub>
                            <m:r>
                              <a:rPr lang="en-US" b="0" i="1">
                                <a:solidFill>
                                  <a:schemeClr val="accent1">
                                    <a:lumMod val="75000"/>
                                  </a:schemeClr>
                                </a:solidFill>
                                <a:latin typeface="Cambria Math" panose="02040503050406030204" pitchFamily="18" charset="0"/>
                              </a:rPr>
                              <m:t>𝑖</m:t>
                            </m:r>
                          </m:sub>
                          <m:sup>
                            <m:r>
                              <a:rPr lang="en-US" b="0" i="1" smtClean="0">
                                <a:solidFill>
                                  <a:schemeClr val="accent1">
                                    <a:lumMod val="75000"/>
                                  </a:schemeClr>
                                </a:solidFill>
                                <a:latin typeface="Cambria Math" panose="02040503050406030204" pitchFamily="18" charset="0"/>
                              </a:rPr>
                              <m:t>𝑧</m:t>
                            </m:r>
                          </m:sup>
                        </m:sSubSup>
                      </m:e>
                    </m:nary>
                  </m:oMath>
                </a14:m>
                <a:r>
                  <a:rPr lang="en-US" dirty="0">
                    <a:solidFill>
                      <a:schemeClr val="accent1">
                        <a:lumMod val="75000"/>
                      </a:schemeClr>
                    </a:solidFill>
                  </a:rPr>
                  <a:t>+ </a:t>
                </a:r>
                <a14:m>
                  <m:oMath xmlns:m="http://schemas.openxmlformats.org/officeDocument/2006/math">
                    <m:nary>
                      <m:naryPr>
                        <m:chr m:val="∑"/>
                        <m:supHide m:val="on"/>
                        <m:ctrlPr>
                          <a:rPr lang="en-US" i="1">
                            <a:solidFill>
                              <a:schemeClr val="accent1">
                                <a:lumMod val="75000"/>
                              </a:schemeClr>
                            </a:solidFill>
                            <a:latin typeface="Cambria Math" panose="02040503050406030204" pitchFamily="18" charset="0"/>
                          </a:rPr>
                        </m:ctrlPr>
                      </m:naryPr>
                      <m:sub>
                        <m:r>
                          <a:rPr lang="en-US" b="0" i="1">
                            <a:solidFill>
                              <a:schemeClr val="accent1">
                                <a:lumMod val="75000"/>
                              </a:schemeClr>
                            </a:solidFill>
                            <a:latin typeface="Cambria Math" panose="02040503050406030204" pitchFamily="18" charset="0"/>
                          </a:rPr>
                          <m:t>&lt;</m:t>
                        </m:r>
                        <m:r>
                          <a:rPr lang="en-US" b="0" i="1">
                            <a:solidFill>
                              <a:schemeClr val="accent1">
                                <a:lumMod val="75000"/>
                              </a:schemeClr>
                            </a:solidFill>
                            <a:latin typeface="Cambria Math" panose="02040503050406030204" pitchFamily="18" charset="0"/>
                          </a:rPr>
                          <m:t>𝑖</m:t>
                        </m:r>
                        <m:r>
                          <a:rPr lang="en-US" b="0" i="1">
                            <a:solidFill>
                              <a:schemeClr val="accent1">
                                <a:lumMod val="75000"/>
                              </a:schemeClr>
                            </a:solidFill>
                            <a:latin typeface="Cambria Math" panose="02040503050406030204" pitchFamily="18" charset="0"/>
                          </a:rPr>
                          <m:t>,</m:t>
                        </m:r>
                        <m:r>
                          <a:rPr lang="en-US" b="0" i="1">
                            <a:solidFill>
                              <a:schemeClr val="accent1">
                                <a:lumMod val="75000"/>
                              </a:schemeClr>
                            </a:solidFill>
                            <a:latin typeface="Cambria Math" panose="02040503050406030204" pitchFamily="18" charset="0"/>
                          </a:rPr>
                          <m:t>𝑗</m:t>
                        </m:r>
                        <m:r>
                          <a:rPr lang="en-US" b="0" i="1">
                            <a:solidFill>
                              <a:schemeClr val="accent1">
                                <a:lumMod val="75000"/>
                              </a:schemeClr>
                            </a:solidFill>
                            <a:latin typeface="Cambria Math" panose="02040503050406030204" pitchFamily="18" charset="0"/>
                          </a:rPr>
                          <m:t>&gt;</m:t>
                        </m:r>
                      </m:sub>
                      <m:sup/>
                      <m:e>
                        <m:sSub>
                          <m:sSubPr>
                            <m:ctrlPr>
                              <a:rPr lang="en-US" i="1">
                                <a:solidFill>
                                  <a:schemeClr val="accent1">
                                    <a:lumMod val="75000"/>
                                  </a:schemeClr>
                                </a:solidFill>
                                <a:latin typeface="Cambria Math" panose="02040503050406030204" pitchFamily="18" charset="0"/>
                              </a:rPr>
                            </m:ctrlPr>
                          </m:sSubPr>
                          <m:e>
                            <m:r>
                              <a:rPr lang="en-US" b="0" i="1">
                                <a:solidFill>
                                  <a:schemeClr val="accent1">
                                    <a:lumMod val="75000"/>
                                  </a:schemeClr>
                                </a:solidFill>
                                <a:latin typeface="Cambria Math" panose="02040503050406030204" pitchFamily="18" charset="0"/>
                              </a:rPr>
                              <m:t>𝐽</m:t>
                            </m:r>
                          </m:e>
                          <m:sub>
                            <m:r>
                              <a:rPr lang="en-US" b="0" i="1">
                                <a:solidFill>
                                  <a:schemeClr val="accent1">
                                    <a:lumMod val="75000"/>
                                  </a:schemeClr>
                                </a:solidFill>
                                <a:latin typeface="Cambria Math" panose="02040503050406030204" pitchFamily="18" charset="0"/>
                              </a:rPr>
                              <m:t>𝑖𝑗</m:t>
                            </m:r>
                          </m:sub>
                        </m:sSub>
                        <m:sSubSup>
                          <m:sSubSupPr>
                            <m:ctrlPr>
                              <a:rPr lang="en-US" i="1" smtClean="0">
                                <a:solidFill>
                                  <a:schemeClr val="accent1">
                                    <a:lumMod val="75000"/>
                                  </a:schemeClr>
                                </a:solidFill>
                                <a:latin typeface="Cambria Math" panose="02040503050406030204" pitchFamily="18" charset="0"/>
                              </a:rPr>
                            </m:ctrlPr>
                          </m:sSubSupPr>
                          <m:e>
                            <m:r>
                              <a:rPr lang="en-US" b="0" i="1">
                                <a:solidFill>
                                  <a:schemeClr val="accent1">
                                    <a:lumMod val="75000"/>
                                  </a:schemeClr>
                                </a:solidFill>
                                <a:latin typeface="Cambria Math" panose="02040503050406030204" pitchFamily="18" charset="0"/>
                              </a:rPr>
                              <m:t>𝑆</m:t>
                            </m:r>
                          </m:e>
                          <m:sub>
                            <m:r>
                              <a:rPr lang="en-US" b="0" i="1">
                                <a:solidFill>
                                  <a:schemeClr val="accent1">
                                    <a:lumMod val="75000"/>
                                  </a:schemeClr>
                                </a:solidFill>
                                <a:latin typeface="Cambria Math" panose="02040503050406030204" pitchFamily="18" charset="0"/>
                              </a:rPr>
                              <m:t>𝑖</m:t>
                            </m:r>
                          </m:sub>
                          <m:sup>
                            <m:r>
                              <a:rPr lang="en-US" b="0" i="1" smtClean="0">
                                <a:solidFill>
                                  <a:schemeClr val="accent1">
                                    <a:lumMod val="75000"/>
                                  </a:schemeClr>
                                </a:solidFill>
                                <a:latin typeface="Cambria Math" panose="02040503050406030204" pitchFamily="18" charset="0"/>
                              </a:rPr>
                              <m:t>𝑧</m:t>
                            </m:r>
                          </m:sup>
                        </m:sSubSup>
                        <m:sSubSup>
                          <m:sSubSupPr>
                            <m:ctrlPr>
                              <a:rPr lang="en-US" i="1" smtClean="0">
                                <a:solidFill>
                                  <a:schemeClr val="accent1">
                                    <a:lumMod val="75000"/>
                                  </a:schemeClr>
                                </a:solidFill>
                                <a:latin typeface="Cambria Math" panose="02040503050406030204" pitchFamily="18" charset="0"/>
                              </a:rPr>
                            </m:ctrlPr>
                          </m:sSubSupPr>
                          <m:e>
                            <m:r>
                              <a:rPr lang="en-US" b="0" i="1">
                                <a:solidFill>
                                  <a:schemeClr val="accent1">
                                    <a:lumMod val="75000"/>
                                  </a:schemeClr>
                                </a:solidFill>
                                <a:latin typeface="Cambria Math" panose="02040503050406030204" pitchFamily="18" charset="0"/>
                              </a:rPr>
                              <m:t>𝑆</m:t>
                            </m:r>
                          </m:e>
                          <m:sub>
                            <m:r>
                              <a:rPr lang="en-US" b="0" i="1">
                                <a:solidFill>
                                  <a:schemeClr val="accent1">
                                    <a:lumMod val="75000"/>
                                  </a:schemeClr>
                                </a:solidFill>
                                <a:latin typeface="Cambria Math" panose="02040503050406030204" pitchFamily="18" charset="0"/>
                              </a:rPr>
                              <m:t>𝑗</m:t>
                            </m:r>
                          </m:sub>
                          <m:sup>
                            <m:r>
                              <a:rPr lang="en-US" b="0" i="1" smtClean="0">
                                <a:solidFill>
                                  <a:schemeClr val="accent1">
                                    <a:lumMod val="75000"/>
                                  </a:schemeClr>
                                </a:solidFill>
                                <a:latin typeface="Cambria Math" panose="02040503050406030204" pitchFamily="18" charset="0"/>
                              </a:rPr>
                              <m:t>𝑧</m:t>
                            </m:r>
                            <m:r>
                              <a:rPr lang="en-US" b="0" i="1" smtClean="0">
                                <a:solidFill>
                                  <a:schemeClr val="accent1">
                                    <a:lumMod val="75000"/>
                                  </a:schemeClr>
                                </a:solidFill>
                                <a:latin typeface="Cambria Math" panose="02040503050406030204" pitchFamily="18" charset="0"/>
                              </a:rPr>
                              <m:t> </m:t>
                            </m:r>
                          </m:sup>
                        </m:sSubSup>
                        <m:r>
                          <a:rPr lang="en-US" b="0" i="1" smtClean="0">
                            <a:solidFill>
                              <a:schemeClr val="accent1">
                                <a:lumMod val="75000"/>
                              </a:schemeClr>
                            </a:solidFill>
                            <a:latin typeface="Cambria Math" panose="02040503050406030204" pitchFamily="18" charset="0"/>
                          </a:rPr>
                          <m:t>)</m:t>
                        </m:r>
                      </m:e>
                    </m:nary>
                  </m:oMath>
                </a14:m>
                <a:r>
                  <a:rPr lang="en-US" dirty="0">
                    <a:solidFill>
                      <a:srgbClr val="FF0000"/>
                    </a:solidFill>
                  </a:rPr>
                  <a:t>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Adiabatic theorem: </a:t>
                </a:r>
                <a:r>
                  <a:rPr lang="en-US" dirty="0"/>
                  <a:t>If this process is done slowly and band gap is positive at every point then state equilibrates to the ground state of blue Hamiltonian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Ground state of Blue Hamiltonian same as that of classical spin energy</a:t>
                </a:r>
              </a:p>
            </p:txBody>
          </p:sp>
        </mc:Choice>
        <mc:Fallback xmlns="">
          <p:sp>
            <p:nvSpPr>
              <p:cNvPr id="46" name="TextBox 45">
                <a:extLst>
                  <a:ext uri="{FF2B5EF4-FFF2-40B4-BE49-F238E27FC236}">
                    <a16:creationId xmlns:a16="http://schemas.microsoft.com/office/drawing/2014/main" id="{CA9A4826-6532-49AA-B6F4-3E3483123864}"/>
                  </a:ext>
                </a:extLst>
              </p:cNvPr>
              <p:cNvSpPr txBox="1">
                <a:spLocks noRot="1" noChangeAspect="1" noMove="1" noResize="1" noEditPoints="1" noAdjustHandles="1" noChangeArrowheads="1" noChangeShapeType="1" noTextEdit="1"/>
              </p:cNvSpPr>
              <p:nvPr/>
            </p:nvSpPr>
            <p:spPr>
              <a:xfrm>
                <a:off x="3692735" y="1912415"/>
                <a:ext cx="8125812" cy="2339936"/>
              </a:xfrm>
              <a:prstGeom prst="rect">
                <a:avLst/>
              </a:prstGeom>
              <a:blipFill>
                <a:blip r:embed="rId3"/>
                <a:stretch>
                  <a:fillRect l="-525" t="-1563" r="-450" b="-3125"/>
                </a:stretch>
              </a:blipFill>
            </p:spPr>
            <p:txBody>
              <a:bodyPr/>
              <a:lstStyle/>
              <a:p>
                <a:r>
                  <a:rPr lang="en-US">
                    <a:noFill/>
                  </a:rPr>
                  <a:t> </a:t>
                </a:r>
              </a:p>
            </p:txBody>
          </p:sp>
        </mc:Fallback>
      </mc:AlternateContent>
      <p:pic>
        <p:nvPicPr>
          <p:cNvPr id="29" name="Picture 28" descr="Image result for annealing scheduling dwave processor">
            <a:extLst>
              <a:ext uri="{FF2B5EF4-FFF2-40B4-BE49-F238E27FC236}">
                <a16:creationId xmlns:a16="http://schemas.microsoft.com/office/drawing/2014/main" id="{EDCCE16C-FB75-48DC-9FA4-78D1140A51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322" y="2426151"/>
            <a:ext cx="3325013" cy="226537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DDBEE09-6B0F-409A-9BFD-BF1BDD3F6691}"/>
              </a:ext>
            </a:extLst>
          </p:cNvPr>
          <p:cNvGrpSpPr/>
          <p:nvPr/>
        </p:nvGrpSpPr>
        <p:grpSpPr>
          <a:xfrm>
            <a:off x="184163" y="3709627"/>
            <a:ext cx="1347451" cy="2114224"/>
            <a:chOff x="200482" y="3023827"/>
            <a:chExt cx="1347451" cy="2114224"/>
          </a:xfrm>
        </p:grpSpPr>
        <p:pic>
          <p:nvPicPr>
            <p:cNvPr id="28" name="Picture 27">
              <a:extLst>
                <a:ext uri="{FF2B5EF4-FFF2-40B4-BE49-F238E27FC236}">
                  <a16:creationId xmlns:a16="http://schemas.microsoft.com/office/drawing/2014/main" id="{6B45ABD5-223A-4AA4-83AC-5D1D06E1D6F9}"/>
                </a:ext>
              </a:extLst>
            </p:cNvPr>
            <p:cNvPicPr>
              <a:picLocks noChangeAspect="1"/>
            </p:cNvPicPr>
            <p:nvPr/>
          </p:nvPicPr>
          <p:blipFill rotWithShape="1">
            <a:blip r:embed="rId5"/>
            <a:srcRect t="53532" r="48150"/>
            <a:stretch/>
          </p:blipFill>
          <p:spPr>
            <a:xfrm>
              <a:off x="200482" y="4180008"/>
              <a:ext cx="1347451" cy="853484"/>
            </a:xfrm>
            <a:prstGeom prst="rect">
              <a:avLst/>
            </a:prstGeom>
          </p:spPr>
        </p:pic>
        <p:sp>
          <p:nvSpPr>
            <p:cNvPr id="30" name="Rectangle: Rounded Corners 29">
              <a:extLst>
                <a:ext uri="{FF2B5EF4-FFF2-40B4-BE49-F238E27FC236}">
                  <a16:creationId xmlns:a16="http://schemas.microsoft.com/office/drawing/2014/main" id="{201ED332-662E-459B-8766-09C8070717BF}"/>
                </a:ext>
              </a:extLst>
            </p:cNvPr>
            <p:cNvSpPr/>
            <p:nvPr/>
          </p:nvSpPr>
          <p:spPr>
            <a:xfrm>
              <a:off x="217641" y="4171151"/>
              <a:ext cx="1330291" cy="9669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37197163-9DCC-40C4-897E-C40F2D4EE34B}"/>
                </a:ext>
              </a:extLst>
            </p:cNvPr>
            <p:cNvCxnSpPr>
              <a:endCxn id="30" idx="0"/>
            </p:cNvCxnSpPr>
            <p:nvPr/>
          </p:nvCxnSpPr>
          <p:spPr>
            <a:xfrm flipH="1">
              <a:off x="882786" y="3023827"/>
              <a:ext cx="477496" cy="11473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5" name="Group 4">
            <a:extLst>
              <a:ext uri="{FF2B5EF4-FFF2-40B4-BE49-F238E27FC236}">
                <a16:creationId xmlns:a16="http://schemas.microsoft.com/office/drawing/2014/main" id="{CE7B923C-12E8-4B37-828B-194E30BAE4E8}"/>
              </a:ext>
            </a:extLst>
          </p:cNvPr>
          <p:cNvGrpSpPr/>
          <p:nvPr/>
        </p:nvGrpSpPr>
        <p:grpSpPr>
          <a:xfrm>
            <a:off x="1925376" y="3709627"/>
            <a:ext cx="2488678" cy="2206787"/>
            <a:chOff x="1941695" y="3023827"/>
            <a:chExt cx="2488678" cy="2206787"/>
          </a:xfrm>
        </p:grpSpPr>
        <p:pic>
          <p:nvPicPr>
            <p:cNvPr id="27" name="Picture 26">
              <a:extLst>
                <a:ext uri="{FF2B5EF4-FFF2-40B4-BE49-F238E27FC236}">
                  <a16:creationId xmlns:a16="http://schemas.microsoft.com/office/drawing/2014/main" id="{D3B4B6AD-2162-45BC-80D1-665F34DB1581}"/>
                </a:ext>
              </a:extLst>
            </p:cNvPr>
            <p:cNvPicPr>
              <a:picLocks noChangeAspect="1"/>
            </p:cNvPicPr>
            <p:nvPr/>
          </p:nvPicPr>
          <p:blipFill rotWithShape="1">
            <a:blip r:embed="rId6"/>
            <a:srcRect t="48842" b="-1"/>
            <a:stretch/>
          </p:blipFill>
          <p:spPr>
            <a:xfrm>
              <a:off x="1941695" y="4263714"/>
              <a:ext cx="2394893" cy="966900"/>
            </a:xfrm>
            <a:prstGeom prst="rect">
              <a:avLst/>
            </a:prstGeom>
          </p:spPr>
        </p:pic>
        <p:sp>
          <p:nvSpPr>
            <p:cNvPr id="31" name="Rectangle: Rounded Corners 30">
              <a:extLst>
                <a:ext uri="{FF2B5EF4-FFF2-40B4-BE49-F238E27FC236}">
                  <a16:creationId xmlns:a16="http://schemas.microsoft.com/office/drawing/2014/main" id="{4AB7DF17-4B2D-4F86-AEF0-4AE8DAB0AF15}"/>
                </a:ext>
              </a:extLst>
            </p:cNvPr>
            <p:cNvSpPr/>
            <p:nvPr/>
          </p:nvSpPr>
          <p:spPr>
            <a:xfrm>
              <a:off x="2088311" y="4199577"/>
              <a:ext cx="2342062" cy="966900"/>
            </a:xfrm>
            <a:prstGeom prst="roundRect">
              <a:avLst/>
            </a:pr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D98E2B39-12A4-46F2-A6C5-BCF695EAB1FD}"/>
                </a:ext>
              </a:extLst>
            </p:cNvPr>
            <p:cNvCxnSpPr>
              <a:cxnSpLocks/>
              <a:endCxn id="31" idx="0"/>
            </p:cNvCxnSpPr>
            <p:nvPr/>
          </p:nvCxnSpPr>
          <p:spPr>
            <a:xfrm>
              <a:off x="2824714" y="3023827"/>
              <a:ext cx="434629" cy="1175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1A4D15E-739F-486F-B86A-D69D40B30A9B}"/>
                  </a:ext>
                </a:extLst>
              </p:cNvPr>
              <p:cNvSpPr txBox="1"/>
              <p:nvPr/>
            </p:nvSpPr>
            <p:spPr>
              <a:xfrm>
                <a:off x="6257051" y="4463323"/>
                <a:ext cx="3041794" cy="9055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m:t>
                          </m:r>
                          <m:r>
                            <a:rPr lang="en-US" b="0" i="1" smtClean="0">
                              <a:latin typeface="Cambria Math" panose="02040503050406030204" pitchFamily="18" charset="0"/>
                            </a:rPr>
                            <m:t>𝑖𝑗</m:t>
                          </m:r>
                          <m:r>
                            <a:rPr lang="en-US" b="0" i="1" smtClean="0">
                              <a:latin typeface="Cambria Math" panose="02040503050406030204" pitchFamily="18" charset="0"/>
                            </a:rPr>
                            <m:t>⟩</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 </m:t>
                      </m:r>
                    </m:oMath>
                  </m:oMathPara>
                </a14:m>
                <a:endParaRPr lang="en-US" dirty="0"/>
              </a:p>
            </p:txBody>
          </p:sp>
        </mc:Choice>
        <mc:Fallback xmlns="">
          <p:sp>
            <p:nvSpPr>
              <p:cNvPr id="34" name="TextBox 33">
                <a:extLst>
                  <a:ext uri="{FF2B5EF4-FFF2-40B4-BE49-F238E27FC236}">
                    <a16:creationId xmlns:a16="http://schemas.microsoft.com/office/drawing/2014/main" id="{11A4D15E-739F-486F-B86A-D69D40B30A9B}"/>
                  </a:ext>
                </a:extLst>
              </p:cNvPr>
              <p:cNvSpPr txBox="1">
                <a:spLocks noRot="1" noChangeAspect="1" noMove="1" noResize="1" noEditPoints="1" noAdjustHandles="1" noChangeArrowheads="1" noChangeShapeType="1" noTextEdit="1"/>
              </p:cNvSpPr>
              <p:nvPr/>
            </p:nvSpPr>
            <p:spPr>
              <a:xfrm>
                <a:off x="6257051" y="4463323"/>
                <a:ext cx="3041794" cy="905504"/>
              </a:xfrm>
              <a:prstGeom prst="rect">
                <a:avLst/>
              </a:prstGeom>
              <a:blipFill>
                <a:blip r:embed="rId7"/>
                <a:stretch>
                  <a:fillRect/>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4E7CC91E-9FCB-4A90-81FD-50B4CE705074}"/>
              </a:ext>
            </a:extLst>
          </p:cNvPr>
          <p:cNvSpPr txBox="1"/>
          <p:nvPr/>
        </p:nvSpPr>
        <p:spPr>
          <a:xfrm>
            <a:off x="4729948" y="5390612"/>
            <a:ext cx="6096000" cy="923330"/>
          </a:xfrm>
          <a:prstGeom prst="rect">
            <a:avLst/>
          </a:prstGeom>
          <a:noFill/>
        </p:spPr>
        <p:txBody>
          <a:bodyPr wrap="square">
            <a:spAutoFit/>
          </a:bodyPr>
          <a:lstStyle/>
          <a:p>
            <a:r>
              <a:rPr lang="en-US" b="1" dirty="0"/>
              <a:t>Benefits: </a:t>
            </a:r>
          </a:p>
          <a:p>
            <a:r>
              <a:rPr lang="en-US" dirty="0"/>
              <a:t>1. Finds the minimum in a single computation </a:t>
            </a:r>
          </a:p>
          <a:p>
            <a:r>
              <a:rPr lang="en-US" dirty="0"/>
              <a:t>2. Savings in energy consumption by reduced computation time</a:t>
            </a:r>
          </a:p>
        </p:txBody>
      </p:sp>
      <p:sp>
        <p:nvSpPr>
          <p:cNvPr id="4" name="Slide Number Placeholder 3">
            <a:extLst>
              <a:ext uri="{FF2B5EF4-FFF2-40B4-BE49-F238E27FC236}">
                <a16:creationId xmlns:a16="http://schemas.microsoft.com/office/drawing/2014/main" id="{AF1070BF-84CB-45B9-8E65-B5DF2526EA8A}"/>
              </a:ext>
            </a:extLst>
          </p:cNvPr>
          <p:cNvSpPr>
            <a:spLocks noGrp="1"/>
          </p:cNvSpPr>
          <p:nvPr>
            <p:ph type="sldNum" sz="quarter" idx="12"/>
          </p:nvPr>
        </p:nvSpPr>
        <p:spPr/>
        <p:txBody>
          <a:bodyPr/>
          <a:lstStyle/>
          <a:p>
            <a:fld id="{E394927B-B901-4B47-AE11-0777B874C610}" type="slidenum">
              <a:rPr lang="en-US" smtClean="0"/>
              <a:t>13</a:t>
            </a:fld>
            <a:endParaRPr lang="en-US"/>
          </a:p>
        </p:txBody>
      </p:sp>
    </p:spTree>
    <p:extLst>
      <p:ext uri="{BB962C8B-B14F-4D97-AF65-F5344CB8AC3E}">
        <p14:creationId xmlns:p14="http://schemas.microsoft.com/office/powerpoint/2010/main" val="427641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34"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849C37-BE42-463A-892A-B37FAAAD3FBA}"/>
              </a:ext>
            </a:extLst>
          </p:cNvPr>
          <p:cNvSpPr>
            <a:spLocks noGrp="1"/>
          </p:cNvSpPr>
          <p:nvPr>
            <p:ph type="title"/>
          </p:nvPr>
        </p:nvSpPr>
        <p:spPr/>
        <p:txBody>
          <a:bodyPr/>
          <a:lstStyle/>
          <a:p>
            <a:r>
              <a:rPr lang="en-US" dirty="0"/>
              <a:t>Quantum Annealing</a:t>
            </a:r>
          </a:p>
        </p:txBody>
      </p:sp>
      <p:sp>
        <p:nvSpPr>
          <p:cNvPr id="48" name="TextBox 47">
            <a:extLst>
              <a:ext uri="{FF2B5EF4-FFF2-40B4-BE49-F238E27FC236}">
                <a16:creationId xmlns:a16="http://schemas.microsoft.com/office/drawing/2014/main" id="{8F54A0A2-AB1D-4118-BEB2-AD377E770644}"/>
              </a:ext>
            </a:extLst>
          </p:cNvPr>
          <p:cNvSpPr txBox="1"/>
          <p:nvPr/>
        </p:nvSpPr>
        <p:spPr>
          <a:xfrm>
            <a:off x="838200" y="4507587"/>
            <a:ext cx="4855656" cy="1200329"/>
          </a:xfrm>
          <a:prstGeom prst="rect">
            <a:avLst/>
          </a:prstGeom>
          <a:noFill/>
        </p:spPr>
        <p:txBody>
          <a:bodyPr wrap="square" rtlCol="0">
            <a:spAutoFit/>
          </a:bodyPr>
          <a:lstStyle/>
          <a:p>
            <a:r>
              <a:rPr lang="en-US" dirty="0"/>
              <a:t>What does Quantum annealing give?</a:t>
            </a:r>
          </a:p>
          <a:p>
            <a:endParaRPr lang="en-US" dirty="0"/>
          </a:p>
          <a:p>
            <a:pPr marL="285750" indent="-285750">
              <a:buFont typeface="Arial" panose="020B0604020202020204" pitchFamily="34" charset="0"/>
              <a:buChar char="•"/>
            </a:pPr>
            <a:r>
              <a:rPr lang="en-US" dirty="0"/>
              <a:t>Independent samples based on </a:t>
            </a:r>
            <a:r>
              <a:rPr lang="en-US" b="1" dirty="0"/>
              <a:t>Boltzmann distribution</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E74C154-4288-4951-B293-4FDCD2580D3E}"/>
                  </a:ext>
                </a:extLst>
              </p:cNvPr>
              <p:cNvSpPr txBox="1"/>
              <p:nvPr/>
            </p:nvSpPr>
            <p:spPr>
              <a:xfrm>
                <a:off x="838200" y="1929461"/>
                <a:ext cx="576366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Currently available hardware like D-Wave where parameters are tunable using analog controls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Employs Quantum Annealing with </a:t>
                </a:r>
                <a:r>
                  <a:rPr lang="en-US" u="sng" dirty="0"/>
                  <a:t>short simulation time (~ </a:t>
                </a:r>
                <a14:m>
                  <m:oMath xmlns:m="http://schemas.openxmlformats.org/officeDocument/2006/math">
                    <m:r>
                      <a:rPr lang="en-US" b="0" i="0" u="sng" smtClean="0">
                        <a:latin typeface="Cambria Math" panose="02040503050406030204" pitchFamily="18" charset="0"/>
                      </a:rPr>
                      <m:t>20</m:t>
                    </m:r>
                    <m:r>
                      <a:rPr lang="en-US" b="0" i="1" u="sng" smtClean="0">
                        <a:latin typeface="Cambria Math" panose="02040503050406030204" pitchFamily="18" charset="0"/>
                      </a:rPr>
                      <m:t>𝜇</m:t>
                    </m:r>
                    <m:r>
                      <a:rPr lang="en-US" b="0" i="1" u="sng" smtClean="0">
                        <a:latin typeface="Cambria Math" panose="02040503050406030204" pitchFamily="18" charset="0"/>
                      </a:rPr>
                      <m:t>𝑠</m:t>
                    </m:r>
                  </m:oMath>
                </a14:m>
                <a:r>
                  <a:rPr lang="en-US" u="sng" dirty="0"/>
                  <a:t>)</a:t>
                </a:r>
                <a:r>
                  <a:rPr lang="en-US" dirty="0"/>
                  <a:t> and </a:t>
                </a:r>
                <a:r>
                  <a:rPr lang="en-US" u="sng" dirty="0"/>
                  <a:t>finite temperature (~</a:t>
                </a:r>
                <a14:m>
                  <m:oMath xmlns:m="http://schemas.openxmlformats.org/officeDocument/2006/math">
                    <m:r>
                      <a:rPr lang="en-US" i="1" u="sng" dirty="0" smtClean="0">
                        <a:latin typeface="Cambria Math" panose="02040503050406030204" pitchFamily="18" charset="0"/>
                      </a:rPr>
                      <m:t>15</m:t>
                    </m:r>
                    <m:r>
                      <a:rPr lang="en-US" i="1" u="sng" dirty="0" smtClean="0">
                        <a:latin typeface="Cambria Math" panose="02040503050406030204" pitchFamily="18" charset="0"/>
                      </a:rPr>
                      <m:t>𝑚𝐾</m:t>
                    </m:r>
                  </m:oMath>
                </a14:m>
                <a:r>
                  <a:rPr lang="en-US" u="sng" dirty="0"/>
                  <a:t>)</a:t>
                </a:r>
                <a:endParaRPr lang="en-US" dirty="0"/>
              </a:p>
              <a:p>
                <a:endParaRPr lang="en-US" dirty="0"/>
              </a:p>
              <a:p>
                <a:pPr marL="285750" indent="-285750">
                  <a:buFont typeface="Arial" panose="020B0604020202020204" pitchFamily="34" charset="0"/>
                  <a:buChar char="•"/>
                </a:pPr>
                <a:r>
                  <a:rPr lang="en-US" dirty="0"/>
                  <a:t>Adiabatic theorem no longer valid.</a:t>
                </a:r>
              </a:p>
              <a:p>
                <a:pPr marL="285750" indent="-285750">
                  <a:buFont typeface="Arial" panose="020B0604020202020204" pitchFamily="34" charset="0"/>
                  <a:buChar char="•"/>
                </a:pPr>
                <a:endParaRPr lang="en-US" dirty="0"/>
              </a:p>
            </p:txBody>
          </p:sp>
        </mc:Choice>
        <mc:Fallback xmlns="">
          <p:sp>
            <p:nvSpPr>
              <p:cNvPr id="34" name="TextBox 33">
                <a:extLst>
                  <a:ext uri="{FF2B5EF4-FFF2-40B4-BE49-F238E27FC236}">
                    <a16:creationId xmlns:a16="http://schemas.microsoft.com/office/drawing/2014/main" id="{EE74C154-4288-4951-B293-4FDCD2580D3E}"/>
                  </a:ext>
                </a:extLst>
              </p:cNvPr>
              <p:cNvSpPr txBox="1">
                <a:spLocks noRot="1" noChangeAspect="1" noMove="1" noResize="1" noEditPoints="1" noAdjustHandles="1" noChangeArrowheads="1" noChangeShapeType="1" noTextEdit="1"/>
              </p:cNvSpPr>
              <p:nvPr/>
            </p:nvSpPr>
            <p:spPr>
              <a:xfrm>
                <a:off x="838200" y="1929461"/>
                <a:ext cx="5763666" cy="2308324"/>
              </a:xfrm>
              <a:prstGeom prst="rect">
                <a:avLst/>
              </a:prstGeom>
              <a:blipFill>
                <a:blip r:embed="rId3"/>
                <a:stretch>
                  <a:fillRect l="-741" t="-1587" r="-21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43BC142-74DF-4385-BCB7-E15FDCE3C6E6}"/>
              </a:ext>
            </a:extLst>
          </p:cNvPr>
          <p:cNvPicPr>
            <a:picLocks noChangeAspect="1"/>
          </p:cNvPicPr>
          <p:nvPr/>
        </p:nvPicPr>
        <p:blipFill>
          <a:blip r:embed="rId4"/>
          <a:stretch>
            <a:fillRect/>
          </a:stretch>
        </p:blipFill>
        <p:spPr>
          <a:xfrm>
            <a:off x="7706514" y="4507587"/>
            <a:ext cx="3621939" cy="2031325"/>
          </a:xfrm>
          <a:prstGeom prst="rect">
            <a:avLst/>
          </a:prstGeom>
        </p:spPr>
      </p:pic>
      <p:pic>
        <p:nvPicPr>
          <p:cNvPr id="6" name="Picture 5">
            <a:extLst>
              <a:ext uri="{FF2B5EF4-FFF2-40B4-BE49-F238E27FC236}">
                <a16:creationId xmlns:a16="http://schemas.microsoft.com/office/drawing/2014/main" id="{2FB985FA-AE4E-4CAD-83B4-823824FB4B7B}"/>
              </a:ext>
            </a:extLst>
          </p:cNvPr>
          <p:cNvPicPr>
            <a:picLocks noChangeAspect="1"/>
          </p:cNvPicPr>
          <p:nvPr/>
        </p:nvPicPr>
        <p:blipFill>
          <a:blip r:embed="rId5"/>
          <a:stretch>
            <a:fillRect/>
          </a:stretch>
        </p:blipFill>
        <p:spPr>
          <a:xfrm>
            <a:off x="7706514" y="1270395"/>
            <a:ext cx="3598822" cy="3054629"/>
          </a:xfrm>
          <a:prstGeom prst="rect">
            <a:avLst/>
          </a:prstGeom>
        </p:spPr>
      </p:pic>
      <p:sp>
        <p:nvSpPr>
          <p:cNvPr id="2" name="Slide Number Placeholder 1">
            <a:extLst>
              <a:ext uri="{FF2B5EF4-FFF2-40B4-BE49-F238E27FC236}">
                <a16:creationId xmlns:a16="http://schemas.microsoft.com/office/drawing/2014/main" id="{C1090177-4C97-4176-81E6-9A1C53013BED}"/>
              </a:ext>
            </a:extLst>
          </p:cNvPr>
          <p:cNvSpPr>
            <a:spLocks noGrp="1"/>
          </p:cNvSpPr>
          <p:nvPr>
            <p:ph type="sldNum" sz="quarter" idx="12"/>
          </p:nvPr>
        </p:nvSpPr>
        <p:spPr/>
        <p:txBody>
          <a:bodyPr/>
          <a:lstStyle/>
          <a:p>
            <a:fld id="{E394927B-B901-4B47-AE11-0777B874C610}" type="slidenum">
              <a:rPr lang="en-US" smtClean="0"/>
              <a:t>14</a:t>
            </a:fld>
            <a:endParaRPr lang="en-US"/>
          </a:p>
        </p:txBody>
      </p:sp>
    </p:spTree>
    <p:extLst>
      <p:ext uri="{BB962C8B-B14F-4D97-AF65-F5344CB8AC3E}">
        <p14:creationId xmlns:p14="http://schemas.microsoft.com/office/powerpoint/2010/main" val="357446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5A87-A79D-443C-85FB-7702CFB73EF4}"/>
              </a:ext>
            </a:extLst>
          </p:cNvPr>
          <p:cNvSpPr>
            <a:spLocks noGrp="1"/>
          </p:cNvSpPr>
          <p:nvPr>
            <p:ph type="title"/>
          </p:nvPr>
        </p:nvSpPr>
        <p:spPr/>
        <p:txBody>
          <a:bodyPr/>
          <a:lstStyle/>
          <a:p>
            <a:r>
              <a:rPr lang="en-US" dirty="0"/>
              <a:t>Generative learning</a:t>
            </a:r>
          </a:p>
        </p:txBody>
      </p:sp>
      <p:pic>
        <p:nvPicPr>
          <p:cNvPr id="4" name="Picture 3">
            <a:extLst>
              <a:ext uri="{FF2B5EF4-FFF2-40B4-BE49-F238E27FC236}">
                <a16:creationId xmlns:a16="http://schemas.microsoft.com/office/drawing/2014/main" id="{50829A69-E8CF-487A-BFE4-3F90DAB5BA1C}"/>
              </a:ext>
            </a:extLst>
          </p:cNvPr>
          <p:cNvPicPr>
            <a:picLocks noChangeAspect="1"/>
          </p:cNvPicPr>
          <p:nvPr/>
        </p:nvPicPr>
        <p:blipFill rotWithShape="1">
          <a:blip r:embed="rId3"/>
          <a:srcRect r="61100"/>
          <a:stretch/>
        </p:blipFill>
        <p:spPr>
          <a:xfrm>
            <a:off x="782840" y="2137076"/>
            <a:ext cx="2187662" cy="3057525"/>
          </a:xfrm>
          <a:prstGeom prst="rect">
            <a:avLst/>
          </a:prstGeom>
        </p:spPr>
      </p:pic>
      <p:sp>
        <p:nvSpPr>
          <p:cNvPr id="5" name="TextBox 4">
            <a:extLst>
              <a:ext uri="{FF2B5EF4-FFF2-40B4-BE49-F238E27FC236}">
                <a16:creationId xmlns:a16="http://schemas.microsoft.com/office/drawing/2014/main" id="{1AAFF5B4-CA01-4F94-971E-7BA1F84D7957}"/>
              </a:ext>
            </a:extLst>
          </p:cNvPr>
          <p:cNvSpPr txBox="1"/>
          <p:nvPr/>
        </p:nvSpPr>
        <p:spPr>
          <a:xfrm>
            <a:off x="1391474" y="5286203"/>
            <a:ext cx="970394" cy="369332"/>
          </a:xfrm>
          <a:prstGeom prst="rect">
            <a:avLst/>
          </a:prstGeom>
          <a:noFill/>
        </p:spPr>
        <p:txBody>
          <a:bodyPr wrap="none" rtlCol="0">
            <a:spAutoFit/>
          </a:bodyPr>
          <a:lstStyle/>
          <a:p>
            <a:r>
              <a:rPr lang="en-US" dirty="0"/>
              <a:t>Data Set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00EDCA1-E8FB-445A-B7F3-ED0757792C03}"/>
                  </a:ext>
                </a:extLst>
              </p:cNvPr>
              <p:cNvSpPr txBox="1"/>
              <p:nvPr/>
            </p:nvSpPr>
            <p:spPr>
              <a:xfrm>
                <a:off x="3253339" y="1685229"/>
                <a:ext cx="8506065" cy="3301545"/>
              </a:xfrm>
              <a:prstGeom prst="rect">
                <a:avLst/>
              </a:prstGeom>
              <a:noFill/>
            </p:spPr>
            <p:txBody>
              <a:bodyPr wrap="square" rtlCol="0">
                <a:spAutoFit/>
              </a:bodyPr>
              <a:lstStyle/>
              <a:p>
                <a:r>
                  <a:rPr lang="en-US" sz="2000" b="1" dirty="0"/>
                  <a:t>Estimate statistics from QA Samples</a:t>
                </a:r>
              </a:p>
              <a:p>
                <a:endParaRPr lang="en-US" sz="2000" b="1" dirty="0"/>
              </a:p>
              <a:p>
                <a:pPr marL="285750" indent="-285750">
                  <a:buFont typeface="Arial" panose="020B0604020202020204" pitchFamily="34" charset="0"/>
                  <a:buChar char="•"/>
                </a:pPr>
                <a:r>
                  <a:rPr lang="en-US" sz="2000" dirty="0"/>
                  <a:t>Cost function is chosen to be KL Divergence:</a:t>
                </a:r>
              </a:p>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𝐾𝐿</m:t>
                          </m:r>
                        </m:sub>
                      </m:sSub>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𝑉𝑖𝑠𝑖𝑏𝑙𝑒</m:t>
                          </m:r>
                          <m:r>
                            <a:rPr lang="en-US" sz="2000" b="0" i="1" smtClean="0">
                              <a:latin typeface="Cambria Math" panose="02040503050406030204" pitchFamily="18" charset="0"/>
                            </a:rPr>
                            <m:t> </m:t>
                          </m:r>
                          <m:r>
                            <a:rPr lang="en-US" sz="2000" b="0" i="1" smtClean="0">
                              <a:latin typeface="Cambria Math" panose="02040503050406030204" pitchFamily="18" charset="0"/>
                            </a:rPr>
                            <m:t>𝑑𝑎𝑡𝑎</m:t>
                          </m:r>
                        </m:sub>
                        <m:sup/>
                        <m:e>
                          <m:r>
                            <a:rPr lang="en-US" sz="2000" i="1">
                              <a:latin typeface="Cambria Math" panose="02040503050406030204" pitchFamily="18" charset="0"/>
                            </a:rPr>
                            <m:t>𝑞</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f>
                                <m:fPr>
                                  <m:ctrlPr>
                                    <a:rPr lang="en-US" sz="2000" i="1">
                                      <a:latin typeface="Cambria Math" panose="02040503050406030204" pitchFamily="18" charset="0"/>
                                    </a:rPr>
                                  </m:ctrlPr>
                                </m:fPr>
                                <m:num>
                                  <m:r>
                                    <a:rPr lang="en-US" sz="2000" i="1">
                                      <a:latin typeface="Cambria Math" panose="02040503050406030204" pitchFamily="18" charset="0"/>
                                    </a:rPr>
                                    <m:t>𝑞</m:t>
                                  </m:r>
                                </m:num>
                                <m:den>
                                  <m:r>
                                    <a:rPr lang="en-US" sz="2000" i="1">
                                      <a:latin typeface="Cambria Math" panose="02040503050406030204" pitchFamily="18" charset="0"/>
                                    </a:rPr>
                                    <m:t>𝑝</m:t>
                                  </m:r>
                                </m:den>
                              </m:f>
                              <m:r>
                                <a:rPr lang="en-US" sz="2000" i="1">
                                  <a:latin typeface="Cambria Math" panose="02040503050406030204" pitchFamily="18" charset="0"/>
                                </a:rPr>
                                <m:t> </m:t>
                              </m:r>
                            </m:e>
                          </m:func>
                        </m:e>
                      </m:nary>
                    </m:oMath>
                  </m:oMathPara>
                </a14:m>
                <a:endParaRPr lang="en-US" sz="2000" b="0" dirty="0"/>
              </a:p>
              <a:p>
                <a:endParaRPr lang="en-US" sz="2000" b="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𝑞</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0" smtClean="0">
                                  <a:latin typeface="Cambria Math" panose="02040503050406030204" pitchFamily="18" charset="0"/>
                                </a:rPr>
                                <m:t>#</m:t>
                              </m:r>
                              <m:r>
                                <m:rPr>
                                  <m:sty m:val="p"/>
                                </m:rPr>
                                <a:rPr lang="en-US" sz="2000" b="0" i="0" smtClean="0">
                                  <a:latin typeface="Cambria Math" panose="02040503050406030204" pitchFamily="18" charset="0"/>
                                </a:rPr>
                                <m:t>Data</m:t>
                              </m:r>
                            </m:e>
                          </m:d>
                        </m:e>
                        <m:sup>
                          <m:r>
                            <a:rPr lang="en-US" sz="2000" b="0" i="0" smtClean="0">
                              <a:latin typeface="Cambria Math" panose="02040503050406030204" pitchFamily="18" charset="0"/>
                            </a:rPr>
                            <m:t>−1</m:t>
                          </m:r>
                        </m:sup>
                      </m:sSup>
                      <m:r>
                        <a:rPr lang="en-US" sz="2000" b="0" i="0" smtClean="0">
                          <a:latin typeface="Cambria Math" panose="02040503050406030204" pitchFamily="18" charset="0"/>
                        </a:rPr>
                        <m:t>, </m:t>
                      </m:r>
                      <m:r>
                        <m:rPr>
                          <m:sty m:val="p"/>
                        </m:rPr>
                        <a:rPr lang="en-US" sz="2000" b="0" i="0" smtClean="0">
                          <a:latin typeface="Cambria Math" panose="02040503050406030204" pitchFamily="18" charset="0"/>
                        </a:rPr>
                        <m:t>p</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Model</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probability</m:t>
                      </m:r>
                    </m:oMath>
                  </m:oMathPara>
                </a14:m>
                <a:endParaRPr lang="en-US" sz="2000" dirty="0"/>
              </a:p>
              <a:p>
                <a:pPr marL="285750" indent="-285750">
                  <a:buFont typeface="Arial" panose="020B0604020202020204" pitchFamily="34" charset="0"/>
                  <a:buChar char="•"/>
                </a:pPr>
                <a:r>
                  <a:rPr lang="en-US" sz="2000" dirty="0"/>
                  <a:t>Approximate gradients and even Hessian (in terms of Covariances) for a little premium on cost</a:t>
                </a:r>
              </a:p>
              <a:p>
                <a:pPr marL="285750" indent="-285750">
                  <a:buFont typeface="Arial" panose="020B0604020202020204" pitchFamily="34" charset="0"/>
                  <a:buChar char="•"/>
                </a:pPr>
                <a:r>
                  <a:rPr lang="en-US" sz="2000" dirty="0"/>
                  <a:t>Use Stochastic Gradient/Newton method for optimization</a:t>
                </a:r>
              </a:p>
            </p:txBody>
          </p:sp>
        </mc:Choice>
        <mc:Fallback xmlns="">
          <p:sp>
            <p:nvSpPr>
              <p:cNvPr id="10" name="TextBox 9">
                <a:extLst>
                  <a:ext uri="{FF2B5EF4-FFF2-40B4-BE49-F238E27FC236}">
                    <a16:creationId xmlns:a16="http://schemas.microsoft.com/office/drawing/2014/main" id="{100EDCA1-E8FB-445A-B7F3-ED0757792C03}"/>
                  </a:ext>
                </a:extLst>
              </p:cNvPr>
              <p:cNvSpPr txBox="1">
                <a:spLocks noRot="1" noChangeAspect="1" noMove="1" noResize="1" noEditPoints="1" noAdjustHandles="1" noChangeArrowheads="1" noChangeShapeType="1" noTextEdit="1"/>
              </p:cNvSpPr>
              <p:nvPr/>
            </p:nvSpPr>
            <p:spPr>
              <a:xfrm>
                <a:off x="3253339" y="1685229"/>
                <a:ext cx="8506065" cy="3301545"/>
              </a:xfrm>
              <a:prstGeom prst="rect">
                <a:avLst/>
              </a:prstGeom>
              <a:blipFill>
                <a:blip r:embed="rId4"/>
                <a:stretch>
                  <a:fillRect l="-789" t="-923" b="-221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4F458AD-494B-41E4-B426-383E66258D12}"/>
              </a:ext>
            </a:extLst>
          </p:cNvPr>
          <p:cNvPicPr>
            <a:picLocks noChangeAspect="1"/>
          </p:cNvPicPr>
          <p:nvPr/>
        </p:nvPicPr>
        <p:blipFill>
          <a:blip r:embed="rId5"/>
          <a:stretch>
            <a:fillRect/>
          </a:stretch>
        </p:blipFill>
        <p:spPr>
          <a:xfrm>
            <a:off x="3253339" y="5074788"/>
            <a:ext cx="7497451" cy="1612106"/>
          </a:xfrm>
          <a:prstGeom prst="rect">
            <a:avLst/>
          </a:prstGeom>
        </p:spPr>
      </p:pic>
      <p:sp>
        <p:nvSpPr>
          <p:cNvPr id="3" name="Slide Number Placeholder 2">
            <a:extLst>
              <a:ext uri="{FF2B5EF4-FFF2-40B4-BE49-F238E27FC236}">
                <a16:creationId xmlns:a16="http://schemas.microsoft.com/office/drawing/2014/main" id="{8224FAD1-2826-4E77-B755-F0FA37DA3CC8}"/>
              </a:ext>
            </a:extLst>
          </p:cNvPr>
          <p:cNvSpPr>
            <a:spLocks noGrp="1"/>
          </p:cNvSpPr>
          <p:nvPr>
            <p:ph type="sldNum" sz="quarter" idx="12"/>
          </p:nvPr>
        </p:nvSpPr>
        <p:spPr/>
        <p:txBody>
          <a:bodyPr/>
          <a:lstStyle/>
          <a:p>
            <a:fld id="{E394927B-B901-4B47-AE11-0777B874C610}" type="slidenum">
              <a:rPr lang="en-US" smtClean="0"/>
              <a:t>15</a:t>
            </a:fld>
            <a:endParaRPr lang="en-US"/>
          </a:p>
        </p:txBody>
      </p:sp>
    </p:spTree>
    <p:extLst>
      <p:ext uri="{BB962C8B-B14F-4D97-AF65-F5344CB8AC3E}">
        <p14:creationId xmlns:p14="http://schemas.microsoft.com/office/powerpoint/2010/main" val="138147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5A87-A79D-443C-85FB-7702CFB73EF4}"/>
              </a:ext>
            </a:extLst>
          </p:cNvPr>
          <p:cNvSpPr>
            <a:spLocks noGrp="1"/>
          </p:cNvSpPr>
          <p:nvPr>
            <p:ph type="title"/>
          </p:nvPr>
        </p:nvSpPr>
        <p:spPr/>
        <p:txBody>
          <a:bodyPr/>
          <a:lstStyle/>
          <a:p>
            <a:r>
              <a:rPr lang="en-US" dirty="0"/>
              <a:t>Generative learning</a:t>
            </a:r>
          </a:p>
        </p:txBody>
      </p:sp>
      <p:pic>
        <p:nvPicPr>
          <p:cNvPr id="4" name="Picture 3">
            <a:extLst>
              <a:ext uri="{FF2B5EF4-FFF2-40B4-BE49-F238E27FC236}">
                <a16:creationId xmlns:a16="http://schemas.microsoft.com/office/drawing/2014/main" id="{50829A69-E8CF-487A-BFE4-3F90DAB5BA1C}"/>
              </a:ext>
            </a:extLst>
          </p:cNvPr>
          <p:cNvPicPr>
            <a:picLocks noChangeAspect="1"/>
          </p:cNvPicPr>
          <p:nvPr/>
        </p:nvPicPr>
        <p:blipFill rotWithShape="1">
          <a:blip r:embed="rId3"/>
          <a:srcRect r="61100"/>
          <a:stretch/>
        </p:blipFill>
        <p:spPr>
          <a:xfrm>
            <a:off x="782840" y="2137076"/>
            <a:ext cx="2187662" cy="3057525"/>
          </a:xfrm>
          <a:prstGeom prst="rect">
            <a:avLst/>
          </a:prstGeom>
        </p:spPr>
      </p:pic>
      <p:sp>
        <p:nvSpPr>
          <p:cNvPr id="5" name="TextBox 4">
            <a:extLst>
              <a:ext uri="{FF2B5EF4-FFF2-40B4-BE49-F238E27FC236}">
                <a16:creationId xmlns:a16="http://schemas.microsoft.com/office/drawing/2014/main" id="{1AAFF5B4-CA01-4F94-971E-7BA1F84D7957}"/>
              </a:ext>
            </a:extLst>
          </p:cNvPr>
          <p:cNvSpPr txBox="1"/>
          <p:nvPr/>
        </p:nvSpPr>
        <p:spPr>
          <a:xfrm>
            <a:off x="1391474" y="5286203"/>
            <a:ext cx="970394" cy="369332"/>
          </a:xfrm>
          <a:prstGeom prst="rect">
            <a:avLst/>
          </a:prstGeom>
          <a:noFill/>
        </p:spPr>
        <p:txBody>
          <a:bodyPr wrap="none" rtlCol="0">
            <a:spAutoFit/>
          </a:bodyPr>
          <a:lstStyle/>
          <a:p>
            <a:r>
              <a:rPr lang="en-US" dirty="0"/>
              <a:t>Data Set</a:t>
            </a:r>
          </a:p>
        </p:txBody>
      </p:sp>
      <p:pic>
        <p:nvPicPr>
          <p:cNvPr id="7" name="Picture 6" descr="Chart, histogram&#10;&#10;Description automatically generated">
            <a:extLst>
              <a:ext uri="{FF2B5EF4-FFF2-40B4-BE49-F238E27FC236}">
                <a16:creationId xmlns:a16="http://schemas.microsoft.com/office/drawing/2014/main" id="{86374BBF-B272-4059-87C4-A1EC83FD7E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2316" y="1753069"/>
            <a:ext cx="5834938" cy="4540899"/>
          </a:xfrm>
          <a:prstGeom prst="rect">
            <a:avLst/>
          </a:prstGeom>
        </p:spPr>
      </p:pic>
      <p:sp>
        <p:nvSpPr>
          <p:cNvPr id="3" name="Slide Number Placeholder 2">
            <a:extLst>
              <a:ext uri="{FF2B5EF4-FFF2-40B4-BE49-F238E27FC236}">
                <a16:creationId xmlns:a16="http://schemas.microsoft.com/office/drawing/2014/main" id="{7AB80203-6D02-46BD-8FB2-4B4D090BC86A}"/>
              </a:ext>
            </a:extLst>
          </p:cNvPr>
          <p:cNvSpPr>
            <a:spLocks noGrp="1"/>
          </p:cNvSpPr>
          <p:nvPr>
            <p:ph type="sldNum" sz="quarter" idx="12"/>
          </p:nvPr>
        </p:nvSpPr>
        <p:spPr/>
        <p:txBody>
          <a:bodyPr/>
          <a:lstStyle/>
          <a:p>
            <a:fld id="{E394927B-B901-4B47-AE11-0777B874C610}" type="slidenum">
              <a:rPr lang="en-US" smtClean="0"/>
              <a:t>16</a:t>
            </a:fld>
            <a:endParaRPr lang="en-US"/>
          </a:p>
        </p:txBody>
      </p:sp>
    </p:spTree>
    <p:extLst>
      <p:ext uri="{BB962C8B-B14F-4D97-AF65-F5344CB8AC3E}">
        <p14:creationId xmlns:p14="http://schemas.microsoft.com/office/powerpoint/2010/main" val="321073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5A87-A79D-443C-85FB-7702CFB73EF4}"/>
              </a:ext>
            </a:extLst>
          </p:cNvPr>
          <p:cNvSpPr>
            <a:spLocks noGrp="1"/>
          </p:cNvSpPr>
          <p:nvPr>
            <p:ph type="title"/>
          </p:nvPr>
        </p:nvSpPr>
        <p:spPr/>
        <p:txBody>
          <a:bodyPr/>
          <a:lstStyle/>
          <a:p>
            <a:r>
              <a:rPr lang="en-US" dirty="0"/>
              <a:t>Classification of state (Discriminative learning)</a:t>
            </a:r>
          </a:p>
        </p:txBody>
      </p:sp>
      <p:pic>
        <p:nvPicPr>
          <p:cNvPr id="6" name="Picture 5">
            <a:extLst>
              <a:ext uri="{FF2B5EF4-FFF2-40B4-BE49-F238E27FC236}">
                <a16:creationId xmlns:a16="http://schemas.microsoft.com/office/drawing/2014/main" id="{7F8DF309-C444-4DBD-8815-3FDA7A555D27}"/>
              </a:ext>
            </a:extLst>
          </p:cNvPr>
          <p:cNvPicPr>
            <a:picLocks noChangeAspect="1"/>
          </p:cNvPicPr>
          <p:nvPr/>
        </p:nvPicPr>
        <p:blipFill>
          <a:blip r:embed="rId3"/>
          <a:stretch>
            <a:fillRect/>
          </a:stretch>
        </p:blipFill>
        <p:spPr>
          <a:xfrm>
            <a:off x="838200" y="2256318"/>
            <a:ext cx="2485898" cy="3489951"/>
          </a:xfrm>
          <a:prstGeom prst="rect">
            <a:avLst/>
          </a:prstGeom>
        </p:spPr>
      </p:pic>
      <p:sp>
        <p:nvSpPr>
          <p:cNvPr id="7" name="TextBox 6">
            <a:extLst>
              <a:ext uri="{FF2B5EF4-FFF2-40B4-BE49-F238E27FC236}">
                <a16:creationId xmlns:a16="http://schemas.microsoft.com/office/drawing/2014/main" id="{D4F50C8D-8228-4A8C-BD8E-843E8B5F4F54}"/>
              </a:ext>
            </a:extLst>
          </p:cNvPr>
          <p:cNvSpPr txBox="1"/>
          <p:nvPr/>
        </p:nvSpPr>
        <p:spPr>
          <a:xfrm rot="16200000">
            <a:off x="32449" y="2747425"/>
            <a:ext cx="1351547" cy="369332"/>
          </a:xfrm>
          <a:prstGeom prst="rect">
            <a:avLst/>
          </a:prstGeom>
          <a:noFill/>
        </p:spPr>
        <p:txBody>
          <a:bodyPr wrap="square" rtlCol="0">
            <a:spAutoFit/>
          </a:bodyPr>
          <a:lstStyle/>
          <a:p>
            <a:pPr algn="ctr"/>
            <a:r>
              <a:rPr lang="en-US" dirty="0"/>
              <a:t>Phase 0</a:t>
            </a:r>
          </a:p>
        </p:txBody>
      </p:sp>
      <p:sp>
        <p:nvSpPr>
          <p:cNvPr id="9" name="TextBox 8">
            <a:extLst>
              <a:ext uri="{FF2B5EF4-FFF2-40B4-BE49-F238E27FC236}">
                <a16:creationId xmlns:a16="http://schemas.microsoft.com/office/drawing/2014/main" id="{EC762490-C9B7-4601-A1D3-F12028B693E6}"/>
              </a:ext>
            </a:extLst>
          </p:cNvPr>
          <p:cNvSpPr txBox="1"/>
          <p:nvPr/>
        </p:nvSpPr>
        <p:spPr>
          <a:xfrm rot="16200000">
            <a:off x="36276" y="4492401"/>
            <a:ext cx="1351547" cy="369332"/>
          </a:xfrm>
          <a:prstGeom prst="rect">
            <a:avLst/>
          </a:prstGeom>
          <a:noFill/>
        </p:spPr>
        <p:txBody>
          <a:bodyPr wrap="square" rtlCol="0">
            <a:spAutoFit/>
          </a:bodyPr>
          <a:lstStyle/>
          <a:p>
            <a:pPr algn="ctr"/>
            <a:r>
              <a:rPr lang="en-US" dirty="0"/>
              <a:t>Phase 1</a:t>
            </a:r>
          </a:p>
        </p:txBody>
      </p:sp>
      <p:pic>
        <p:nvPicPr>
          <p:cNvPr id="8" name="Picture 7">
            <a:extLst>
              <a:ext uri="{FF2B5EF4-FFF2-40B4-BE49-F238E27FC236}">
                <a16:creationId xmlns:a16="http://schemas.microsoft.com/office/drawing/2014/main" id="{D8AD3B81-68F3-4078-97CF-41FB8732A78A}"/>
              </a:ext>
            </a:extLst>
          </p:cNvPr>
          <p:cNvPicPr>
            <a:picLocks noChangeAspect="1"/>
          </p:cNvPicPr>
          <p:nvPr/>
        </p:nvPicPr>
        <p:blipFill rotWithShape="1">
          <a:blip r:embed="rId4"/>
          <a:srcRect r="70088"/>
          <a:stretch/>
        </p:blipFill>
        <p:spPr>
          <a:xfrm>
            <a:off x="6096000" y="3829280"/>
            <a:ext cx="2485898" cy="1695573"/>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E07D4F-31A1-477F-9C2B-F18FF43DD511}"/>
                  </a:ext>
                </a:extLst>
              </p:cNvPr>
              <p:cNvSpPr txBox="1"/>
              <p:nvPr/>
            </p:nvSpPr>
            <p:spPr>
              <a:xfrm>
                <a:off x="1315634" y="5745960"/>
                <a:ext cx="1587572" cy="369332"/>
              </a:xfrm>
              <a:prstGeom prst="rect">
                <a:avLst/>
              </a:prstGeom>
              <a:noFill/>
            </p:spPr>
            <p:txBody>
              <a:bodyPr wrap="square">
                <a:spAutoFit/>
              </a:bodyPr>
              <a:lstStyle/>
              <a:p>
                <a:r>
                  <a:rPr lang="en-US" dirty="0"/>
                  <a:t>S</a:t>
                </a:r>
                <a:r>
                  <a:rPr lang="en-US" sz="1800" dirty="0"/>
                  <a:t>tate </a:t>
                </a:r>
                <a14:m>
                  <m:oMath xmlns:m="http://schemas.openxmlformats.org/officeDocument/2006/math">
                    <m:r>
                      <a:rPr lang="en-US" sz="1800" dirty="0">
                        <a:latin typeface="Cambria Math" panose="02040503050406030204" pitchFamily="18" charset="0"/>
                      </a:rPr>
                      <m:t>(</m:t>
                    </m:r>
                    <m:r>
                      <a:rPr lang="en-US" sz="1800" i="1" dirty="0">
                        <a:latin typeface="Cambria Math" panose="02040503050406030204" pitchFamily="18" charset="0"/>
                      </a:rPr>
                      <m:t>𝑥</m:t>
                    </m:r>
                    <m:r>
                      <a:rPr lang="en-US" sz="1800" i="1" dirty="0">
                        <a:latin typeface="Cambria Math" panose="02040503050406030204" pitchFamily="18" charset="0"/>
                      </a:rPr>
                      <m:t>,</m:t>
                    </m:r>
                    <m:r>
                      <a:rPr lang="en-US" sz="1800" i="1" dirty="0">
                        <a:latin typeface="Cambria Math" panose="02040503050406030204" pitchFamily="18" charset="0"/>
                      </a:rPr>
                      <m:t>𝑓</m:t>
                    </m:r>
                    <m:r>
                      <a:rPr lang="en-US" sz="1800" i="1" dirty="0">
                        <a:latin typeface="Cambria Math" panose="02040503050406030204" pitchFamily="18" charset="0"/>
                      </a:rPr>
                      <m:t>(</m:t>
                    </m:r>
                    <m:r>
                      <a:rPr lang="en-US" sz="1800" i="1" dirty="0">
                        <a:latin typeface="Cambria Math" panose="02040503050406030204" pitchFamily="18" charset="0"/>
                      </a:rPr>
                      <m:t>𝑥</m:t>
                    </m:r>
                    <m:r>
                      <a:rPr lang="en-US" sz="1800" i="1" dirty="0">
                        <a:latin typeface="Cambria Math" panose="02040503050406030204" pitchFamily="18" charset="0"/>
                      </a:rPr>
                      <m:t>))</m:t>
                    </m:r>
                  </m:oMath>
                </a14:m>
                <a:r>
                  <a:rPr lang="en-US" sz="1800" dirty="0"/>
                  <a:t> </a:t>
                </a:r>
                <a:endParaRPr lang="en-US" dirty="0"/>
              </a:p>
            </p:txBody>
          </p:sp>
        </mc:Choice>
        <mc:Fallback xmlns="">
          <p:sp>
            <p:nvSpPr>
              <p:cNvPr id="17" name="TextBox 16">
                <a:extLst>
                  <a:ext uri="{FF2B5EF4-FFF2-40B4-BE49-F238E27FC236}">
                    <a16:creationId xmlns:a16="http://schemas.microsoft.com/office/drawing/2014/main" id="{0BE07D4F-31A1-477F-9C2B-F18FF43DD511}"/>
                  </a:ext>
                </a:extLst>
              </p:cNvPr>
              <p:cNvSpPr txBox="1">
                <a:spLocks noRot="1" noChangeAspect="1" noMove="1" noResize="1" noEditPoints="1" noAdjustHandles="1" noChangeArrowheads="1" noChangeShapeType="1" noTextEdit="1"/>
              </p:cNvSpPr>
              <p:nvPr/>
            </p:nvSpPr>
            <p:spPr>
              <a:xfrm>
                <a:off x="1315634" y="5745960"/>
                <a:ext cx="1587572" cy="369332"/>
              </a:xfrm>
              <a:prstGeom prst="rect">
                <a:avLst/>
              </a:prstGeom>
              <a:blipFill>
                <a:blip r:embed="rId5"/>
                <a:stretch>
                  <a:fillRect l="-3462" t="-10000" r="-385" b="-26667"/>
                </a:stretch>
              </a:blipFill>
            </p:spPr>
            <p:txBody>
              <a:bodyPr/>
              <a:lstStyle/>
              <a:p>
                <a:r>
                  <a:rPr lang="en-US">
                    <a:noFill/>
                  </a:rPr>
                  <a:t> </a:t>
                </a:r>
              </a:p>
            </p:txBody>
          </p:sp>
        </mc:Fallback>
      </mc:AlternateContent>
      <p:sp>
        <p:nvSpPr>
          <p:cNvPr id="18" name="Content Placeholder 2">
            <a:extLst>
              <a:ext uri="{FF2B5EF4-FFF2-40B4-BE49-F238E27FC236}">
                <a16:creationId xmlns:a16="http://schemas.microsoft.com/office/drawing/2014/main" id="{7859D6D4-27C2-4F45-9600-9BD8A8FA206E}"/>
              </a:ext>
            </a:extLst>
          </p:cNvPr>
          <p:cNvSpPr txBox="1">
            <a:spLocks/>
          </p:cNvSpPr>
          <p:nvPr/>
        </p:nvSpPr>
        <p:spPr>
          <a:xfrm>
            <a:off x="4199997" y="2284830"/>
            <a:ext cx="5104384" cy="13738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Graph decomposed as: </a:t>
            </a:r>
          </a:p>
          <a:p>
            <a:pPr marL="0" indent="0">
              <a:buFont typeface="Arial" panose="020B0604020202020204" pitchFamily="34" charset="0"/>
              <a:buNone/>
            </a:pPr>
            <a:r>
              <a:rPr lang="en-US" sz="1800" dirty="0"/>
              <a:t>(a) Visible Input (Pink)</a:t>
            </a:r>
          </a:p>
          <a:p>
            <a:pPr marL="0" indent="0">
              <a:buFont typeface="Arial" panose="020B0604020202020204" pitchFamily="34" charset="0"/>
              <a:buNone/>
            </a:pPr>
            <a:r>
              <a:rPr lang="en-US" sz="1800" dirty="0"/>
              <a:t>(b) Visible output (Blue)</a:t>
            </a:r>
          </a:p>
          <a:p>
            <a:pPr marL="0" indent="0">
              <a:buFont typeface="Arial" panose="020B0604020202020204" pitchFamily="34" charset="0"/>
              <a:buNone/>
            </a:pPr>
            <a:r>
              <a:rPr lang="en-US" sz="1800" dirty="0"/>
              <a:t>(c) Hidden (grey)</a:t>
            </a:r>
          </a:p>
        </p:txBody>
      </p:sp>
      <p:sp>
        <p:nvSpPr>
          <p:cNvPr id="3" name="Slide Number Placeholder 2">
            <a:extLst>
              <a:ext uri="{FF2B5EF4-FFF2-40B4-BE49-F238E27FC236}">
                <a16:creationId xmlns:a16="http://schemas.microsoft.com/office/drawing/2014/main" id="{F24084F9-0817-44C4-9390-E37FBC13B297}"/>
              </a:ext>
            </a:extLst>
          </p:cNvPr>
          <p:cNvSpPr>
            <a:spLocks noGrp="1"/>
          </p:cNvSpPr>
          <p:nvPr>
            <p:ph type="sldNum" sz="quarter" idx="12"/>
          </p:nvPr>
        </p:nvSpPr>
        <p:spPr/>
        <p:txBody>
          <a:bodyPr/>
          <a:lstStyle/>
          <a:p>
            <a:fld id="{E394927B-B901-4B47-AE11-0777B874C610}" type="slidenum">
              <a:rPr lang="en-US" smtClean="0"/>
              <a:t>17</a:t>
            </a:fld>
            <a:endParaRPr lang="en-US"/>
          </a:p>
        </p:txBody>
      </p:sp>
    </p:spTree>
    <p:extLst>
      <p:ext uri="{BB962C8B-B14F-4D97-AF65-F5344CB8AC3E}">
        <p14:creationId xmlns:p14="http://schemas.microsoft.com/office/powerpoint/2010/main" val="385789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5A87-A79D-443C-85FB-7702CFB73EF4}"/>
              </a:ext>
            </a:extLst>
          </p:cNvPr>
          <p:cNvSpPr>
            <a:spLocks noGrp="1"/>
          </p:cNvSpPr>
          <p:nvPr>
            <p:ph type="title"/>
          </p:nvPr>
        </p:nvSpPr>
        <p:spPr/>
        <p:txBody>
          <a:bodyPr/>
          <a:lstStyle/>
          <a:p>
            <a:r>
              <a:rPr lang="en-US" dirty="0"/>
              <a:t>Including classification cost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A81726-0AEA-4060-AFD9-0C73600337D0}"/>
                  </a:ext>
                </a:extLst>
              </p:cNvPr>
              <p:cNvSpPr>
                <a:spLocks noGrp="1"/>
              </p:cNvSpPr>
              <p:nvPr>
                <p:ph idx="1"/>
              </p:nvPr>
            </p:nvSpPr>
            <p:spPr>
              <a:xfrm>
                <a:off x="365295" y="1891264"/>
                <a:ext cx="6733674" cy="595167"/>
              </a:xfrm>
            </p:spPr>
            <p:txBody>
              <a:bodyPr>
                <a:normAutofit/>
              </a:bodyPr>
              <a:lstStyle/>
              <a:p>
                <a:r>
                  <a:rPr lang="en-US" sz="1800" dirty="0"/>
                  <a:t>Optimize for </a:t>
                </a:r>
                <a14:m>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oMath>
                </a14:m>
                <a:endParaRPr lang="en-US" sz="1800" dirty="0"/>
              </a:p>
            </p:txBody>
          </p:sp>
        </mc:Choice>
        <mc:Fallback xmlns="">
          <p:sp>
            <p:nvSpPr>
              <p:cNvPr id="3" name="Content Placeholder 2">
                <a:extLst>
                  <a:ext uri="{FF2B5EF4-FFF2-40B4-BE49-F238E27FC236}">
                    <a16:creationId xmlns:a16="http://schemas.microsoft.com/office/drawing/2014/main" id="{68A81726-0AEA-4060-AFD9-0C73600337D0}"/>
                  </a:ext>
                </a:extLst>
              </p:cNvPr>
              <p:cNvSpPr>
                <a:spLocks noGrp="1" noRot="1" noChangeAspect="1" noMove="1" noResize="1" noEditPoints="1" noAdjustHandles="1" noChangeArrowheads="1" noChangeShapeType="1" noTextEdit="1"/>
              </p:cNvSpPr>
              <p:nvPr>
                <p:ph idx="1"/>
              </p:nvPr>
            </p:nvSpPr>
            <p:spPr>
              <a:xfrm>
                <a:off x="365295" y="1891264"/>
                <a:ext cx="6733674" cy="595167"/>
              </a:xfrm>
              <a:blipFill>
                <a:blip r:embed="rId3"/>
                <a:stretch>
                  <a:fillRect l="-633" t="-918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F8DF309-C444-4DBD-8815-3FDA7A555D27}"/>
              </a:ext>
            </a:extLst>
          </p:cNvPr>
          <p:cNvPicPr>
            <a:picLocks noChangeAspect="1"/>
          </p:cNvPicPr>
          <p:nvPr/>
        </p:nvPicPr>
        <p:blipFill>
          <a:blip r:embed="rId4"/>
          <a:stretch>
            <a:fillRect/>
          </a:stretch>
        </p:blipFill>
        <p:spPr>
          <a:xfrm>
            <a:off x="440899" y="2664130"/>
            <a:ext cx="2485898" cy="3489951"/>
          </a:xfrm>
          <a:prstGeom prst="rect">
            <a:avLst/>
          </a:prstGeom>
        </p:spPr>
      </p:pic>
      <p:sp>
        <p:nvSpPr>
          <p:cNvPr id="7" name="TextBox 6">
            <a:extLst>
              <a:ext uri="{FF2B5EF4-FFF2-40B4-BE49-F238E27FC236}">
                <a16:creationId xmlns:a16="http://schemas.microsoft.com/office/drawing/2014/main" id="{D4F50C8D-8228-4A8C-BD8E-843E8B5F4F54}"/>
              </a:ext>
            </a:extLst>
          </p:cNvPr>
          <p:cNvSpPr txBox="1"/>
          <p:nvPr/>
        </p:nvSpPr>
        <p:spPr>
          <a:xfrm rot="16200000">
            <a:off x="-364852" y="3155237"/>
            <a:ext cx="1351547" cy="369332"/>
          </a:xfrm>
          <a:prstGeom prst="rect">
            <a:avLst/>
          </a:prstGeom>
          <a:noFill/>
        </p:spPr>
        <p:txBody>
          <a:bodyPr wrap="square" rtlCol="0">
            <a:spAutoFit/>
          </a:bodyPr>
          <a:lstStyle/>
          <a:p>
            <a:pPr algn="ctr"/>
            <a:r>
              <a:rPr lang="en-US" dirty="0"/>
              <a:t>Phase 0</a:t>
            </a:r>
          </a:p>
        </p:txBody>
      </p:sp>
      <p:sp>
        <p:nvSpPr>
          <p:cNvPr id="9" name="TextBox 8">
            <a:extLst>
              <a:ext uri="{FF2B5EF4-FFF2-40B4-BE49-F238E27FC236}">
                <a16:creationId xmlns:a16="http://schemas.microsoft.com/office/drawing/2014/main" id="{EC762490-C9B7-4601-A1D3-F12028B693E6}"/>
              </a:ext>
            </a:extLst>
          </p:cNvPr>
          <p:cNvSpPr txBox="1"/>
          <p:nvPr/>
        </p:nvSpPr>
        <p:spPr>
          <a:xfrm rot="16200000">
            <a:off x="-361025" y="4900213"/>
            <a:ext cx="1351547" cy="369332"/>
          </a:xfrm>
          <a:prstGeom prst="rect">
            <a:avLst/>
          </a:prstGeom>
          <a:noFill/>
        </p:spPr>
        <p:txBody>
          <a:bodyPr wrap="square" rtlCol="0">
            <a:spAutoFit/>
          </a:bodyPr>
          <a:lstStyle/>
          <a:p>
            <a:pPr algn="ctr"/>
            <a:r>
              <a:rPr lang="en-US" dirty="0"/>
              <a:t>Phase 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A7C38D0-4DE7-4AFB-96FB-9374C5685520}"/>
                  </a:ext>
                </a:extLst>
              </p:cNvPr>
              <p:cNvSpPr txBox="1"/>
              <p:nvPr/>
            </p:nvSpPr>
            <p:spPr>
              <a:xfrm>
                <a:off x="3043486" y="2221071"/>
                <a:ext cx="4387007" cy="1118832"/>
              </a:xfrm>
              <a:prstGeom prst="rect">
                <a:avLst/>
              </a:prstGeom>
              <a:noFill/>
            </p:spPr>
            <p:txBody>
              <a:bodyPr wrap="square">
                <a:spAutoFit/>
              </a:bodyPr>
              <a:lstStyle/>
              <a:p>
                <a:r>
                  <a:rPr lang="en-US" sz="1800" dirty="0"/>
                  <a:t>Negative Conditional Log-Likelihood</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𝒩</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𝐷</m:t>
                              </m:r>
                            </m:sup>
                          </m:sSup>
                          <m:r>
                            <a:rPr lang="en-US" b="0" i="1" smtClean="0">
                              <a:latin typeface="Cambria Math" panose="02040503050406030204" pitchFamily="18" charset="0"/>
                            </a:rPr>
                            <m:t>}</m:t>
                          </m:r>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e>
                          </m:func>
                        </m:e>
                      </m:nary>
                    </m:oMath>
                  </m:oMathPara>
                </a14:m>
                <a:endParaRPr lang="en-US" dirty="0"/>
              </a:p>
            </p:txBody>
          </p:sp>
        </mc:Choice>
        <mc:Fallback xmlns="">
          <p:sp>
            <p:nvSpPr>
              <p:cNvPr id="15" name="TextBox 14">
                <a:extLst>
                  <a:ext uri="{FF2B5EF4-FFF2-40B4-BE49-F238E27FC236}">
                    <a16:creationId xmlns:a16="http://schemas.microsoft.com/office/drawing/2014/main" id="{DA7C38D0-4DE7-4AFB-96FB-9374C5685520}"/>
                  </a:ext>
                </a:extLst>
              </p:cNvPr>
              <p:cNvSpPr txBox="1">
                <a:spLocks noRot="1" noChangeAspect="1" noMove="1" noResize="1" noEditPoints="1" noAdjustHandles="1" noChangeArrowheads="1" noChangeShapeType="1" noTextEdit="1"/>
              </p:cNvSpPr>
              <p:nvPr/>
            </p:nvSpPr>
            <p:spPr>
              <a:xfrm>
                <a:off x="3043486" y="2221071"/>
                <a:ext cx="4387007" cy="1118832"/>
              </a:xfrm>
              <a:prstGeom prst="rect">
                <a:avLst/>
              </a:prstGeom>
              <a:blipFill>
                <a:blip r:embed="rId5"/>
                <a:stretch>
                  <a:fillRect l="-1111" t="-2717"/>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6491CCAA-F6DE-4D9B-8F42-5C70BB750130}"/>
              </a:ext>
            </a:extLst>
          </p:cNvPr>
          <p:cNvGrpSpPr/>
          <p:nvPr/>
        </p:nvGrpSpPr>
        <p:grpSpPr>
          <a:xfrm>
            <a:off x="7648832" y="2376982"/>
            <a:ext cx="3867302" cy="628057"/>
            <a:chOff x="7648832" y="2376982"/>
            <a:chExt cx="3867302" cy="628057"/>
          </a:xfrm>
        </p:grpSpPr>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06A8EA3-34BD-4363-8F8C-9D6EF6FA9886}"/>
                    </a:ext>
                  </a:extLst>
                </p:cNvPr>
                <p:cNvSpPr txBox="1"/>
                <p:nvPr/>
              </p:nvSpPr>
              <p:spPr>
                <a:xfrm>
                  <a:off x="8090223" y="2376982"/>
                  <a:ext cx="3425911" cy="628057"/>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𝐶𝑜𝑠𝑡</m:t>
                        </m:r>
                        <m:r>
                          <a:rPr lang="en-US" sz="1800" b="0" i="1" smtClean="0">
                            <a:latin typeface="Cambria Math" panose="02040503050406030204" pitchFamily="18" charset="0"/>
                          </a:rPr>
                          <m:t>=</m:t>
                        </m:r>
                        <m:r>
                          <a:rPr lang="en-US" sz="1800" b="0" i="1" smtClean="0">
                            <a:latin typeface="Cambria Math" panose="02040503050406030204" pitchFamily="18" charset="0"/>
                          </a:rPr>
                          <m:t>𝛼</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𝐾𝐿</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𝛼</m:t>
                                </m:r>
                              </m:e>
                            </m:d>
                          </m:num>
                          <m:den>
                            <m:r>
                              <a:rPr lang="en-US" sz="1800" b="0" i="1" smtClean="0">
                                <a:latin typeface="Cambria Math" panose="02040503050406030204" pitchFamily="18" charset="0"/>
                              </a:rPr>
                              <m:t>𝐷</m:t>
                            </m:r>
                          </m:den>
                        </m:f>
                        <m:r>
                          <a:rPr lang="en-US" sz="1800" b="0" i="1" smtClean="0">
                            <a:latin typeface="Cambria Math" panose="02040503050406030204" pitchFamily="18" charset="0"/>
                          </a:rPr>
                          <m:t>𝒩</m:t>
                        </m:r>
                      </m:oMath>
                    </m:oMathPara>
                  </a14:m>
                  <a:endParaRPr lang="en-US" sz="1800" dirty="0"/>
                </a:p>
              </p:txBody>
            </p:sp>
          </mc:Choice>
          <mc:Fallback xmlns="">
            <p:sp>
              <p:nvSpPr>
                <p:cNvPr id="35" name="TextBox 34">
                  <a:extLst>
                    <a:ext uri="{FF2B5EF4-FFF2-40B4-BE49-F238E27FC236}">
                      <a16:creationId xmlns:a16="http://schemas.microsoft.com/office/drawing/2014/main" id="{E06A8EA3-34BD-4363-8F8C-9D6EF6FA9886}"/>
                    </a:ext>
                  </a:extLst>
                </p:cNvPr>
                <p:cNvSpPr txBox="1">
                  <a:spLocks noRot="1" noChangeAspect="1" noMove="1" noResize="1" noEditPoints="1" noAdjustHandles="1" noChangeArrowheads="1" noChangeShapeType="1" noTextEdit="1"/>
                </p:cNvSpPr>
                <p:nvPr/>
              </p:nvSpPr>
              <p:spPr>
                <a:xfrm>
                  <a:off x="8090223" y="2376982"/>
                  <a:ext cx="3425911" cy="628057"/>
                </a:xfrm>
                <a:prstGeom prst="rect">
                  <a:avLst/>
                </a:prstGeom>
                <a:blipFill>
                  <a:blip r:embed="rId7"/>
                  <a:stretch>
                    <a:fillRect/>
                  </a:stretch>
                </a:blipFill>
              </p:spPr>
              <p:txBody>
                <a:bodyPr/>
                <a:lstStyle/>
                <a:p>
                  <a:r>
                    <a:rPr lang="en-US">
                      <a:noFill/>
                    </a:rPr>
                    <a:t> </a:t>
                  </a:r>
                </a:p>
              </p:txBody>
            </p:sp>
          </mc:Fallback>
        </mc:AlternateContent>
        <p:sp>
          <p:nvSpPr>
            <p:cNvPr id="36" name="Arrow: Right 35">
              <a:extLst>
                <a:ext uri="{FF2B5EF4-FFF2-40B4-BE49-F238E27FC236}">
                  <a16:creationId xmlns:a16="http://schemas.microsoft.com/office/drawing/2014/main" id="{3F6FCB14-47F6-4F05-9F13-F0A6EFD13BB5}"/>
                </a:ext>
              </a:extLst>
            </p:cNvPr>
            <p:cNvSpPr/>
            <p:nvPr/>
          </p:nvSpPr>
          <p:spPr>
            <a:xfrm>
              <a:off x="7648832" y="2535099"/>
              <a:ext cx="580768" cy="314029"/>
            </a:xfrm>
            <a:prstGeom prst="rightArrow">
              <a:avLst>
                <a:gd name="adj1" fmla="val 26390"/>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5462900-4DB1-47E4-8B15-E76738303A00}"/>
              </a:ext>
            </a:extLst>
          </p:cNvPr>
          <p:cNvPicPr>
            <a:picLocks noChangeAspect="1"/>
          </p:cNvPicPr>
          <p:nvPr/>
        </p:nvPicPr>
        <p:blipFill>
          <a:blip r:embed="rId8"/>
          <a:stretch>
            <a:fillRect/>
          </a:stretch>
        </p:blipFill>
        <p:spPr>
          <a:xfrm>
            <a:off x="4386071" y="3691333"/>
            <a:ext cx="6525521" cy="2409784"/>
          </a:xfrm>
          <a:prstGeom prst="rect">
            <a:avLst/>
          </a:prstGeom>
        </p:spPr>
      </p:pic>
      <p:sp>
        <p:nvSpPr>
          <p:cNvPr id="4" name="Slide Number Placeholder 3">
            <a:extLst>
              <a:ext uri="{FF2B5EF4-FFF2-40B4-BE49-F238E27FC236}">
                <a16:creationId xmlns:a16="http://schemas.microsoft.com/office/drawing/2014/main" id="{B231FE48-A457-4ED9-B259-87F563BAEE06}"/>
              </a:ext>
            </a:extLst>
          </p:cNvPr>
          <p:cNvSpPr>
            <a:spLocks noGrp="1"/>
          </p:cNvSpPr>
          <p:nvPr>
            <p:ph type="sldNum" sz="quarter" idx="12"/>
          </p:nvPr>
        </p:nvSpPr>
        <p:spPr/>
        <p:txBody>
          <a:bodyPr/>
          <a:lstStyle/>
          <a:p>
            <a:fld id="{E394927B-B901-4B47-AE11-0777B874C610}" type="slidenum">
              <a:rPr lang="en-US" smtClean="0"/>
              <a:t>18</a:t>
            </a:fld>
            <a:endParaRPr lang="en-US"/>
          </a:p>
        </p:txBody>
      </p:sp>
    </p:spTree>
    <p:extLst>
      <p:ext uri="{BB962C8B-B14F-4D97-AF65-F5344CB8AC3E}">
        <p14:creationId xmlns:p14="http://schemas.microsoft.com/office/powerpoint/2010/main" val="236002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5A87-A79D-443C-85FB-7702CFB73EF4}"/>
              </a:ext>
            </a:extLst>
          </p:cNvPr>
          <p:cNvSpPr>
            <a:spLocks noGrp="1"/>
          </p:cNvSpPr>
          <p:nvPr>
            <p:ph type="title"/>
          </p:nvPr>
        </p:nvSpPr>
        <p:spPr/>
        <p:txBody>
          <a:bodyPr/>
          <a:lstStyle/>
          <a:p>
            <a:r>
              <a:rPr lang="en-US" dirty="0"/>
              <a:t>Including classification cost</a:t>
            </a:r>
          </a:p>
        </p:txBody>
      </p:sp>
      <p:pic>
        <p:nvPicPr>
          <p:cNvPr id="4" name="Picture 3">
            <a:extLst>
              <a:ext uri="{FF2B5EF4-FFF2-40B4-BE49-F238E27FC236}">
                <a16:creationId xmlns:a16="http://schemas.microsoft.com/office/drawing/2014/main" id="{FF28A33C-03E5-47F7-A10C-FB994DC719D4}"/>
              </a:ext>
            </a:extLst>
          </p:cNvPr>
          <p:cNvPicPr>
            <a:picLocks noChangeAspect="1"/>
          </p:cNvPicPr>
          <p:nvPr/>
        </p:nvPicPr>
        <p:blipFill>
          <a:blip r:embed="rId3"/>
          <a:stretch>
            <a:fillRect/>
          </a:stretch>
        </p:blipFill>
        <p:spPr>
          <a:xfrm>
            <a:off x="4443664" y="1725362"/>
            <a:ext cx="6356684" cy="4767513"/>
          </a:xfrm>
          <a:prstGeom prst="rect">
            <a:avLst/>
          </a:prstGeom>
        </p:spPr>
      </p:pic>
      <p:pic>
        <p:nvPicPr>
          <p:cNvPr id="10" name="Picture 9">
            <a:extLst>
              <a:ext uri="{FF2B5EF4-FFF2-40B4-BE49-F238E27FC236}">
                <a16:creationId xmlns:a16="http://schemas.microsoft.com/office/drawing/2014/main" id="{A4C601E6-66D7-43C4-9471-B92E1965EC2E}"/>
              </a:ext>
            </a:extLst>
          </p:cNvPr>
          <p:cNvPicPr>
            <a:picLocks noChangeAspect="1"/>
          </p:cNvPicPr>
          <p:nvPr/>
        </p:nvPicPr>
        <p:blipFill>
          <a:blip r:embed="rId4"/>
          <a:stretch>
            <a:fillRect/>
          </a:stretch>
        </p:blipFill>
        <p:spPr>
          <a:xfrm>
            <a:off x="838200" y="2256318"/>
            <a:ext cx="2485898" cy="3489951"/>
          </a:xfrm>
          <a:prstGeom prst="rect">
            <a:avLst/>
          </a:prstGeom>
        </p:spPr>
      </p:pic>
      <p:sp>
        <p:nvSpPr>
          <p:cNvPr id="12" name="TextBox 11">
            <a:extLst>
              <a:ext uri="{FF2B5EF4-FFF2-40B4-BE49-F238E27FC236}">
                <a16:creationId xmlns:a16="http://schemas.microsoft.com/office/drawing/2014/main" id="{F38E206E-28EB-4E34-B6C0-6A6B87EF5893}"/>
              </a:ext>
            </a:extLst>
          </p:cNvPr>
          <p:cNvSpPr txBox="1"/>
          <p:nvPr/>
        </p:nvSpPr>
        <p:spPr>
          <a:xfrm>
            <a:off x="431076" y="5942567"/>
            <a:ext cx="3452805" cy="369332"/>
          </a:xfrm>
          <a:prstGeom prst="rect">
            <a:avLst/>
          </a:prstGeom>
          <a:noFill/>
        </p:spPr>
        <p:txBody>
          <a:bodyPr wrap="none" rtlCol="0">
            <a:spAutoFit/>
          </a:bodyPr>
          <a:lstStyle/>
          <a:p>
            <a:r>
              <a:rPr lang="en-US" dirty="0"/>
              <a:t>80/20 split of Training/Testing Data</a:t>
            </a:r>
          </a:p>
        </p:txBody>
      </p:sp>
      <p:sp>
        <p:nvSpPr>
          <p:cNvPr id="6" name="TextBox 5">
            <a:extLst>
              <a:ext uri="{FF2B5EF4-FFF2-40B4-BE49-F238E27FC236}">
                <a16:creationId xmlns:a16="http://schemas.microsoft.com/office/drawing/2014/main" id="{AEC64A4F-9422-477A-B6CD-C145634DDAA6}"/>
              </a:ext>
            </a:extLst>
          </p:cNvPr>
          <p:cNvSpPr txBox="1"/>
          <p:nvPr/>
        </p:nvSpPr>
        <p:spPr>
          <a:xfrm rot="16200000">
            <a:off x="32449" y="2747425"/>
            <a:ext cx="1351547" cy="369332"/>
          </a:xfrm>
          <a:prstGeom prst="rect">
            <a:avLst/>
          </a:prstGeom>
          <a:noFill/>
        </p:spPr>
        <p:txBody>
          <a:bodyPr wrap="square" rtlCol="0">
            <a:spAutoFit/>
          </a:bodyPr>
          <a:lstStyle/>
          <a:p>
            <a:pPr algn="ctr"/>
            <a:r>
              <a:rPr lang="en-US" dirty="0"/>
              <a:t>Phase 0</a:t>
            </a:r>
          </a:p>
        </p:txBody>
      </p:sp>
      <p:sp>
        <p:nvSpPr>
          <p:cNvPr id="7" name="TextBox 6">
            <a:extLst>
              <a:ext uri="{FF2B5EF4-FFF2-40B4-BE49-F238E27FC236}">
                <a16:creationId xmlns:a16="http://schemas.microsoft.com/office/drawing/2014/main" id="{206FAC14-AE3B-4455-AEEE-C941019A7377}"/>
              </a:ext>
            </a:extLst>
          </p:cNvPr>
          <p:cNvSpPr txBox="1"/>
          <p:nvPr/>
        </p:nvSpPr>
        <p:spPr>
          <a:xfrm rot="16200000">
            <a:off x="36276" y="4492401"/>
            <a:ext cx="1351547" cy="369332"/>
          </a:xfrm>
          <a:prstGeom prst="rect">
            <a:avLst/>
          </a:prstGeom>
          <a:noFill/>
        </p:spPr>
        <p:txBody>
          <a:bodyPr wrap="square" rtlCol="0">
            <a:spAutoFit/>
          </a:bodyPr>
          <a:lstStyle/>
          <a:p>
            <a:pPr algn="ctr"/>
            <a:r>
              <a:rPr lang="en-US" dirty="0"/>
              <a:t>Phase 1</a:t>
            </a:r>
          </a:p>
        </p:txBody>
      </p:sp>
      <p:sp>
        <p:nvSpPr>
          <p:cNvPr id="3" name="Slide Number Placeholder 2">
            <a:extLst>
              <a:ext uri="{FF2B5EF4-FFF2-40B4-BE49-F238E27FC236}">
                <a16:creationId xmlns:a16="http://schemas.microsoft.com/office/drawing/2014/main" id="{3AE77726-F4F2-46A9-BC9E-7CDC504B1C41}"/>
              </a:ext>
            </a:extLst>
          </p:cNvPr>
          <p:cNvSpPr>
            <a:spLocks noGrp="1"/>
          </p:cNvSpPr>
          <p:nvPr>
            <p:ph type="sldNum" sz="quarter" idx="12"/>
          </p:nvPr>
        </p:nvSpPr>
        <p:spPr/>
        <p:txBody>
          <a:bodyPr/>
          <a:lstStyle/>
          <a:p>
            <a:fld id="{E394927B-B901-4B47-AE11-0777B874C610}" type="slidenum">
              <a:rPr lang="en-US" smtClean="0"/>
              <a:t>19</a:t>
            </a:fld>
            <a:endParaRPr lang="en-US"/>
          </a:p>
        </p:txBody>
      </p:sp>
    </p:spTree>
    <p:extLst>
      <p:ext uri="{BB962C8B-B14F-4D97-AF65-F5344CB8AC3E}">
        <p14:creationId xmlns:p14="http://schemas.microsoft.com/office/powerpoint/2010/main" val="547508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A2D78AD9-DDE3-43EA-B31D-1ADC8BA762E0}"/>
              </a:ext>
            </a:extLst>
          </p:cNvPr>
          <p:cNvSpPr>
            <a:spLocks noGrp="1"/>
          </p:cNvSpPr>
          <p:nvPr>
            <p:ph type="title"/>
          </p:nvPr>
        </p:nvSpPr>
        <p:spPr/>
        <p:txBody>
          <a:bodyPr/>
          <a:lstStyle/>
          <a:p>
            <a:r>
              <a:rPr lang="en-US" dirty="0"/>
              <a:t>Outline</a:t>
            </a:r>
          </a:p>
        </p:txBody>
      </p:sp>
      <p:sp>
        <p:nvSpPr>
          <p:cNvPr id="2" name="Content Placeholder 1">
            <a:extLst>
              <a:ext uri="{FF2B5EF4-FFF2-40B4-BE49-F238E27FC236}">
                <a16:creationId xmlns:a16="http://schemas.microsoft.com/office/drawing/2014/main" id="{29DD9F7F-76C4-4C24-B608-CBF3ED1B9AC5}"/>
              </a:ext>
            </a:extLst>
          </p:cNvPr>
          <p:cNvSpPr>
            <a:spLocks noGrp="1"/>
          </p:cNvSpPr>
          <p:nvPr>
            <p:ph idx="1"/>
          </p:nvPr>
        </p:nvSpPr>
        <p:spPr/>
        <p:txBody>
          <a:bodyPr/>
          <a:lstStyle/>
          <a:p>
            <a:r>
              <a:rPr lang="en-US" dirty="0"/>
              <a:t>Applications in machine learning</a:t>
            </a:r>
          </a:p>
          <a:p>
            <a:r>
              <a:rPr lang="en-US" dirty="0"/>
              <a:t>Definition and properties</a:t>
            </a:r>
          </a:p>
          <a:p>
            <a:r>
              <a:rPr lang="en-US" dirty="0"/>
              <a:t>Review of some classical training strategies</a:t>
            </a:r>
          </a:p>
          <a:p>
            <a:r>
              <a:rPr lang="en-US" dirty="0"/>
              <a:t>Proposed training method using Quantum annealing</a:t>
            </a:r>
          </a:p>
          <a:p>
            <a:r>
              <a:rPr lang="en-US" dirty="0"/>
              <a:t>New challenges and their resolution</a:t>
            </a:r>
          </a:p>
        </p:txBody>
      </p:sp>
    </p:spTree>
    <p:extLst>
      <p:ext uri="{BB962C8B-B14F-4D97-AF65-F5344CB8AC3E}">
        <p14:creationId xmlns:p14="http://schemas.microsoft.com/office/powerpoint/2010/main" val="2508816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8C772EAE-1ADB-4954-AB37-1DE33B169BAD}"/>
              </a:ext>
            </a:extLst>
          </p:cNvPr>
          <p:cNvPicPr>
            <a:picLocks noChangeAspect="1"/>
          </p:cNvPicPr>
          <p:nvPr/>
        </p:nvPicPr>
        <p:blipFill>
          <a:blip r:embed="rId3"/>
          <a:stretch>
            <a:fillRect/>
          </a:stretch>
        </p:blipFill>
        <p:spPr>
          <a:xfrm>
            <a:off x="7025738" y="2339399"/>
            <a:ext cx="4583833" cy="3563495"/>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5B25A87-A79D-443C-85FB-7702CFB73EF4}"/>
                  </a:ext>
                </a:extLst>
              </p:cNvPr>
              <p:cNvSpPr>
                <a:spLocks noGrp="1"/>
              </p:cNvSpPr>
              <p:nvPr>
                <p:ph type="title"/>
              </p:nvPr>
            </p:nvSpPr>
            <p:spPr/>
            <p:txBody>
              <a:bodyPr/>
              <a:lstStyle/>
              <a:p>
                <a:r>
                  <a:rPr lang="en-US" dirty="0"/>
                  <a:t>New challenge: Temperature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 is unknown</a:t>
                </a:r>
              </a:p>
            </p:txBody>
          </p:sp>
        </mc:Choice>
        <mc:Fallback xmlns="">
          <p:sp>
            <p:nvSpPr>
              <p:cNvPr id="2" name="Title 1">
                <a:extLst>
                  <a:ext uri="{FF2B5EF4-FFF2-40B4-BE49-F238E27FC236}">
                    <a16:creationId xmlns:a16="http://schemas.microsoft.com/office/drawing/2014/main" id="{B5B25A87-A79D-443C-85FB-7702CFB73EF4}"/>
                  </a:ext>
                </a:extLst>
              </p:cNvPr>
              <p:cNvSpPr>
                <a:spLocks noGrp="1" noRot="1" noChangeAspect="1" noMove="1" noResize="1" noEditPoints="1" noAdjustHandles="1" noChangeArrowheads="1" noChangeShapeType="1" noTextEdit="1"/>
              </p:cNvSpPr>
              <p:nvPr>
                <p:ph type="title"/>
              </p:nvPr>
            </p:nvSpPr>
            <p:spPr>
              <a:blipFill>
                <a:blip r:embed="rId4"/>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A81726-0AEA-4060-AFD9-0C73600337D0}"/>
                  </a:ext>
                </a:extLst>
              </p:cNvPr>
              <p:cNvSpPr>
                <a:spLocks noGrp="1"/>
              </p:cNvSpPr>
              <p:nvPr>
                <p:ph idx="1"/>
              </p:nvPr>
            </p:nvSpPr>
            <p:spPr>
              <a:xfrm>
                <a:off x="582429" y="3479078"/>
                <a:ext cx="6051884" cy="1794175"/>
              </a:xfrm>
            </p:spPr>
            <p:txBody>
              <a:bodyPr>
                <a:normAutofit lnSpcReduction="10000"/>
              </a:bodyPr>
              <a:lstStyle/>
              <a:p>
                <a:pPr marL="0" indent="0">
                  <a:buNone/>
                </a:pPr>
                <a:r>
                  <a:rPr lang="en-US" sz="2000" u="sng" dirty="0"/>
                  <a:t>Observation</a:t>
                </a:r>
                <a:r>
                  <a:rPr lang="en-US" sz="2000" dirty="0"/>
                  <a:t>: </a:t>
                </a:r>
                <a14:m>
                  <m:oMath xmlns:m="http://schemas.openxmlformats.org/officeDocument/2006/math">
                    <m:r>
                      <m:rPr>
                        <m:sty m:val="p"/>
                      </m:rPr>
                      <a:rPr lang="en-US" sz="2000" b="0" i="0" smtClean="0">
                        <a:latin typeface="Cambria Math" panose="02040503050406030204" pitchFamily="18" charset="0"/>
                      </a:rPr>
                      <m:t>log</m:t>
                    </m:r>
                    <m:r>
                      <a:rPr lang="en-US" sz="2000" b="0" i="0" smtClean="0">
                        <a:latin typeface="Cambria Math" panose="02040503050406030204" pitchFamily="18" charset="0"/>
                      </a:rPr>
                      <m:t> </m:t>
                    </m:r>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𝐸</m:t>
                    </m:r>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r>
                          <a:rPr lang="en-US" sz="2000" b="0" i="1" smtClean="0">
                            <a:latin typeface="Cambria Math" panose="02040503050406030204" pitchFamily="18" charset="0"/>
                            <a:ea typeface="Cambria Math" panose="02040503050406030204" pitchFamily="18" charset="0"/>
                          </a:rPr>
                          <m:t>𝑍</m:t>
                        </m:r>
                      </m:e>
                    </m:func>
                  </m:oMath>
                </a14:m>
                <a:r>
                  <a:rPr lang="en-US" sz="2000" dirty="0"/>
                  <a:t> </a:t>
                </a:r>
              </a:p>
              <a:p>
                <a:pPr marL="0" indent="0">
                  <a:buNone/>
                </a:pPr>
                <a:endParaRPr lang="en-US" sz="2000" u="sng" dirty="0"/>
              </a:p>
              <a:p>
                <a:pPr marL="0" indent="0">
                  <a:buNone/>
                </a:pPr>
                <a:r>
                  <a:rPr lang="en-US" sz="2000" u="sng" dirty="0"/>
                  <a:t>Linear Regression:</a:t>
                </a:r>
              </a:p>
              <a:p>
                <a:pPr marL="0" indent="0">
                  <a:buNone/>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𝛽</m:t>
                          </m:r>
                        </m:e>
                        <m:sup>
                          <m:r>
                            <a:rPr lang="en-US" sz="2000" i="1">
                              <a:latin typeface="Cambria Math" panose="02040503050406030204" pitchFamily="18" charset="0"/>
                            </a:rPr>
                            <m:t>∗</m:t>
                          </m:r>
                        </m:sup>
                      </m:sSup>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subHide m:val="on"/>
                              <m:supHide m:val="on"/>
                              <m:ctrlPr>
                                <a:rPr lang="en-US" sz="2000" i="1">
                                  <a:latin typeface="Cambria Math" panose="02040503050406030204" pitchFamily="18" charset="0"/>
                                </a:rPr>
                              </m:ctrlPr>
                            </m:naryPr>
                            <m:sub/>
                            <m:sup/>
                            <m:e>
                              <m:d>
                                <m:dPr>
                                  <m:ctrlPr>
                                    <a:rPr lang="en-US" sz="2000" i="1">
                                      <a:latin typeface="Cambria Math" panose="02040503050406030204" pitchFamily="18" charset="0"/>
                                    </a:rPr>
                                  </m:ctrlPr>
                                </m:dPr>
                                <m:e>
                                  <m:r>
                                    <a:rPr lang="en-US" sz="2000" i="1">
                                      <a:latin typeface="Cambria Math" panose="02040503050406030204" pitchFamily="18" charset="0"/>
                                    </a:rPr>
                                    <m:t>𝐸</m:t>
                                  </m:r>
                                  <m:r>
                                    <a:rPr lang="en-US" sz="2000" i="1">
                                      <a:latin typeface="Cambria Math" panose="02040503050406030204" pitchFamily="18" charset="0"/>
                                    </a:rPr>
                                    <m:t>−</m:t>
                                  </m:r>
                                  <m:r>
                                    <a:rPr lang="en-US" sz="2000" i="1">
                                      <a:latin typeface="Cambria Math" panose="02040503050406030204" pitchFamily="18" charset="0"/>
                                    </a:rPr>
                                    <m:t>𝔼</m:t>
                                  </m:r>
                                  <m:d>
                                    <m:dPr>
                                      <m:ctrlPr>
                                        <a:rPr lang="en-US" sz="2000" i="1">
                                          <a:latin typeface="Cambria Math" panose="02040503050406030204" pitchFamily="18" charset="0"/>
                                        </a:rPr>
                                      </m:ctrlPr>
                                    </m:dPr>
                                    <m:e>
                                      <m:r>
                                        <a:rPr lang="en-US" sz="2000" i="1">
                                          <a:latin typeface="Cambria Math" panose="02040503050406030204" pitchFamily="18" charset="0"/>
                                        </a:rPr>
                                        <m:t>𝐸</m:t>
                                      </m:r>
                                    </m:e>
                                  </m:d>
                                </m:e>
                              </m:d>
                              <m:d>
                                <m:dPr>
                                  <m:ctrlPr>
                                    <a:rPr lang="en-US" sz="2000" i="1">
                                      <a:latin typeface="Cambria Math" panose="02040503050406030204" pitchFamily="18" charset="0"/>
                                    </a:rPr>
                                  </m:ctrlPr>
                                </m:dPr>
                                <m:e>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r>
                                        <a:rPr lang="en-US" sz="2000" i="1">
                                          <a:latin typeface="Cambria Math" panose="02040503050406030204" pitchFamily="18" charset="0"/>
                                        </a:rPr>
                                        <m:t>𝑝</m:t>
                                      </m:r>
                                    </m:e>
                                  </m:func>
                                  <m:r>
                                    <a:rPr lang="en-US" sz="2000" i="1">
                                      <a:latin typeface="Cambria Math" panose="02040503050406030204" pitchFamily="18" charset="0"/>
                                    </a:rPr>
                                    <m:t>−</m:t>
                                  </m:r>
                                  <m:r>
                                    <a:rPr lang="en-US" sz="2000" i="1">
                                      <a:latin typeface="Cambria Math" panose="02040503050406030204" pitchFamily="18" charset="0"/>
                                    </a:rPr>
                                    <m:t>𝔼</m:t>
                                  </m:r>
                                  <m:d>
                                    <m:dPr>
                                      <m:ctrlPr>
                                        <a:rPr lang="en-US" sz="2000" i="1">
                                          <a:latin typeface="Cambria Math" panose="02040503050406030204" pitchFamily="18" charset="0"/>
                                        </a:rPr>
                                      </m:ctrlPr>
                                    </m:dPr>
                                    <m:e>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r>
                                            <a:rPr lang="en-US" sz="2000" i="1">
                                              <a:latin typeface="Cambria Math" panose="02040503050406030204" pitchFamily="18" charset="0"/>
                                            </a:rPr>
                                            <m:t>𝑝</m:t>
                                          </m:r>
                                        </m:e>
                                      </m:func>
                                    </m:e>
                                  </m:d>
                                </m:e>
                              </m:d>
                            </m:e>
                          </m:nary>
                        </m:num>
                        <m:den>
                          <m:nary>
                            <m:naryPr>
                              <m:chr m:val="∑"/>
                              <m:subHide m:val="on"/>
                              <m:supHide m:val="on"/>
                              <m:ctrlPr>
                                <a:rPr lang="en-US" sz="2000" i="1">
                                  <a:latin typeface="Cambria Math" panose="02040503050406030204" pitchFamily="18" charset="0"/>
                                </a:rPr>
                              </m:ctrlPr>
                            </m:naryPr>
                            <m:sub/>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𝐸</m:t>
                                      </m:r>
                                      <m:r>
                                        <a:rPr lang="en-US" sz="2000" i="1">
                                          <a:latin typeface="Cambria Math" panose="02040503050406030204" pitchFamily="18" charset="0"/>
                                        </a:rPr>
                                        <m:t>−</m:t>
                                      </m:r>
                                      <m:r>
                                        <a:rPr lang="en-US" sz="2000" i="1">
                                          <a:latin typeface="Cambria Math" panose="02040503050406030204" pitchFamily="18" charset="0"/>
                                        </a:rPr>
                                        <m:t>𝔼</m:t>
                                      </m:r>
                                      <m:d>
                                        <m:dPr>
                                          <m:ctrlPr>
                                            <a:rPr lang="en-US" sz="2000" i="1">
                                              <a:latin typeface="Cambria Math" panose="02040503050406030204" pitchFamily="18" charset="0"/>
                                            </a:rPr>
                                          </m:ctrlPr>
                                        </m:dPr>
                                        <m:e>
                                          <m:r>
                                            <a:rPr lang="en-US" sz="2000" i="1">
                                              <a:latin typeface="Cambria Math" panose="02040503050406030204" pitchFamily="18" charset="0"/>
                                            </a:rPr>
                                            <m:t>𝐸</m:t>
                                          </m:r>
                                        </m:e>
                                      </m:d>
                                    </m:e>
                                  </m:d>
                                </m:e>
                                <m:sup>
                                  <m:r>
                                    <a:rPr lang="en-US" sz="2000" i="1">
                                      <a:latin typeface="Cambria Math" panose="02040503050406030204" pitchFamily="18" charset="0"/>
                                    </a:rPr>
                                    <m:t>2</m:t>
                                  </m:r>
                                </m:sup>
                              </m:sSup>
                              <m:r>
                                <a:rPr lang="en-US" sz="2000" i="1">
                                  <a:latin typeface="Cambria Math" panose="02040503050406030204" pitchFamily="18" charset="0"/>
                                </a:rPr>
                                <m:t> </m:t>
                              </m:r>
                            </m:e>
                          </m:nary>
                        </m:den>
                      </m:f>
                    </m:oMath>
                  </m:oMathPara>
                </a14:m>
                <a:endParaRPr lang="en-US" sz="2000" dirty="0"/>
              </a:p>
            </p:txBody>
          </p:sp>
        </mc:Choice>
        <mc:Fallback xmlns="">
          <p:sp>
            <p:nvSpPr>
              <p:cNvPr id="3" name="Content Placeholder 2">
                <a:extLst>
                  <a:ext uri="{FF2B5EF4-FFF2-40B4-BE49-F238E27FC236}">
                    <a16:creationId xmlns:a16="http://schemas.microsoft.com/office/drawing/2014/main" id="{68A81726-0AEA-4060-AFD9-0C73600337D0}"/>
                  </a:ext>
                </a:extLst>
              </p:cNvPr>
              <p:cNvSpPr>
                <a:spLocks noGrp="1" noRot="1" noChangeAspect="1" noMove="1" noResize="1" noEditPoints="1" noAdjustHandles="1" noChangeArrowheads="1" noChangeShapeType="1" noTextEdit="1"/>
              </p:cNvSpPr>
              <p:nvPr>
                <p:ph idx="1"/>
              </p:nvPr>
            </p:nvSpPr>
            <p:spPr>
              <a:xfrm>
                <a:off x="582429" y="3479078"/>
                <a:ext cx="6051884" cy="1794175"/>
              </a:xfrm>
              <a:blipFill>
                <a:blip r:embed="rId5"/>
                <a:stretch>
                  <a:fillRect l="-1109" t="-51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94C1040B-F97C-40AE-98C2-252CBC10272E}"/>
                  </a:ext>
                </a:extLst>
              </p:cNvPr>
              <p:cNvSpPr txBox="1">
                <a:spLocks/>
              </p:cNvSpPr>
              <p:nvPr/>
            </p:nvSpPr>
            <p:spPr>
              <a:xfrm>
                <a:off x="561473" y="1884763"/>
                <a:ext cx="6147336" cy="9643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Annealing temperature is unknown and dependent on the simulated graph. </a:t>
                </a:r>
              </a:p>
              <a:p>
                <a:r>
                  <a:rPr lang="en-US" sz="2000" dirty="0"/>
                  <a:t>Need to evaluate </a:t>
                </a:r>
                <a14:m>
                  <m:oMath xmlns:m="http://schemas.openxmlformats.org/officeDocument/2006/math">
                    <m:r>
                      <a:rPr lang="en-US" sz="2000" b="0" i="1" smtClean="0">
                        <a:latin typeface="Cambria Math" panose="02040503050406030204" pitchFamily="18" charset="0"/>
                        <a:ea typeface="Cambria Math" panose="02040503050406030204" pitchFamily="18" charset="0"/>
                      </a:rPr>
                      <m:t>𝛽</m:t>
                    </m:r>
                  </m:oMath>
                </a14:m>
                <a:r>
                  <a:rPr lang="en-US" sz="2000" dirty="0"/>
                  <a:t> to implement model in different machines</a:t>
                </a:r>
              </a:p>
            </p:txBody>
          </p:sp>
        </mc:Choice>
        <mc:Fallback xmlns="">
          <p:sp>
            <p:nvSpPr>
              <p:cNvPr id="10" name="Content Placeholder 2">
                <a:extLst>
                  <a:ext uri="{FF2B5EF4-FFF2-40B4-BE49-F238E27FC236}">
                    <a16:creationId xmlns:a16="http://schemas.microsoft.com/office/drawing/2014/main" id="{94C1040B-F97C-40AE-98C2-252CBC10272E}"/>
                  </a:ext>
                </a:extLst>
              </p:cNvPr>
              <p:cNvSpPr txBox="1">
                <a:spLocks noRot="1" noChangeAspect="1" noMove="1" noResize="1" noEditPoints="1" noAdjustHandles="1" noChangeArrowheads="1" noChangeShapeType="1" noTextEdit="1"/>
              </p:cNvSpPr>
              <p:nvPr/>
            </p:nvSpPr>
            <p:spPr>
              <a:xfrm>
                <a:off x="561473" y="1884763"/>
                <a:ext cx="6147336" cy="964312"/>
              </a:xfrm>
              <a:prstGeom prst="rect">
                <a:avLst/>
              </a:prstGeom>
              <a:blipFill>
                <a:blip r:embed="rId6"/>
                <a:stretch>
                  <a:fillRect l="-892" t="-6329" b="-4810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71E2B3A-2D03-4A65-9D8C-85686BB5A1DF}"/>
              </a:ext>
            </a:extLst>
          </p:cNvPr>
          <p:cNvCxnSpPr/>
          <p:nvPr/>
        </p:nvCxnSpPr>
        <p:spPr>
          <a:xfrm>
            <a:off x="9733547" y="4078700"/>
            <a:ext cx="0" cy="9128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7605086-CBC4-4D2B-83DC-FCCF6609FA6B}"/>
                  </a:ext>
                </a:extLst>
              </p:cNvPr>
              <p:cNvSpPr txBox="1"/>
              <p:nvPr/>
            </p:nvSpPr>
            <p:spPr>
              <a:xfrm>
                <a:off x="9588218" y="3685724"/>
                <a:ext cx="2906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oMath>
                  </m:oMathPara>
                </a14:m>
                <a:endParaRPr lang="en-US" dirty="0"/>
              </a:p>
            </p:txBody>
          </p:sp>
        </mc:Choice>
        <mc:Fallback xmlns="">
          <p:sp>
            <p:nvSpPr>
              <p:cNvPr id="16" name="TextBox 15">
                <a:extLst>
                  <a:ext uri="{FF2B5EF4-FFF2-40B4-BE49-F238E27FC236}">
                    <a16:creationId xmlns:a16="http://schemas.microsoft.com/office/drawing/2014/main" id="{87605086-CBC4-4D2B-83DC-FCCF6609FA6B}"/>
                  </a:ext>
                </a:extLst>
              </p:cNvPr>
              <p:cNvSpPr txBox="1">
                <a:spLocks noRot="1" noChangeAspect="1" noMove="1" noResize="1" noEditPoints="1" noAdjustHandles="1" noChangeArrowheads="1" noChangeShapeType="1" noTextEdit="1"/>
              </p:cNvSpPr>
              <p:nvPr/>
            </p:nvSpPr>
            <p:spPr>
              <a:xfrm>
                <a:off x="9588218" y="3685724"/>
                <a:ext cx="290657" cy="276999"/>
              </a:xfrm>
              <a:prstGeom prst="rect">
                <a:avLst/>
              </a:prstGeom>
              <a:blipFill>
                <a:blip r:embed="rId7"/>
                <a:stretch>
                  <a:fillRect l="-27083" t="-4444" r="-4167"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FC3BE1B-03B1-4203-BF31-7C9CD4F3CF33}"/>
                  </a:ext>
                </a:extLst>
              </p:cNvPr>
              <p:cNvSpPr txBox="1"/>
              <p:nvPr/>
            </p:nvSpPr>
            <p:spPr>
              <a:xfrm>
                <a:off x="1123127" y="5494183"/>
                <a:ext cx="4928573" cy="707886"/>
              </a:xfrm>
              <a:prstGeom prst="rect">
                <a:avLst/>
              </a:prstGeom>
              <a:noFill/>
            </p:spPr>
            <p:txBody>
              <a:bodyPr wrap="square">
                <a:spAutoFit/>
              </a:bodyPr>
              <a:lstStyle/>
              <a:p>
                <a:r>
                  <a:rPr lang="en-US" sz="2000" dirty="0">
                    <a:solidFill>
                      <a:srgbClr val="C00000"/>
                    </a:solidFill>
                  </a:rPr>
                  <a:t>Trained BM may not have the best performance at the Training temperature (</a:t>
                </a:r>
                <a14:m>
                  <m:oMath xmlns:m="http://schemas.openxmlformats.org/officeDocument/2006/math">
                    <m:sSup>
                      <m:sSupPr>
                        <m:ctrlPr>
                          <a:rPr lang="en-US" sz="2000" b="0" i="1" smtClean="0">
                            <a:solidFill>
                              <a:srgbClr val="C00000"/>
                            </a:solidFill>
                            <a:latin typeface="Cambria Math" panose="02040503050406030204" pitchFamily="18" charset="0"/>
                            <a:ea typeface="Cambria Math" panose="02040503050406030204" pitchFamily="18" charset="0"/>
                          </a:rPr>
                        </m:ctrlPr>
                      </m:sSupPr>
                      <m:e>
                        <m:r>
                          <a:rPr lang="en-US" sz="2000" b="0" i="1" smtClean="0">
                            <a:solidFill>
                              <a:srgbClr val="C00000"/>
                            </a:solidFill>
                            <a:latin typeface="Cambria Math" panose="02040503050406030204" pitchFamily="18" charset="0"/>
                            <a:ea typeface="Cambria Math" panose="02040503050406030204" pitchFamily="18" charset="0"/>
                          </a:rPr>
                          <m:t>𝛽</m:t>
                        </m:r>
                      </m:e>
                      <m:sup>
                        <m:r>
                          <a:rPr lang="en-US" sz="2000" b="0" i="1" smtClean="0">
                            <a:solidFill>
                              <a:srgbClr val="C00000"/>
                            </a:solidFill>
                            <a:latin typeface="Cambria Math" panose="02040503050406030204" pitchFamily="18" charset="0"/>
                            <a:ea typeface="Cambria Math" panose="02040503050406030204" pitchFamily="18" charset="0"/>
                          </a:rPr>
                          <m:t>∗</m:t>
                        </m:r>
                      </m:sup>
                    </m:sSup>
                  </m:oMath>
                </a14:m>
                <a:r>
                  <a:rPr lang="en-US" sz="2000" dirty="0">
                    <a:solidFill>
                      <a:srgbClr val="C00000"/>
                    </a:solidFill>
                  </a:rPr>
                  <a:t>)    </a:t>
                </a:r>
              </a:p>
            </p:txBody>
          </p:sp>
        </mc:Choice>
        <mc:Fallback xmlns="">
          <p:sp>
            <p:nvSpPr>
              <p:cNvPr id="20" name="TextBox 19">
                <a:extLst>
                  <a:ext uri="{FF2B5EF4-FFF2-40B4-BE49-F238E27FC236}">
                    <a16:creationId xmlns:a16="http://schemas.microsoft.com/office/drawing/2014/main" id="{EFC3BE1B-03B1-4203-BF31-7C9CD4F3CF33}"/>
                  </a:ext>
                </a:extLst>
              </p:cNvPr>
              <p:cNvSpPr txBox="1">
                <a:spLocks noRot="1" noChangeAspect="1" noMove="1" noResize="1" noEditPoints="1" noAdjustHandles="1" noChangeArrowheads="1" noChangeShapeType="1" noTextEdit="1"/>
              </p:cNvSpPr>
              <p:nvPr/>
            </p:nvSpPr>
            <p:spPr>
              <a:xfrm>
                <a:off x="1123127" y="5494183"/>
                <a:ext cx="4928573" cy="707886"/>
              </a:xfrm>
              <a:prstGeom prst="rect">
                <a:avLst/>
              </a:prstGeom>
              <a:blipFill>
                <a:blip r:embed="rId8"/>
                <a:stretch>
                  <a:fillRect l="-1236" t="-4310" r="-5439" b="-1465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B16A89D-CAD8-4C06-84CF-14FEA1CCCF9C}"/>
              </a:ext>
            </a:extLst>
          </p:cNvPr>
          <p:cNvSpPr>
            <a:spLocks noGrp="1"/>
          </p:cNvSpPr>
          <p:nvPr>
            <p:ph type="sldNum" sz="quarter" idx="12"/>
          </p:nvPr>
        </p:nvSpPr>
        <p:spPr/>
        <p:txBody>
          <a:bodyPr/>
          <a:lstStyle/>
          <a:p>
            <a:fld id="{E394927B-B901-4B47-AE11-0777B874C610}" type="slidenum">
              <a:rPr lang="en-US" smtClean="0"/>
              <a:t>20</a:t>
            </a:fld>
            <a:endParaRPr lang="en-US"/>
          </a:p>
        </p:txBody>
      </p:sp>
    </p:spTree>
    <p:extLst>
      <p:ext uri="{BB962C8B-B14F-4D97-AF65-F5344CB8AC3E}">
        <p14:creationId xmlns:p14="http://schemas.microsoft.com/office/powerpoint/2010/main" val="78866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5B25A87-A79D-443C-85FB-7702CFB73EF4}"/>
                  </a:ext>
                </a:extLst>
              </p:cNvPr>
              <p:cNvSpPr>
                <a:spLocks noGrp="1"/>
              </p:cNvSpPr>
              <p:nvPr>
                <p:ph type="title"/>
              </p:nvPr>
            </p:nvSpPr>
            <p:spPr/>
            <p:txBody>
              <a:bodyPr/>
              <a:lstStyle/>
              <a:p>
                <a:r>
                  <a:rPr lang="en-US" dirty="0"/>
                  <a:t>Approximating the cost at different </a:t>
                </a:r>
                <a14:m>
                  <m:oMath xmlns:m="http://schemas.openxmlformats.org/officeDocument/2006/math">
                    <m:r>
                      <a:rPr lang="en-US" i="1">
                        <a:latin typeface="Cambria Math" panose="02040503050406030204" pitchFamily="18" charset="0"/>
                      </a:rPr>
                      <m:t>𝛽</m:t>
                    </m:r>
                  </m:oMath>
                </a14:m>
                <a:r>
                  <a:rPr lang="en-US" dirty="0"/>
                  <a:t> </a:t>
                </a:r>
              </a:p>
            </p:txBody>
          </p:sp>
        </mc:Choice>
        <mc:Fallback xmlns="">
          <p:sp>
            <p:nvSpPr>
              <p:cNvPr id="2" name="Title 1">
                <a:extLst>
                  <a:ext uri="{FF2B5EF4-FFF2-40B4-BE49-F238E27FC236}">
                    <a16:creationId xmlns:a16="http://schemas.microsoft.com/office/drawing/2014/main" id="{B5B25A87-A79D-443C-85FB-7702CFB73EF4}"/>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ABB6C6F-AABA-48BB-9CFC-61A2F7D2AFC9}"/>
              </a:ext>
            </a:extLst>
          </p:cNvPr>
          <p:cNvPicPr>
            <a:picLocks noChangeAspect="1"/>
          </p:cNvPicPr>
          <p:nvPr/>
        </p:nvPicPr>
        <p:blipFill>
          <a:blip r:embed="rId4"/>
          <a:stretch>
            <a:fillRect/>
          </a:stretch>
        </p:blipFill>
        <p:spPr>
          <a:xfrm>
            <a:off x="7000214" y="2396137"/>
            <a:ext cx="4620691" cy="3434601"/>
          </a:xfrm>
          <a:prstGeom prst="rect">
            <a:avLst/>
          </a:prstGeom>
        </p:spPr>
      </p:pic>
      <p:cxnSp>
        <p:nvCxnSpPr>
          <p:cNvPr id="15" name="Straight Arrow Connector 14">
            <a:extLst>
              <a:ext uri="{FF2B5EF4-FFF2-40B4-BE49-F238E27FC236}">
                <a16:creationId xmlns:a16="http://schemas.microsoft.com/office/drawing/2014/main" id="{D71E2B3A-2D03-4A65-9D8C-85686BB5A1DF}"/>
              </a:ext>
            </a:extLst>
          </p:cNvPr>
          <p:cNvCxnSpPr/>
          <p:nvPr/>
        </p:nvCxnSpPr>
        <p:spPr>
          <a:xfrm>
            <a:off x="9723925" y="4076554"/>
            <a:ext cx="0" cy="9128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7605086-CBC4-4D2B-83DC-FCCF6609FA6B}"/>
                  </a:ext>
                </a:extLst>
              </p:cNvPr>
              <p:cNvSpPr txBox="1"/>
              <p:nvPr/>
            </p:nvSpPr>
            <p:spPr>
              <a:xfrm>
                <a:off x="9578596" y="3683578"/>
                <a:ext cx="2906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oMath>
                  </m:oMathPara>
                </a14:m>
                <a:endParaRPr lang="en-US" dirty="0"/>
              </a:p>
            </p:txBody>
          </p:sp>
        </mc:Choice>
        <mc:Fallback xmlns="">
          <p:sp>
            <p:nvSpPr>
              <p:cNvPr id="16" name="TextBox 15">
                <a:extLst>
                  <a:ext uri="{FF2B5EF4-FFF2-40B4-BE49-F238E27FC236}">
                    <a16:creationId xmlns:a16="http://schemas.microsoft.com/office/drawing/2014/main" id="{87605086-CBC4-4D2B-83DC-FCCF6609FA6B}"/>
                  </a:ext>
                </a:extLst>
              </p:cNvPr>
              <p:cNvSpPr txBox="1">
                <a:spLocks noRot="1" noChangeAspect="1" noMove="1" noResize="1" noEditPoints="1" noAdjustHandles="1" noChangeArrowheads="1" noChangeShapeType="1" noTextEdit="1"/>
              </p:cNvSpPr>
              <p:nvPr/>
            </p:nvSpPr>
            <p:spPr>
              <a:xfrm>
                <a:off x="9578596" y="3683578"/>
                <a:ext cx="290657" cy="276999"/>
              </a:xfrm>
              <a:prstGeom prst="rect">
                <a:avLst/>
              </a:prstGeom>
              <a:blipFill>
                <a:blip r:embed="rId5"/>
                <a:stretch>
                  <a:fillRect l="-27083" t="-2174" r="-4167" b="-32609"/>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400DDE43-FD1B-44C1-A83C-A44CA0A7DBD3}"/>
              </a:ext>
            </a:extLst>
          </p:cNvPr>
          <p:cNvSpPr txBox="1">
            <a:spLocks/>
          </p:cNvSpPr>
          <p:nvPr/>
        </p:nvSpPr>
        <p:spPr>
          <a:xfrm>
            <a:off x="561472" y="5957002"/>
            <a:ext cx="8450180" cy="8245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07393F-D0E9-4454-B9C7-75DAD000A500}"/>
                  </a:ext>
                </a:extLst>
              </p:cNvPr>
              <p:cNvSpPr txBox="1"/>
              <p:nvPr/>
            </p:nvSpPr>
            <p:spPr>
              <a:xfrm>
                <a:off x="582934" y="3702469"/>
                <a:ext cx="6093994" cy="2079800"/>
              </a:xfrm>
              <a:prstGeom prst="rect">
                <a:avLst/>
              </a:prstGeom>
              <a:noFill/>
            </p:spPr>
            <p:txBody>
              <a:bodyPr wrap="square">
                <a:spAutoFit/>
              </a:bodyPr>
              <a:lstStyle/>
              <a:p>
                <a:pPr marL="0" indent="0">
                  <a:buNone/>
                </a:pPr>
                <a:r>
                  <a:rPr lang="en-US" sz="1800" dirty="0"/>
                  <a:t>Use Taylor expansion:</a:t>
                </a: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𝐾𝐿</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𝛽</m:t>
                          </m:r>
                        </m:e>
                      </m:d>
                      <m:r>
                        <a:rPr lang="en-US" sz="1800" b="0" i="1" smtClean="0">
                          <a:latin typeface="Cambria Math" panose="02040503050406030204" pitchFamily="18" charset="0"/>
                        </a:rPr>
                        <m:t>=</m:t>
                      </m:r>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𝐷</m:t>
                          </m:r>
                        </m:e>
                        <m:sub>
                          <m:r>
                            <a:rPr lang="en-US" sz="1800" b="0" i="1" smtClean="0">
                              <a:latin typeface="Cambria Math" panose="02040503050406030204" pitchFamily="18" charset="0"/>
                            </a:rPr>
                            <m:t>𝐾𝐿</m:t>
                          </m:r>
                        </m:sub>
                        <m:sup>
                          <m:r>
                            <a:rPr lang="en-US" sz="1800" b="0" i="1" smtClean="0">
                              <a:latin typeface="Cambria Math" panose="02040503050406030204" pitchFamily="18" charset="0"/>
                            </a:rPr>
                            <m:t>∗</m:t>
                          </m:r>
                        </m:sup>
                      </m:sSubSup>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𝐾𝐿</m:t>
                              </m:r>
                            </m:sub>
                          </m:sSub>
                        </m:num>
                        <m:den>
                          <m:r>
                            <a:rPr lang="en-US" sz="1800" b="0" i="1" smtClean="0">
                              <a:latin typeface="Cambria Math" panose="02040503050406030204" pitchFamily="18" charset="0"/>
                            </a:rPr>
                            <m:t>𝜕𝛽</m:t>
                          </m:r>
                        </m:den>
                      </m:f>
                      <m:sSub>
                        <m:sSubPr>
                          <m:ctrlPr>
                            <a:rPr lang="en-US" sz="1800" b="0" i="1" smtClean="0">
                              <a:latin typeface="Cambria Math" panose="02040503050406030204" pitchFamily="18" charset="0"/>
                            </a:rPr>
                          </m:ctrlPr>
                        </m:sSubPr>
                        <m:e>
                          <m:d>
                            <m:dPr>
                              <m:begChr m:val=""/>
                              <m:endChr m:val="|"/>
                              <m:ctrlPr>
                                <a:rPr lang="en-US" sz="1800" b="0" i="1" smtClean="0">
                                  <a:latin typeface="Cambria Math" panose="02040503050406030204" pitchFamily="18" charset="0"/>
                                </a:rPr>
                              </m:ctrlPr>
                            </m:dPr>
                            <m:e>
                              <m:r>
                                <a:rPr lang="en-US">
                                  <a:latin typeface="Cambria Math" panose="02040503050406030204" pitchFamily="18" charset="0"/>
                                </a:rPr>
                                <m:t>​</m:t>
                              </m:r>
                            </m:e>
                          </m:d>
                        </m:e>
                        <m:sub>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𝛽</m:t>
                              </m:r>
                            </m:e>
                            <m:sup>
                              <m:r>
                                <a:rPr lang="en-US" sz="1800" b="0" i="1" smtClean="0">
                                  <a:latin typeface="Cambria Math" panose="02040503050406030204" pitchFamily="18" charset="0"/>
                                </a:rPr>
                                <m:t>∗</m:t>
                              </m:r>
                            </m:sup>
                          </m:sSup>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𝛽</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𝛽</m:t>
                              </m:r>
                            </m:e>
                            <m:sup>
                              <m:r>
                                <a:rPr lang="en-US" sz="1800" b="0" i="1" smtClean="0">
                                  <a:latin typeface="Cambria Math" panose="02040503050406030204" pitchFamily="18" charset="0"/>
                                </a:rPr>
                                <m:t>∗</m:t>
                              </m:r>
                            </m:sup>
                          </m:sSup>
                        </m:e>
                      </m:d>
                      <m:r>
                        <a:rPr lang="en-US" sz="1800"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f>
                        <m:fPr>
                          <m:ctrlPr>
                            <a:rPr lang="en-US" sz="1800" b="0" i="1" smtClean="0">
                              <a:latin typeface="Cambria Math" panose="02040503050406030204" pitchFamily="18" charset="0"/>
                            </a:rPr>
                          </m:ctrlPr>
                        </m:fPr>
                        <m:num>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m:t>
                              </m:r>
                            </m:e>
                            <m:sup>
                              <m:r>
                                <a:rPr lang="en-US" sz="1800" b="0" i="1" smtClean="0">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𝐾𝐿</m:t>
                              </m:r>
                            </m:sub>
                          </m:sSub>
                        </m:num>
                        <m:den>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𝛽</m:t>
                              </m:r>
                            </m:e>
                            <m:sup>
                              <m:r>
                                <a:rPr lang="en-US" sz="1800" b="0" i="1" smtClean="0">
                                  <a:latin typeface="Cambria Math" panose="02040503050406030204" pitchFamily="18" charset="0"/>
                                </a:rPr>
                                <m:t>2</m:t>
                              </m:r>
                            </m:sup>
                          </m:sSup>
                        </m:den>
                      </m:f>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𝛽</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𝛽</m:t>
                              </m:r>
                            </m:e>
                            <m:sup>
                              <m:r>
                                <a:rPr lang="en-US" sz="1800" b="0" i="1" smtClean="0">
                                  <a:latin typeface="Cambria Math" panose="02040503050406030204" pitchFamily="18" charset="0"/>
                                </a:rPr>
                                <m:t>∗</m:t>
                              </m:r>
                            </m:sup>
                          </m:sSup>
                        </m:e>
                      </m:d>
                      <m:r>
                        <a:rPr lang="en-US" sz="1800" b="0" i="1" smtClean="0">
                          <a:latin typeface="Cambria Math" panose="02040503050406030204" pitchFamily="18" charset="0"/>
                        </a:rPr>
                        <m:t>+…</m:t>
                      </m:r>
                    </m:oMath>
                  </m:oMathPara>
                </a14:m>
                <a:endParaRPr lang="en-US" sz="1800" dirty="0"/>
              </a:p>
              <a:p>
                <a:endParaRPr lang="en-US" dirty="0"/>
              </a:p>
              <a:p>
                <a:pPr marL="285750" indent="-285750">
                  <a:buFont typeface="Arial" panose="020B0604020202020204" pitchFamily="34" charset="0"/>
                  <a:buChar char="•"/>
                </a:pPr>
                <a:r>
                  <a:rPr lang="en-US" sz="1800" dirty="0"/>
                  <a:t>Coefficients estimated using sample statistics</a:t>
                </a:r>
                <a:endParaRPr lang="en-US" dirty="0"/>
              </a:p>
              <a:p>
                <a:pPr marL="285750" indent="-285750">
                  <a:buFont typeface="Arial" panose="020B0604020202020204" pitchFamily="34" charset="0"/>
                  <a:buChar char="•"/>
                </a:pPr>
                <a:r>
                  <a:rPr lang="en-US" sz="1800" dirty="0"/>
                  <a:t>Similar results for NCLL cost</a:t>
                </a:r>
              </a:p>
              <a:p>
                <a:endParaRPr lang="en-US" dirty="0"/>
              </a:p>
            </p:txBody>
          </p:sp>
        </mc:Choice>
        <mc:Fallback xmlns="">
          <p:sp>
            <p:nvSpPr>
              <p:cNvPr id="20" name="TextBox 19">
                <a:extLst>
                  <a:ext uri="{FF2B5EF4-FFF2-40B4-BE49-F238E27FC236}">
                    <a16:creationId xmlns:a16="http://schemas.microsoft.com/office/drawing/2014/main" id="{CF07393F-D0E9-4454-B9C7-75DAD000A500}"/>
                  </a:ext>
                </a:extLst>
              </p:cNvPr>
              <p:cNvSpPr txBox="1">
                <a:spLocks noRot="1" noChangeAspect="1" noMove="1" noResize="1" noEditPoints="1" noAdjustHandles="1" noChangeArrowheads="1" noChangeShapeType="1" noTextEdit="1"/>
              </p:cNvSpPr>
              <p:nvPr/>
            </p:nvSpPr>
            <p:spPr>
              <a:xfrm>
                <a:off x="582934" y="3702469"/>
                <a:ext cx="6093994" cy="2079800"/>
              </a:xfrm>
              <a:prstGeom prst="rect">
                <a:avLst/>
              </a:prstGeom>
              <a:blipFill>
                <a:blip r:embed="rId6"/>
                <a:stretch>
                  <a:fillRect l="-901" t="-1462"/>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79AF477-8766-4B5B-9D4E-11716F1C0E81}"/>
              </a:ext>
            </a:extLst>
          </p:cNvPr>
          <p:cNvCxnSpPr/>
          <p:nvPr/>
        </p:nvCxnSpPr>
        <p:spPr>
          <a:xfrm>
            <a:off x="10014582" y="4477859"/>
            <a:ext cx="0" cy="9128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9227DCD-3EB0-4C6B-BA96-7A7DAC1632EC}"/>
                  </a:ext>
                </a:extLst>
              </p:cNvPr>
              <p:cNvSpPr txBox="1"/>
              <p:nvPr/>
            </p:nvSpPr>
            <p:spPr>
              <a:xfrm>
                <a:off x="9869253" y="4084883"/>
                <a:ext cx="330027" cy="277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𝑂</m:t>
                          </m:r>
                        </m:sup>
                      </m:sSup>
                    </m:oMath>
                  </m:oMathPara>
                </a14:m>
                <a:endParaRPr lang="en-US" dirty="0"/>
              </a:p>
            </p:txBody>
          </p:sp>
        </mc:Choice>
        <mc:Fallback xmlns="">
          <p:sp>
            <p:nvSpPr>
              <p:cNvPr id="10" name="TextBox 9">
                <a:extLst>
                  <a:ext uri="{FF2B5EF4-FFF2-40B4-BE49-F238E27FC236}">
                    <a16:creationId xmlns:a16="http://schemas.microsoft.com/office/drawing/2014/main" id="{89227DCD-3EB0-4C6B-BA96-7A7DAC1632EC}"/>
                  </a:ext>
                </a:extLst>
              </p:cNvPr>
              <p:cNvSpPr txBox="1">
                <a:spLocks noRot="1" noChangeAspect="1" noMove="1" noResize="1" noEditPoints="1" noAdjustHandles="1" noChangeArrowheads="1" noChangeShapeType="1" noTextEdit="1"/>
              </p:cNvSpPr>
              <p:nvPr/>
            </p:nvSpPr>
            <p:spPr>
              <a:xfrm>
                <a:off x="9869253" y="4084883"/>
                <a:ext cx="330027" cy="277897"/>
              </a:xfrm>
              <a:prstGeom prst="rect">
                <a:avLst/>
              </a:prstGeom>
              <a:blipFill>
                <a:blip r:embed="rId7"/>
                <a:stretch>
                  <a:fillRect l="-25926" t="-2174" r="-5556"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E945A6E-7CE9-4A3D-985C-C6963BFF7EEC}"/>
                  </a:ext>
                </a:extLst>
              </p:cNvPr>
              <p:cNvSpPr txBox="1"/>
              <p:nvPr/>
            </p:nvSpPr>
            <p:spPr>
              <a:xfrm>
                <a:off x="571095" y="2048671"/>
                <a:ext cx="6098058" cy="1527534"/>
              </a:xfrm>
              <a:prstGeom prst="rect">
                <a:avLst/>
              </a:prstGeom>
              <a:noFill/>
            </p:spPr>
            <p:txBody>
              <a:bodyPr wrap="square">
                <a:spAutoFit/>
              </a:bodyPr>
              <a:lstStyle/>
              <a:p>
                <a:r>
                  <a:rPr lang="en-US" b="1" u="sng" dirty="0"/>
                  <a:t>Application:</a:t>
                </a:r>
                <a:r>
                  <a:rPr lang="en-US" b="1" dirty="0"/>
                  <a:t> </a:t>
                </a:r>
                <a:r>
                  <a:rPr lang="en-US" dirty="0"/>
                  <a:t>Normalize parameters for best performance temperature</a:t>
                </a:r>
              </a:p>
              <a:p>
                <a:endParaRPr lang="en-US" sz="1800" dirty="0"/>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𝜃</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𝜃</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𝛽</m:t>
                              </m:r>
                            </m:e>
                            <m:sup>
                              <m:r>
                                <a:rPr lang="en-US" sz="1800" b="0" i="1" smtClean="0">
                                  <a:latin typeface="Cambria Math" panose="02040503050406030204" pitchFamily="18" charset="0"/>
                                </a:rPr>
                                <m:t>𝑂</m:t>
                              </m:r>
                            </m:sup>
                          </m:sSup>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𝛽</m:t>
                              </m:r>
                            </m:e>
                            <m:sup>
                              <m:r>
                                <a:rPr lang="en-US" sz="1800" b="0" i="1" smtClean="0">
                                  <a:latin typeface="Cambria Math" panose="02040503050406030204" pitchFamily="18" charset="0"/>
                                </a:rPr>
                                <m:t>∗</m:t>
                              </m:r>
                            </m:sup>
                          </m:sSup>
                        </m:den>
                      </m:f>
                      <m:r>
                        <a:rPr lang="en-US" sz="1800" b="0" i="1" smtClean="0">
                          <a:latin typeface="Cambria Math" panose="02040503050406030204" pitchFamily="18" charset="0"/>
                        </a:rPr>
                        <m:t>,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𝛽</m:t>
                          </m:r>
                        </m:e>
                        <m:sup>
                          <m:r>
                            <a:rPr lang="en-US" sz="1800" b="0" i="1" smtClean="0">
                              <a:latin typeface="Cambria Math" panose="02040503050406030204" pitchFamily="18" charset="0"/>
                            </a:rPr>
                            <m:t>𝑂</m:t>
                          </m:r>
                        </m:sup>
                      </m:sSup>
                      <m:r>
                        <a:rPr lang="en-US" sz="1800" b="0" i="1" smtClean="0">
                          <a:latin typeface="Cambria Math" panose="02040503050406030204" pitchFamily="18" charset="0"/>
                        </a:rPr>
                        <m:t>=</m:t>
                      </m:r>
                      <m:r>
                        <m:rPr>
                          <m:sty m:val="p"/>
                        </m:rPr>
                        <a:rPr lang="en-US" sz="1800" b="0" i="1" smtClean="0">
                          <a:latin typeface="Cambria Math" panose="02040503050406030204" pitchFamily="18" charset="0"/>
                        </a:rPr>
                        <m:t>optimal</m:t>
                      </m:r>
                      <m:r>
                        <a:rPr lang="en-US" sz="1800" b="0" i="1" smtClean="0">
                          <a:latin typeface="Cambria Math" panose="02040503050406030204" pitchFamily="18" charset="0"/>
                        </a:rPr>
                        <m:t> </m:t>
                      </m:r>
                      <m:r>
                        <m:rPr>
                          <m:sty m:val="p"/>
                        </m:rPr>
                        <a:rPr lang="en-US" sz="1800" b="0" i="1" smtClean="0">
                          <a:latin typeface="Cambria Math" panose="02040503050406030204" pitchFamily="18" charset="0"/>
                        </a:rPr>
                        <m:t>temperature</m:t>
                      </m:r>
                      <m:r>
                        <a:rPr lang="en-US" sz="1800" b="0" i="1" smtClean="0">
                          <a:latin typeface="Cambria Math" panose="02040503050406030204" pitchFamily="18" charset="0"/>
                        </a:rPr>
                        <m:t> </m:t>
                      </m:r>
                    </m:oMath>
                  </m:oMathPara>
                </a14:m>
                <a:endParaRPr lang="en-US" sz="1800" dirty="0"/>
              </a:p>
            </p:txBody>
          </p:sp>
        </mc:Choice>
        <mc:Fallback xmlns="">
          <p:sp>
            <p:nvSpPr>
              <p:cNvPr id="13" name="TextBox 12">
                <a:extLst>
                  <a:ext uri="{FF2B5EF4-FFF2-40B4-BE49-F238E27FC236}">
                    <a16:creationId xmlns:a16="http://schemas.microsoft.com/office/drawing/2014/main" id="{BE945A6E-7CE9-4A3D-985C-C6963BFF7EEC}"/>
                  </a:ext>
                </a:extLst>
              </p:cNvPr>
              <p:cNvSpPr txBox="1">
                <a:spLocks noRot="1" noChangeAspect="1" noMove="1" noResize="1" noEditPoints="1" noAdjustHandles="1" noChangeArrowheads="1" noChangeShapeType="1" noTextEdit="1"/>
              </p:cNvSpPr>
              <p:nvPr/>
            </p:nvSpPr>
            <p:spPr>
              <a:xfrm>
                <a:off x="571095" y="2048671"/>
                <a:ext cx="6098058" cy="1527534"/>
              </a:xfrm>
              <a:prstGeom prst="rect">
                <a:avLst/>
              </a:prstGeom>
              <a:blipFill>
                <a:blip r:embed="rId8"/>
                <a:stretch>
                  <a:fillRect l="-900" t="-1992"/>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1C051ECE-5598-4E73-9628-20DC2723DD9B}"/>
              </a:ext>
            </a:extLst>
          </p:cNvPr>
          <p:cNvSpPr txBox="1"/>
          <p:nvPr/>
        </p:nvSpPr>
        <p:spPr>
          <a:xfrm>
            <a:off x="738684" y="5772336"/>
            <a:ext cx="6096000" cy="646331"/>
          </a:xfrm>
          <a:prstGeom prst="rect">
            <a:avLst/>
          </a:prstGeom>
          <a:noFill/>
        </p:spPr>
        <p:txBody>
          <a:bodyPr wrap="square">
            <a:spAutoFit/>
          </a:bodyPr>
          <a:lstStyle/>
          <a:p>
            <a:r>
              <a:rPr lang="en-US" dirty="0">
                <a:solidFill>
                  <a:srgbClr val="C00000"/>
                </a:solidFill>
              </a:rPr>
              <a:t>We have resolved the issue of transferability of the BM to different computing devices. </a:t>
            </a:r>
          </a:p>
        </p:txBody>
      </p:sp>
      <p:sp>
        <p:nvSpPr>
          <p:cNvPr id="3" name="Slide Number Placeholder 2">
            <a:extLst>
              <a:ext uri="{FF2B5EF4-FFF2-40B4-BE49-F238E27FC236}">
                <a16:creationId xmlns:a16="http://schemas.microsoft.com/office/drawing/2014/main" id="{2FBFB2A7-4185-490B-9F79-21C6657D3313}"/>
              </a:ext>
            </a:extLst>
          </p:cNvPr>
          <p:cNvSpPr>
            <a:spLocks noGrp="1"/>
          </p:cNvSpPr>
          <p:nvPr>
            <p:ph type="sldNum" sz="quarter" idx="12"/>
          </p:nvPr>
        </p:nvSpPr>
        <p:spPr/>
        <p:txBody>
          <a:bodyPr/>
          <a:lstStyle/>
          <a:p>
            <a:fld id="{E394927B-B901-4B47-AE11-0777B874C610}" type="slidenum">
              <a:rPr lang="en-US" smtClean="0"/>
              <a:t>21</a:t>
            </a:fld>
            <a:endParaRPr lang="en-US"/>
          </a:p>
        </p:txBody>
      </p:sp>
    </p:spTree>
    <p:extLst>
      <p:ext uri="{BB962C8B-B14F-4D97-AF65-F5344CB8AC3E}">
        <p14:creationId xmlns:p14="http://schemas.microsoft.com/office/powerpoint/2010/main" val="229241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0" grpId="0"/>
      <p:bldP spid="13"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5A87-A79D-443C-85FB-7702CFB73EF4}"/>
              </a:ext>
            </a:extLst>
          </p:cNvPr>
          <p:cNvSpPr>
            <a:spLocks noGrp="1"/>
          </p:cNvSpPr>
          <p:nvPr>
            <p:ph type="title"/>
          </p:nvPr>
        </p:nvSpPr>
        <p:spPr/>
        <p:txBody>
          <a:bodyPr/>
          <a:lstStyle/>
          <a:p>
            <a:r>
              <a:rPr lang="en-US" dirty="0"/>
              <a:t>Summary for Boltzmann Machine</a:t>
            </a:r>
          </a:p>
        </p:txBody>
      </p:sp>
      <p:sp>
        <p:nvSpPr>
          <p:cNvPr id="3" name="Content Placeholder 2">
            <a:extLst>
              <a:ext uri="{FF2B5EF4-FFF2-40B4-BE49-F238E27FC236}">
                <a16:creationId xmlns:a16="http://schemas.microsoft.com/office/drawing/2014/main" id="{68A81726-0AEA-4060-AFD9-0C73600337D0}"/>
              </a:ext>
            </a:extLst>
          </p:cNvPr>
          <p:cNvSpPr>
            <a:spLocks noGrp="1"/>
          </p:cNvSpPr>
          <p:nvPr>
            <p:ph idx="1"/>
          </p:nvPr>
        </p:nvSpPr>
        <p:spPr>
          <a:xfrm>
            <a:off x="838199" y="1551550"/>
            <a:ext cx="5793261" cy="5306450"/>
          </a:xfrm>
        </p:spPr>
        <p:txBody>
          <a:bodyPr>
            <a:normAutofit/>
          </a:bodyPr>
          <a:lstStyle/>
          <a:p>
            <a:pPr marL="0" indent="0">
              <a:buNone/>
            </a:pPr>
            <a:r>
              <a:rPr lang="en-US" sz="1800" b="1" dirty="0"/>
              <a:t>State of the art: </a:t>
            </a:r>
            <a:r>
              <a:rPr lang="en-US" sz="1800" dirty="0"/>
              <a:t>Present training methods utilize topological features of a graph for reducing computational complexity</a:t>
            </a:r>
          </a:p>
          <a:p>
            <a:endParaRPr lang="en-US" sz="1800" dirty="0"/>
          </a:p>
          <a:p>
            <a:pPr marL="0" indent="0">
              <a:buNone/>
            </a:pPr>
            <a:r>
              <a:rPr lang="en-US" sz="1800" b="1" dirty="0"/>
              <a:t>Advantage of current work:</a:t>
            </a:r>
            <a:r>
              <a:rPr lang="en-US" sz="1800" dirty="0"/>
              <a:t> Training via QA samples works on a general BM. Sparse BMs enjoy additional computational advantages by allowing embedding of larger graphs in the hardware</a:t>
            </a:r>
          </a:p>
          <a:p>
            <a:endParaRPr lang="en-US" sz="1800" dirty="0"/>
          </a:p>
          <a:p>
            <a:pPr marL="0" indent="0">
              <a:buNone/>
            </a:pPr>
            <a:r>
              <a:rPr lang="en-US" sz="1800" b="1" dirty="0"/>
              <a:t>Resolution of possible problems:</a:t>
            </a:r>
            <a:r>
              <a:rPr lang="en-US" sz="1800" dirty="0"/>
              <a:t> The issue of transferability of BM is resolved</a:t>
            </a:r>
          </a:p>
          <a:p>
            <a:endParaRPr lang="en-US" sz="1800" dirty="0"/>
          </a:p>
          <a:p>
            <a:pPr marL="0" indent="0">
              <a:buNone/>
            </a:pPr>
            <a:r>
              <a:rPr lang="en-US" sz="1800" dirty="0"/>
              <a:t>A MATLAB library is now available which implements this training method</a:t>
            </a:r>
          </a:p>
          <a:p>
            <a:pPr marL="0" indent="0">
              <a:buNone/>
            </a:pPr>
            <a:endParaRPr lang="en-US" sz="1800" dirty="0"/>
          </a:p>
          <a:p>
            <a:pPr marL="0" indent="0">
              <a:buNone/>
            </a:pPr>
            <a:r>
              <a:rPr lang="en-US" sz="1800" b="1" dirty="0"/>
              <a:t>Future work: </a:t>
            </a:r>
            <a:r>
              <a:rPr lang="en-US" sz="1800" dirty="0"/>
              <a:t>As a next step, we will apply this method for problems concerning Process-Structure-Property (PSP) linkages in materials science</a:t>
            </a:r>
          </a:p>
        </p:txBody>
      </p:sp>
      <p:grpSp>
        <p:nvGrpSpPr>
          <p:cNvPr id="8" name="Group 7">
            <a:extLst>
              <a:ext uri="{FF2B5EF4-FFF2-40B4-BE49-F238E27FC236}">
                <a16:creationId xmlns:a16="http://schemas.microsoft.com/office/drawing/2014/main" id="{6AC99B35-2542-495F-B29E-7EAAF02C75B2}"/>
              </a:ext>
            </a:extLst>
          </p:cNvPr>
          <p:cNvGrpSpPr/>
          <p:nvPr/>
        </p:nvGrpSpPr>
        <p:grpSpPr>
          <a:xfrm>
            <a:off x="6993092" y="1551550"/>
            <a:ext cx="4210368" cy="1877450"/>
            <a:chOff x="6993092" y="1551550"/>
            <a:chExt cx="4210368" cy="1877450"/>
          </a:xfrm>
        </p:grpSpPr>
        <p:pic>
          <p:nvPicPr>
            <p:cNvPr id="5" name="Picture 4">
              <a:extLst>
                <a:ext uri="{FF2B5EF4-FFF2-40B4-BE49-F238E27FC236}">
                  <a16:creationId xmlns:a16="http://schemas.microsoft.com/office/drawing/2014/main" id="{FDE77D8A-8D1C-4659-B34C-1089C169267A}"/>
                </a:ext>
              </a:extLst>
            </p:cNvPr>
            <p:cNvPicPr>
              <a:picLocks noChangeAspect="1"/>
            </p:cNvPicPr>
            <p:nvPr/>
          </p:nvPicPr>
          <p:blipFill>
            <a:blip r:embed="rId3"/>
            <a:stretch>
              <a:fillRect/>
            </a:stretch>
          </p:blipFill>
          <p:spPr>
            <a:xfrm>
              <a:off x="6993092" y="1551550"/>
              <a:ext cx="1617508" cy="1763605"/>
            </a:xfrm>
            <a:prstGeom prst="rect">
              <a:avLst/>
            </a:prstGeom>
          </p:spPr>
        </p:pic>
        <p:pic>
          <p:nvPicPr>
            <p:cNvPr id="6" name="Picture 5">
              <a:extLst>
                <a:ext uri="{FF2B5EF4-FFF2-40B4-BE49-F238E27FC236}">
                  <a16:creationId xmlns:a16="http://schemas.microsoft.com/office/drawing/2014/main" id="{6C143D0C-E431-453A-B238-490D84212C06}"/>
                </a:ext>
              </a:extLst>
            </p:cNvPr>
            <p:cNvPicPr>
              <a:picLocks noChangeAspect="1"/>
            </p:cNvPicPr>
            <p:nvPr/>
          </p:nvPicPr>
          <p:blipFill>
            <a:blip r:embed="rId4"/>
            <a:stretch>
              <a:fillRect/>
            </a:stretch>
          </p:blipFill>
          <p:spPr>
            <a:xfrm>
              <a:off x="9520997" y="1551550"/>
              <a:ext cx="1682463" cy="1877450"/>
            </a:xfrm>
            <a:prstGeom prst="rect">
              <a:avLst/>
            </a:prstGeom>
          </p:spPr>
        </p:pic>
        <p:sp>
          <p:nvSpPr>
            <p:cNvPr id="9" name="TextBox 8">
              <a:extLst>
                <a:ext uri="{FF2B5EF4-FFF2-40B4-BE49-F238E27FC236}">
                  <a16:creationId xmlns:a16="http://schemas.microsoft.com/office/drawing/2014/main" id="{2518D5F9-891E-4C53-A530-F3BA018ABE69}"/>
                </a:ext>
              </a:extLst>
            </p:cNvPr>
            <p:cNvSpPr txBox="1"/>
            <p:nvPr/>
          </p:nvSpPr>
          <p:spPr>
            <a:xfrm>
              <a:off x="8990957" y="2318255"/>
              <a:ext cx="472646" cy="400110"/>
            </a:xfrm>
            <a:prstGeom prst="rect">
              <a:avLst/>
            </a:prstGeom>
            <a:noFill/>
          </p:spPr>
          <p:txBody>
            <a:bodyPr wrap="square">
              <a:spAutoFit/>
            </a:bodyPr>
            <a:lstStyle/>
            <a:p>
              <a:r>
                <a:rPr lang="en-US" sz="2000" dirty="0"/>
                <a:t>vs</a:t>
              </a:r>
            </a:p>
          </p:txBody>
        </p:sp>
      </p:grpSp>
      <p:grpSp>
        <p:nvGrpSpPr>
          <p:cNvPr id="11" name="Group 10">
            <a:extLst>
              <a:ext uri="{FF2B5EF4-FFF2-40B4-BE49-F238E27FC236}">
                <a16:creationId xmlns:a16="http://schemas.microsoft.com/office/drawing/2014/main" id="{B8BF04E1-88F8-40B0-8FD3-BD3FF36417A6}"/>
              </a:ext>
            </a:extLst>
          </p:cNvPr>
          <p:cNvGrpSpPr/>
          <p:nvPr/>
        </p:nvGrpSpPr>
        <p:grpSpPr>
          <a:xfrm>
            <a:off x="6781800" y="3542846"/>
            <a:ext cx="4572000" cy="2704826"/>
            <a:chOff x="6781800" y="3542846"/>
            <a:chExt cx="4572000" cy="2704826"/>
          </a:xfrm>
        </p:grpSpPr>
        <p:pic>
          <p:nvPicPr>
            <p:cNvPr id="6146" name="Picture 2" descr="The Chimera graph that represents the qubit connectivity of D-Wave... |  Download Scientific Diagram">
              <a:extLst>
                <a:ext uri="{FF2B5EF4-FFF2-40B4-BE49-F238E27FC236}">
                  <a16:creationId xmlns:a16="http://schemas.microsoft.com/office/drawing/2014/main" id="{C2922F64-A4B4-4451-A8CC-E84D8ADF37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5980"/>
            <a:stretch/>
          </p:blipFill>
          <p:spPr bwMode="auto">
            <a:xfrm>
              <a:off x="7182108" y="3542846"/>
              <a:ext cx="3617698" cy="18927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F9A4069-81D5-4135-A4A3-1AFE2D4DD760}"/>
                </a:ext>
              </a:extLst>
            </p:cNvPr>
            <p:cNvPicPr>
              <a:picLocks noChangeAspect="1"/>
            </p:cNvPicPr>
            <p:nvPr/>
          </p:nvPicPr>
          <p:blipFill>
            <a:blip r:embed="rId6"/>
            <a:stretch>
              <a:fillRect/>
            </a:stretch>
          </p:blipFill>
          <p:spPr>
            <a:xfrm>
              <a:off x="6781800" y="5544287"/>
              <a:ext cx="4572000" cy="703385"/>
            </a:xfrm>
            <a:prstGeom prst="rect">
              <a:avLst/>
            </a:prstGeom>
          </p:spPr>
        </p:pic>
      </p:grpSp>
      <p:sp>
        <p:nvSpPr>
          <p:cNvPr id="4" name="Slide Number Placeholder 3">
            <a:extLst>
              <a:ext uri="{FF2B5EF4-FFF2-40B4-BE49-F238E27FC236}">
                <a16:creationId xmlns:a16="http://schemas.microsoft.com/office/drawing/2014/main" id="{C8998797-D667-4A38-B845-2B6A8BB4EC85}"/>
              </a:ext>
            </a:extLst>
          </p:cNvPr>
          <p:cNvSpPr>
            <a:spLocks noGrp="1"/>
          </p:cNvSpPr>
          <p:nvPr>
            <p:ph type="sldNum" sz="quarter" idx="12"/>
          </p:nvPr>
        </p:nvSpPr>
        <p:spPr/>
        <p:txBody>
          <a:bodyPr/>
          <a:lstStyle/>
          <a:p>
            <a:fld id="{E394927B-B901-4B47-AE11-0777B874C610}" type="slidenum">
              <a:rPr lang="en-US" smtClean="0"/>
              <a:t>22</a:t>
            </a:fld>
            <a:endParaRPr lang="en-US"/>
          </a:p>
        </p:txBody>
      </p:sp>
    </p:spTree>
    <p:extLst>
      <p:ext uri="{BB962C8B-B14F-4D97-AF65-F5344CB8AC3E}">
        <p14:creationId xmlns:p14="http://schemas.microsoft.com/office/powerpoint/2010/main" val="276417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17565E-2FDC-41C9-9581-8A119C0943DA}"/>
              </a:ext>
            </a:extLst>
          </p:cNvPr>
          <p:cNvSpPr txBox="1"/>
          <p:nvPr/>
        </p:nvSpPr>
        <p:spPr>
          <a:xfrm>
            <a:off x="3949566" y="3136612"/>
            <a:ext cx="4292868" cy="584775"/>
          </a:xfrm>
          <a:prstGeom prst="rect">
            <a:avLst/>
          </a:prstGeom>
          <a:noFill/>
        </p:spPr>
        <p:txBody>
          <a:bodyPr wrap="square" rtlCol="0">
            <a:spAutoFit/>
          </a:bodyPr>
          <a:lstStyle/>
          <a:p>
            <a:pPr algn="ctr"/>
            <a:r>
              <a:rPr lang="en-US" sz="3200" dirty="0"/>
              <a:t>Thank you</a:t>
            </a:r>
          </a:p>
        </p:txBody>
      </p:sp>
    </p:spTree>
    <p:extLst>
      <p:ext uri="{BB962C8B-B14F-4D97-AF65-F5344CB8AC3E}">
        <p14:creationId xmlns:p14="http://schemas.microsoft.com/office/powerpoint/2010/main" val="52834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6C413F-B8F1-40DD-85C6-B47B1BA62DD8}"/>
              </a:ext>
            </a:extLst>
          </p:cNvPr>
          <p:cNvSpPr txBox="1"/>
          <p:nvPr/>
        </p:nvSpPr>
        <p:spPr>
          <a:xfrm>
            <a:off x="7582062" y="3162271"/>
            <a:ext cx="3937834" cy="1138773"/>
          </a:xfrm>
          <a:prstGeom prst="rect">
            <a:avLst/>
          </a:prstGeom>
          <a:noFill/>
        </p:spPr>
        <p:txBody>
          <a:bodyPr wrap="square" rtlCol="0">
            <a:spAutoFit/>
          </a:bodyPr>
          <a:lstStyle/>
          <a:p>
            <a:pPr algn="ctr"/>
            <a:r>
              <a:rPr lang="en-US" dirty="0"/>
              <a:t>Handwritten numbers</a:t>
            </a:r>
          </a:p>
          <a:p>
            <a:r>
              <a:rPr lang="en-US" sz="1000" b="0" i="0" dirty="0">
                <a:solidFill>
                  <a:srgbClr val="222222"/>
                </a:solidFill>
                <a:effectLst/>
                <a:latin typeface="Arial" panose="020B0604020202020204" pitchFamily="34" charset="0"/>
              </a:rPr>
              <a:t>Benedetti, Marcello, John </a:t>
            </a:r>
            <a:r>
              <a:rPr lang="en-US" sz="1000" b="0" i="0" dirty="0" err="1">
                <a:solidFill>
                  <a:srgbClr val="222222"/>
                </a:solidFill>
                <a:effectLst/>
                <a:latin typeface="Arial" panose="020B0604020202020204" pitchFamily="34" charset="0"/>
              </a:rPr>
              <a:t>Realpe</a:t>
            </a:r>
            <a:r>
              <a:rPr lang="en-US" sz="1000" b="0" i="0" dirty="0">
                <a:solidFill>
                  <a:srgbClr val="222222"/>
                </a:solidFill>
                <a:effectLst/>
                <a:latin typeface="Arial" panose="020B0604020202020204" pitchFamily="34" charset="0"/>
              </a:rPr>
              <a:t>-Gómez, and Alejandro Perdomo-Ortiz. "Quantum-assisted </a:t>
            </a:r>
            <a:r>
              <a:rPr lang="en-US" sz="1000" b="0" i="0" dirty="0" err="1">
                <a:solidFill>
                  <a:srgbClr val="222222"/>
                </a:solidFill>
                <a:effectLst/>
                <a:latin typeface="Arial" panose="020B0604020202020204" pitchFamily="34" charset="0"/>
              </a:rPr>
              <a:t>helmholtz</a:t>
            </a:r>
            <a:r>
              <a:rPr lang="en-US" sz="1000" b="0" i="0" dirty="0">
                <a:solidFill>
                  <a:srgbClr val="222222"/>
                </a:solidFill>
                <a:effectLst/>
                <a:latin typeface="Arial" panose="020B0604020202020204" pitchFamily="34" charset="0"/>
              </a:rPr>
              <a:t> machines: a quantum–classical deep learning framework for industrial datasets in near-term devices." </a:t>
            </a:r>
            <a:r>
              <a:rPr lang="en-US" sz="1000" b="0" i="1" dirty="0">
                <a:solidFill>
                  <a:srgbClr val="222222"/>
                </a:solidFill>
                <a:effectLst/>
                <a:latin typeface="Arial" panose="020B0604020202020204" pitchFamily="34" charset="0"/>
              </a:rPr>
              <a:t>Quantum Science and Technology</a:t>
            </a:r>
            <a:r>
              <a:rPr lang="en-US" sz="1000" b="0" i="0" dirty="0">
                <a:solidFill>
                  <a:srgbClr val="222222"/>
                </a:solidFill>
                <a:effectLst/>
                <a:latin typeface="Arial" panose="020B0604020202020204" pitchFamily="34" charset="0"/>
              </a:rPr>
              <a:t> 3.3 (2018): 034007.</a:t>
            </a:r>
            <a:endParaRPr lang="en-US" sz="1000" dirty="0"/>
          </a:p>
        </p:txBody>
      </p:sp>
      <p:sp>
        <p:nvSpPr>
          <p:cNvPr id="15" name="Title 14">
            <a:extLst>
              <a:ext uri="{FF2B5EF4-FFF2-40B4-BE49-F238E27FC236}">
                <a16:creationId xmlns:a16="http://schemas.microsoft.com/office/drawing/2014/main" id="{A2D78AD9-DDE3-43EA-B31D-1ADC8BA762E0}"/>
              </a:ext>
            </a:extLst>
          </p:cNvPr>
          <p:cNvSpPr>
            <a:spLocks noGrp="1"/>
          </p:cNvSpPr>
          <p:nvPr>
            <p:ph type="title"/>
          </p:nvPr>
        </p:nvSpPr>
        <p:spPr/>
        <p:txBody>
          <a:bodyPr/>
          <a:lstStyle/>
          <a:p>
            <a:r>
              <a:rPr lang="en-US" dirty="0"/>
              <a:t>Application: Labeled data generation</a:t>
            </a:r>
          </a:p>
        </p:txBody>
      </p:sp>
      <p:pic>
        <p:nvPicPr>
          <p:cNvPr id="2050" name="Picture 2" descr="Example images from the MNIST dataset. | Download Scientific Diagram">
            <a:extLst>
              <a:ext uri="{FF2B5EF4-FFF2-40B4-BE49-F238E27FC236}">
                <a16:creationId xmlns:a16="http://schemas.microsoft.com/office/drawing/2014/main" id="{9CC21111-6AB8-4AD9-82A8-D33449AB0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279" y="1804179"/>
            <a:ext cx="4006015" cy="40060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0AFC6D7-364E-41D6-AF54-5E306D82C947}"/>
              </a:ext>
            </a:extLst>
          </p:cNvPr>
          <p:cNvSpPr txBox="1"/>
          <p:nvPr/>
        </p:nvSpPr>
        <p:spPr>
          <a:xfrm>
            <a:off x="3454921" y="5979832"/>
            <a:ext cx="2900730" cy="369332"/>
          </a:xfrm>
          <a:prstGeom prst="rect">
            <a:avLst/>
          </a:prstGeom>
          <a:noFill/>
        </p:spPr>
        <p:txBody>
          <a:bodyPr wrap="none" rtlCol="0">
            <a:spAutoFit/>
          </a:bodyPr>
          <a:lstStyle/>
          <a:p>
            <a:r>
              <a:rPr lang="en-US" dirty="0"/>
              <a:t>Labeled training Data (</a:t>
            </a:r>
            <a:r>
              <a:rPr lang="en-US" dirty="0" err="1"/>
              <a:t>mnist</a:t>
            </a:r>
            <a:r>
              <a:rPr lang="en-US" dirty="0"/>
              <a:t>)</a:t>
            </a:r>
          </a:p>
        </p:txBody>
      </p:sp>
      <p:pic>
        <p:nvPicPr>
          <p:cNvPr id="9" name="Picture 8">
            <a:extLst>
              <a:ext uri="{FF2B5EF4-FFF2-40B4-BE49-F238E27FC236}">
                <a16:creationId xmlns:a16="http://schemas.microsoft.com/office/drawing/2014/main" id="{D734B8FC-A87C-4FCA-A477-FED01CC09999}"/>
              </a:ext>
            </a:extLst>
          </p:cNvPr>
          <p:cNvPicPr>
            <a:picLocks noChangeAspect="1"/>
          </p:cNvPicPr>
          <p:nvPr/>
        </p:nvPicPr>
        <p:blipFill>
          <a:blip r:embed="rId4"/>
          <a:stretch>
            <a:fillRect/>
          </a:stretch>
        </p:blipFill>
        <p:spPr>
          <a:xfrm>
            <a:off x="412705" y="2013228"/>
            <a:ext cx="2282073" cy="3734302"/>
          </a:xfrm>
          <a:prstGeom prst="rect">
            <a:avLst/>
          </a:prstGeom>
        </p:spPr>
      </p:pic>
    </p:spTree>
    <p:extLst>
      <p:ext uri="{BB962C8B-B14F-4D97-AF65-F5344CB8AC3E}">
        <p14:creationId xmlns:p14="http://schemas.microsoft.com/office/powerpoint/2010/main" val="283903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22936E-FD3A-4298-8D2E-25018D6A7AD2}"/>
              </a:ext>
            </a:extLst>
          </p:cNvPr>
          <p:cNvPicPr>
            <a:picLocks noChangeAspect="1"/>
          </p:cNvPicPr>
          <p:nvPr/>
        </p:nvPicPr>
        <p:blipFill rotWithShape="1">
          <a:blip r:embed="rId3"/>
          <a:srcRect l="402"/>
          <a:stretch/>
        </p:blipFill>
        <p:spPr>
          <a:xfrm>
            <a:off x="838200" y="1889209"/>
            <a:ext cx="5530765" cy="4524375"/>
          </a:xfrm>
          <a:prstGeom prst="rect">
            <a:avLst/>
          </a:prstGeom>
        </p:spPr>
      </p:pic>
      <p:sp>
        <p:nvSpPr>
          <p:cNvPr id="5" name="TextBox 4">
            <a:extLst>
              <a:ext uri="{FF2B5EF4-FFF2-40B4-BE49-F238E27FC236}">
                <a16:creationId xmlns:a16="http://schemas.microsoft.com/office/drawing/2014/main" id="{E46C413F-B8F1-40DD-85C6-B47B1BA62DD8}"/>
              </a:ext>
            </a:extLst>
          </p:cNvPr>
          <p:cNvSpPr txBox="1"/>
          <p:nvPr/>
        </p:nvSpPr>
        <p:spPr>
          <a:xfrm>
            <a:off x="7415966" y="2367044"/>
            <a:ext cx="3937834" cy="1107996"/>
          </a:xfrm>
          <a:prstGeom prst="rect">
            <a:avLst/>
          </a:prstGeom>
          <a:noFill/>
        </p:spPr>
        <p:txBody>
          <a:bodyPr wrap="square" rtlCol="0">
            <a:spAutoFit/>
          </a:bodyPr>
          <a:lstStyle/>
          <a:p>
            <a:pPr algn="ctr"/>
            <a:r>
              <a:rPr lang="en-US" dirty="0"/>
              <a:t>Chemical vapor deposition (CVD) growth for a MoS2 monolayer</a:t>
            </a:r>
          </a:p>
          <a:p>
            <a:r>
              <a:rPr lang="en-US" sz="1000" b="0" i="0" dirty="0">
                <a:solidFill>
                  <a:srgbClr val="222222"/>
                </a:solidFill>
                <a:effectLst/>
                <a:latin typeface="Arial" panose="020B0604020202020204" pitchFamily="34" charset="0"/>
              </a:rPr>
              <a:t>Liu, Jeremy, et al. "Boltzmann machine modeling of layered MoS2 synthesis on a quantum annealer."  </a:t>
            </a:r>
            <a:r>
              <a:rPr lang="en-US" sz="1000" b="0" i="1" dirty="0">
                <a:solidFill>
                  <a:srgbClr val="222222"/>
                </a:solidFill>
                <a:effectLst/>
                <a:latin typeface="Arial" panose="020B0604020202020204" pitchFamily="34" charset="0"/>
              </a:rPr>
              <a:t>Computational Materials Science</a:t>
            </a:r>
            <a:r>
              <a:rPr lang="en-US" sz="1000" b="0" i="0" dirty="0">
                <a:solidFill>
                  <a:srgbClr val="222222"/>
                </a:solidFill>
                <a:effectLst/>
                <a:latin typeface="Arial" panose="020B0604020202020204" pitchFamily="34" charset="0"/>
              </a:rPr>
              <a:t> 173 (2020): 109429.</a:t>
            </a:r>
            <a:endParaRPr lang="en-US" sz="1000" dirty="0"/>
          </a:p>
        </p:txBody>
      </p:sp>
      <p:cxnSp>
        <p:nvCxnSpPr>
          <p:cNvPr id="7" name="Straight Connector 6">
            <a:extLst>
              <a:ext uri="{FF2B5EF4-FFF2-40B4-BE49-F238E27FC236}">
                <a16:creationId xmlns:a16="http://schemas.microsoft.com/office/drawing/2014/main" id="{141BA477-6E3A-430D-A5F1-03B7A952841B}"/>
              </a:ext>
            </a:extLst>
          </p:cNvPr>
          <p:cNvCxnSpPr/>
          <p:nvPr/>
        </p:nvCxnSpPr>
        <p:spPr>
          <a:xfrm>
            <a:off x="437147" y="4114800"/>
            <a:ext cx="6365881"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A69F51C3-D941-479F-BC11-E39541615C47}"/>
              </a:ext>
            </a:extLst>
          </p:cNvPr>
          <p:cNvSpPr txBox="1"/>
          <p:nvPr/>
        </p:nvSpPr>
        <p:spPr>
          <a:xfrm>
            <a:off x="404137" y="3782064"/>
            <a:ext cx="1733808" cy="369332"/>
          </a:xfrm>
          <a:prstGeom prst="rect">
            <a:avLst/>
          </a:prstGeom>
          <a:noFill/>
        </p:spPr>
        <p:txBody>
          <a:bodyPr wrap="none" rtlCol="0">
            <a:spAutoFit/>
          </a:bodyPr>
          <a:lstStyle/>
          <a:p>
            <a:r>
              <a:rPr lang="en-US" dirty="0"/>
              <a:t>Incomplete Data</a:t>
            </a:r>
          </a:p>
        </p:txBody>
      </p:sp>
      <p:sp>
        <p:nvSpPr>
          <p:cNvPr id="13" name="TextBox 12">
            <a:extLst>
              <a:ext uri="{FF2B5EF4-FFF2-40B4-BE49-F238E27FC236}">
                <a16:creationId xmlns:a16="http://schemas.microsoft.com/office/drawing/2014/main" id="{B199A332-AE4B-433D-9AB8-3CF7C3FF8547}"/>
              </a:ext>
            </a:extLst>
          </p:cNvPr>
          <p:cNvSpPr txBox="1"/>
          <p:nvPr/>
        </p:nvSpPr>
        <p:spPr>
          <a:xfrm>
            <a:off x="5102230" y="4046621"/>
            <a:ext cx="2024978" cy="369332"/>
          </a:xfrm>
          <a:prstGeom prst="rect">
            <a:avLst/>
          </a:prstGeom>
          <a:noFill/>
        </p:spPr>
        <p:txBody>
          <a:bodyPr wrap="none" rtlCol="0">
            <a:spAutoFit/>
          </a:bodyPr>
          <a:lstStyle/>
          <a:p>
            <a:r>
              <a:rPr lang="en-US" dirty="0"/>
              <a:t>Reconstructed Data</a:t>
            </a:r>
          </a:p>
        </p:txBody>
      </p:sp>
      <p:pic>
        <p:nvPicPr>
          <p:cNvPr id="14" name="Picture 13">
            <a:extLst>
              <a:ext uri="{FF2B5EF4-FFF2-40B4-BE49-F238E27FC236}">
                <a16:creationId xmlns:a16="http://schemas.microsoft.com/office/drawing/2014/main" id="{9ECAC636-2102-4ADB-8BD4-B58DBA69BC74}"/>
              </a:ext>
            </a:extLst>
          </p:cNvPr>
          <p:cNvPicPr>
            <a:picLocks noChangeAspect="1"/>
          </p:cNvPicPr>
          <p:nvPr/>
        </p:nvPicPr>
        <p:blipFill>
          <a:blip r:embed="rId4"/>
          <a:stretch>
            <a:fillRect/>
          </a:stretch>
        </p:blipFill>
        <p:spPr>
          <a:xfrm>
            <a:off x="7247021" y="4151396"/>
            <a:ext cx="3868440" cy="1971035"/>
          </a:xfrm>
          <a:prstGeom prst="rect">
            <a:avLst/>
          </a:prstGeom>
        </p:spPr>
      </p:pic>
      <p:sp>
        <p:nvSpPr>
          <p:cNvPr id="15" name="Title 14">
            <a:extLst>
              <a:ext uri="{FF2B5EF4-FFF2-40B4-BE49-F238E27FC236}">
                <a16:creationId xmlns:a16="http://schemas.microsoft.com/office/drawing/2014/main" id="{A2D78AD9-DDE3-43EA-B31D-1ADC8BA762E0}"/>
              </a:ext>
            </a:extLst>
          </p:cNvPr>
          <p:cNvSpPr>
            <a:spLocks noGrp="1"/>
          </p:cNvSpPr>
          <p:nvPr>
            <p:ph type="title"/>
          </p:nvPr>
        </p:nvSpPr>
        <p:spPr/>
        <p:txBody>
          <a:bodyPr/>
          <a:lstStyle/>
          <a:p>
            <a:r>
              <a:rPr lang="en-US" dirty="0"/>
              <a:t>Application: Recovering missing data</a:t>
            </a:r>
          </a:p>
        </p:txBody>
      </p:sp>
    </p:spTree>
    <p:extLst>
      <p:ext uri="{BB962C8B-B14F-4D97-AF65-F5344CB8AC3E}">
        <p14:creationId xmlns:p14="http://schemas.microsoft.com/office/powerpoint/2010/main" val="44530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6C413F-B8F1-40DD-85C6-B47B1BA62DD8}"/>
              </a:ext>
            </a:extLst>
          </p:cNvPr>
          <p:cNvSpPr txBox="1"/>
          <p:nvPr/>
        </p:nvSpPr>
        <p:spPr>
          <a:xfrm>
            <a:off x="8113797" y="2139273"/>
            <a:ext cx="3937834" cy="677108"/>
          </a:xfrm>
          <a:prstGeom prst="rect">
            <a:avLst/>
          </a:prstGeom>
          <a:noFill/>
        </p:spPr>
        <p:txBody>
          <a:bodyPr wrap="square" rtlCol="0">
            <a:spAutoFit/>
          </a:bodyPr>
          <a:lstStyle/>
          <a:p>
            <a:pPr algn="ctr"/>
            <a:r>
              <a:rPr lang="en-US" sz="1800" b="0" i="0" dirty="0">
                <a:solidFill>
                  <a:srgbClr val="222222"/>
                </a:solidFill>
                <a:effectLst/>
              </a:rPr>
              <a:t>Associative adversarial networks </a:t>
            </a:r>
          </a:p>
          <a:p>
            <a:pPr algn="ctr"/>
            <a:r>
              <a:rPr lang="en-US" sz="1000" b="0" i="0" dirty="0" err="1">
                <a:solidFill>
                  <a:srgbClr val="222222"/>
                </a:solidFill>
                <a:effectLst/>
                <a:latin typeface="Arial" panose="020B0604020202020204" pitchFamily="34" charset="0"/>
              </a:rPr>
              <a:t>Arici</a:t>
            </a:r>
            <a:r>
              <a:rPr lang="en-US" sz="1000" b="0" i="0" dirty="0">
                <a:solidFill>
                  <a:srgbClr val="222222"/>
                </a:solidFill>
                <a:effectLst/>
                <a:latin typeface="Arial" panose="020B0604020202020204" pitchFamily="34" charset="0"/>
              </a:rPr>
              <a:t>, Tarik, and Asli </a:t>
            </a:r>
            <a:r>
              <a:rPr lang="en-US" sz="1000" b="0" i="0" dirty="0" err="1">
                <a:solidFill>
                  <a:srgbClr val="222222"/>
                </a:solidFill>
                <a:effectLst/>
                <a:latin typeface="Arial" panose="020B0604020202020204" pitchFamily="34" charset="0"/>
              </a:rPr>
              <a:t>Celikyilmaz</a:t>
            </a:r>
            <a:r>
              <a:rPr lang="en-US" sz="1000" b="0" i="0" dirty="0">
                <a:solidFill>
                  <a:srgbClr val="222222"/>
                </a:solidFill>
                <a:effectLst/>
                <a:latin typeface="Arial" panose="020B0604020202020204" pitchFamily="34" charset="0"/>
              </a:rPr>
              <a:t>. "Associative adversarial networks." </a:t>
            </a:r>
            <a:r>
              <a:rPr lang="en-US" sz="1000" b="0" i="1" dirty="0" err="1">
                <a:solidFill>
                  <a:srgbClr val="222222"/>
                </a:solidFill>
                <a:effectLst/>
                <a:latin typeface="Arial" panose="020B0604020202020204" pitchFamily="34" charset="0"/>
              </a:rPr>
              <a:t>arXiv</a:t>
            </a:r>
            <a:r>
              <a:rPr lang="en-US" sz="1000" b="0" i="1" dirty="0">
                <a:solidFill>
                  <a:srgbClr val="222222"/>
                </a:solidFill>
                <a:effectLst/>
                <a:latin typeface="Arial" panose="020B0604020202020204" pitchFamily="34" charset="0"/>
              </a:rPr>
              <a:t> preprint arXiv:1611.06953</a:t>
            </a:r>
            <a:r>
              <a:rPr lang="en-US" sz="1000" b="0" i="0" dirty="0">
                <a:solidFill>
                  <a:srgbClr val="222222"/>
                </a:solidFill>
                <a:effectLst/>
                <a:latin typeface="Arial" panose="020B0604020202020204" pitchFamily="34" charset="0"/>
              </a:rPr>
              <a:t> (2016).</a:t>
            </a:r>
            <a:endParaRPr lang="en-US" sz="1000" dirty="0"/>
          </a:p>
        </p:txBody>
      </p:sp>
      <p:sp>
        <p:nvSpPr>
          <p:cNvPr id="15" name="Title 14">
            <a:extLst>
              <a:ext uri="{FF2B5EF4-FFF2-40B4-BE49-F238E27FC236}">
                <a16:creationId xmlns:a16="http://schemas.microsoft.com/office/drawing/2014/main" id="{A2D78AD9-DDE3-43EA-B31D-1ADC8BA762E0}"/>
              </a:ext>
            </a:extLst>
          </p:cNvPr>
          <p:cNvSpPr>
            <a:spLocks noGrp="1"/>
          </p:cNvSpPr>
          <p:nvPr>
            <p:ph type="title"/>
          </p:nvPr>
        </p:nvSpPr>
        <p:spPr/>
        <p:txBody>
          <a:bodyPr/>
          <a:lstStyle/>
          <a:p>
            <a:r>
              <a:rPr lang="en-US" dirty="0"/>
              <a:t>Application: Machine Learning architectures</a:t>
            </a:r>
          </a:p>
        </p:txBody>
      </p:sp>
      <p:pic>
        <p:nvPicPr>
          <p:cNvPr id="2" name="Picture 1">
            <a:extLst>
              <a:ext uri="{FF2B5EF4-FFF2-40B4-BE49-F238E27FC236}">
                <a16:creationId xmlns:a16="http://schemas.microsoft.com/office/drawing/2014/main" id="{47512276-9194-43C1-A501-786C22CE6E70}"/>
              </a:ext>
            </a:extLst>
          </p:cNvPr>
          <p:cNvPicPr>
            <a:picLocks noChangeAspect="1"/>
          </p:cNvPicPr>
          <p:nvPr/>
        </p:nvPicPr>
        <p:blipFill>
          <a:blip r:embed="rId3"/>
          <a:stretch>
            <a:fillRect/>
          </a:stretch>
        </p:blipFill>
        <p:spPr>
          <a:xfrm>
            <a:off x="66228" y="1544638"/>
            <a:ext cx="7592705" cy="4948237"/>
          </a:xfrm>
          <a:prstGeom prst="rect">
            <a:avLst/>
          </a:prstGeom>
        </p:spPr>
      </p:pic>
      <p:sp>
        <p:nvSpPr>
          <p:cNvPr id="12" name="TextBox 11">
            <a:extLst>
              <a:ext uri="{FF2B5EF4-FFF2-40B4-BE49-F238E27FC236}">
                <a16:creationId xmlns:a16="http://schemas.microsoft.com/office/drawing/2014/main" id="{BBCE32D1-19A4-43B3-9BE6-F35D8EA3CF59}"/>
              </a:ext>
            </a:extLst>
          </p:cNvPr>
          <p:cNvSpPr txBox="1"/>
          <p:nvPr/>
        </p:nvSpPr>
        <p:spPr>
          <a:xfrm>
            <a:off x="7876674" y="3264967"/>
            <a:ext cx="4018547" cy="3139321"/>
          </a:xfrm>
          <a:prstGeom prst="rect">
            <a:avLst/>
          </a:prstGeom>
          <a:noFill/>
        </p:spPr>
        <p:txBody>
          <a:bodyPr wrap="square">
            <a:spAutoFit/>
          </a:bodyPr>
          <a:lstStyle/>
          <a:p>
            <a:pPr marL="285750" indent="-285750">
              <a:buFont typeface="Arial" panose="020B0604020202020204" pitchFamily="34" charset="0"/>
              <a:buChar char="•"/>
            </a:pPr>
            <a:r>
              <a:rPr lang="en-US" dirty="0"/>
              <a:t>Intermediate layer of the discriminator reads the visible layer of the RBM network (the associative memory).</a:t>
            </a:r>
          </a:p>
          <a:p>
            <a:pPr marL="285750" indent="-285750">
              <a:buFont typeface="Arial" panose="020B0604020202020204" pitchFamily="34" charset="0"/>
              <a:buChar char="•"/>
            </a:pPr>
            <a:r>
              <a:rPr lang="en-US" dirty="0"/>
              <a:t>RBM Samples generate inputs for the generator network (as opposed to noise sampling). </a:t>
            </a:r>
          </a:p>
          <a:p>
            <a:pPr marL="285750" indent="-285750">
              <a:buFont typeface="Arial" panose="020B0604020202020204" pitchFamily="34" charset="0"/>
              <a:buChar char="•"/>
            </a:pPr>
            <a:r>
              <a:rPr lang="en-US" dirty="0"/>
              <a:t>This layer that is visible to the associative memory represents a feature space that can capture latent factors of variations in the data</a:t>
            </a:r>
          </a:p>
        </p:txBody>
      </p:sp>
      <p:sp>
        <p:nvSpPr>
          <p:cNvPr id="3" name="Rectangle 2">
            <a:extLst>
              <a:ext uri="{FF2B5EF4-FFF2-40B4-BE49-F238E27FC236}">
                <a16:creationId xmlns:a16="http://schemas.microsoft.com/office/drawing/2014/main" id="{1D4619E8-7A2C-4C25-9CCA-8D355A6D720F}"/>
              </a:ext>
            </a:extLst>
          </p:cNvPr>
          <p:cNvSpPr/>
          <p:nvPr/>
        </p:nvSpPr>
        <p:spPr>
          <a:xfrm>
            <a:off x="660400" y="3522133"/>
            <a:ext cx="1854200" cy="1515534"/>
          </a:xfrm>
          <a:prstGeom prst="rect">
            <a:avLst/>
          </a:prstGeom>
          <a:solidFill>
            <a:schemeClr val="accent1">
              <a:alpha val="50000"/>
            </a:schemeClr>
          </a:solidFill>
          <a:ln w="19050">
            <a:solidFill>
              <a:schemeClr val="tx1"/>
            </a:solidFill>
            <a:prstDash val="dash"/>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334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E9EFB64-EBB6-457F-8BAA-82ECA0D165A5}"/>
              </a:ext>
            </a:extLst>
          </p:cNvPr>
          <p:cNvPicPr>
            <a:picLocks noChangeAspect="1"/>
          </p:cNvPicPr>
          <p:nvPr/>
        </p:nvPicPr>
        <p:blipFill>
          <a:blip r:embed="rId3"/>
          <a:stretch>
            <a:fillRect/>
          </a:stretch>
        </p:blipFill>
        <p:spPr>
          <a:xfrm>
            <a:off x="1405466" y="2048633"/>
            <a:ext cx="2193407" cy="2969211"/>
          </a:xfrm>
          <a:prstGeom prst="rect">
            <a:avLst/>
          </a:prstGeom>
        </p:spPr>
      </p:pic>
      <p:sp>
        <p:nvSpPr>
          <p:cNvPr id="8" name="Title 7">
            <a:extLst>
              <a:ext uri="{FF2B5EF4-FFF2-40B4-BE49-F238E27FC236}">
                <a16:creationId xmlns:a16="http://schemas.microsoft.com/office/drawing/2014/main" id="{FE1384C0-CA99-43F6-BBD1-DDA578CBC69A}"/>
              </a:ext>
            </a:extLst>
          </p:cNvPr>
          <p:cNvSpPr>
            <a:spLocks noGrp="1"/>
          </p:cNvSpPr>
          <p:nvPr>
            <p:ph type="title"/>
          </p:nvPr>
        </p:nvSpPr>
        <p:spPr/>
        <p:txBody>
          <a:bodyPr/>
          <a:lstStyle/>
          <a:p>
            <a:r>
              <a:rPr lang="en-US" dirty="0"/>
              <a:t>Boltzmann machine are probabilistic energy-based graph models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09C87F7A-DD6D-4F2A-A122-80C4B815B7F9}"/>
                  </a:ext>
                </a:extLst>
              </p:cNvPr>
              <p:cNvSpPr>
                <a:spLocks noGrp="1"/>
              </p:cNvSpPr>
              <p:nvPr>
                <p:ph idx="1"/>
              </p:nvPr>
            </p:nvSpPr>
            <p:spPr>
              <a:xfrm>
                <a:off x="5081480" y="1825625"/>
                <a:ext cx="7023298" cy="4667250"/>
              </a:xfrm>
            </p:spPr>
            <p:txBody>
              <a:bodyPr>
                <a:noAutofit/>
              </a:bodyPr>
              <a:lstStyle/>
              <a:p>
                <a:r>
                  <a:rPr lang="en-US" sz="2000" b="1" dirty="0"/>
                  <a:t>Graph models</a:t>
                </a:r>
                <a:r>
                  <a:rPr lang="en-US" sz="2000" dirty="0"/>
                  <a:t> – Nodes connected via edges (undirected)</a:t>
                </a:r>
              </a:p>
              <a:p>
                <a:endParaRPr lang="en-US" sz="2000" dirty="0"/>
              </a:p>
              <a:p>
                <a:r>
                  <a:rPr lang="en-US" sz="2000" b="1" dirty="0"/>
                  <a:t>Energy based</a:t>
                </a:r>
                <a:r>
                  <a:rPr lang="en-US" sz="2000" dirty="0"/>
                  <a:t> – Each node takes 0/1 value</a:t>
                </a:r>
              </a:p>
              <a:p>
                <a:r>
                  <a:rPr lang="en-US" sz="2000" dirty="0"/>
                  <a:t>Energy determined by an </a:t>
                </a:r>
                <a:r>
                  <a:rPr lang="en-US" sz="2000" dirty="0" err="1"/>
                  <a:t>Ising</a:t>
                </a:r>
                <a:r>
                  <a:rPr lang="en-US" sz="2000" dirty="0"/>
                  <a:t>-type energy</a:t>
                </a:r>
              </a:p>
              <a:p>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𝑆</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𝑁𝑜𝑑𝑒𝑠</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𝐸𝑑𝑔𝑒𝑠</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𝐽</m:t>
                              </m:r>
                            </m:e>
                            <m:sub>
                              <m:r>
                                <a:rPr lang="en-US" sz="2000" b="0" i="1" smtClean="0">
                                  <a:latin typeface="Cambria Math" panose="02040503050406030204" pitchFamily="18" charset="0"/>
                                </a:rPr>
                                <m:t>𝑖𝑗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𝑗</m:t>
                              </m:r>
                            </m:sub>
                          </m:sSub>
                        </m:e>
                      </m:nary>
                    </m:oMath>
                  </m:oMathPara>
                </a14:m>
                <a:endParaRPr lang="en-US" sz="2000" dirty="0"/>
              </a:p>
              <a:p>
                <a:pPr marL="0" indent="0">
                  <a:buNone/>
                </a:pPr>
                <a:endParaRPr lang="en-US" sz="2000" dirty="0"/>
              </a:p>
              <a:p>
                <a:pPr marL="285750" indent="-285750"/>
                <a:r>
                  <a:rPr lang="en-US" sz="2000" b="1" dirty="0"/>
                  <a:t>Probabilistic </a:t>
                </a:r>
                <a:r>
                  <a:rPr lang="en-US" sz="2000" dirty="0"/>
                  <a:t>– Each state is determined via Boltzmann distribution</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𝑆</m:t>
                          </m:r>
                        </m:e>
                      </m:d>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rPr>
                                <m:t>𝛽</m:t>
                              </m:r>
                              <m:r>
                                <a:rPr lang="en-US" sz="2000" i="1">
                                  <a:latin typeface="Cambria Math" panose="02040503050406030204" pitchFamily="18" charset="0"/>
                                </a:rPr>
                                <m:t>𝐸</m:t>
                              </m:r>
                              <m:d>
                                <m:dPr>
                                  <m:ctrlPr>
                                    <a:rPr lang="en-US" sz="2000" i="1">
                                      <a:latin typeface="Cambria Math" panose="02040503050406030204" pitchFamily="18" charset="0"/>
                                    </a:rPr>
                                  </m:ctrlPr>
                                </m:dPr>
                                <m:e>
                                  <m:r>
                                    <a:rPr lang="en-US" sz="2000" i="1">
                                      <a:latin typeface="Cambria Math" panose="02040503050406030204" pitchFamily="18" charset="0"/>
                                    </a:rPr>
                                    <m:t>𝑆</m:t>
                                  </m:r>
                                </m:e>
                              </m:d>
                            </m:sup>
                          </m:sSup>
                        </m:num>
                        <m:den>
                          <m:r>
                            <a:rPr lang="en-US" sz="2000" i="1">
                              <a:latin typeface="Cambria Math" panose="02040503050406030204" pitchFamily="18" charset="0"/>
                            </a:rPr>
                            <m:t>𝑍</m:t>
                          </m:r>
                        </m:den>
                      </m:f>
                      <m:r>
                        <a:rPr lang="en-US" sz="2000" i="1">
                          <a:latin typeface="Cambria Math" panose="02040503050406030204" pitchFamily="18" charset="0"/>
                        </a:rPr>
                        <m:t>,            </m:t>
                      </m:r>
                      <m:r>
                        <a:rPr lang="en-US" sz="2000" i="1">
                          <a:latin typeface="Cambria Math" panose="02040503050406030204" pitchFamily="18" charset="0"/>
                        </a:rPr>
                        <m:t>𝑍</m:t>
                      </m:r>
                      <m:r>
                        <a:rPr lang="en-US" sz="2000" i="1">
                          <a:latin typeface="Cambria Math" panose="02040503050406030204" pitchFamily="18" charset="0"/>
                        </a:rPr>
                        <m:t>=</m:t>
                      </m:r>
                      <m:nary>
                        <m:naryPr>
                          <m:chr m:val="∑"/>
                          <m:subHide m:val="on"/>
                          <m:supHide m:val="on"/>
                          <m:ctrlPr>
                            <a:rPr lang="en-US" sz="2000" i="1">
                              <a:latin typeface="Cambria Math" panose="02040503050406030204" pitchFamily="18" charset="0"/>
                            </a:rPr>
                          </m:ctrlPr>
                        </m:naryPr>
                        <m:sub/>
                        <m:sup/>
                        <m:e>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rPr>
                                <m:t>𝛽</m:t>
                              </m:r>
                              <m:r>
                                <a:rPr lang="en-US" sz="2000" i="1">
                                  <a:latin typeface="Cambria Math" panose="02040503050406030204" pitchFamily="18" charset="0"/>
                                </a:rPr>
                                <m:t>𝐸</m:t>
                              </m:r>
                              <m:d>
                                <m:dPr>
                                  <m:ctrlPr>
                                    <a:rPr lang="en-US" sz="2000" i="1">
                                      <a:latin typeface="Cambria Math" panose="02040503050406030204" pitchFamily="18" charset="0"/>
                                    </a:rPr>
                                  </m:ctrlPr>
                                </m:dPr>
                                <m:e>
                                  <m:r>
                                    <a:rPr lang="en-US" sz="2000" i="1">
                                      <a:latin typeface="Cambria Math" panose="02040503050406030204" pitchFamily="18" charset="0"/>
                                    </a:rPr>
                                    <m:t>𝑆</m:t>
                                  </m:r>
                                </m:e>
                              </m:d>
                            </m:sup>
                          </m:sSup>
                        </m:e>
                      </m:nary>
                    </m:oMath>
                  </m:oMathPara>
                </a14:m>
                <a:endParaRPr lang="en-US" sz="2000" dirty="0"/>
              </a:p>
              <a:p>
                <a:pPr marL="0" indent="0">
                  <a:buNone/>
                </a:pPr>
                <a:r>
                  <a:rPr lang="en-US" sz="2000" dirty="0"/>
                  <a:t> 		</a:t>
                </a:r>
                <a14:m>
                  <m:oMath xmlns:m="http://schemas.openxmlformats.org/officeDocument/2006/math">
                    <m:r>
                      <a:rPr lang="en-US" sz="2000" i="1">
                        <a:latin typeface="Cambria Math" panose="02040503050406030204" pitchFamily="18" charset="0"/>
                      </a:rPr>
                      <m:t>𝛽</m:t>
                    </m:r>
                  </m:oMath>
                </a14:m>
                <a:r>
                  <a:rPr lang="en-US" sz="2000" dirty="0"/>
                  <a:t> is the inverse temperature</a:t>
                </a:r>
              </a:p>
            </p:txBody>
          </p:sp>
        </mc:Choice>
        <mc:Fallback xmlns="">
          <p:sp>
            <p:nvSpPr>
              <p:cNvPr id="9" name="Content Placeholder 8">
                <a:extLst>
                  <a:ext uri="{FF2B5EF4-FFF2-40B4-BE49-F238E27FC236}">
                    <a16:creationId xmlns:a16="http://schemas.microsoft.com/office/drawing/2014/main" id="{09C87F7A-DD6D-4F2A-A122-80C4B815B7F9}"/>
                  </a:ext>
                </a:extLst>
              </p:cNvPr>
              <p:cNvSpPr>
                <a:spLocks noGrp="1" noRot="1" noChangeAspect="1" noMove="1" noResize="1" noEditPoints="1" noAdjustHandles="1" noChangeArrowheads="1" noChangeShapeType="1" noTextEdit="1"/>
              </p:cNvSpPr>
              <p:nvPr>
                <p:ph idx="1"/>
              </p:nvPr>
            </p:nvSpPr>
            <p:spPr>
              <a:xfrm>
                <a:off x="5081480" y="1825625"/>
                <a:ext cx="7023298" cy="4667250"/>
              </a:xfrm>
              <a:blipFill>
                <a:blip r:embed="rId4"/>
                <a:stretch>
                  <a:fillRect l="-781" t="-1305" b="-6397"/>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A42ED5B5-B7B4-4416-BE94-C71A3437C956}"/>
              </a:ext>
            </a:extLst>
          </p:cNvPr>
          <p:cNvGrpSpPr/>
          <p:nvPr/>
        </p:nvGrpSpPr>
        <p:grpSpPr>
          <a:xfrm>
            <a:off x="1241350" y="2134224"/>
            <a:ext cx="1873844" cy="2866686"/>
            <a:chOff x="1241350" y="2134224"/>
            <a:chExt cx="1873844" cy="2866686"/>
          </a:xfrm>
        </p:grpSpPr>
        <p:sp>
          <p:nvSpPr>
            <p:cNvPr id="2" name="TextBox 1">
              <a:extLst>
                <a:ext uri="{FF2B5EF4-FFF2-40B4-BE49-F238E27FC236}">
                  <a16:creationId xmlns:a16="http://schemas.microsoft.com/office/drawing/2014/main" id="{172E87D4-9856-4EE3-8863-1256821DDFC8}"/>
                </a:ext>
              </a:extLst>
            </p:cNvPr>
            <p:cNvSpPr txBox="1"/>
            <p:nvPr/>
          </p:nvSpPr>
          <p:spPr>
            <a:xfrm>
              <a:off x="1241350" y="4631578"/>
              <a:ext cx="221107" cy="369332"/>
            </a:xfrm>
            <a:prstGeom prst="rect">
              <a:avLst/>
            </a:prstGeom>
            <a:noFill/>
          </p:spPr>
          <p:txBody>
            <a:bodyPr wrap="square" rtlCol="0">
              <a:spAutoFit/>
            </a:bodyPr>
            <a:lstStyle/>
            <a:p>
              <a:r>
                <a:rPr lang="en-US" dirty="0">
                  <a:solidFill>
                    <a:srgbClr val="C00000"/>
                  </a:solidFill>
                </a:rPr>
                <a:t>1</a:t>
              </a:r>
            </a:p>
          </p:txBody>
        </p:sp>
        <p:sp>
          <p:nvSpPr>
            <p:cNvPr id="14" name="TextBox 13">
              <a:extLst>
                <a:ext uri="{FF2B5EF4-FFF2-40B4-BE49-F238E27FC236}">
                  <a16:creationId xmlns:a16="http://schemas.microsoft.com/office/drawing/2014/main" id="{D343B4AB-A189-4AD1-A98B-EDC58AF5F217}"/>
                </a:ext>
              </a:extLst>
            </p:cNvPr>
            <p:cNvSpPr txBox="1"/>
            <p:nvPr/>
          </p:nvSpPr>
          <p:spPr>
            <a:xfrm>
              <a:off x="2067718" y="4631578"/>
              <a:ext cx="221107" cy="369332"/>
            </a:xfrm>
            <a:prstGeom prst="rect">
              <a:avLst/>
            </a:prstGeom>
            <a:noFill/>
          </p:spPr>
          <p:txBody>
            <a:bodyPr wrap="square" rtlCol="0">
              <a:spAutoFit/>
            </a:bodyPr>
            <a:lstStyle/>
            <a:p>
              <a:r>
                <a:rPr lang="en-US" dirty="0">
                  <a:solidFill>
                    <a:srgbClr val="C00000"/>
                  </a:solidFill>
                </a:rPr>
                <a:t>0</a:t>
              </a:r>
            </a:p>
          </p:txBody>
        </p:sp>
        <p:sp>
          <p:nvSpPr>
            <p:cNvPr id="16" name="TextBox 15">
              <a:extLst>
                <a:ext uri="{FF2B5EF4-FFF2-40B4-BE49-F238E27FC236}">
                  <a16:creationId xmlns:a16="http://schemas.microsoft.com/office/drawing/2014/main" id="{BE58B31C-57E8-4915-8BE2-EFFED978FF76}"/>
                </a:ext>
              </a:extLst>
            </p:cNvPr>
            <p:cNvSpPr txBox="1"/>
            <p:nvPr/>
          </p:nvSpPr>
          <p:spPr>
            <a:xfrm>
              <a:off x="2894087" y="4631578"/>
              <a:ext cx="221107" cy="369332"/>
            </a:xfrm>
            <a:prstGeom prst="rect">
              <a:avLst/>
            </a:prstGeom>
            <a:noFill/>
          </p:spPr>
          <p:txBody>
            <a:bodyPr wrap="square" rtlCol="0">
              <a:spAutoFit/>
            </a:bodyPr>
            <a:lstStyle/>
            <a:p>
              <a:r>
                <a:rPr lang="en-US" dirty="0">
                  <a:solidFill>
                    <a:srgbClr val="C00000"/>
                  </a:solidFill>
                </a:rPr>
                <a:t>0</a:t>
              </a:r>
            </a:p>
          </p:txBody>
        </p:sp>
        <p:sp>
          <p:nvSpPr>
            <p:cNvPr id="18" name="TextBox 17">
              <a:extLst>
                <a:ext uri="{FF2B5EF4-FFF2-40B4-BE49-F238E27FC236}">
                  <a16:creationId xmlns:a16="http://schemas.microsoft.com/office/drawing/2014/main" id="{AAB53F46-B14B-450B-9020-0CFE491E6EBD}"/>
                </a:ext>
              </a:extLst>
            </p:cNvPr>
            <p:cNvSpPr txBox="1"/>
            <p:nvPr/>
          </p:nvSpPr>
          <p:spPr>
            <a:xfrm>
              <a:off x="1241350" y="3801845"/>
              <a:ext cx="221107" cy="369332"/>
            </a:xfrm>
            <a:prstGeom prst="rect">
              <a:avLst/>
            </a:prstGeom>
            <a:noFill/>
          </p:spPr>
          <p:txBody>
            <a:bodyPr wrap="square" rtlCol="0">
              <a:spAutoFit/>
            </a:bodyPr>
            <a:lstStyle/>
            <a:p>
              <a:r>
                <a:rPr lang="en-US" dirty="0">
                  <a:solidFill>
                    <a:srgbClr val="C00000"/>
                  </a:solidFill>
                </a:rPr>
                <a:t>1</a:t>
              </a:r>
            </a:p>
          </p:txBody>
        </p:sp>
        <p:sp>
          <p:nvSpPr>
            <p:cNvPr id="19" name="TextBox 18">
              <a:extLst>
                <a:ext uri="{FF2B5EF4-FFF2-40B4-BE49-F238E27FC236}">
                  <a16:creationId xmlns:a16="http://schemas.microsoft.com/office/drawing/2014/main" id="{0810A4AA-A882-4B37-92E2-DDEA1E91E541}"/>
                </a:ext>
              </a:extLst>
            </p:cNvPr>
            <p:cNvSpPr txBox="1"/>
            <p:nvPr/>
          </p:nvSpPr>
          <p:spPr>
            <a:xfrm>
              <a:off x="2067718" y="3801845"/>
              <a:ext cx="221107" cy="369332"/>
            </a:xfrm>
            <a:prstGeom prst="rect">
              <a:avLst/>
            </a:prstGeom>
            <a:noFill/>
          </p:spPr>
          <p:txBody>
            <a:bodyPr wrap="square" rtlCol="0">
              <a:spAutoFit/>
            </a:bodyPr>
            <a:lstStyle/>
            <a:p>
              <a:r>
                <a:rPr lang="en-US" dirty="0">
                  <a:solidFill>
                    <a:srgbClr val="C00000"/>
                  </a:solidFill>
                </a:rPr>
                <a:t>1</a:t>
              </a:r>
            </a:p>
          </p:txBody>
        </p:sp>
        <p:sp>
          <p:nvSpPr>
            <p:cNvPr id="20" name="TextBox 19">
              <a:extLst>
                <a:ext uri="{FF2B5EF4-FFF2-40B4-BE49-F238E27FC236}">
                  <a16:creationId xmlns:a16="http://schemas.microsoft.com/office/drawing/2014/main" id="{B4840D67-91C9-4588-BAF5-2A1412497834}"/>
                </a:ext>
              </a:extLst>
            </p:cNvPr>
            <p:cNvSpPr txBox="1"/>
            <p:nvPr/>
          </p:nvSpPr>
          <p:spPr>
            <a:xfrm>
              <a:off x="2894087" y="3801845"/>
              <a:ext cx="221107" cy="369332"/>
            </a:xfrm>
            <a:prstGeom prst="rect">
              <a:avLst/>
            </a:prstGeom>
            <a:noFill/>
          </p:spPr>
          <p:txBody>
            <a:bodyPr wrap="square" rtlCol="0">
              <a:spAutoFit/>
            </a:bodyPr>
            <a:lstStyle/>
            <a:p>
              <a:r>
                <a:rPr lang="en-US" dirty="0">
                  <a:solidFill>
                    <a:srgbClr val="C00000"/>
                  </a:solidFill>
                </a:rPr>
                <a:t>0</a:t>
              </a:r>
            </a:p>
          </p:txBody>
        </p:sp>
        <p:sp>
          <p:nvSpPr>
            <p:cNvPr id="21" name="TextBox 20">
              <a:extLst>
                <a:ext uri="{FF2B5EF4-FFF2-40B4-BE49-F238E27FC236}">
                  <a16:creationId xmlns:a16="http://schemas.microsoft.com/office/drawing/2014/main" id="{271ADAE1-8220-4B82-ADF5-C4BF4FC743EB}"/>
                </a:ext>
              </a:extLst>
            </p:cNvPr>
            <p:cNvSpPr txBox="1"/>
            <p:nvPr/>
          </p:nvSpPr>
          <p:spPr>
            <a:xfrm>
              <a:off x="1241350" y="2972112"/>
              <a:ext cx="221107" cy="369332"/>
            </a:xfrm>
            <a:prstGeom prst="rect">
              <a:avLst/>
            </a:prstGeom>
            <a:noFill/>
          </p:spPr>
          <p:txBody>
            <a:bodyPr wrap="square" rtlCol="0">
              <a:spAutoFit/>
            </a:bodyPr>
            <a:lstStyle/>
            <a:p>
              <a:r>
                <a:rPr lang="en-US" dirty="0">
                  <a:solidFill>
                    <a:srgbClr val="C00000"/>
                  </a:solidFill>
                </a:rPr>
                <a:t>0</a:t>
              </a:r>
            </a:p>
          </p:txBody>
        </p:sp>
        <p:sp>
          <p:nvSpPr>
            <p:cNvPr id="22" name="TextBox 21">
              <a:extLst>
                <a:ext uri="{FF2B5EF4-FFF2-40B4-BE49-F238E27FC236}">
                  <a16:creationId xmlns:a16="http://schemas.microsoft.com/office/drawing/2014/main" id="{5A778FE9-42A2-4579-92B0-72BDC78FE725}"/>
                </a:ext>
              </a:extLst>
            </p:cNvPr>
            <p:cNvSpPr txBox="1"/>
            <p:nvPr/>
          </p:nvSpPr>
          <p:spPr>
            <a:xfrm>
              <a:off x="2067718" y="2972112"/>
              <a:ext cx="221107" cy="369332"/>
            </a:xfrm>
            <a:prstGeom prst="rect">
              <a:avLst/>
            </a:prstGeom>
            <a:noFill/>
          </p:spPr>
          <p:txBody>
            <a:bodyPr wrap="square" rtlCol="0">
              <a:spAutoFit/>
            </a:bodyPr>
            <a:lstStyle/>
            <a:p>
              <a:r>
                <a:rPr lang="en-US" dirty="0">
                  <a:solidFill>
                    <a:srgbClr val="C00000"/>
                  </a:solidFill>
                </a:rPr>
                <a:t>0</a:t>
              </a:r>
            </a:p>
          </p:txBody>
        </p:sp>
        <p:sp>
          <p:nvSpPr>
            <p:cNvPr id="23" name="TextBox 22">
              <a:extLst>
                <a:ext uri="{FF2B5EF4-FFF2-40B4-BE49-F238E27FC236}">
                  <a16:creationId xmlns:a16="http://schemas.microsoft.com/office/drawing/2014/main" id="{D6B185F1-9E07-4428-86D6-A04FD8003FAA}"/>
                </a:ext>
              </a:extLst>
            </p:cNvPr>
            <p:cNvSpPr txBox="1"/>
            <p:nvPr/>
          </p:nvSpPr>
          <p:spPr>
            <a:xfrm>
              <a:off x="2894087" y="2972112"/>
              <a:ext cx="221107" cy="369332"/>
            </a:xfrm>
            <a:prstGeom prst="rect">
              <a:avLst/>
            </a:prstGeom>
            <a:noFill/>
          </p:spPr>
          <p:txBody>
            <a:bodyPr wrap="square" rtlCol="0">
              <a:spAutoFit/>
            </a:bodyPr>
            <a:lstStyle/>
            <a:p>
              <a:r>
                <a:rPr lang="en-US" dirty="0">
                  <a:solidFill>
                    <a:srgbClr val="C00000"/>
                  </a:solidFill>
                </a:rPr>
                <a:t>1</a:t>
              </a:r>
            </a:p>
          </p:txBody>
        </p:sp>
        <p:sp>
          <p:nvSpPr>
            <p:cNvPr id="24" name="TextBox 23">
              <a:extLst>
                <a:ext uri="{FF2B5EF4-FFF2-40B4-BE49-F238E27FC236}">
                  <a16:creationId xmlns:a16="http://schemas.microsoft.com/office/drawing/2014/main" id="{FD61CA99-BA16-41D7-9AF0-1E3776DF70B3}"/>
                </a:ext>
              </a:extLst>
            </p:cNvPr>
            <p:cNvSpPr txBox="1"/>
            <p:nvPr/>
          </p:nvSpPr>
          <p:spPr>
            <a:xfrm>
              <a:off x="1241350" y="2134224"/>
              <a:ext cx="221107" cy="369332"/>
            </a:xfrm>
            <a:prstGeom prst="rect">
              <a:avLst/>
            </a:prstGeom>
            <a:noFill/>
          </p:spPr>
          <p:txBody>
            <a:bodyPr wrap="square" rtlCol="0">
              <a:spAutoFit/>
            </a:bodyPr>
            <a:lstStyle/>
            <a:p>
              <a:r>
                <a:rPr lang="en-US" dirty="0">
                  <a:solidFill>
                    <a:srgbClr val="C00000"/>
                  </a:solidFill>
                </a:rPr>
                <a:t>1</a:t>
              </a:r>
            </a:p>
          </p:txBody>
        </p:sp>
        <p:sp>
          <p:nvSpPr>
            <p:cNvPr id="25" name="TextBox 24">
              <a:extLst>
                <a:ext uri="{FF2B5EF4-FFF2-40B4-BE49-F238E27FC236}">
                  <a16:creationId xmlns:a16="http://schemas.microsoft.com/office/drawing/2014/main" id="{E97B1D03-089B-48E7-BB3B-25BAADC86220}"/>
                </a:ext>
              </a:extLst>
            </p:cNvPr>
            <p:cNvSpPr txBox="1"/>
            <p:nvPr/>
          </p:nvSpPr>
          <p:spPr>
            <a:xfrm>
              <a:off x="2067718" y="2134224"/>
              <a:ext cx="221107" cy="369332"/>
            </a:xfrm>
            <a:prstGeom prst="rect">
              <a:avLst/>
            </a:prstGeom>
            <a:noFill/>
          </p:spPr>
          <p:txBody>
            <a:bodyPr wrap="square" rtlCol="0">
              <a:spAutoFit/>
            </a:bodyPr>
            <a:lstStyle/>
            <a:p>
              <a:r>
                <a:rPr lang="en-US" dirty="0">
                  <a:solidFill>
                    <a:srgbClr val="C00000"/>
                  </a:solidFill>
                </a:rPr>
                <a:t>1</a:t>
              </a:r>
            </a:p>
          </p:txBody>
        </p:sp>
        <p:sp>
          <p:nvSpPr>
            <p:cNvPr id="26" name="TextBox 25">
              <a:extLst>
                <a:ext uri="{FF2B5EF4-FFF2-40B4-BE49-F238E27FC236}">
                  <a16:creationId xmlns:a16="http://schemas.microsoft.com/office/drawing/2014/main" id="{5788441C-0D74-406D-9B75-49819065AF6A}"/>
                </a:ext>
              </a:extLst>
            </p:cNvPr>
            <p:cNvSpPr txBox="1"/>
            <p:nvPr/>
          </p:nvSpPr>
          <p:spPr>
            <a:xfrm>
              <a:off x="2894087" y="2134224"/>
              <a:ext cx="221107" cy="369332"/>
            </a:xfrm>
            <a:prstGeom prst="rect">
              <a:avLst/>
            </a:prstGeom>
            <a:noFill/>
          </p:spPr>
          <p:txBody>
            <a:bodyPr wrap="square" rtlCol="0">
              <a:spAutoFit/>
            </a:bodyPr>
            <a:lstStyle/>
            <a:p>
              <a:r>
                <a:rPr lang="en-US" dirty="0">
                  <a:solidFill>
                    <a:srgbClr val="C00000"/>
                  </a:solidFill>
                </a:rPr>
                <a:t>0</a:t>
              </a:r>
            </a:p>
          </p:txBody>
        </p:sp>
      </p:grpSp>
      <p:sp>
        <p:nvSpPr>
          <p:cNvPr id="3" name="Slide Number Placeholder 2">
            <a:extLst>
              <a:ext uri="{FF2B5EF4-FFF2-40B4-BE49-F238E27FC236}">
                <a16:creationId xmlns:a16="http://schemas.microsoft.com/office/drawing/2014/main" id="{723BE726-9C5B-40D9-BAFE-83B61F43D36F}"/>
              </a:ext>
            </a:extLst>
          </p:cNvPr>
          <p:cNvSpPr>
            <a:spLocks noGrp="1"/>
          </p:cNvSpPr>
          <p:nvPr>
            <p:ph type="sldNum" sz="quarter" idx="12"/>
          </p:nvPr>
        </p:nvSpPr>
        <p:spPr/>
        <p:txBody>
          <a:bodyPr/>
          <a:lstStyle/>
          <a:p>
            <a:fld id="{E394927B-B901-4B47-AE11-0777B874C610}" type="slidenum">
              <a:rPr lang="en-US" smtClean="0"/>
              <a:t>6</a:t>
            </a:fld>
            <a:endParaRPr lang="en-US"/>
          </a:p>
        </p:txBody>
      </p:sp>
    </p:spTree>
    <p:extLst>
      <p:ext uri="{BB962C8B-B14F-4D97-AF65-F5344CB8AC3E}">
        <p14:creationId xmlns:p14="http://schemas.microsoft.com/office/powerpoint/2010/main" val="307584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E1384C0-CA99-43F6-BBD1-DDA578CBC69A}"/>
              </a:ext>
            </a:extLst>
          </p:cNvPr>
          <p:cNvSpPr>
            <a:spLocks noGrp="1"/>
          </p:cNvSpPr>
          <p:nvPr>
            <p:ph type="title"/>
          </p:nvPr>
        </p:nvSpPr>
        <p:spPr/>
        <p:txBody>
          <a:bodyPr/>
          <a:lstStyle/>
          <a:p>
            <a:r>
              <a:rPr lang="en-US" dirty="0"/>
              <a:t>User can only read part of the nodes</a:t>
            </a:r>
          </a:p>
        </p:txBody>
      </p:sp>
      <p:pic>
        <p:nvPicPr>
          <p:cNvPr id="14" name="Picture 13">
            <a:extLst>
              <a:ext uri="{FF2B5EF4-FFF2-40B4-BE49-F238E27FC236}">
                <a16:creationId xmlns:a16="http://schemas.microsoft.com/office/drawing/2014/main" id="{30DED2EA-8D23-4899-BA72-EBF818D6AF2B}"/>
              </a:ext>
            </a:extLst>
          </p:cNvPr>
          <p:cNvPicPr>
            <a:picLocks noChangeAspect="1"/>
          </p:cNvPicPr>
          <p:nvPr/>
        </p:nvPicPr>
        <p:blipFill>
          <a:blip r:embed="rId3"/>
          <a:stretch>
            <a:fillRect/>
          </a:stretch>
        </p:blipFill>
        <p:spPr>
          <a:xfrm>
            <a:off x="1405466" y="2048633"/>
            <a:ext cx="2193407" cy="2969211"/>
          </a:xfrm>
          <a:prstGeom prst="rect">
            <a:avLst/>
          </a:prstGeom>
        </p:spPr>
      </p:pic>
      <mc:AlternateContent xmlns:mc="http://schemas.openxmlformats.org/markup-compatibility/2006" xmlns:a14="http://schemas.microsoft.com/office/drawing/2010/main">
        <mc:Choice Requires="a14">
          <p:sp>
            <p:nvSpPr>
              <p:cNvPr id="20" name="Content Placeholder 8">
                <a:extLst>
                  <a:ext uri="{FF2B5EF4-FFF2-40B4-BE49-F238E27FC236}">
                    <a16:creationId xmlns:a16="http://schemas.microsoft.com/office/drawing/2014/main" id="{D749CF2A-E22A-4962-AF43-94C4BF0E0321}"/>
                  </a:ext>
                </a:extLst>
              </p:cNvPr>
              <p:cNvSpPr>
                <a:spLocks noGrp="1"/>
              </p:cNvSpPr>
              <p:nvPr>
                <p:ph idx="1"/>
              </p:nvPr>
            </p:nvSpPr>
            <p:spPr>
              <a:xfrm>
                <a:off x="5077595" y="1825625"/>
                <a:ext cx="6570772" cy="4667250"/>
              </a:xfrm>
            </p:spPr>
            <p:txBody>
              <a:bodyPr>
                <a:noAutofit/>
              </a:bodyPr>
              <a:lstStyle/>
              <a:p>
                <a:pPr marL="285750" indent="-285750"/>
                <a:r>
                  <a:rPr lang="en-US" sz="2000" dirty="0"/>
                  <a:t>Nodes segregated into Visible and Hidden nodes</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𝑆</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h</m:t>
                          </m:r>
                        </m:e>
                      </m:d>
                    </m:oMath>
                  </m:oMathPara>
                </a14:m>
                <a:endParaRPr lang="en-US" sz="2000" dirty="0"/>
              </a:p>
              <a:p>
                <a:pPr marL="285750" indent="-285750"/>
                <a:endParaRPr lang="en-US" sz="2000" dirty="0"/>
              </a:p>
              <a:p>
                <a:pPr marL="285750" indent="-285750"/>
                <a:r>
                  <a:rPr lang="en-US" sz="2000" dirty="0"/>
                  <a:t>Only data on the visible nodes can be read.</a:t>
                </a:r>
              </a:p>
              <a:p>
                <a:pPr marL="285750" indent="-285750"/>
                <a:endParaRPr lang="en-US" sz="2000" dirty="0"/>
              </a:p>
              <a:p>
                <a:pPr marL="285750" indent="-285750"/>
                <a:r>
                  <a:rPr lang="en-US" sz="2000" dirty="0"/>
                  <a:t>Probability of visible nodes determined by marginalizing over hidden nodes</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𝜃</m:t>
                          </m:r>
                        </m:e>
                      </m:d>
                      <m:r>
                        <a:rPr lang="en-US" sz="2000" i="1">
                          <a:latin typeface="Cambria Math" panose="02040503050406030204" pitchFamily="18" charset="0"/>
                        </a:rPr>
                        <m:t>=</m:t>
                      </m:r>
                      <m:nary>
                        <m:naryPr>
                          <m:chr m:val="∑"/>
                          <m:subHide m:val="on"/>
                          <m:supHide m:val="on"/>
                          <m:ctrlPr>
                            <a:rPr lang="en-US" sz="2000" i="1">
                              <a:latin typeface="Cambria Math" panose="02040503050406030204" pitchFamily="18" charset="0"/>
                            </a:rPr>
                          </m:ctrlPr>
                        </m:naryPr>
                        <m:sub/>
                        <m:sup/>
                        <m:e>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e>
                      </m:nary>
                    </m:oMath>
                  </m:oMathPara>
                </a14:m>
                <a:endParaRPr lang="en-US" sz="2000" dirty="0"/>
              </a:p>
              <a:p>
                <a:r>
                  <a:rPr lang="en-US" sz="2000" dirty="0"/>
                  <a:t>This step allows to model complicated probability mass functions</a:t>
                </a:r>
              </a:p>
            </p:txBody>
          </p:sp>
        </mc:Choice>
        <mc:Fallback xmlns="">
          <p:sp>
            <p:nvSpPr>
              <p:cNvPr id="20" name="Content Placeholder 8">
                <a:extLst>
                  <a:ext uri="{FF2B5EF4-FFF2-40B4-BE49-F238E27FC236}">
                    <a16:creationId xmlns:a16="http://schemas.microsoft.com/office/drawing/2014/main" id="{D749CF2A-E22A-4962-AF43-94C4BF0E0321}"/>
                  </a:ext>
                </a:extLst>
              </p:cNvPr>
              <p:cNvSpPr>
                <a:spLocks noGrp="1" noRot="1" noChangeAspect="1" noMove="1" noResize="1" noEditPoints="1" noAdjustHandles="1" noChangeArrowheads="1" noChangeShapeType="1" noTextEdit="1"/>
              </p:cNvSpPr>
              <p:nvPr>
                <p:ph idx="1"/>
              </p:nvPr>
            </p:nvSpPr>
            <p:spPr>
              <a:xfrm>
                <a:off x="5077595" y="1825625"/>
                <a:ext cx="6570772" cy="4667250"/>
              </a:xfrm>
              <a:blipFill>
                <a:blip r:embed="rId4"/>
                <a:stretch>
                  <a:fillRect l="-835" t="-1305"/>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0D12746-1829-43A1-9E82-976507CC9F62}"/>
              </a:ext>
            </a:extLst>
          </p:cNvPr>
          <p:cNvGrpSpPr/>
          <p:nvPr/>
        </p:nvGrpSpPr>
        <p:grpSpPr>
          <a:xfrm>
            <a:off x="353394" y="1912456"/>
            <a:ext cx="4297550" cy="4958154"/>
            <a:chOff x="216698" y="1899846"/>
            <a:chExt cx="4297550" cy="4958154"/>
          </a:xfrm>
        </p:grpSpPr>
        <p:sp>
          <p:nvSpPr>
            <p:cNvPr id="21" name="Rectangle 20">
              <a:extLst>
                <a:ext uri="{FF2B5EF4-FFF2-40B4-BE49-F238E27FC236}">
                  <a16:creationId xmlns:a16="http://schemas.microsoft.com/office/drawing/2014/main" id="{9E5B21B1-CA33-498F-B08A-A4E1E922A208}"/>
                </a:ext>
              </a:extLst>
            </p:cNvPr>
            <p:cNvSpPr/>
            <p:nvPr/>
          </p:nvSpPr>
          <p:spPr>
            <a:xfrm>
              <a:off x="216698" y="1899846"/>
              <a:ext cx="4283242" cy="2382253"/>
            </a:xfrm>
            <a:prstGeom prst="rect">
              <a:avLst/>
            </a:prstGeom>
            <a:noFill/>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8" name="Rectangle 17">
              <a:extLst>
                <a:ext uri="{FF2B5EF4-FFF2-40B4-BE49-F238E27FC236}">
                  <a16:creationId xmlns:a16="http://schemas.microsoft.com/office/drawing/2014/main" id="{8E05E67E-0AF8-45CD-A4BB-0C3335B8DB56}"/>
                </a:ext>
              </a:extLst>
            </p:cNvPr>
            <p:cNvSpPr/>
            <p:nvPr/>
          </p:nvSpPr>
          <p:spPr>
            <a:xfrm>
              <a:off x="231006" y="4475747"/>
              <a:ext cx="4283242" cy="2382253"/>
            </a:xfrm>
            <a:prstGeom prst="rect">
              <a:avLst/>
            </a:prstGeom>
            <a:noFill/>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nvGrpSpPr>
            <p:cNvPr id="28" name="Group 27">
              <a:extLst>
                <a:ext uri="{FF2B5EF4-FFF2-40B4-BE49-F238E27FC236}">
                  <a16:creationId xmlns:a16="http://schemas.microsoft.com/office/drawing/2014/main" id="{0076FE27-F460-4626-B9B0-667817E57EC1}"/>
                </a:ext>
              </a:extLst>
            </p:cNvPr>
            <p:cNvGrpSpPr/>
            <p:nvPr/>
          </p:nvGrpSpPr>
          <p:grpSpPr>
            <a:xfrm>
              <a:off x="644082" y="4981727"/>
              <a:ext cx="3442781" cy="1598499"/>
              <a:chOff x="644082" y="4981727"/>
              <a:chExt cx="3442781" cy="1598499"/>
            </a:xfrm>
          </p:grpSpPr>
          <p:pic>
            <p:nvPicPr>
              <p:cNvPr id="24" name="Picture 23">
                <a:extLst>
                  <a:ext uri="{FF2B5EF4-FFF2-40B4-BE49-F238E27FC236}">
                    <a16:creationId xmlns:a16="http://schemas.microsoft.com/office/drawing/2014/main" id="{2F4D1B90-F638-41E5-8245-D3465D42436B}"/>
                  </a:ext>
                </a:extLst>
              </p:cNvPr>
              <p:cNvPicPr>
                <a:picLocks noChangeAspect="1"/>
              </p:cNvPicPr>
              <p:nvPr/>
            </p:nvPicPr>
            <p:blipFill rotWithShape="1">
              <a:blip r:embed="rId5"/>
              <a:srcRect l="70696" t="57964" r="1973" b="7791"/>
              <a:stretch/>
            </p:blipFill>
            <p:spPr>
              <a:xfrm>
                <a:off x="2569147" y="5030826"/>
                <a:ext cx="1517716" cy="1549400"/>
              </a:xfrm>
              <a:prstGeom prst="rect">
                <a:avLst/>
              </a:prstGeom>
            </p:spPr>
          </p:pic>
          <p:pic>
            <p:nvPicPr>
              <p:cNvPr id="25" name="Picture 2" descr="Example images from the MNIST dataset. | Download Scientific Diagram">
                <a:extLst>
                  <a:ext uri="{FF2B5EF4-FFF2-40B4-BE49-F238E27FC236}">
                    <a16:creationId xmlns:a16="http://schemas.microsoft.com/office/drawing/2014/main" id="{4330FEAD-2AE6-40AD-8162-63CFB4D48C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082" y="4981727"/>
                <a:ext cx="1598499" cy="1598499"/>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Rectangle 30">
              <a:extLst>
                <a:ext uri="{FF2B5EF4-FFF2-40B4-BE49-F238E27FC236}">
                  <a16:creationId xmlns:a16="http://schemas.microsoft.com/office/drawing/2014/main" id="{482DE40D-2EA8-4B29-A911-8107D4F49B24}"/>
                </a:ext>
              </a:extLst>
            </p:cNvPr>
            <p:cNvSpPr/>
            <p:nvPr/>
          </p:nvSpPr>
          <p:spPr>
            <a:xfrm rot="16200000">
              <a:off x="-293445" y="2663002"/>
              <a:ext cx="1875060" cy="646331"/>
            </a:xfrm>
            <a:prstGeom prst="rect">
              <a:avLst/>
            </a:prstGeom>
          </p:spPr>
          <p:txBody>
            <a:bodyPr wrap="square">
              <a:spAutoFit/>
            </a:bodyPr>
            <a:lstStyle/>
            <a:p>
              <a:r>
                <a:rPr lang="en-US" dirty="0"/>
                <a:t>Grey nodes may have any value</a:t>
              </a:r>
            </a:p>
          </p:txBody>
        </p:sp>
        <p:sp>
          <p:nvSpPr>
            <p:cNvPr id="32" name="Rectangle 31">
              <a:extLst>
                <a:ext uri="{FF2B5EF4-FFF2-40B4-BE49-F238E27FC236}">
                  <a16:creationId xmlns:a16="http://schemas.microsoft.com/office/drawing/2014/main" id="{5ED5D65B-4015-450E-9CB0-E69D6BC9EC3B}"/>
                </a:ext>
              </a:extLst>
            </p:cNvPr>
            <p:cNvSpPr/>
            <p:nvPr/>
          </p:nvSpPr>
          <p:spPr>
            <a:xfrm rot="16200000">
              <a:off x="-729807" y="5481603"/>
              <a:ext cx="2262351" cy="369332"/>
            </a:xfrm>
            <a:prstGeom prst="rect">
              <a:avLst/>
            </a:prstGeom>
          </p:spPr>
          <p:txBody>
            <a:bodyPr wrap="none">
              <a:spAutoFit/>
            </a:bodyPr>
            <a:lstStyle/>
            <a:p>
              <a:r>
                <a:rPr lang="en-US" dirty="0"/>
                <a:t>User reads pink nodes</a:t>
              </a:r>
            </a:p>
          </p:txBody>
        </p:sp>
      </p:grpSp>
      <p:sp>
        <p:nvSpPr>
          <p:cNvPr id="2" name="Slide Number Placeholder 1">
            <a:extLst>
              <a:ext uri="{FF2B5EF4-FFF2-40B4-BE49-F238E27FC236}">
                <a16:creationId xmlns:a16="http://schemas.microsoft.com/office/drawing/2014/main" id="{25DB0040-BAEE-40A9-B078-52CED71A022D}"/>
              </a:ext>
            </a:extLst>
          </p:cNvPr>
          <p:cNvSpPr>
            <a:spLocks noGrp="1"/>
          </p:cNvSpPr>
          <p:nvPr>
            <p:ph type="sldNum" sz="quarter" idx="12"/>
          </p:nvPr>
        </p:nvSpPr>
        <p:spPr/>
        <p:txBody>
          <a:bodyPr/>
          <a:lstStyle/>
          <a:p>
            <a:fld id="{E394927B-B901-4B47-AE11-0777B874C610}" type="slidenum">
              <a:rPr lang="en-US" smtClean="0"/>
              <a:t>7</a:t>
            </a:fld>
            <a:endParaRPr lang="en-US"/>
          </a:p>
        </p:txBody>
      </p:sp>
    </p:spTree>
    <p:extLst>
      <p:ext uri="{BB962C8B-B14F-4D97-AF65-F5344CB8AC3E}">
        <p14:creationId xmlns:p14="http://schemas.microsoft.com/office/powerpoint/2010/main" val="109056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5A87-A79D-443C-85FB-7702CFB73EF4}"/>
              </a:ext>
            </a:extLst>
          </p:cNvPr>
          <p:cNvSpPr>
            <a:spLocks noGrp="1"/>
          </p:cNvSpPr>
          <p:nvPr>
            <p:ph type="title"/>
          </p:nvPr>
        </p:nvSpPr>
        <p:spPr/>
        <p:txBody>
          <a:bodyPr/>
          <a:lstStyle/>
          <a:p>
            <a:r>
              <a:rPr lang="en-US" dirty="0"/>
              <a:t>Representing data-sets for visible nodes</a:t>
            </a:r>
          </a:p>
        </p:txBody>
      </p:sp>
      <p:pic>
        <p:nvPicPr>
          <p:cNvPr id="4" name="Picture 3">
            <a:extLst>
              <a:ext uri="{FF2B5EF4-FFF2-40B4-BE49-F238E27FC236}">
                <a16:creationId xmlns:a16="http://schemas.microsoft.com/office/drawing/2014/main" id="{50829A69-E8CF-487A-BFE4-3F90DAB5BA1C}"/>
              </a:ext>
            </a:extLst>
          </p:cNvPr>
          <p:cNvPicPr>
            <a:picLocks noChangeAspect="1"/>
          </p:cNvPicPr>
          <p:nvPr/>
        </p:nvPicPr>
        <p:blipFill rotWithShape="1">
          <a:blip r:embed="rId3"/>
          <a:srcRect r="61100"/>
          <a:stretch/>
        </p:blipFill>
        <p:spPr>
          <a:xfrm>
            <a:off x="152328" y="1853438"/>
            <a:ext cx="2353769" cy="3289680"/>
          </a:xfrm>
          <a:prstGeom prst="rect">
            <a:avLst/>
          </a:prstGeom>
        </p:spPr>
      </p:pic>
      <p:pic>
        <p:nvPicPr>
          <p:cNvPr id="11" name="Picture 10">
            <a:extLst>
              <a:ext uri="{FF2B5EF4-FFF2-40B4-BE49-F238E27FC236}">
                <a16:creationId xmlns:a16="http://schemas.microsoft.com/office/drawing/2014/main" id="{E300EC24-F214-462E-A2C1-8A5A09D0D53F}"/>
              </a:ext>
            </a:extLst>
          </p:cNvPr>
          <p:cNvPicPr>
            <a:picLocks noChangeAspect="1"/>
          </p:cNvPicPr>
          <p:nvPr/>
        </p:nvPicPr>
        <p:blipFill>
          <a:blip r:embed="rId4"/>
          <a:stretch>
            <a:fillRect/>
          </a:stretch>
        </p:blipFill>
        <p:spPr>
          <a:xfrm>
            <a:off x="3065388" y="1820604"/>
            <a:ext cx="2674650" cy="3754940"/>
          </a:xfrm>
          <a:prstGeom prst="rect">
            <a:avLst/>
          </a:prstGeom>
        </p:spPr>
      </p:pic>
      <p:sp>
        <p:nvSpPr>
          <p:cNvPr id="12" name="TextBox 11">
            <a:extLst>
              <a:ext uri="{FF2B5EF4-FFF2-40B4-BE49-F238E27FC236}">
                <a16:creationId xmlns:a16="http://schemas.microsoft.com/office/drawing/2014/main" id="{CF2609F8-8613-4A6B-83F2-C279DF8FD62E}"/>
              </a:ext>
            </a:extLst>
          </p:cNvPr>
          <p:cNvSpPr txBox="1"/>
          <p:nvPr/>
        </p:nvSpPr>
        <p:spPr>
          <a:xfrm rot="16200000">
            <a:off x="2188525" y="2536713"/>
            <a:ext cx="1645301" cy="369332"/>
          </a:xfrm>
          <a:prstGeom prst="rect">
            <a:avLst/>
          </a:prstGeom>
          <a:noFill/>
        </p:spPr>
        <p:txBody>
          <a:bodyPr wrap="square" rtlCol="0">
            <a:spAutoFit/>
          </a:bodyPr>
          <a:lstStyle/>
          <a:p>
            <a:pPr algn="ctr"/>
            <a:r>
              <a:rPr lang="en-US" dirty="0"/>
              <a:t>Ordered Phase</a:t>
            </a:r>
          </a:p>
        </p:txBody>
      </p:sp>
      <p:sp>
        <p:nvSpPr>
          <p:cNvPr id="13" name="TextBox 12">
            <a:extLst>
              <a:ext uri="{FF2B5EF4-FFF2-40B4-BE49-F238E27FC236}">
                <a16:creationId xmlns:a16="http://schemas.microsoft.com/office/drawing/2014/main" id="{3CA34B95-A5AE-4AFF-8D3E-28D6070457C4}"/>
              </a:ext>
            </a:extLst>
          </p:cNvPr>
          <p:cNvSpPr txBox="1"/>
          <p:nvPr/>
        </p:nvSpPr>
        <p:spPr>
          <a:xfrm rot="16200000">
            <a:off x="2177687" y="4375121"/>
            <a:ext cx="1645302" cy="369332"/>
          </a:xfrm>
          <a:prstGeom prst="rect">
            <a:avLst/>
          </a:prstGeom>
          <a:noFill/>
        </p:spPr>
        <p:txBody>
          <a:bodyPr wrap="square" rtlCol="0">
            <a:spAutoFit/>
          </a:bodyPr>
          <a:lstStyle/>
          <a:p>
            <a:pPr algn="ctr"/>
            <a:r>
              <a:rPr lang="en-US" dirty="0"/>
              <a:t>Random Phase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37C0508-0451-40F5-90A8-32C07503FCB4}"/>
                  </a:ext>
                </a:extLst>
              </p:cNvPr>
              <p:cNvSpPr/>
              <p:nvPr/>
            </p:nvSpPr>
            <p:spPr>
              <a:xfrm>
                <a:off x="394984" y="6279060"/>
                <a:ext cx="2015313"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size</m:t>
                          </m:r>
                        </m:fName>
                        <m:e>
                          <m:r>
                            <a:rPr lang="en-US" b="0" i="1" dirty="0" smtClean="0">
                              <a:latin typeface="Cambria Math" panose="02040503050406030204" pitchFamily="18" charset="0"/>
                            </a:rPr>
                            <m:t>𝑥</m:t>
                          </m:r>
                        </m:e>
                      </m:func>
                      <m:r>
                        <a:rPr lang="en-US" b="0" i="1" dirty="0" smtClean="0">
                          <a:latin typeface="Cambria Math" panose="02040503050406030204" pitchFamily="18" charset="0"/>
                        </a:rPr>
                        <m:t>=10</m:t>
                      </m:r>
                    </m:oMath>
                  </m:oMathPara>
                </a14:m>
                <a:endParaRPr lang="en-US" dirty="0"/>
              </a:p>
            </p:txBody>
          </p:sp>
        </mc:Choice>
        <mc:Fallback xmlns="">
          <p:sp>
            <p:nvSpPr>
              <p:cNvPr id="6" name="Rectangle 5">
                <a:extLst>
                  <a:ext uri="{FF2B5EF4-FFF2-40B4-BE49-F238E27FC236}">
                    <a16:creationId xmlns:a16="http://schemas.microsoft.com/office/drawing/2014/main" id="{B37C0508-0451-40F5-90A8-32C07503FCB4}"/>
                  </a:ext>
                </a:extLst>
              </p:cNvPr>
              <p:cNvSpPr>
                <a:spLocks noRot="1" noChangeAspect="1" noMove="1" noResize="1" noEditPoints="1" noAdjustHandles="1" noChangeArrowheads="1" noChangeShapeType="1" noTextEdit="1"/>
              </p:cNvSpPr>
              <p:nvPr/>
            </p:nvSpPr>
            <p:spPr>
              <a:xfrm>
                <a:off x="394984" y="6279060"/>
                <a:ext cx="2015313"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8">
                <a:extLst>
                  <a:ext uri="{FF2B5EF4-FFF2-40B4-BE49-F238E27FC236}">
                    <a16:creationId xmlns:a16="http://schemas.microsoft.com/office/drawing/2014/main" id="{D737DFBD-6E4A-42CD-BC20-52136C5F1BC6}"/>
                  </a:ext>
                </a:extLst>
              </p:cNvPr>
              <p:cNvSpPr>
                <a:spLocks noGrp="1"/>
              </p:cNvSpPr>
              <p:nvPr>
                <p:ph idx="1"/>
              </p:nvPr>
            </p:nvSpPr>
            <p:spPr>
              <a:xfrm>
                <a:off x="6095999" y="1825625"/>
                <a:ext cx="5552367" cy="4667250"/>
              </a:xfrm>
            </p:spPr>
            <p:txBody>
              <a:bodyPr>
                <a:noAutofit/>
              </a:bodyPr>
              <a:lstStyle/>
              <a:p>
                <a:r>
                  <a:rPr lang="en-US" sz="2000" dirty="0"/>
                  <a:t>Each row is a data, and each column is a node</a:t>
                </a:r>
              </a:p>
              <a:p>
                <a:pPr marL="0" indent="0">
                  <a:buNone/>
                </a:pPr>
                <a:endParaRPr lang="en-US" sz="2000" u="sng" dirty="0"/>
              </a:p>
              <a:p>
                <a:r>
                  <a:rPr lang="en-US" sz="2000" u="sng" dirty="0"/>
                  <a:t>Left Sample set</a:t>
                </a:r>
                <a:r>
                  <a:rPr lang="en-US" sz="2000" dirty="0"/>
                  <a:t>: Generative Learning</a:t>
                </a:r>
              </a:p>
              <a:p>
                <a:pPr marL="0" indent="0">
                  <a:buNone/>
                </a:pPr>
                <a:r>
                  <a:rPr lang="en-US" sz="2000" dirty="0"/>
                  <a:t>	Samples state </a:t>
                </a:r>
                <a14:m>
                  <m:oMath xmlns:m="http://schemas.openxmlformats.org/officeDocument/2006/math">
                    <m:r>
                      <a:rPr lang="en-US" sz="2000" b="0" i="0" dirty="0" smtClean="0">
                        <a:latin typeface="Cambria Math" panose="02040503050406030204" pitchFamily="18" charset="0"/>
                      </a:rPr>
                      <m:t>(</m:t>
                    </m:r>
                    <m:r>
                      <a:rPr lang="en-US" sz="2000" i="1" dirty="0">
                        <a:latin typeface="Cambria Math" panose="02040503050406030204" pitchFamily="18" charset="0"/>
                      </a:rPr>
                      <m:t>𝑥</m:t>
                    </m:r>
                    <m:r>
                      <a:rPr lang="en-US" sz="2000" b="0" i="1" dirty="0" smtClean="0">
                        <a:latin typeface="Cambria Math" panose="02040503050406030204" pitchFamily="18" charset="0"/>
                      </a:rPr>
                      <m:t>)</m:t>
                    </m:r>
                  </m:oMath>
                </a14:m>
                <a:r>
                  <a:rPr lang="en-US" sz="2000" dirty="0"/>
                  <a:t> from this data set</a:t>
                </a:r>
              </a:p>
              <a:p>
                <a:pPr marL="0" indent="0">
                  <a:buNone/>
                </a:pPr>
                <a:endParaRPr lang="en-US" sz="2000" dirty="0"/>
              </a:p>
              <a:p>
                <a:r>
                  <a:rPr lang="en-US" sz="2000" u="sng" dirty="0"/>
                  <a:t>Right Sample set</a:t>
                </a:r>
                <a:r>
                  <a:rPr lang="en-US" sz="2000" dirty="0"/>
                  <a:t> : Adding classification</a:t>
                </a:r>
              </a:p>
              <a:p>
                <a:pPr marL="0" indent="0">
                  <a:buNone/>
                </a:pPr>
                <a:r>
                  <a:rPr lang="en-US" sz="2000" dirty="0"/>
                  <a:t>	Samples state </a:t>
                </a:r>
                <a14:m>
                  <m:oMath xmlns:m="http://schemas.openxmlformats.org/officeDocument/2006/math">
                    <m:r>
                      <a:rPr lang="en-US" sz="2000" dirty="0">
                        <a:latin typeface="Cambria Math" panose="02040503050406030204" pitchFamily="18" charset="0"/>
                      </a:rPr>
                      <m:t>(</m:t>
                    </m:r>
                    <m:r>
                      <a:rPr lang="en-US" sz="2000" i="1" dirty="0">
                        <a:latin typeface="Cambria Math" panose="02040503050406030204" pitchFamily="18" charset="0"/>
                      </a:rPr>
                      <m:t>𝑥</m:t>
                    </m:r>
                    <m:r>
                      <a:rPr lang="en-US" sz="2000" i="1" dirty="0">
                        <a:latin typeface="Cambria Math" panose="02040503050406030204" pitchFamily="18" charset="0"/>
                      </a:rPr>
                      <m:t>,</m:t>
                    </m:r>
                    <m:r>
                      <a:rPr lang="en-US" sz="2000" i="1" dirty="0">
                        <a:latin typeface="Cambria Math" panose="02040503050406030204" pitchFamily="18" charset="0"/>
                      </a:rPr>
                      <m:t>𝑓</m:t>
                    </m:r>
                    <m:r>
                      <a:rPr lang="en-US" sz="2000" i="1" dirty="0">
                        <a:latin typeface="Cambria Math" panose="02040503050406030204" pitchFamily="18" charset="0"/>
                      </a:rPr>
                      <m:t>(</m:t>
                    </m:r>
                    <m:r>
                      <a:rPr lang="en-US" sz="2000" i="1" dirty="0">
                        <a:latin typeface="Cambria Math" panose="02040503050406030204" pitchFamily="18" charset="0"/>
                      </a:rPr>
                      <m:t>𝑥</m:t>
                    </m:r>
                    <m:r>
                      <a:rPr lang="en-US" sz="2000" i="1" dirty="0">
                        <a:latin typeface="Cambria Math" panose="02040503050406030204" pitchFamily="18" charset="0"/>
                      </a:rPr>
                      <m:t>))</m:t>
                    </m:r>
                  </m:oMath>
                </a14:m>
                <a:r>
                  <a:rPr lang="en-US" sz="2000" dirty="0"/>
                  <a:t> from this data set</a:t>
                </a:r>
              </a:p>
              <a:p>
                <a:pPr marL="0" indent="0">
                  <a:buNone/>
                </a:pPr>
                <a:endParaRPr lang="en-US" sz="2000" dirty="0"/>
              </a:p>
              <a:p>
                <a:pPr marL="0" indent="0">
                  <a:buNone/>
                </a:pPr>
                <a:r>
                  <a:rPr lang="en-US" sz="2000" dirty="0"/>
                  <a:t>Note that we may be interested in complete sampling or reconstruction </a:t>
                </a:r>
              </a:p>
              <a:p>
                <a:pPr marL="0" indent="0">
                  <a:buNone/>
                </a:pPr>
                <a:endParaRPr lang="en-US" sz="2000" dirty="0"/>
              </a:p>
              <a:p>
                <a:pPr marL="285750" indent="-285750"/>
                <a:endParaRPr lang="en-US" sz="2000" dirty="0"/>
              </a:p>
              <a:p>
                <a:pPr marL="285750" indent="-285750"/>
                <a:endParaRPr lang="en-US" sz="2000" dirty="0"/>
              </a:p>
              <a:p>
                <a:endParaRPr lang="en-US" sz="2000" dirty="0"/>
              </a:p>
            </p:txBody>
          </p:sp>
        </mc:Choice>
        <mc:Fallback xmlns="">
          <p:sp>
            <p:nvSpPr>
              <p:cNvPr id="15" name="Content Placeholder 8">
                <a:extLst>
                  <a:ext uri="{FF2B5EF4-FFF2-40B4-BE49-F238E27FC236}">
                    <a16:creationId xmlns:a16="http://schemas.microsoft.com/office/drawing/2014/main" id="{D737DFBD-6E4A-42CD-BC20-52136C5F1BC6}"/>
                  </a:ext>
                </a:extLst>
              </p:cNvPr>
              <p:cNvSpPr>
                <a:spLocks noGrp="1" noRot="1" noChangeAspect="1" noMove="1" noResize="1" noEditPoints="1" noAdjustHandles="1" noChangeArrowheads="1" noChangeShapeType="1" noTextEdit="1"/>
              </p:cNvSpPr>
              <p:nvPr>
                <p:ph idx="1"/>
              </p:nvPr>
            </p:nvSpPr>
            <p:spPr>
              <a:xfrm>
                <a:off x="6095999" y="1825625"/>
                <a:ext cx="5552367" cy="4667250"/>
              </a:xfrm>
              <a:blipFill>
                <a:blip r:embed="rId6"/>
                <a:stretch>
                  <a:fillRect l="-1098" t="-13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0B9AF64-2AE2-48E9-9EEC-3BD3D8606D08}"/>
                  </a:ext>
                </a:extLst>
              </p:cNvPr>
              <p:cNvSpPr/>
              <p:nvPr/>
            </p:nvSpPr>
            <p:spPr>
              <a:xfrm>
                <a:off x="3393633" y="6140561"/>
                <a:ext cx="2187662" cy="646331"/>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size</m:t>
                          </m:r>
                        </m:fName>
                        <m:e>
                          <m:r>
                            <a:rPr lang="en-US" i="1" dirty="0">
                              <a:latin typeface="Cambria Math" panose="02040503050406030204" pitchFamily="18" charset="0"/>
                            </a:rPr>
                            <m:t>𝑥</m:t>
                          </m:r>
                        </m:e>
                      </m:func>
                      <m:r>
                        <a:rPr lang="en-US" i="1" dirty="0">
                          <a:latin typeface="Cambria Math" panose="02040503050406030204" pitchFamily="18" charset="0"/>
                        </a:rPr>
                        <m:t>=10</m:t>
                      </m:r>
                    </m:oMath>
                  </m:oMathPara>
                </a14:m>
                <a:endParaRPr lang="en-US" dirty="0"/>
              </a:p>
              <a:p>
                <a:pPr algn="ctr"/>
                <a14:m>
                  <m:oMathPara xmlns:m="http://schemas.openxmlformats.org/officeDocument/2006/math">
                    <m:oMathParaPr>
                      <m:jc m:val="centerGroup"/>
                    </m:oMathParaPr>
                    <m:oMath xmlns:m="http://schemas.openxmlformats.org/officeDocument/2006/math">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size</m:t>
                          </m:r>
                        </m:fName>
                        <m:e>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e>
                      </m:func>
                      <m:r>
                        <a:rPr lang="en-US" i="1" dirty="0">
                          <a:latin typeface="Cambria Math" panose="02040503050406030204" pitchFamily="18" charset="0"/>
                        </a:rPr>
                        <m:t>=1</m:t>
                      </m:r>
                    </m:oMath>
                  </m:oMathPara>
                </a14:m>
                <a:endParaRPr lang="en-US" dirty="0"/>
              </a:p>
            </p:txBody>
          </p:sp>
        </mc:Choice>
        <mc:Fallback xmlns="">
          <p:sp>
            <p:nvSpPr>
              <p:cNvPr id="16" name="Rectangle 15">
                <a:extLst>
                  <a:ext uri="{FF2B5EF4-FFF2-40B4-BE49-F238E27FC236}">
                    <a16:creationId xmlns:a16="http://schemas.microsoft.com/office/drawing/2014/main" id="{F0B9AF64-2AE2-48E9-9EEC-3BD3D8606D08}"/>
                  </a:ext>
                </a:extLst>
              </p:cNvPr>
              <p:cNvSpPr>
                <a:spLocks noRot="1" noChangeAspect="1" noMove="1" noResize="1" noEditPoints="1" noAdjustHandles="1" noChangeArrowheads="1" noChangeShapeType="1" noTextEdit="1"/>
              </p:cNvSpPr>
              <p:nvPr/>
            </p:nvSpPr>
            <p:spPr>
              <a:xfrm>
                <a:off x="3393633" y="6140561"/>
                <a:ext cx="2187662" cy="646331"/>
              </a:xfrm>
              <a:prstGeom prst="rect">
                <a:avLst/>
              </a:prstGeom>
              <a:blipFill>
                <a:blip r:embed="rId7"/>
                <a:stretch>
                  <a:fillRect b="-7547"/>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C5BDAA91-72EA-48DE-B01E-D48B799AF40D}"/>
              </a:ext>
            </a:extLst>
          </p:cNvPr>
          <p:cNvSpPr/>
          <p:nvPr/>
        </p:nvSpPr>
        <p:spPr>
          <a:xfrm>
            <a:off x="221381" y="5481161"/>
            <a:ext cx="2284716" cy="646331"/>
          </a:xfrm>
          <a:prstGeom prst="rect">
            <a:avLst/>
          </a:prstGeom>
        </p:spPr>
        <p:txBody>
          <a:bodyPr wrap="square">
            <a:spAutoFit/>
          </a:bodyPr>
          <a:lstStyle/>
          <a:p>
            <a:pPr algn="ctr"/>
            <a:r>
              <a:rPr lang="en-US" dirty="0"/>
              <a:t>Set of states with ‘0’ on left and ‘1’ on right</a:t>
            </a:r>
          </a:p>
        </p:txBody>
      </p:sp>
      <p:sp>
        <p:nvSpPr>
          <p:cNvPr id="18" name="Rectangle 17">
            <a:extLst>
              <a:ext uri="{FF2B5EF4-FFF2-40B4-BE49-F238E27FC236}">
                <a16:creationId xmlns:a16="http://schemas.microsoft.com/office/drawing/2014/main" id="{95235383-DE39-4FBB-8F2E-32DB15351FCA}"/>
              </a:ext>
            </a:extLst>
          </p:cNvPr>
          <p:cNvSpPr/>
          <p:nvPr/>
        </p:nvSpPr>
        <p:spPr>
          <a:xfrm>
            <a:off x="3011175" y="5481161"/>
            <a:ext cx="2850609" cy="646331"/>
          </a:xfrm>
          <a:prstGeom prst="rect">
            <a:avLst/>
          </a:prstGeom>
        </p:spPr>
        <p:txBody>
          <a:bodyPr wrap="square">
            <a:spAutoFit/>
          </a:bodyPr>
          <a:lstStyle/>
          <a:p>
            <a:pPr algn="ctr"/>
            <a:r>
              <a:rPr lang="en-US" dirty="0"/>
              <a:t>Distinguish between Random and ordered phase</a:t>
            </a:r>
          </a:p>
        </p:txBody>
      </p:sp>
      <p:sp>
        <p:nvSpPr>
          <p:cNvPr id="3" name="Slide Number Placeholder 2">
            <a:extLst>
              <a:ext uri="{FF2B5EF4-FFF2-40B4-BE49-F238E27FC236}">
                <a16:creationId xmlns:a16="http://schemas.microsoft.com/office/drawing/2014/main" id="{1D803B8B-ABAE-448A-B13C-142BF5F05A58}"/>
              </a:ext>
            </a:extLst>
          </p:cNvPr>
          <p:cNvSpPr>
            <a:spLocks noGrp="1"/>
          </p:cNvSpPr>
          <p:nvPr>
            <p:ph type="sldNum" sz="quarter" idx="12"/>
          </p:nvPr>
        </p:nvSpPr>
        <p:spPr/>
        <p:txBody>
          <a:bodyPr/>
          <a:lstStyle/>
          <a:p>
            <a:fld id="{E394927B-B901-4B47-AE11-0777B874C610}" type="slidenum">
              <a:rPr lang="en-US" smtClean="0"/>
              <a:t>8</a:t>
            </a:fld>
            <a:endParaRPr lang="en-US"/>
          </a:p>
        </p:txBody>
      </p:sp>
    </p:spTree>
    <p:extLst>
      <p:ext uri="{BB962C8B-B14F-4D97-AF65-F5344CB8AC3E}">
        <p14:creationId xmlns:p14="http://schemas.microsoft.com/office/powerpoint/2010/main" val="295197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8590-5D80-4A1A-BE5F-5EF4D3FC1588}"/>
              </a:ext>
            </a:extLst>
          </p:cNvPr>
          <p:cNvSpPr>
            <a:spLocks noGrp="1"/>
          </p:cNvSpPr>
          <p:nvPr>
            <p:ph type="title"/>
          </p:nvPr>
        </p:nvSpPr>
        <p:spPr/>
        <p:txBody>
          <a:bodyPr/>
          <a:lstStyle/>
          <a:p>
            <a:r>
              <a:rPr lang="en-US" dirty="0"/>
              <a:t>Estimation of gradients is challenging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1D6103-EA50-4768-BA1E-3FD60E61F8DF}"/>
                  </a:ext>
                </a:extLst>
              </p:cNvPr>
              <p:cNvSpPr>
                <a:spLocks noGrp="1"/>
              </p:cNvSpPr>
              <p:nvPr>
                <p:ph idx="1"/>
              </p:nvPr>
            </p:nvSpPr>
            <p:spPr>
              <a:xfrm>
                <a:off x="838200" y="1825626"/>
                <a:ext cx="10515600" cy="1325562"/>
              </a:xfrm>
            </p:spPr>
            <p:txBody>
              <a:bodyPr>
                <a:normAutofit fontScale="70000" lnSpcReduction="20000"/>
              </a:bodyPr>
              <a:lstStyle/>
              <a:p>
                <a:r>
                  <a:rPr lang="en-US" dirty="0"/>
                  <a:t>Optimize for Log-likelihood based cost (KL Divergence, Negative Log-likelihood)</a:t>
                </a:r>
              </a:p>
              <a:p>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r>
                                    <a:rPr lang="en-US" b="0" i="1" smtClean="0">
                                      <a:latin typeface="Cambria Math" panose="02040503050406030204" pitchFamily="18" charset="0"/>
                                    </a:rPr>
                                    <m:t>)</m:t>
                                  </m:r>
                                </m:e>
                              </m:func>
                            </m:e>
                          </m:d>
                        </m:num>
                        <m:den>
                          <m:r>
                            <a:rPr lang="en-US" b="0" i="1" smtClean="0">
                              <a:latin typeface="Cambria Math" panose="02040503050406030204" pitchFamily="18" charset="0"/>
                            </a:rPr>
                            <m:t>𝜕𝜃</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h</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num>
                            <m:den>
                              <m:r>
                                <a:rPr lang="en-US" b="0" i="1" smtClean="0">
                                  <a:latin typeface="Cambria Math" panose="02040503050406030204" pitchFamily="18" charset="0"/>
                                </a:rPr>
                                <m:t>𝜕𝜃</m:t>
                              </m:r>
                            </m:den>
                          </m:f>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h</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num>
                            <m:den>
                              <m:r>
                                <a:rPr lang="en-US" b="0" i="1" smtClean="0">
                                  <a:latin typeface="Cambria Math" panose="02040503050406030204" pitchFamily="18" charset="0"/>
                                </a:rPr>
                                <m:t>𝜕𝜃</m:t>
                              </m:r>
                            </m:den>
                          </m:f>
                        </m:e>
                      </m:d>
                    </m:oMath>
                  </m:oMathPara>
                </a14:m>
                <a:endParaRPr lang="en-US" dirty="0"/>
              </a:p>
            </p:txBody>
          </p:sp>
        </mc:Choice>
        <mc:Fallback xmlns="">
          <p:sp>
            <p:nvSpPr>
              <p:cNvPr id="3" name="Content Placeholder 2">
                <a:extLst>
                  <a:ext uri="{FF2B5EF4-FFF2-40B4-BE49-F238E27FC236}">
                    <a16:creationId xmlns:a16="http://schemas.microsoft.com/office/drawing/2014/main" id="{FD1D6103-EA50-4768-BA1E-3FD60E61F8DF}"/>
                  </a:ext>
                </a:extLst>
              </p:cNvPr>
              <p:cNvSpPr>
                <a:spLocks noGrp="1" noRot="1" noChangeAspect="1" noMove="1" noResize="1" noEditPoints="1" noAdjustHandles="1" noChangeArrowheads="1" noChangeShapeType="1" noTextEdit="1"/>
              </p:cNvSpPr>
              <p:nvPr>
                <p:ph idx="1"/>
              </p:nvPr>
            </p:nvSpPr>
            <p:spPr>
              <a:xfrm>
                <a:off x="838200" y="1825626"/>
                <a:ext cx="10515600" cy="1325562"/>
              </a:xfrm>
              <a:blipFill>
                <a:blip r:embed="rId3"/>
                <a:stretch>
                  <a:fillRect l="-522" t="-8257"/>
                </a:stretch>
              </a:blipFill>
            </p:spPr>
            <p:txBody>
              <a:bodyPr/>
              <a:lstStyle/>
              <a:p>
                <a:r>
                  <a:rPr lang="en-US">
                    <a:noFill/>
                  </a:rPr>
                  <a:t> </a:t>
                </a:r>
              </a:p>
            </p:txBody>
          </p:sp>
        </mc:Fallback>
      </mc:AlternateContent>
      <p:sp>
        <p:nvSpPr>
          <p:cNvPr id="40" name="Content Placeholder 2">
            <a:extLst>
              <a:ext uri="{FF2B5EF4-FFF2-40B4-BE49-F238E27FC236}">
                <a16:creationId xmlns:a16="http://schemas.microsoft.com/office/drawing/2014/main" id="{DD3E2F8C-B5A3-4D17-83E2-33F0D4C4539C}"/>
              </a:ext>
            </a:extLst>
          </p:cNvPr>
          <p:cNvSpPr txBox="1">
            <a:spLocks/>
          </p:cNvSpPr>
          <p:nvPr/>
        </p:nvSpPr>
        <p:spPr>
          <a:xfrm>
            <a:off x="5272354" y="5167313"/>
            <a:ext cx="5941078" cy="1325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41" name="Picture 40">
            <a:extLst>
              <a:ext uri="{FF2B5EF4-FFF2-40B4-BE49-F238E27FC236}">
                <a16:creationId xmlns:a16="http://schemas.microsoft.com/office/drawing/2014/main" id="{EB891035-D970-47AD-A42B-CF18C807049C}"/>
              </a:ext>
            </a:extLst>
          </p:cNvPr>
          <p:cNvPicPr>
            <a:picLocks noChangeAspect="1"/>
          </p:cNvPicPr>
          <p:nvPr/>
        </p:nvPicPr>
        <p:blipFill>
          <a:blip r:embed="rId4"/>
          <a:stretch>
            <a:fillRect/>
          </a:stretch>
        </p:blipFill>
        <p:spPr>
          <a:xfrm>
            <a:off x="2651300" y="5032375"/>
            <a:ext cx="3602502" cy="1325561"/>
          </a:xfrm>
          <a:prstGeom prst="rect">
            <a:avLst/>
          </a:prstGeom>
        </p:spPr>
      </p:pic>
      <p:sp>
        <p:nvSpPr>
          <p:cNvPr id="42" name="Content Placeholder 2">
            <a:extLst>
              <a:ext uri="{FF2B5EF4-FFF2-40B4-BE49-F238E27FC236}">
                <a16:creationId xmlns:a16="http://schemas.microsoft.com/office/drawing/2014/main" id="{F27F703F-2AF9-453F-9FBC-31A5EB974F3A}"/>
              </a:ext>
            </a:extLst>
          </p:cNvPr>
          <p:cNvSpPr txBox="1">
            <a:spLocks/>
          </p:cNvSpPr>
          <p:nvPr/>
        </p:nvSpPr>
        <p:spPr>
          <a:xfrm>
            <a:off x="838200" y="3286126"/>
            <a:ext cx="10515600" cy="21425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Exact estimation prohibited due to exponentially large number of states</a:t>
            </a:r>
          </a:p>
          <a:p>
            <a:r>
              <a:rPr lang="en-US" sz="2000" dirty="0"/>
              <a:t>Estimating expectation using Monte Carlo-based techniques takes time to equilibrate</a:t>
            </a:r>
          </a:p>
          <a:p>
            <a:r>
              <a:rPr lang="en-US" sz="2000" dirty="0"/>
              <a:t>Another idea: Use “simpler” graph-structures</a:t>
            </a:r>
          </a:p>
          <a:p>
            <a:pPr marL="0" indent="0">
              <a:buNone/>
            </a:pPr>
            <a:r>
              <a:rPr lang="en-US" sz="2000" dirty="0"/>
              <a:t>	Restricted Boltzmann machine - Bipartite graph of hidden and visible layer</a:t>
            </a:r>
          </a:p>
          <a:p>
            <a:endParaRPr lang="en-US" sz="2000" dirty="0"/>
          </a:p>
        </p:txBody>
      </p:sp>
      <p:sp>
        <p:nvSpPr>
          <p:cNvPr id="8" name="TextBox 7">
            <a:extLst>
              <a:ext uri="{FF2B5EF4-FFF2-40B4-BE49-F238E27FC236}">
                <a16:creationId xmlns:a16="http://schemas.microsoft.com/office/drawing/2014/main" id="{8BF07670-528E-411D-BC74-AB080B06DC87}"/>
              </a:ext>
            </a:extLst>
          </p:cNvPr>
          <p:cNvSpPr txBox="1"/>
          <p:nvPr/>
        </p:nvSpPr>
        <p:spPr>
          <a:xfrm>
            <a:off x="6797138" y="5414772"/>
            <a:ext cx="4416294" cy="677108"/>
          </a:xfrm>
          <a:prstGeom prst="rect">
            <a:avLst/>
          </a:prstGeom>
          <a:noFill/>
        </p:spPr>
        <p:txBody>
          <a:bodyPr wrap="square">
            <a:spAutoFit/>
          </a:bodyPr>
          <a:lstStyle/>
          <a:p>
            <a:r>
              <a:rPr lang="en-US" dirty="0"/>
              <a:t>Contrastive Divergence / Negative Sampling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Hinton, Geoffrey E., Simon </a:t>
            </a:r>
            <a:r>
              <a:rPr kumimoji="0" lang="en-US" sz="1000" b="0" i="0" u="none" strike="noStrike" kern="1200" cap="none" spc="0" normalizeH="0" baseline="0" noProof="0" dirty="0" err="1">
                <a:ln>
                  <a:noFill/>
                </a:ln>
                <a:solidFill>
                  <a:srgbClr val="222222"/>
                </a:solidFill>
                <a:effectLst/>
                <a:uLnTx/>
                <a:uFillTx/>
                <a:latin typeface="Arial" panose="020B0604020202020204" pitchFamily="34" charset="0"/>
                <a:ea typeface="+mn-ea"/>
                <a:cs typeface="+mn-cs"/>
              </a:rPr>
              <a:t>Osindero</a:t>
            </a:r>
            <a:r>
              <a:rPr kumimoji="0" lang="en-US"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and Yee-</a:t>
            </a:r>
            <a:r>
              <a:rPr kumimoji="0" lang="en-US" sz="1000" b="0" i="0" u="none" strike="noStrike" kern="1200" cap="none" spc="0" normalizeH="0" baseline="0" noProof="0" dirty="0" err="1">
                <a:ln>
                  <a:noFill/>
                </a:ln>
                <a:solidFill>
                  <a:srgbClr val="222222"/>
                </a:solidFill>
                <a:effectLst/>
                <a:uLnTx/>
                <a:uFillTx/>
                <a:latin typeface="Arial" panose="020B0604020202020204" pitchFamily="34" charset="0"/>
                <a:ea typeface="+mn-ea"/>
                <a:cs typeface="+mn-cs"/>
              </a:rPr>
              <a:t>Whye</a:t>
            </a:r>
            <a:r>
              <a:rPr kumimoji="0" lang="en-US"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a:t>
            </a:r>
            <a:r>
              <a:rPr kumimoji="0" lang="en-US" sz="1000" b="0" i="0" u="none" strike="noStrike" kern="1200" cap="none" spc="0" normalizeH="0" baseline="0" noProof="0" dirty="0" err="1">
                <a:ln>
                  <a:noFill/>
                </a:ln>
                <a:solidFill>
                  <a:srgbClr val="222222"/>
                </a:solidFill>
                <a:effectLst/>
                <a:uLnTx/>
                <a:uFillTx/>
                <a:latin typeface="Arial" panose="020B0604020202020204" pitchFamily="34" charset="0"/>
                <a:ea typeface="+mn-ea"/>
                <a:cs typeface="+mn-cs"/>
              </a:rPr>
              <a:t>Teh</a:t>
            </a:r>
            <a:r>
              <a:rPr kumimoji="0" lang="en-US"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"A fast learning algorithm for deep belief nets." </a:t>
            </a:r>
            <a:r>
              <a:rPr kumimoji="0" lang="en-US" sz="1000" b="0" i="1" u="none" strike="noStrike" kern="1200" cap="none" spc="0" normalizeH="0" baseline="0" noProof="0" dirty="0">
                <a:ln>
                  <a:noFill/>
                </a:ln>
                <a:solidFill>
                  <a:srgbClr val="222222"/>
                </a:solidFill>
                <a:effectLst/>
                <a:uLnTx/>
                <a:uFillTx/>
                <a:latin typeface="Arial" panose="020B0604020202020204" pitchFamily="34" charset="0"/>
                <a:ea typeface="+mn-ea"/>
                <a:cs typeface="+mn-cs"/>
              </a:rPr>
              <a:t>Neural computation</a:t>
            </a:r>
            <a:r>
              <a:rPr kumimoji="0" lang="en-US"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18.7 (2006): 1527-1554</a:t>
            </a:r>
            <a:endParaRPr lang="en-US" dirty="0"/>
          </a:p>
        </p:txBody>
      </p:sp>
      <p:sp>
        <p:nvSpPr>
          <p:cNvPr id="4" name="Slide Number Placeholder 3">
            <a:extLst>
              <a:ext uri="{FF2B5EF4-FFF2-40B4-BE49-F238E27FC236}">
                <a16:creationId xmlns:a16="http://schemas.microsoft.com/office/drawing/2014/main" id="{A16C4374-8ADE-4514-A2A9-59BF978F2098}"/>
              </a:ext>
            </a:extLst>
          </p:cNvPr>
          <p:cNvSpPr>
            <a:spLocks noGrp="1"/>
          </p:cNvSpPr>
          <p:nvPr>
            <p:ph type="sldNum" sz="quarter" idx="12"/>
          </p:nvPr>
        </p:nvSpPr>
        <p:spPr/>
        <p:txBody>
          <a:bodyPr/>
          <a:lstStyle/>
          <a:p>
            <a:fld id="{E394927B-B901-4B47-AE11-0777B874C610}" type="slidenum">
              <a:rPr lang="en-US" smtClean="0"/>
              <a:t>9</a:t>
            </a:fld>
            <a:endParaRPr lang="en-US"/>
          </a:p>
        </p:txBody>
      </p:sp>
    </p:spTree>
    <p:extLst>
      <p:ext uri="{BB962C8B-B14F-4D97-AF65-F5344CB8AC3E}">
        <p14:creationId xmlns:p14="http://schemas.microsoft.com/office/powerpoint/2010/main" val="368469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4148</TotalTime>
  <Words>3901</Words>
  <Application>Microsoft Office PowerPoint</Application>
  <PresentationFormat>Widescreen</PresentationFormat>
  <Paragraphs>393</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A quantum annealing approach for learning Boltzmann machines as function approximators and/or samplers</vt:lpstr>
      <vt:lpstr>Outline</vt:lpstr>
      <vt:lpstr>Application: Labeled data generation</vt:lpstr>
      <vt:lpstr>Application: Recovering missing data</vt:lpstr>
      <vt:lpstr>Application: Machine Learning architectures</vt:lpstr>
      <vt:lpstr>Boltzmann machine are probabilistic energy-based graph models</vt:lpstr>
      <vt:lpstr>User can only read part of the nodes</vt:lpstr>
      <vt:lpstr>Representing data-sets for visible nodes</vt:lpstr>
      <vt:lpstr>Estimation of gradients is challenging</vt:lpstr>
      <vt:lpstr>Computational Complexity is determined by the topology of the graph</vt:lpstr>
      <vt:lpstr>Computational Complexity is determined by the topology of the graph</vt:lpstr>
      <vt:lpstr>Tradeoffs between representability and computational cost</vt:lpstr>
      <vt:lpstr>Quantum Annealing</vt:lpstr>
      <vt:lpstr>Quantum Annealing</vt:lpstr>
      <vt:lpstr>Generative learning</vt:lpstr>
      <vt:lpstr>Generative learning</vt:lpstr>
      <vt:lpstr>Classification of state (Discriminative learning)</vt:lpstr>
      <vt:lpstr>Including classification cost</vt:lpstr>
      <vt:lpstr>Including classification cost</vt:lpstr>
      <vt:lpstr>New challenge: Temperature (β) is unknown</vt:lpstr>
      <vt:lpstr>Approximating the cost at different β </vt:lpstr>
      <vt:lpstr>Summary for Boltzmann Machine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Graph-theoretic algorithms adaptable to Quantum computing for mechanics of materials</dc:title>
  <dc:creator>Siddhartha Srivastava</dc:creator>
  <cp:lastModifiedBy>Siddhartha Srivastava</cp:lastModifiedBy>
  <cp:revision>126</cp:revision>
  <dcterms:created xsi:type="dcterms:W3CDTF">2020-10-03T08:50:06Z</dcterms:created>
  <dcterms:modified xsi:type="dcterms:W3CDTF">2021-01-05T23:48:17Z</dcterms:modified>
</cp:coreProperties>
</file>