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5" r:id="rId9"/>
    <p:sldId id="263" r:id="rId10"/>
    <p:sldId id="264" r:id="rId11"/>
    <p:sldId id="265" r:id="rId12"/>
    <p:sldId id="266" r:id="rId13"/>
    <p:sldId id="274" r:id="rId14"/>
    <p:sldId id="273" r:id="rId15"/>
    <p:sldId id="267" r:id="rId16"/>
    <p:sldId id="268" r:id="rId17"/>
    <p:sldId id="269" r:id="rId18"/>
    <p:sldId id="270" r:id="rId19"/>
    <p:sldId id="271" r:id="rId20"/>
    <p:sldId id="276"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KUL VYAS" initials="PV" lastIdx="1" clrIdx="0">
    <p:extLst>
      <p:ext uri="{19B8F6BF-5375-455C-9EA6-DF929625EA0E}">
        <p15:presenceInfo xmlns:p15="http://schemas.microsoft.com/office/powerpoint/2012/main" userId="PRAKUL VY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56"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udha Agarwal" userId="a99e23f0012595b4" providerId="LiveId" clId="{FA510493-B359-4B21-88C5-A8E921FD4367}"/>
    <pc:docChg chg="undo custSel addSld modSld">
      <pc:chgData name="Anirudha Agarwal" userId="a99e23f0012595b4" providerId="LiveId" clId="{FA510493-B359-4B21-88C5-A8E921FD4367}" dt="2021-08-21T06:41:55.657" v="909" actId="14100"/>
      <pc:docMkLst>
        <pc:docMk/>
      </pc:docMkLst>
      <pc:sldChg chg="modSp mod">
        <pc:chgData name="Anirudha Agarwal" userId="a99e23f0012595b4" providerId="LiveId" clId="{FA510493-B359-4B21-88C5-A8E921FD4367}" dt="2021-08-13T13:38:16.301" v="2" actId="1076"/>
        <pc:sldMkLst>
          <pc:docMk/>
          <pc:sldMk cId="2996137765" sldId="256"/>
        </pc:sldMkLst>
        <pc:spChg chg="mod">
          <ac:chgData name="Anirudha Agarwal" userId="a99e23f0012595b4" providerId="LiveId" clId="{FA510493-B359-4B21-88C5-A8E921FD4367}" dt="2021-08-13T13:38:16.301" v="2" actId="1076"/>
          <ac:spMkLst>
            <pc:docMk/>
            <pc:sldMk cId="2996137765" sldId="256"/>
            <ac:spMk id="6" creationId="{67543504-B115-4986-BD27-CBA5DF586079}"/>
          </ac:spMkLst>
        </pc:spChg>
        <pc:picChg chg="mod">
          <ac:chgData name="Anirudha Agarwal" userId="a99e23f0012595b4" providerId="LiveId" clId="{FA510493-B359-4B21-88C5-A8E921FD4367}" dt="2021-08-13T13:38:07.362" v="1" actId="1076"/>
          <ac:picMkLst>
            <pc:docMk/>
            <pc:sldMk cId="2996137765" sldId="256"/>
            <ac:picMk id="5" creationId="{36CE169A-763E-49C2-ABBB-92BDA85115B4}"/>
          </ac:picMkLst>
        </pc:picChg>
      </pc:sldChg>
      <pc:sldChg chg="modSp mod">
        <pc:chgData name="Anirudha Agarwal" userId="a99e23f0012595b4" providerId="LiveId" clId="{FA510493-B359-4B21-88C5-A8E921FD4367}" dt="2021-08-13T14:11:25.854" v="784" actId="20577"/>
        <pc:sldMkLst>
          <pc:docMk/>
          <pc:sldMk cId="5584673" sldId="257"/>
        </pc:sldMkLst>
        <pc:spChg chg="mod">
          <ac:chgData name="Anirudha Agarwal" userId="a99e23f0012595b4" providerId="LiveId" clId="{FA510493-B359-4B21-88C5-A8E921FD4367}" dt="2021-08-13T14:11:25.854" v="784" actId="20577"/>
          <ac:spMkLst>
            <pc:docMk/>
            <pc:sldMk cId="5584673" sldId="257"/>
            <ac:spMk id="3" creationId="{30C73DBC-B45C-4467-9F3B-1BF8DFD1E1EB}"/>
          </ac:spMkLst>
        </pc:spChg>
      </pc:sldChg>
      <pc:sldChg chg="modSp mod">
        <pc:chgData name="Anirudha Agarwal" userId="a99e23f0012595b4" providerId="LiveId" clId="{FA510493-B359-4B21-88C5-A8E921FD4367}" dt="2021-08-13T14:08:49.849" v="712" actId="20577"/>
        <pc:sldMkLst>
          <pc:docMk/>
          <pc:sldMk cId="1203734975" sldId="258"/>
        </pc:sldMkLst>
        <pc:spChg chg="mod">
          <ac:chgData name="Anirudha Agarwal" userId="a99e23f0012595b4" providerId="LiveId" clId="{FA510493-B359-4B21-88C5-A8E921FD4367}" dt="2021-08-13T14:08:49.849" v="712" actId="20577"/>
          <ac:spMkLst>
            <pc:docMk/>
            <pc:sldMk cId="1203734975" sldId="258"/>
            <ac:spMk id="3" creationId="{A8CF0B8D-C8A7-40BA-BF6F-7B9A487BD93D}"/>
          </ac:spMkLst>
        </pc:spChg>
      </pc:sldChg>
      <pc:sldChg chg="modSp mod">
        <pc:chgData name="Anirudha Agarwal" userId="a99e23f0012595b4" providerId="LiveId" clId="{FA510493-B359-4B21-88C5-A8E921FD4367}" dt="2021-08-13T14:12:52.558" v="785" actId="20577"/>
        <pc:sldMkLst>
          <pc:docMk/>
          <pc:sldMk cId="1640612211" sldId="259"/>
        </pc:sldMkLst>
        <pc:spChg chg="mod">
          <ac:chgData name="Anirudha Agarwal" userId="a99e23f0012595b4" providerId="LiveId" clId="{FA510493-B359-4B21-88C5-A8E921FD4367}" dt="2021-08-13T14:12:52.558" v="785" actId="20577"/>
          <ac:spMkLst>
            <pc:docMk/>
            <pc:sldMk cId="1640612211" sldId="259"/>
            <ac:spMk id="3" creationId="{AC84DF54-8CAC-4C97-AFE1-4A6195D49D0A}"/>
          </ac:spMkLst>
        </pc:spChg>
      </pc:sldChg>
      <pc:sldChg chg="modSp mod">
        <pc:chgData name="Anirudha Agarwal" userId="a99e23f0012595b4" providerId="LiveId" clId="{FA510493-B359-4B21-88C5-A8E921FD4367}" dt="2021-08-13T14:13:12.290" v="788" actId="20577"/>
        <pc:sldMkLst>
          <pc:docMk/>
          <pc:sldMk cId="3302893100" sldId="262"/>
        </pc:sldMkLst>
        <pc:spChg chg="mod">
          <ac:chgData name="Anirudha Agarwal" userId="a99e23f0012595b4" providerId="LiveId" clId="{FA510493-B359-4B21-88C5-A8E921FD4367}" dt="2021-08-13T14:00:48.161" v="536" actId="1076"/>
          <ac:spMkLst>
            <pc:docMk/>
            <pc:sldMk cId="3302893100" sldId="262"/>
            <ac:spMk id="2" creationId="{1EC113EE-DA38-417C-BD5E-53E52EF51F9B}"/>
          </ac:spMkLst>
        </pc:spChg>
        <pc:spChg chg="mod">
          <ac:chgData name="Anirudha Agarwal" userId="a99e23f0012595b4" providerId="LiveId" clId="{FA510493-B359-4B21-88C5-A8E921FD4367}" dt="2021-08-13T14:13:12.290" v="788" actId="20577"/>
          <ac:spMkLst>
            <pc:docMk/>
            <pc:sldMk cId="3302893100" sldId="262"/>
            <ac:spMk id="3" creationId="{EE18D0B2-D53C-4E1E-AB4B-A6C2A57F5666}"/>
          </ac:spMkLst>
        </pc:spChg>
      </pc:sldChg>
      <pc:sldChg chg="modSp mod">
        <pc:chgData name="Anirudha Agarwal" userId="a99e23f0012595b4" providerId="LiveId" clId="{FA510493-B359-4B21-88C5-A8E921FD4367}" dt="2021-08-13T14:13:28.816" v="789" actId="20577"/>
        <pc:sldMkLst>
          <pc:docMk/>
          <pc:sldMk cId="315043322" sldId="263"/>
        </pc:sldMkLst>
        <pc:spChg chg="mod">
          <ac:chgData name="Anirudha Agarwal" userId="a99e23f0012595b4" providerId="LiveId" clId="{FA510493-B359-4B21-88C5-A8E921FD4367}" dt="2021-08-13T14:13:28.816" v="789" actId="20577"/>
          <ac:spMkLst>
            <pc:docMk/>
            <pc:sldMk cId="315043322" sldId="263"/>
            <ac:spMk id="2" creationId="{3DB16991-679A-4F32-8A16-897E94B196D7}"/>
          </ac:spMkLst>
        </pc:spChg>
      </pc:sldChg>
      <pc:sldChg chg="modSp mod">
        <pc:chgData name="Anirudha Agarwal" userId="a99e23f0012595b4" providerId="LiveId" clId="{FA510493-B359-4B21-88C5-A8E921FD4367}" dt="2021-08-13T14:15:35.418" v="823" actId="20577"/>
        <pc:sldMkLst>
          <pc:docMk/>
          <pc:sldMk cId="3361942192" sldId="264"/>
        </pc:sldMkLst>
        <pc:spChg chg="mod">
          <ac:chgData name="Anirudha Agarwal" userId="a99e23f0012595b4" providerId="LiveId" clId="{FA510493-B359-4B21-88C5-A8E921FD4367}" dt="2021-08-13T14:15:35.418" v="823" actId="20577"/>
          <ac:spMkLst>
            <pc:docMk/>
            <pc:sldMk cId="3361942192" sldId="264"/>
            <ac:spMk id="3" creationId="{E28047E3-8FD9-4662-AE69-76B87E94C6DB}"/>
          </ac:spMkLst>
        </pc:spChg>
      </pc:sldChg>
      <pc:sldChg chg="modSp mod">
        <pc:chgData name="Anirudha Agarwal" userId="a99e23f0012595b4" providerId="LiveId" clId="{FA510493-B359-4B21-88C5-A8E921FD4367}" dt="2021-08-13T14:16:44.670" v="857" actId="20577"/>
        <pc:sldMkLst>
          <pc:docMk/>
          <pc:sldMk cId="2567361776" sldId="266"/>
        </pc:sldMkLst>
        <pc:spChg chg="mod">
          <ac:chgData name="Anirudha Agarwal" userId="a99e23f0012595b4" providerId="LiveId" clId="{FA510493-B359-4B21-88C5-A8E921FD4367}" dt="2021-08-13T14:16:44.670" v="857" actId="20577"/>
          <ac:spMkLst>
            <pc:docMk/>
            <pc:sldMk cId="2567361776" sldId="266"/>
            <ac:spMk id="5" creationId="{F33F3642-214D-4A89-85DC-ED5B0B7B96ED}"/>
          </ac:spMkLst>
        </pc:spChg>
        <pc:picChg chg="mod">
          <ac:chgData name="Anirudha Agarwal" userId="a99e23f0012595b4" providerId="LiveId" clId="{FA510493-B359-4B21-88C5-A8E921FD4367}" dt="2021-08-13T13:39:26.339" v="9" actId="1076"/>
          <ac:picMkLst>
            <pc:docMk/>
            <pc:sldMk cId="2567361776" sldId="266"/>
            <ac:picMk id="7" creationId="{41BAD397-B676-4D52-BD1C-04BB8A22DD4E}"/>
          </ac:picMkLst>
        </pc:picChg>
      </pc:sldChg>
      <pc:sldChg chg="addSp delSp modSp mod">
        <pc:chgData name="Anirudha Agarwal" userId="a99e23f0012595b4" providerId="LiveId" clId="{FA510493-B359-4B21-88C5-A8E921FD4367}" dt="2021-08-13T14:21:45.678" v="873" actId="20577"/>
        <pc:sldMkLst>
          <pc:docMk/>
          <pc:sldMk cId="3535803859" sldId="269"/>
        </pc:sldMkLst>
        <pc:spChg chg="add del">
          <ac:chgData name="Anirudha Agarwal" userId="a99e23f0012595b4" providerId="LiveId" clId="{FA510493-B359-4B21-88C5-A8E921FD4367}" dt="2021-08-13T13:42:44.251" v="24"/>
          <ac:spMkLst>
            <pc:docMk/>
            <pc:sldMk cId="3535803859" sldId="269"/>
            <ac:spMk id="2" creationId="{9CFB9FEC-1323-437D-8BB4-781E8C0FB736}"/>
          </ac:spMkLst>
        </pc:spChg>
        <pc:spChg chg="add del mod">
          <ac:chgData name="Anirudha Agarwal" userId="a99e23f0012595b4" providerId="LiveId" clId="{FA510493-B359-4B21-88C5-A8E921FD4367}" dt="2021-08-13T13:43:10.433" v="30"/>
          <ac:spMkLst>
            <pc:docMk/>
            <pc:sldMk cId="3535803859" sldId="269"/>
            <ac:spMk id="3" creationId="{09272177-398E-4F2E-9EEE-352825DDD4C2}"/>
          </ac:spMkLst>
        </pc:spChg>
        <pc:spChg chg="mod">
          <ac:chgData name="Anirudha Agarwal" userId="a99e23f0012595b4" providerId="LiveId" clId="{FA510493-B359-4B21-88C5-A8E921FD4367}" dt="2021-08-13T14:21:45.678" v="873" actId="20577"/>
          <ac:spMkLst>
            <pc:docMk/>
            <pc:sldMk cId="3535803859" sldId="269"/>
            <ac:spMk id="8" creationId="{20803A7D-2E43-4C16-A7FF-85DC083BDBDF}"/>
          </ac:spMkLst>
        </pc:spChg>
      </pc:sldChg>
      <pc:sldChg chg="addSp delSp modSp mod">
        <pc:chgData name="Anirudha Agarwal" userId="a99e23f0012595b4" providerId="LiveId" clId="{FA510493-B359-4B21-88C5-A8E921FD4367}" dt="2021-08-13T13:46:48.831" v="42" actId="1076"/>
        <pc:sldMkLst>
          <pc:docMk/>
          <pc:sldMk cId="297140832" sldId="270"/>
        </pc:sldMkLst>
        <pc:spChg chg="add mod">
          <ac:chgData name="Anirudha Agarwal" userId="a99e23f0012595b4" providerId="LiveId" clId="{FA510493-B359-4B21-88C5-A8E921FD4367}" dt="2021-08-13T13:46:48.831" v="42" actId="1076"/>
          <ac:spMkLst>
            <pc:docMk/>
            <pc:sldMk cId="297140832" sldId="270"/>
            <ac:spMk id="4" creationId="{7B5E1DBE-E851-4346-8ACC-9EC5ADA714D1}"/>
          </ac:spMkLst>
        </pc:spChg>
        <pc:picChg chg="del">
          <ac:chgData name="Anirudha Agarwal" userId="a99e23f0012595b4" providerId="LiveId" clId="{FA510493-B359-4B21-88C5-A8E921FD4367}" dt="2021-08-13T13:45:26.094" v="33" actId="21"/>
          <ac:picMkLst>
            <pc:docMk/>
            <pc:sldMk cId="297140832" sldId="270"/>
            <ac:picMk id="5" creationId="{9816F1D5-55AF-4982-85D5-A38C4B052593}"/>
          </ac:picMkLst>
        </pc:picChg>
        <pc:picChg chg="mod">
          <ac:chgData name="Anirudha Agarwal" userId="a99e23f0012595b4" providerId="LiveId" clId="{FA510493-B359-4B21-88C5-A8E921FD4367}" dt="2021-08-13T13:46:34.515" v="41" actId="1076"/>
          <ac:picMkLst>
            <pc:docMk/>
            <pc:sldMk cId="297140832" sldId="270"/>
            <ac:picMk id="6" creationId="{D24142D3-221E-4722-95EF-113A1D4D83B6}"/>
          </ac:picMkLst>
        </pc:picChg>
      </pc:sldChg>
      <pc:sldChg chg="addSp delSp modSp mod">
        <pc:chgData name="Anirudha Agarwal" userId="a99e23f0012595b4" providerId="LiveId" clId="{FA510493-B359-4B21-88C5-A8E921FD4367}" dt="2021-08-13T13:58:35.735" v="525" actId="20577"/>
        <pc:sldMkLst>
          <pc:docMk/>
          <pc:sldMk cId="2381027195" sldId="271"/>
        </pc:sldMkLst>
        <pc:spChg chg="add del mod">
          <ac:chgData name="Anirudha Agarwal" userId="a99e23f0012595b4" providerId="LiveId" clId="{FA510493-B359-4B21-88C5-A8E921FD4367}" dt="2021-08-13T13:57:16.241" v="511"/>
          <ac:spMkLst>
            <pc:docMk/>
            <pc:sldMk cId="2381027195" sldId="271"/>
            <ac:spMk id="3" creationId="{2C7F89F8-3D56-408A-B36A-14A19CCCC80F}"/>
          </ac:spMkLst>
        </pc:spChg>
        <pc:spChg chg="mod">
          <ac:chgData name="Anirudha Agarwal" userId="a99e23f0012595b4" providerId="LiveId" clId="{FA510493-B359-4B21-88C5-A8E921FD4367}" dt="2021-08-13T13:40:38.407" v="19" actId="20577"/>
          <ac:spMkLst>
            <pc:docMk/>
            <pc:sldMk cId="2381027195" sldId="271"/>
            <ac:spMk id="5" creationId="{1D15B7D4-4788-4C12-AAC1-AE740C6540E1}"/>
          </ac:spMkLst>
        </pc:spChg>
        <pc:spChg chg="add mod">
          <ac:chgData name="Anirudha Agarwal" userId="a99e23f0012595b4" providerId="LiveId" clId="{FA510493-B359-4B21-88C5-A8E921FD4367}" dt="2021-08-13T13:58:35.735" v="525" actId="20577"/>
          <ac:spMkLst>
            <pc:docMk/>
            <pc:sldMk cId="2381027195" sldId="271"/>
            <ac:spMk id="6" creationId="{B7240398-6B0C-4B14-ACA1-B9906AE3EA52}"/>
          </ac:spMkLst>
        </pc:spChg>
        <pc:picChg chg="mod">
          <ac:chgData name="Anirudha Agarwal" userId="a99e23f0012595b4" providerId="LiveId" clId="{FA510493-B359-4B21-88C5-A8E921FD4367}" dt="2021-08-13T13:58:01.910" v="516" actId="1076"/>
          <ac:picMkLst>
            <pc:docMk/>
            <pc:sldMk cId="2381027195" sldId="271"/>
            <ac:picMk id="4" creationId="{099D5D01-B47A-4391-8CBD-96611D407164}"/>
          </ac:picMkLst>
        </pc:picChg>
      </pc:sldChg>
      <pc:sldChg chg="modSp mod">
        <pc:chgData name="Anirudha Agarwal" userId="a99e23f0012595b4" providerId="LiveId" clId="{FA510493-B359-4B21-88C5-A8E921FD4367}" dt="2021-08-13T13:40:25.737" v="17" actId="1076"/>
        <pc:sldMkLst>
          <pc:docMk/>
          <pc:sldMk cId="1732222577" sldId="274"/>
        </pc:sldMkLst>
        <pc:spChg chg="mod">
          <ac:chgData name="Anirudha Agarwal" userId="a99e23f0012595b4" providerId="LiveId" clId="{FA510493-B359-4B21-88C5-A8E921FD4367}" dt="2021-08-13T13:40:25.737" v="17" actId="1076"/>
          <ac:spMkLst>
            <pc:docMk/>
            <pc:sldMk cId="1732222577" sldId="274"/>
            <ac:spMk id="4" creationId="{00BCE4C5-3650-4FB2-B792-2045CD1061DD}"/>
          </ac:spMkLst>
        </pc:spChg>
        <pc:picChg chg="mod">
          <ac:chgData name="Anirudha Agarwal" userId="a99e23f0012595b4" providerId="LiveId" clId="{FA510493-B359-4B21-88C5-A8E921FD4367}" dt="2021-08-13T13:40:05.354" v="15" actId="1076"/>
          <ac:picMkLst>
            <pc:docMk/>
            <pc:sldMk cId="1732222577" sldId="274"/>
            <ac:picMk id="2" creationId="{F7F6BACB-0C73-4FE6-BF19-96ED74B81A95}"/>
          </ac:picMkLst>
        </pc:picChg>
      </pc:sldChg>
      <pc:sldChg chg="addSp delSp modSp new mod">
        <pc:chgData name="Anirudha Agarwal" userId="a99e23f0012595b4" providerId="LiveId" clId="{FA510493-B359-4B21-88C5-A8E921FD4367}" dt="2021-08-21T06:41:55.657" v="909" actId="14100"/>
        <pc:sldMkLst>
          <pc:docMk/>
          <pc:sldMk cId="3317861851" sldId="275"/>
        </pc:sldMkLst>
        <pc:spChg chg="mod">
          <ac:chgData name="Anirudha Agarwal" userId="a99e23f0012595b4" providerId="LiveId" clId="{FA510493-B359-4B21-88C5-A8E921FD4367}" dt="2021-08-21T06:38:58.974" v="896" actId="120"/>
          <ac:spMkLst>
            <pc:docMk/>
            <pc:sldMk cId="3317861851" sldId="275"/>
            <ac:spMk id="2" creationId="{1CFBD0F6-B0AC-4B65-A640-2DFD20815FD4}"/>
          </ac:spMkLst>
        </pc:spChg>
        <pc:spChg chg="del">
          <ac:chgData name="Anirudha Agarwal" userId="a99e23f0012595b4" providerId="LiveId" clId="{FA510493-B359-4B21-88C5-A8E921FD4367}" dt="2021-08-21T06:38:26.237" v="875" actId="22"/>
          <ac:spMkLst>
            <pc:docMk/>
            <pc:sldMk cId="3317861851" sldId="275"/>
            <ac:spMk id="3" creationId="{145ED3A5-548C-4088-A734-D1107A414E9B}"/>
          </ac:spMkLst>
        </pc:spChg>
        <pc:spChg chg="add del mod">
          <ac:chgData name="Anirudha Agarwal" userId="a99e23f0012595b4" providerId="LiveId" clId="{FA510493-B359-4B21-88C5-A8E921FD4367}" dt="2021-08-21T06:41:32.362" v="903" actId="22"/>
          <ac:spMkLst>
            <pc:docMk/>
            <pc:sldMk cId="3317861851" sldId="275"/>
            <ac:spMk id="7" creationId="{7D17C6AF-0F5A-45D0-B76A-6FB715FF43D0}"/>
          </ac:spMkLst>
        </pc:spChg>
        <pc:picChg chg="add del mod ord">
          <ac:chgData name="Anirudha Agarwal" userId="a99e23f0012595b4" providerId="LiveId" clId="{FA510493-B359-4B21-88C5-A8E921FD4367}" dt="2021-08-21T06:41:28.780" v="902" actId="478"/>
          <ac:picMkLst>
            <pc:docMk/>
            <pc:sldMk cId="3317861851" sldId="275"/>
            <ac:picMk id="5" creationId="{1DC6C597-203D-46D2-9D87-4390914C6977}"/>
          </ac:picMkLst>
        </pc:picChg>
        <pc:picChg chg="add mod ord">
          <ac:chgData name="Anirudha Agarwal" userId="a99e23f0012595b4" providerId="LiveId" clId="{FA510493-B359-4B21-88C5-A8E921FD4367}" dt="2021-08-21T06:41:55.657" v="909" actId="14100"/>
          <ac:picMkLst>
            <pc:docMk/>
            <pc:sldMk cId="3317861851" sldId="275"/>
            <ac:picMk id="9" creationId="{768E5E61-91F1-4B3B-B101-9119E10E82DB}"/>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6B2-40AC-8756-01DB4520332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6B2-40AC-8756-01DB4520332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6B2-40AC-8756-01DB4520332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6B2-40AC-8756-01DB4520332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6B2-40AC-8756-01DB4520332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6B2-40AC-8756-01DB4520332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E6B2-40AC-8756-01DB4520332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E6B2-40AC-8756-01DB4520332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E6B2-40AC-8756-01DB4520332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Sheet1!$A$2:$A$10</c:f>
              <c:strCache>
                <c:ptCount val="9"/>
                <c:pt idx="0">
                  <c:v>Maruti Suzuki India</c:v>
                </c:pt>
                <c:pt idx="1">
                  <c:v>Hyundai Motor India</c:v>
                </c:pt>
                <c:pt idx="2">
                  <c:v>Mahindra &amp; Mahindra</c:v>
                </c:pt>
                <c:pt idx="3">
                  <c:v>Tata Motors</c:v>
                </c:pt>
                <c:pt idx="4">
                  <c:v>Honda Cars India</c:v>
                </c:pt>
                <c:pt idx="5">
                  <c:v>Toyota Kirloskar</c:v>
                </c:pt>
                <c:pt idx="6">
                  <c:v>Ford India</c:v>
                </c:pt>
                <c:pt idx="7">
                  <c:v>Renault India</c:v>
                </c:pt>
                <c:pt idx="8">
                  <c:v>Nissan Motor India</c:v>
                </c:pt>
              </c:strCache>
            </c:strRef>
          </c:cat>
          <c:val>
            <c:numRef>
              <c:f>Sheet1!$B$2:$B$10</c:f>
              <c:numCache>
                <c:formatCode>0.00%</c:formatCode>
                <c:ptCount val="9"/>
                <c:pt idx="0" formatCode="0%">
                  <c:v>0.51</c:v>
                </c:pt>
                <c:pt idx="1">
                  <c:v>0.16200000000000001</c:v>
                </c:pt>
                <c:pt idx="2">
                  <c:v>7.2999999999999995E-2</c:v>
                </c:pt>
                <c:pt idx="3">
                  <c:v>7.0000000000000007E-2</c:v>
                </c:pt>
                <c:pt idx="4">
                  <c:v>5.1999999999999998E-2</c:v>
                </c:pt>
                <c:pt idx="5">
                  <c:v>4.4999999999999998E-2</c:v>
                </c:pt>
                <c:pt idx="6">
                  <c:v>2.9000000000000001E-2</c:v>
                </c:pt>
                <c:pt idx="7">
                  <c:v>2.4E-2</c:v>
                </c:pt>
                <c:pt idx="8">
                  <c:v>1.2E-2</c:v>
                </c:pt>
              </c:numCache>
            </c:numRef>
          </c:val>
          <c:extLst>
            <c:ext xmlns:c16="http://schemas.microsoft.com/office/drawing/2014/chart" uri="{C3380CC4-5D6E-409C-BE32-E72D297353CC}">
              <c16:uniqueId val="{00000000-5ABC-4A16-A3BD-EADB1267A746}"/>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8-13T17:13:27.145"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AA37F6-764C-4EFB-8725-BD8D0F307CF8}" type="datetimeFigureOut">
              <a:rPr lang="en-IN" smtClean="0"/>
              <a:t>22-08-2021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850418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A37F6-764C-4EFB-8725-BD8D0F307CF8}" type="datetimeFigureOut">
              <a:rPr lang="en-IN" smtClean="0"/>
              <a:t>22-08-2021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2905990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A37F6-764C-4EFB-8725-BD8D0F307CF8}" type="datetimeFigureOut">
              <a:rPr lang="en-IN" smtClean="0"/>
              <a:t>22-08-2021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703C70-84D1-4CEB-A93B-85BA066D8B4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233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AA37F6-764C-4EFB-8725-BD8D0F307CF8}" type="datetimeFigureOut">
              <a:rPr lang="en-IN" smtClean="0"/>
              <a:t>22-08-2021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1859083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AA37F6-764C-4EFB-8725-BD8D0F307CF8}" type="datetimeFigureOut">
              <a:rPr lang="en-IN" smtClean="0"/>
              <a:t>22-08-2021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703C70-84D1-4CEB-A93B-85BA066D8B4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23957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AA37F6-764C-4EFB-8725-BD8D0F307CF8}" type="datetimeFigureOut">
              <a:rPr lang="en-IN" smtClean="0"/>
              <a:t>22-08-2021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929770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A37F6-764C-4EFB-8725-BD8D0F307CF8}" type="datetimeFigureOut">
              <a:rPr lang="en-IN" smtClean="0"/>
              <a:t>22-08-2021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1059239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A37F6-764C-4EFB-8725-BD8D0F307CF8}" type="datetimeFigureOut">
              <a:rPr lang="en-IN" smtClean="0"/>
              <a:t>22-08-2021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240799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A37F6-764C-4EFB-8725-BD8D0F307CF8}" type="datetimeFigureOut">
              <a:rPr lang="en-IN" smtClean="0"/>
              <a:t>22-08-2021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2546233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A37F6-764C-4EFB-8725-BD8D0F307CF8}" type="datetimeFigureOut">
              <a:rPr lang="en-IN" smtClean="0"/>
              <a:t>22-08-2021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1010829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AA37F6-764C-4EFB-8725-BD8D0F307CF8}" type="datetimeFigureOut">
              <a:rPr lang="en-IN" smtClean="0"/>
              <a:t>22-08-2021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379922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AA37F6-764C-4EFB-8725-BD8D0F307CF8}" type="datetimeFigureOut">
              <a:rPr lang="en-IN" smtClean="0"/>
              <a:t>22-08-2021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1834783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AA37F6-764C-4EFB-8725-BD8D0F307CF8}" type="datetimeFigureOut">
              <a:rPr lang="en-IN" smtClean="0"/>
              <a:t>22-08-2021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23386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A37F6-764C-4EFB-8725-BD8D0F307CF8}" type="datetimeFigureOut">
              <a:rPr lang="en-IN" smtClean="0"/>
              <a:t>22-08-2021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81199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A37F6-764C-4EFB-8725-BD8D0F307CF8}" type="datetimeFigureOut">
              <a:rPr lang="en-IN" smtClean="0"/>
              <a:t>22-08-2021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3449834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A37F6-764C-4EFB-8725-BD8D0F307CF8}" type="datetimeFigureOut">
              <a:rPr lang="en-IN" smtClean="0"/>
              <a:t>22-08-2021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320138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0AA37F6-764C-4EFB-8725-BD8D0F307CF8}" type="datetimeFigureOut">
              <a:rPr lang="en-IN" smtClean="0"/>
              <a:t>22-08-2021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2703C70-84D1-4CEB-A93B-85BA066D8B46}" type="slidenum">
              <a:rPr lang="en-IN" smtClean="0"/>
              <a:t>‹#›</a:t>
            </a:fld>
            <a:endParaRPr lang="en-IN"/>
          </a:p>
        </p:txBody>
      </p:sp>
    </p:spTree>
    <p:extLst>
      <p:ext uri="{BB962C8B-B14F-4D97-AF65-F5344CB8AC3E}">
        <p14:creationId xmlns:p14="http://schemas.microsoft.com/office/powerpoint/2010/main" val="1301663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2D103B8-517C-46E4-9B4C-50953AB3D51D}"/>
              </a:ext>
            </a:extLst>
          </p:cNvPr>
          <p:cNvSpPr>
            <a:spLocks noGrp="1"/>
          </p:cNvSpPr>
          <p:nvPr>
            <p:ph type="subTitle" idx="1"/>
          </p:nvPr>
        </p:nvSpPr>
        <p:spPr>
          <a:xfrm>
            <a:off x="1784412" y="4114495"/>
            <a:ext cx="5456267" cy="2463555"/>
          </a:xfrm>
        </p:spPr>
        <p:txBody>
          <a:bodyPr>
            <a:normAutofit/>
          </a:bodyPr>
          <a:lstStyle/>
          <a:p>
            <a:r>
              <a:rPr lang="en-US" sz="2800" b="1" dirty="0">
                <a:solidFill>
                  <a:schemeClr val="tx1"/>
                </a:solidFill>
              </a:rPr>
              <a:t>Team Members-</a:t>
            </a:r>
          </a:p>
          <a:p>
            <a:r>
              <a:rPr lang="en-US" sz="2400" b="1" dirty="0" err="1">
                <a:solidFill>
                  <a:schemeClr val="tx1"/>
                </a:solidFill>
              </a:rPr>
              <a:t>Anirudha</a:t>
            </a:r>
            <a:r>
              <a:rPr lang="en-US" sz="2400" b="1" dirty="0">
                <a:solidFill>
                  <a:schemeClr val="tx1"/>
                </a:solidFill>
              </a:rPr>
              <a:t> Agarwal (20BCE1738)</a:t>
            </a:r>
          </a:p>
          <a:p>
            <a:r>
              <a:rPr lang="en-US" sz="2400" b="1" dirty="0">
                <a:solidFill>
                  <a:schemeClr val="tx1"/>
                </a:solidFill>
              </a:rPr>
              <a:t>Siddharth Thakur (20BCE1144)</a:t>
            </a:r>
          </a:p>
          <a:p>
            <a:r>
              <a:rPr lang="en-US" sz="2400" b="1" dirty="0" err="1">
                <a:solidFill>
                  <a:schemeClr val="tx1"/>
                </a:solidFill>
              </a:rPr>
              <a:t>Prakul</a:t>
            </a:r>
            <a:r>
              <a:rPr lang="en-US" sz="2400" b="1" dirty="0">
                <a:solidFill>
                  <a:schemeClr val="tx1"/>
                </a:solidFill>
              </a:rPr>
              <a:t> Vyas (20BCE1273)</a:t>
            </a:r>
            <a:endParaRPr lang="en-IN" sz="2400" b="1" dirty="0">
              <a:solidFill>
                <a:schemeClr val="tx1"/>
              </a:solidFill>
            </a:endParaRPr>
          </a:p>
        </p:txBody>
      </p:sp>
      <p:pic>
        <p:nvPicPr>
          <p:cNvPr id="5" name="Picture 4">
            <a:extLst>
              <a:ext uri="{FF2B5EF4-FFF2-40B4-BE49-F238E27FC236}">
                <a16:creationId xmlns:a16="http://schemas.microsoft.com/office/drawing/2014/main" id="{36CE169A-763E-49C2-ABBB-92BDA8511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4164" y="1722333"/>
            <a:ext cx="4502784" cy="2352889"/>
          </a:xfrm>
          <a:prstGeom prst="rect">
            <a:avLst/>
          </a:prstGeom>
        </p:spPr>
      </p:pic>
      <p:sp>
        <p:nvSpPr>
          <p:cNvPr id="6" name="TextBox 5">
            <a:extLst>
              <a:ext uri="{FF2B5EF4-FFF2-40B4-BE49-F238E27FC236}">
                <a16:creationId xmlns:a16="http://schemas.microsoft.com/office/drawing/2014/main" id="{67543504-B115-4986-BD27-CBA5DF586079}"/>
              </a:ext>
            </a:extLst>
          </p:cNvPr>
          <p:cNvSpPr txBox="1"/>
          <p:nvPr/>
        </p:nvSpPr>
        <p:spPr>
          <a:xfrm>
            <a:off x="7240679" y="4114495"/>
            <a:ext cx="5072109" cy="2431435"/>
          </a:xfrm>
          <a:prstGeom prst="rect">
            <a:avLst/>
          </a:prstGeom>
          <a:noFill/>
        </p:spPr>
        <p:txBody>
          <a:bodyPr wrap="square">
            <a:spAutoFit/>
          </a:bodyPr>
          <a:lstStyle/>
          <a:p>
            <a:r>
              <a:rPr lang="en-IN" sz="2800" b="1" dirty="0">
                <a:solidFill>
                  <a:srgbClr val="000000"/>
                </a:solidFill>
                <a:ea typeface="Calibri" panose="020F0502020204030204" pitchFamily="34" charset="0"/>
                <a:cs typeface="Arial" panose="020B0604020202020204" pitchFamily="34" charset="0"/>
              </a:rPr>
              <a:t>Abstract</a:t>
            </a:r>
          </a:p>
          <a:p>
            <a:r>
              <a:rPr lang="en-US" sz="2400" dirty="0">
                <a:solidFill>
                  <a:srgbClr val="000000"/>
                </a:solidFill>
                <a:ea typeface="Calibri" panose="020F0502020204030204" pitchFamily="34" charset="0"/>
                <a:cs typeface="Arial" panose="020B0604020202020204" pitchFamily="34" charset="0"/>
              </a:rPr>
              <a:t>Designing and developing a product/service for solving real world problem which is economically feasible.</a:t>
            </a:r>
            <a:endParaRPr lang="en-IN" sz="2400" dirty="0">
              <a:solidFill>
                <a:srgbClr val="000000"/>
              </a:solidFill>
              <a:ea typeface="Calibri" panose="020F0502020204030204" pitchFamily="34" charset="0"/>
              <a:cs typeface="Arial" panose="020B0604020202020204" pitchFamily="34" charset="0"/>
            </a:endParaRPr>
          </a:p>
          <a:p>
            <a:endParaRPr lang="en-IN" sz="2800" b="1" dirty="0">
              <a:solidFill>
                <a:srgbClr val="000000"/>
              </a:solidFill>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96137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8047E3-8FD9-4662-AE69-76B87E94C6DB}"/>
              </a:ext>
            </a:extLst>
          </p:cNvPr>
          <p:cNvSpPr>
            <a:spLocks noGrp="1"/>
          </p:cNvSpPr>
          <p:nvPr>
            <p:ph idx="1"/>
          </p:nvPr>
        </p:nvSpPr>
        <p:spPr>
          <a:xfrm>
            <a:off x="2130376" y="450892"/>
            <a:ext cx="9490493" cy="4427621"/>
          </a:xfrm>
        </p:spPr>
        <p:txBody>
          <a:bodyPr/>
          <a:lstStyle/>
          <a:p>
            <a:pPr>
              <a:lnSpc>
                <a:spcPct val="107000"/>
              </a:lnSpc>
              <a:spcAft>
                <a:spcPts val="800"/>
              </a:spcAft>
            </a:pPr>
            <a:r>
              <a:rPr lang="en-IN" sz="1800" dirty="0">
                <a:solidFill>
                  <a:srgbClr val="252424"/>
                </a:solidFill>
                <a:effectLst/>
                <a:latin typeface="Arial" panose="020B0604020202020204" pitchFamily="34" charset="0"/>
                <a:ea typeface="Calibri" panose="020F0502020204030204" pitchFamily="34" charset="0"/>
                <a:cs typeface="Arial" panose="020B0604020202020204" pitchFamily="34" charset="0"/>
              </a:rPr>
              <a:t>All people across the world who bought a new car in the past and those who will be buying brand new cars in the future for the first time will be our potential customers </a:t>
            </a:r>
            <a:r>
              <a:rPr lang="en-IN" sz="1800" dirty="0" err="1">
                <a:solidFill>
                  <a:srgbClr val="252424"/>
                </a:solidFill>
                <a:effectLst/>
                <a:latin typeface="Arial" panose="020B0604020202020204" pitchFamily="34" charset="0"/>
                <a:ea typeface="Calibri" panose="020F0502020204030204" pitchFamily="34" charset="0"/>
                <a:cs typeface="Arial" panose="020B0604020202020204" pitchFamily="34" charset="0"/>
              </a:rPr>
              <a:t>i.e</a:t>
            </a:r>
            <a:r>
              <a:rPr lang="en-IN" sz="1800" dirty="0">
                <a:solidFill>
                  <a:srgbClr val="252424"/>
                </a:solidFill>
                <a:effectLst/>
                <a:latin typeface="Arial" panose="020B0604020202020204" pitchFamily="34" charset="0"/>
                <a:ea typeface="Calibri" panose="020F0502020204030204" pitchFamily="34" charset="0"/>
                <a:cs typeface="Arial" panose="020B0604020202020204" pitchFamily="34" charset="0"/>
              </a:rPr>
              <a:t>  from the above given pie chart all customers owning the cars of different companies.</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rgbClr val="252424"/>
                </a:solidFill>
                <a:effectLst/>
                <a:latin typeface="Arial" panose="020B0604020202020204" pitchFamily="34" charset="0"/>
                <a:ea typeface="Calibri" panose="020F0502020204030204" pitchFamily="34" charset="0"/>
                <a:cs typeface="Arial" panose="020B0604020202020204" pitchFamily="34" charset="0"/>
              </a:rPr>
              <a:t>Maruti Suzuki India has a monopoly in Indian car market with 52% market share but we will have approx. double the customers as they are having now with 100% market share as there is no competition for us.</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rgbClr val="252424"/>
                </a:solidFill>
                <a:effectLst/>
                <a:latin typeface="Arial" panose="020B0604020202020204" pitchFamily="34" charset="0"/>
                <a:ea typeface="Calibri" panose="020F0502020204030204" pitchFamily="34" charset="0"/>
                <a:cs typeface="Arial" panose="020B0604020202020204" pitchFamily="34" charset="0"/>
              </a:rPr>
              <a:t>Not only in India but in countries like USA which is having much bigger car market than India also don’t have any such services available as </a:t>
            </a:r>
            <a:r>
              <a:rPr lang="en-IN" dirty="0">
                <a:solidFill>
                  <a:srgbClr val="252424"/>
                </a:solidFill>
                <a:latin typeface="Arial" panose="020B0604020202020204" pitchFamily="34" charset="0"/>
                <a:ea typeface="Calibri" panose="020F0502020204030204" pitchFamily="34" charset="0"/>
                <a:cs typeface="Arial" panose="020B0604020202020204" pitchFamily="34" charset="0"/>
              </a:rPr>
              <a:t>stated</a:t>
            </a:r>
            <a:r>
              <a:rPr lang="en-IN" sz="1800" dirty="0">
                <a:solidFill>
                  <a:srgbClr val="252424"/>
                </a:solidFill>
                <a:effectLst/>
                <a:latin typeface="Arial" panose="020B0604020202020204" pitchFamily="34" charset="0"/>
                <a:ea typeface="Calibri" panose="020F0502020204030204" pitchFamily="34" charset="0"/>
                <a:cs typeface="Arial" panose="020B0604020202020204" pitchFamily="34" charset="0"/>
              </a:rPr>
              <a:t> by </a:t>
            </a:r>
            <a:r>
              <a:rPr lang="en-IN" sz="1800" dirty="0" err="1">
                <a:solidFill>
                  <a:srgbClr val="252424"/>
                </a:solidFill>
                <a:effectLst/>
                <a:latin typeface="Arial" panose="020B0604020202020204" pitchFamily="34" charset="0"/>
                <a:ea typeface="Calibri" panose="020F0502020204030204" pitchFamily="34" charset="0"/>
                <a:cs typeface="Arial" panose="020B0604020202020204" pitchFamily="34" charset="0"/>
              </a:rPr>
              <a:t>CarAdvisors</a:t>
            </a:r>
            <a:r>
              <a:rPr lang="en-IN" sz="1800" dirty="0">
                <a:solidFill>
                  <a:srgbClr val="252424"/>
                </a:solidFill>
                <a:effectLst/>
                <a:latin typeface="Arial" panose="020B0604020202020204" pitchFamily="34" charset="0"/>
                <a:ea typeface="Calibri" panose="020F0502020204030204" pitchFamily="34" charset="0"/>
                <a:cs typeface="Arial" panose="020B0604020202020204" pitchFamily="34" charset="0"/>
              </a:rPr>
              <a:t>. So we will cater to foreign countries car customers too and offer our services after amending them as per customer needs.</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361942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9611-0846-4FD8-90A0-3BA738751CE8}"/>
              </a:ext>
            </a:extLst>
          </p:cNvPr>
          <p:cNvSpPr>
            <a:spLocks noGrp="1"/>
          </p:cNvSpPr>
          <p:nvPr>
            <p:ph type="title"/>
          </p:nvPr>
        </p:nvSpPr>
        <p:spPr>
          <a:xfrm>
            <a:off x="2223108" y="464311"/>
            <a:ext cx="8911687" cy="1280890"/>
          </a:xfrm>
        </p:spPr>
        <p:txBody>
          <a:bodyPr/>
          <a:lstStyle/>
          <a:p>
            <a:r>
              <a:rPr lang="en-US" dirty="0"/>
              <a:t>Understanding our customers</a:t>
            </a:r>
            <a:endParaRPr lang="en-IN" dirty="0"/>
          </a:p>
        </p:txBody>
      </p:sp>
      <p:sp>
        <p:nvSpPr>
          <p:cNvPr id="3" name="Content Placeholder 2">
            <a:extLst>
              <a:ext uri="{FF2B5EF4-FFF2-40B4-BE49-F238E27FC236}">
                <a16:creationId xmlns:a16="http://schemas.microsoft.com/office/drawing/2014/main" id="{D320F2C9-C17C-493D-90CA-AE4A7120AC22}"/>
              </a:ext>
            </a:extLst>
          </p:cNvPr>
          <p:cNvSpPr>
            <a:spLocks noGrp="1"/>
          </p:cNvSpPr>
          <p:nvPr>
            <p:ph idx="1"/>
          </p:nvPr>
        </p:nvSpPr>
        <p:spPr>
          <a:xfrm>
            <a:off x="2222268" y="1229558"/>
            <a:ext cx="8915400" cy="3777622"/>
          </a:xfrm>
        </p:spPr>
        <p:txBody>
          <a:bodyPr/>
          <a:lstStyle/>
          <a:p>
            <a:r>
              <a:rPr lang="en-US" dirty="0">
                <a:solidFill>
                  <a:schemeClr val="tx1"/>
                </a:solidFill>
              </a:rPr>
              <a:t>We have conducted a survey about car buying process and we got 55 responses in it and these are the responses- </a:t>
            </a:r>
            <a:endParaRPr lang="en-IN" dirty="0">
              <a:solidFill>
                <a:schemeClr val="tx1"/>
              </a:solidFill>
            </a:endParaRPr>
          </a:p>
        </p:txBody>
      </p:sp>
      <p:pic>
        <p:nvPicPr>
          <p:cNvPr id="5" name="Picture 4">
            <a:extLst>
              <a:ext uri="{FF2B5EF4-FFF2-40B4-BE49-F238E27FC236}">
                <a16:creationId xmlns:a16="http://schemas.microsoft.com/office/drawing/2014/main" id="{EF1A9D54-C9E9-487F-A232-F5DF0D222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268" y="2151239"/>
            <a:ext cx="8912527" cy="3308528"/>
          </a:xfrm>
          <a:prstGeom prst="rect">
            <a:avLst/>
          </a:prstGeom>
        </p:spPr>
      </p:pic>
      <p:sp>
        <p:nvSpPr>
          <p:cNvPr id="6" name="TextBox 5">
            <a:extLst>
              <a:ext uri="{FF2B5EF4-FFF2-40B4-BE49-F238E27FC236}">
                <a16:creationId xmlns:a16="http://schemas.microsoft.com/office/drawing/2014/main" id="{6CF7B8E2-428D-4938-9A16-7C92FD45AD20}"/>
              </a:ext>
            </a:extLst>
          </p:cNvPr>
          <p:cNvSpPr txBox="1"/>
          <p:nvPr/>
        </p:nvSpPr>
        <p:spPr>
          <a:xfrm>
            <a:off x="2222268" y="5681139"/>
            <a:ext cx="8911686" cy="646331"/>
          </a:xfrm>
          <a:prstGeom prst="rect">
            <a:avLst/>
          </a:prstGeom>
          <a:noFill/>
        </p:spPr>
        <p:txBody>
          <a:bodyPr wrap="square">
            <a:spAutoFit/>
          </a:bodyPr>
          <a:lstStyle/>
          <a:p>
            <a:r>
              <a:rPr lang="en-US" dirty="0"/>
              <a:t>In this question approximately 93 percent of people want to take test drive of a car before buying it. </a:t>
            </a:r>
            <a:endParaRPr lang="en-IN" dirty="0"/>
          </a:p>
        </p:txBody>
      </p:sp>
    </p:spTree>
    <p:extLst>
      <p:ext uri="{BB962C8B-B14F-4D97-AF65-F5344CB8AC3E}">
        <p14:creationId xmlns:p14="http://schemas.microsoft.com/office/powerpoint/2010/main" val="198606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BAD397-B676-4D52-BD1C-04BB8A22D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1778" y="763479"/>
            <a:ext cx="8643468" cy="4287914"/>
          </a:xfrm>
          <a:prstGeom prst="rect">
            <a:avLst/>
          </a:prstGeom>
        </p:spPr>
      </p:pic>
      <p:sp>
        <p:nvSpPr>
          <p:cNvPr id="5" name="TextBox 4">
            <a:extLst>
              <a:ext uri="{FF2B5EF4-FFF2-40B4-BE49-F238E27FC236}">
                <a16:creationId xmlns:a16="http://schemas.microsoft.com/office/drawing/2014/main" id="{F33F3642-214D-4A89-85DC-ED5B0B7B96ED}"/>
              </a:ext>
            </a:extLst>
          </p:cNvPr>
          <p:cNvSpPr txBox="1"/>
          <p:nvPr/>
        </p:nvSpPr>
        <p:spPr>
          <a:xfrm>
            <a:off x="2151778" y="5527219"/>
            <a:ext cx="8643467" cy="646331"/>
          </a:xfrm>
          <a:prstGeom prst="rect">
            <a:avLst/>
          </a:prstGeom>
          <a:noFill/>
        </p:spPr>
        <p:txBody>
          <a:bodyPr wrap="square">
            <a:spAutoFit/>
          </a:bodyPr>
          <a:lstStyle/>
          <a:p>
            <a:r>
              <a:rPr lang="en-US" dirty="0"/>
              <a:t>In this question approximately 85 percent of people feels difficultly in visiting different showrooms and they want an easier process. </a:t>
            </a:r>
            <a:endParaRPr lang="en-IN" dirty="0"/>
          </a:p>
        </p:txBody>
      </p:sp>
    </p:spTree>
    <p:extLst>
      <p:ext uri="{BB962C8B-B14F-4D97-AF65-F5344CB8AC3E}">
        <p14:creationId xmlns:p14="http://schemas.microsoft.com/office/powerpoint/2010/main" val="2567361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F6BACB-0C73-4FE6-BF19-96ED74B81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070" y="799860"/>
            <a:ext cx="8655727" cy="4234648"/>
          </a:xfrm>
          <a:prstGeom prst="rect">
            <a:avLst/>
          </a:prstGeom>
        </p:spPr>
      </p:pic>
      <p:sp>
        <p:nvSpPr>
          <p:cNvPr id="4" name="TextBox 3">
            <a:extLst>
              <a:ext uri="{FF2B5EF4-FFF2-40B4-BE49-F238E27FC236}">
                <a16:creationId xmlns:a16="http://schemas.microsoft.com/office/drawing/2014/main" id="{00BCE4C5-3650-4FB2-B792-2045CD1061DD}"/>
              </a:ext>
            </a:extLst>
          </p:cNvPr>
          <p:cNvSpPr txBox="1"/>
          <p:nvPr/>
        </p:nvSpPr>
        <p:spPr>
          <a:xfrm>
            <a:off x="2172071" y="5473953"/>
            <a:ext cx="8655726" cy="646331"/>
          </a:xfrm>
          <a:prstGeom prst="rect">
            <a:avLst/>
          </a:prstGeom>
          <a:noFill/>
        </p:spPr>
        <p:txBody>
          <a:bodyPr wrap="square">
            <a:spAutoFit/>
          </a:bodyPr>
          <a:lstStyle/>
          <a:p>
            <a:r>
              <a:rPr lang="en-US" dirty="0"/>
              <a:t>In this question 78 percent of people want unbiased expert advice for selecting their car.</a:t>
            </a:r>
            <a:endParaRPr lang="en-IN" dirty="0"/>
          </a:p>
        </p:txBody>
      </p:sp>
    </p:spTree>
    <p:extLst>
      <p:ext uri="{BB962C8B-B14F-4D97-AF65-F5344CB8AC3E}">
        <p14:creationId xmlns:p14="http://schemas.microsoft.com/office/powerpoint/2010/main" val="173222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5CB74B-0AE0-4D23-AD26-8DFAA0CE997D}"/>
              </a:ext>
            </a:extLst>
          </p:cNvPr>
          <p:cNvPicPr>
            <a:picLocks noChangeAspect="1"/>
          </p:cNvPicPr>
          <p:nvPr/>
        </p:nvPicPr>
        <p:blipFill>
          <a:blip r:embed="rId2"/>
          <a:stretch>
            <a:fillRect/>
          </a:stretch>
        </p:blipFill>
        <p:spPr>
          <a:xfrm>
            <a:off x="2684053" y="612558"/>
            <a:ext cx="7972147" cy="5388746"/>
          </a:xfrm>
          <a:prstGeom prst="rect">
            <a:avLst/>
          </a:prstGeom>
        </p:spPr>
      </p:pic>
    </p:spTree>
    <p:extLst>
      <p:ext uri="{BB962C8B-B14F-4D97-AF65-F5344CB8AC3E}">
        <p14:creationId xmlns:p14="http://schemas.microsoft.com/office/powerpoint/2010/main" val="2385884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orms response chart. Question title: Please rate the current car buying process as per your experience.. Number of responses: 55 responses.">
            <a:extLst>
              <a:ext uri="{FF2B5EF4-FFF2-40B4-BE49-F238E27FC236}">
                <a16:creationId xmlns:a16="http://schemas.microsoft.com/office/drawing/2014/main" id="{833C600A-C64E-4F9D-8ED1-E7166B358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173" y="1196050"/>
            <a:ext cx="9206144" cy="4376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869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87758-CAC5-45C5-8F37-524305EDE702}"/>
              </a:ext>
            </a:extLst>
          </p:cNvPr>
          <p:cNvSpPr>
            <a:spLocks noGrp="1"/>
          </p:cNvSpPr>
          <p:nvPr>
            <p:ph type="title"/>
          </p:nvPr>
        </p:nvSpPr>
        <p:spPr>
          <a:xfrm>
            <a:off x="2255573" y="306333"/>
            <a:ext cx="8911687" cy="1280890"/>
          </a:xfrm>
        </p:spPr>
        <p:txBody>
          <a:bodyPr/>
          <a:lstStyle/>
          <a:p>
            <a:r>
              <a:rPr lang="en-US" dirty="0"/>
              <a:t>Assessing market opportunity</a:t>
            </a:r>
            <a:endParaRPr lang="en-IN" dirty="0"/>
          </a:p>
        </p:txBody>
      </p:sp>
      <p:pic>
        <p:nvPicPr>
          <p:cNvPr id="8" name="Content Placeholder 7">
            <a:extLst>
              <a:ext uri="{FF2B5EF4-FFF2-40B4-BE49-F238E27FC236}">
                <a16:creationId xmlns:a16="http://schemas.microsoft.com/office/drawing/2014/main" id="{9DD644DD-05F7-4F70-9478-2C0F120D7DF2}"/>
              </a:ext>
            </a:extLst>
          </p:cNvPr>
          <p:cNvPicPr>
            <a:picLocks noGrp="1"/>
          </p:cNvPicPr>
          <p:nvPr>
            <p:ph idx="1"/>
          </p:nvPr>
        </p:nvPicPr>
        <p:blipFill>
          <a:blip r:embed="rId2"/>
          <a:stretch>
            <a:fillRect/>
          </a:stretch>
        </p:blipFill>
        <p:spPr>
          <a:xfrm>
            <a:off x="2255574" y="1340528"/>
            <a:ext cx="8797126" cy="4962618"/>
          </a:xfrm>
          <a:prstGeom prst="rect">
            <a:avLst/>
          </a:prstGeom>
        </p:spPr>
      </p:pic>
    </p:spTree>
    <p:extLst>
      <p:ext uri="{BB962C8B-B14F-4D97-AF65-F5344CB8AC3E}">
        <p14:creationId xmlns:p14="http://schemas.microsoft.com/office/powerpoint/2010/main" val="127136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0803A7D-2E43-4C16-A7FF-85DC083BDBDF}"/>
              </a:ext>
            </a:extLst>
          </p:cNvPr>
          <p:cNvSpPr>
            <a:spLocks noGrp="1"/>
          </p:cNvSpPr>
          <p:nvPr>
            <p:ph idx="1"/>
          </p:nvPr>
        </p:nvSpPr>
        <p:spPr>
          <a:xfrm>
            <a:off x="2322881" y="402455"/>
            <a:ext cx="9093801" cy="5767526"/>
          </a:xfrm>
        </p:spPr>
        <p:txBody>
          <a:bodyPr>
            <a:normAutofit/>
          </a:bodyPr>
          <a:lstStyle/>
          <a:p>
            <a:endParaRPr lang="en-IN" dirty="0"/>
          </a:p>
          <a:p>
            <a:r>
              <a:rPr lang="en-IN" dirty="0"/>
              <a:t>In India, 22 people out of a thousand own car, while in the US and UK, 980 and 850 per 1,000 individuals have car respectively.</a:t>
            </a:r>
          </a:p>
          <a:p>
            <a:r>
              <a:rPr lang="en-IN" dirty="0"/>
              <a:t>The index per thousand individuals reveals that New Zealand has 774, Australia 740, Canada 662, Japan 591, and China has 164 motor vehicles.</a:t>
            </a:r>
            <a:endParaRPr lang="en-US" dirty="0"/>
          </a:p>
          <a:p>
            <a:r>
              <a:rPr lang="en-US" dirty="0"/>
              <a:t>The International Energy Agency (IEA) finding suggest that the passenger car ownership in India will grow by 775% over the next two decades with 175 cars per 1,000 people in 2040.</a:t>
            </a:r>
          </a:p>
          <a:p>
            <a:r>
              <a:rPr lang="en-US" dirty="0"/>
              <a:t>Early forecasts for new vehicle sales in USA this year range from about 15.6 million to 16 million vehicles, which would be an increase of between 7.6% and 10.3% compared with 2020. Last year's sales were down 14.8% to 14.5 million vehicles, according to Cox Automotive.</a:t>
            </a:r>
          </a:p>
          <a:p>
            <a:r>
              <a:rPr lang="en-US" dirty="0"/>
              <a:t>In year 2020 for automobile companies had their sales reduced drastically due to the pandemic, still 14.5 million new vehicles were sold. Even in the worst times there were 14.5 potential customers for us from one country(USA) as they is no competitor for us. So all over the world we have more than 25 million customers with the number increasing linearly every year by 7-10%.</a:t>
            </a:r>
          </a:p>
          <a:p>
            <a:pPr marL="0" indent="0">
              <a:buNone/>
            </a:pPr>
            <a:endParaRPr lang="en-US"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3535803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805A-D9E3-4475-8F84-6B89698029D8}"/>
              </a:ext>
            </a:extLst>
          </p:cNvPr>
          <p:cNvSpPr>
            <a:spLocks noGrp="1"/>
          </p:cNvSpPr>
          <p:nvPr>
            <p:ph type="title"/>
          </p:nvPr>
        </p:nvSpPr>
        <p:spPr>
          <a:xfrm>
            <a:off x="1815599" y="180226"/>
            <a:ext cx="8911687" cy="1280890"/>
          </a:xfrm>
        </p:spPr>
        <p:txBody>
          <a:bodyPr/>
          <a:lstStyle/>
          <a:p>
            <a:r>
              <a:rPr lang="en-US" dirty="0"/>
              <a:t>Vehicle Scrappage policy</a:t>
            </a:r>
            <a:endParaRPr lang="en-IN" dirty="0"/>
          </a:p>
        </p:txBody>
      </p:sp>
      <p:pic>
        <p:nvPicPr>
          <p:cNvPr id="6" name="Picture 5">
            <a:extLst>
              <a:ext uri="{FF2B5EF4-FFF2-40B4-BE49-F238E27FC236}">
                <a16:creationId xmlns:a16="http://schemas.microsoft.com/office/drawing/2014/main" id="{D24142D3-221E-4722-95EF-113A1D4D83B6}"/>
              </a:ext>
            </a:extLst>
          </p:cNvPr>
          <p:cNvPicPr/>
          <p:nvPr/>
        </p:nvPicPr>
        <p:blipFill>
          <a:blip r:embed="rId2"/>
          <a:stretch>
            <a:fillRect/>
          </a:stretch>
        </p:blipFill>
        <p:spPr>
          <a:xfrm>
            <a:off x="6508586" y="1032102"/>
            <a:ext cx="5191244" cy="5474598"/>
          </a:xfrm>
          <a:prstGeom prst="rect">
            <a:avLst/>
          </a:prstGeom>
        </p:spPr>
      </p:pic>
      <p:sp>
        <p:nvSpPr>
          <p:cNvPr id="4" name="Content Placeholder 3">
            <a:extLst>
              <a:ext uri="{FF2B5EF4-FFF2-40B4-BE49-F238E27FC236}">
                <a16:creationId xmlns:a16="http://schemas.microsoft.com/office/drawing/2014/main" id="{7B5E1DBE-E851-4346-8ACC-9EC5ADA714D1}"/>
              </a:ext>
            </a:extLst>
          </p:cNvPr>
          <p:cNvSpPr>
            <a:spLocks noGrp="1"/>
          </p:cNvSpPr>
          <p:nvPr>
            <p:ph idx="1"/>
          </p:nvPr>
        </p:nvSpPr>
        <p:spPr>
          <a:xfrm>
            <a:off x="1932264" y="1160755"/>
            <a:ext cx="4051285" cy="4536489"/>
          </a:xfrm>
        </p:spPr>
        <p:txBody>
          <a:bodyPr/>
          <a:lstStyle/>
          <a:p>
            <a:endParaRPr lang="en-IN" sz="1800" spc="-15" dirty="0">
              <a:solidFill>
                <a:srgbClr val="1A1A1A"/>
              </a:solidFill>
              <a:effectLst/>
              <a:latin typeface="Century Gothic" panose="020B0502020202020204" pitchFamily="34" charset="0"/>
              <a:ea typeface="Calibri" panose="020F0502020204030204" pitchFamily="34" charset="0"/>
              <a:cs typeface="Times New Roman" panose="02020603050405020304" pitchFamily="18" charset="0"/>
            </a:endParaRPr>
          </a:p>
          <a:p>
            <a:r>
              <a:rPr lang="en-IN" sz="1800" spc="-15" dirty="0">
                <a:solidFill>
                  <a:srgbClr val="1A1A1A"/>
                </a:solidFill>
                <a:effectLst/>
                <a:latin typeface="Century Gothic" panose="020B0502020202020204" pitchFamily="34" charset="0"/>
                <a:ea typeface="Calibri" panose="020F0502020204030204" pitchFamily="34" charset="0"/>
                <a:cs typeface="Times New Roman" panose="02020603050405020304" pitchFamily="18" charset="0"/>
              </a:rPr>
              <a:t>The vehicle scrapping policy is aimed at creating an ecosystem for phasing out unfit and polluting vehicles in an environment friendly and safe manner.</a:t>
            </a:r>
            <a:br>
              <a:rPr lang="en-IN" sz="1800" spc="-15" dirty="0">
                <a:solidFill>
                  <a:srgbClr val="1A1A1A"/>
                </a:solidFill>
                <a:effectLst/>
                <a:latin typeface="Century Gothic" panose="020B0502020202020204" pitchFamily="34" charset="0"/>
                <a:ea typeface="Calibri" panose="020F0502020204030204" pitchFamily="34" charset="0"/>
                <a:cs typeface="Times New Roman" panose="02020603050405020304" pitchFamily="18" charset="0"/>
              </a:rPr>
            </a:br>
            <a:r>
              <a:rPr lang="en-IN" sz="1800" spc="-15" dirty="0">
                <a:solidFill>
                  <a:srgbClr val="1A1A1A"/>
                </a:solidFill>
                <a:effectLst/>
                <a:latin typeface="Century Gothic" panose="020B0502020202020204" pitchFamily="34" charset="0"/>
                <a:ea typeface="Calibri" panose="020F0502020204030204" pitchFamily="34" charset="0"/>
                <a:cs typeface="Times New Roman" panose="02020603050405020304" pitchFamily="18" charset="0"/>
              </a:rPr>
              <a:t>The policy intends to create scrapping infrastructure in the form of automated testing stations and registered vehicle scrapping facilities across the country.</a:t>
            </a:r>
            <a:endParaRPr lang="en-IN" sz="1800" dirty="0">
              <a:effectLst/>
              <a:latin typeface="Century Gothic" panose="020B050202020202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7140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99D5D01-B47A-4391-8CBD-96611D407164}"/>
              </a:ext>
            </a:extLst>
          </p:cNvPr>
          <p:cNvPicPr>
            <a:picLocks noGrp="1"/>
          </p:cNvPicPr>
          <p:nvPr>
            <p:ph idx="1"/>
          </p:nvPr>
        </p:nvPicPr>
        <p:blipFill rotWithShape="1">
          <a:blip r:embed="rId2"/>
          <a:srcRect l="18561" t="2466" r="16079" b="2191"/>
          <a:stretch/>
        </p:blipFill>
        <p:spPr>
          <a:xfrm>
            <a:off x="6457028" y="874451"/>
            <a:ext cx="5069150" cy="5983549"/>
          </a:xfrm>
          <a:prstGeom prst="rect">
            <a:avLst/>
          </a:prstGeom>
        </p:spPr>
      </p:pic>
      <p:sp>
        <p:nvSpPr>
          <p:cNvPr id="5" name="TextBox 4">
            <a:extLst>
              <a:ext uri="{FF2B5EF4-FFF2-40B4-BE49-F238E27FC236}">
                <a16:creationId xmlns:a16="http://schemas.microsoft.com/office/drawing/2014/main" id="{1D15B7D4-4788-4C12-AAC1-AE740C6540E1}"/>
              </a:ext>
            </a:extLst>
          </p:cNvPr>
          <p:cNvSpPr txBox="1"/>
          <p:nvPr/>
        </p:nvSpPr>
        <p:spPr>
          <a:xfrm>
            <a:off x="2266024" y="179318"/>
            <a:ext cx="9292702" cy="461665"/>
          </a:xfrm>
          <a:prstGeom prst="rect">
            <a:avLst/>
          </a:prstGeom>
          <a:noFill/>
        </p:spPr>
        <p:txBody>
          <a:bodyPr wrap="square">
            <a:spAutoFit/>
          </a:bodyPr>
          <a:lstStyle/>
          <a:p>
            <a:r>
              <a:rPr lang="en-US" sz="2400" dirty="0"/>
              <a:t>The list of cars sales in India(individual states) in year 2018-19</a:t>
            </a:r>
            <a:endParaRPr lang="en-IN" sz="2400" dirty="0"/>
          </a:p>
        </p:txBody>
      </p:sp>
      <p:sp>
        <p:nvSpPr>
          <p:cNvPr id="6" name="TextBox 5">
            <a:extLst>
              <a:ext uri="{FF2B5EF4-FFF2-40B4-BE49-F238E27FC236}">
                <a16:creationId xmlns:a16="http://schemas.microsoft.com/office/drawing/2014/main" id="{B7240398-6B0C-4B14-ACA1-B9906AE3EA52}"/>
              </a:ext>
            </a:extLst>
          </p:cNvPr>
          <p:cNvSpPr txBox="1"/>
          <p:nvPr/>
        </p:nvSpPr>
        <p:spPr>
          <a:xfrm>
            <a:off x="1882065" y="1644093"/>
            <a:ext cx="3852909" cy="3416320"/>
          </a:xfrm>
          <a:prstGeom prst="rect">
            <a:avLst/>
          </a:prstGeom>
          <a:noFill/>
        </p:spPr>
        <p:txBody>
          <a:bodyPr wrap="square">
            <a:spAutoFit/>
          </a:bodyPr>
          <a:lstStyle/>
          <a:p>
            <a:r>
              <a:rPr lang="en-US" dirty="0">
                <a:latin typeface="Century Gothic" panose="020B0502020202020204" pitchFamily="34" charset="0"/>
                <a:ea typeface="Calibri" panose="020F0502020204030204" pitchFamily="34" charset="0"/>
                <a:cs typeface="Times New Roman" panose="02020603050405020304" pitchFamily="18" charset="0"/>
              </a:rPr>
              <a:t>The information depicts the state wise annual sales of cars. Using this information we will be focusing on states according to their ranks for opening showrooms across various cities. </a:t>
            </a:r>
          </a:p>
          <a:p>
            <a:endParaRPr lang="en-US" dirty="0">
              <a:latin typeface="Century Gothic" panose="020B0502020202020204" pitchFamily="34" charset="0"/>
              <a:ea typeface="Calibri" panose="020F0502020204030204" pitchFamily="34" charset="0"/>
              <a:cs typeface="Times New Roman" panose="02020603050405020304" pitchFamily="18" charset="0"/>
            </a:endParaRPr>
          </a:p>
          <a:p>
            <a:r>
              <a:rPr lang="en-US" dirty="0">
                <a:latin typeface="Century Gothic" panose="020B0502020202020204" pitchFamily="34" charset="0"/>
                <a:ea typeface="Calibri" panose="020F0502020204030204" pitchFamily="34" charset="0"/>
                <a:cs typeface="Times New Roman" panose="02020603050405020304" pitchFamily="18" charset="0"/>
              </a:rPr>
              <a:t>States with more sales will be given preference and shall be having more showrooms to get a good chunk of customers present in India. </a:t>
            </a:r>
            <a:endParaRPr lang="en-IN" sz="1800" dirty="0">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102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E84D1-8F7B-448C-960C-9B5FC6ACC80F}"/>
              </a:ext>
            </a:extLst>
          </p:cNvPr>
          <p:cNvSpPr>
            <a:spLocks noGrp="1"/>
          </p:cNvSpPr>
          <p:nvPr>
            <p:ph type="title"/>
          </p:nvPr>
        </p:nvSpPr>
        <p:spPr>
          <a:xfrm>
            <a:off x="2450882" y="668498"/>
            <a:ext cx="8911687" cy="128089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0C73DBC-B45C-4467-9F3B-1BF8DFD1E1EB}"/>
              </a:ext>
            </a:extLst>
          </p:cNvPr>
          <p:cNvSpPr>
            <a:spLocks noGrp="1"/>
          </p:cNvSpPr>
          <p:nvPr>
            <p:ph idx="1"/>
          </p:nvPr>
        </p:nvSpPr>
        <p:spPr>
          <a:xfrm>
            <a:off x="2112885" y="1651246"/>
            <a:ext cx="9462748" cy="4749554"/>
          </a:xfrm>
        </p:spPr>
        <p:txBody>
          <a:bodyPr>
            <a:normAutofit/>
          </a:bodyPr>
          <a:lstStyle/>
          <a:p>
            <a:r>
              <a:rPr lang="en-IN" sz="19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When you think of the very first car, what do you imagine? While some of the very first cars were powered by steam engines, dating back to the 1700s, The first cars didn’t have windshields, doors, turn signals, or even a round steering wheel – a far cry from what we’ve become accustomed to. In the late 80’s and early 90’s keyless entry systems, electric doors and windows, sunroofs and CD players began to be standard features. This is about the time when technology became a big selling point. This brings us to modern-day cars with Bluetooth, hard drives, advanced safety systems, GPS, </a:t>
            </a:r>
            <a:r>
              <a:rPr lang="en-IN" sz="19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WiFi</a:t>
            </a:r>
            <a:r>
              <a:rPr lang="en-IN" sz="19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and even the ability to parallel park themselves. </a:t>
            </a:r>
          </a:p>
          <a:p>
            <a:r>
              <a:rPr lang="en-IN" sz="19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 has been drastic advancement in the car technology but there is very little </a:t>
            </a:r>
            <a:r>
              <a:rPr lang="en-IN" sz="1900" dirty="0">
                <a:solidFill>
                  <a:schemeClr val="tx1"/>
                </a:solidFill>
                <a:latin typeface="Arial" panose="020B0604020202020204" pitchFamily="34" charset="0"/>
                <a:ea typeface="Calibri" panose="020F0502020204030204" pitchFamily="34" charset="0"/>
                <a:cs typeface="Times New Roman" panose="02020603050405020304" pitchFamily="18" charset="0"/>
              </a:rPr>
              <a:t>improvement</a:t>
            </a:r>
            <a:r>
              <a:rPr lang="en-IN" sz="19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in the car buying process which involves car dealerships with no/little advancement in technology, complex taxation and rules, salesmen giving biased opinion about the cars of their employer’s company, confusion, spending much more time and money than needed in deciding which car and variant to buy. To overcome the above mentioned problems we have come up with an idea </a:t>
            </a:r>
            <a:r>
              <a:rPr lang="en-IN" sz="19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i.e</a:t>
            </a:r>
            <a:r>
              <a:rPr lang="en-IN" sz="19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IN" sz="19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CarAdvisor</a:t>
            </a:r>
            <a:r>
              <a:rPr lang="en-IN" sz="1900" dirty="0" err="1">
                <a:solidFill>
                  <a:schemeClr val="tx1"/>
                </a:solidFill>
                <a:latin typeface="Arial" panose="020B0604020202020204" pitchFamily="34" charset="0"/>
                <a:ea typeface="Calibri" panose="020F0502020204030204" pitchFamily="34" charset="0"/>
                <a:cs typeface="Times New Roman" panose="02020603050405020304" pitchFamily="18" charset="0"/>
              </a:rPr>
              <a:t>s</a:t>
            </a:r>
            <a:r>
              <a:rPr lang="en-IN" sz="1900" dirty="0">
                <a:solidFill>
                  <a:schemeClr val="tx1"/>
                </a:solidFill>
                <a:latin typeface="Arial" panose="020B0604020202020204" pitchFamily="34" charset="0"/>
                <a:ea typeface="Calibri" panose="020F0502020204030204" pitchFamily="34" charset="0"/>
                <a:cs typeface="Times New Roman" panose="02020603050405020304" pitchFamily="18" charset="0"/>
              </a:rPr>
              <a:t>.</a:t>
            </a:r>
            <a:endParaRPr lang="en-IN" sz="1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84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681800-96D7-4BF7-86ED-E34DD1C33B22}"/>
              </a:ext>
            </a:extLst>
          </p:cNvPr>
          <p:cNvPicPr>
            <a:picLocks noGrp="1" noChangeAspect="1"/>
          </p:cNvPicPr>
          <p:nvPr>
            <p:ph idx="1"/>
          </p:nvPr>
        </p:nvPicPr>
        <p:blipFill>
          <a:blip r:embed="rId2"/>
          <a:stretch>
            <a:fillRect/>
          </a:stretch>
        </p:blipFill>
        <p:spPr>
          <a:xfrm>
            <a:off x="2281561" y="142044"/>
            <a:ext cx="7989903" cy="6592218"/>
          </a:xfrm>
        </p:spPr>
      </p:pic>
    </p:spTree>
    <p:extLst>
      <p:ext uri="{BB962C8B-B14F-4D97-AF65-F5344CB8AC3E}">
        <p14:creationId xmlns:p14="http://schemas.microsoft.com/office/powerpoint/2010/main" val="3566238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BEDC-1713-465E-B452-4AF12150D9C6}"/>
              </a:ext>
            </a:extLst>
          </p:cNvPr>
          <p:cNvSpPr>
            <a:spLocks noGrp="1"/>
          </p:cNvSpPr>
          <p:nvPr>
            <p:ph type="title"/>
          </p:nvPr>
        </p:nvSpPr>
        <p:spPr>
          <a:xfrm>
            <a:off x="3915698" y="2772505"/>
            <a:ext cx="8911687" cy="2580729"/>
          </a:xfrm>
        </p:spPr>
        <p:txBody>
          <a:bodyPr>
            <a:normAutofit/>
          </a:bodyPr>
          <a:lstStyle/>
          <a:p>
            <a:r>
              <a:rPr lang="en-US" sz="8000" b="1" dirty="0">
                <a:solidFill>
                  <a:schemeClr val="accent1"/>
                </a:solidFill>
              </a:rPr>
              <a:t>Thank You</a:t>
            </a:r>
            <a:endParaRPr lang="en-IN" sz="8000" b="1" dirty="0">
              <a:solidFill>
                <a:schemeClr val="accent1"/>
              </a:solidFill>
            </a:endParaRPr>
          </a:p>
        </p:txBody>
      </p:sp>
    </p:spTree>
    <p:extLst>
      <p:ext uri="{BB962C8B-B14F-4D97-AF65-F5344CB8AC3E}">
        <p14:creationId xmlns:p14="http://schemas.microsoft.com/office/powerpoint/2010/main" val="2534086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4B478-64AD-47F0-AC81-F0AE36A1036A}"/>
              </a:ext>
            </a:extLst>
          </p:cNvPr>
          <p:cNvSpPr>
            <a:spLocks noGrp="1"/>
          </p:cNvSpPr>
          <p:nvPr>
            <p:ph type="title"/>
          </p:nvPr>
        </p:nvSpPr>
        <p:spPr>
          <a:xfrm>
            <a:off x="2325950" y="499822"/>
            <a:ext cx="8911687" cy="1280890"/>
          </a:xfrm>
        </p:spPr>
        <p:txBody>
          <a:bodyPr>
            <a:normAutofit fontScale="90000"/>
          </a:bodyPr>
          <a:lstStyle/>
          <a:p>
            <a:r>
              <a:rPr lang="en-IN" dirty="0">
                <a:solidFill>
                  <a:srgbClr val="31383B"/>
                </a:solidFill>
                <a:effectLst/>
                <a:latin typeface="Century Gothic (Headings)"/>
                <a:ea typeface="Calibri" panose="020F0502020204030204" pitchFamily="34" charset="0"/>
                <a:cs typeface="Times New Roman" panose="02020603050405020304" pitchFamily="18" charset="0"/>
              </a:rPr>
              <a:t>Customer Requirement and Statements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8CF0B8D-C8A7-40BA-BF6F-7B9A487BD93D}"/>
              </a:ext>
            </a:extLst>
          </p:cNvPr>
          <p:cNvSpPr>
            <a:spLocks noGrp="1"/>
          </p:cNvSpPr>
          <p:nvPr>
            <p:ph idx="1"/>
          </p:nvPr>
        </p:nvSpPr>
        <p:spPr>
          <a:xfrm>
            <a:off x="2325950" y="1393793"/>
            <a:ext cx="9178662" cy="5042517"/>
          </a:xfrm>
        </p:spPr>
        <p:txBody>
          <a:bodyPr>
            <a:normAutofit fontScale="92500" lnSpcReduction="10000"/>
          </a:bodyPr>
          <a:lstStyle/>
          <a:p>
            <a:pPr marL="342900" lvl="0" indent="-342900">
              <a:lnSpc>
                <a:spcPct val="107000"/>
              </a:lnSpc>
              <a:buClr>
                <a:srgbClr val="31383B"/>
              </a:buClr>
              <a:buFont typeface="Arial" panose="020B0604020202020204" pitchFamily="34" charset="0"/>
              <a:buAutoNum type="arabicPeriod"/>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want the best car available in the car according to my needs and budget,</a:t>
            </a:r>
          </a:p>
          <a:p>
            <a:pPr marL="342900" lvl="0" indent="-342900">
              <a:lnSpc>
                <a:spcPct val="107000"/>
              </a:lnSpc>
              <a:buClr>
                <a:srgbClr val="31383B"/>
              </a:buClr>
              <a:buFont typeface="Arial" panose="020B0604020202020204" pitchFamily="34" charset="0"/>
              <a:buAutoNum type="arabicPeriod"/>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want to test drive cars, these online sites do not offer that.</a:t>
            </a:r>
          </a:p>
          <a:p>
            <a:pPr marL="342900" lvl="0" indent="-342900">
              <a:lnSpc>
                <a:spcPct val="107000"/>
              </a:lnSpc>
              <a:buClr>
                <a:srgbClr val="31383B"/>
              </a:buClr>
              <a:buFont typeface="Arial" panose="020B0604020202020204" pitchFamily="34" charset="0"/>
              <a:buAutoNum type="arabicPeriod"/>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process of selecting and buying the car is a tedious task.</a:t>
            </a:r>
          </a:p>
          <a:p>
            <a:pPr marL="342900" lvl="0" indent="-342900">
              <a:lnSpc>
                <a:spcPct val="107000"/>
              </a:lnSpc>
              <a:buClr>
                <a:srgbClr val="31383B"/>
              </a:buClr>
              <a:buFont typeface="Arial" panose="020B0604020202020204" pitchFamily="34" charset="0"/>
              <a:buAutoNum type="arabicPeriod"/>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want an unbiased opinion of an expert during whole process.</a:t>
            </a:r>
          </a:p>
          <a:p>
            <a:pPr marL="342900" lvl="0" indent="-342900">
              <a:lnSpc>
                <a:spcPct val="107000"/>
              </a:lnSpc>
              <a:buClr>
                <a:srgbClr val="31383B"/>
              </a:buClr>
              <a:buFont typeface="Arial" panose="020B0604020202020204" pitchFamily="34" charset="0"/>
              <a:buAutoNum type="arabicPeriod"/>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bought the wrong car because of wrong advice.</a:t>
            </a:r>
          </a:p>
          <a:p>
            <a:pPr marL="342900" lvl="0" indent="-342900">
              <a:lnSpc>
                <a:spcPct val="107000"/>
              </a:lnSpc>
              <a:buClr>
                <a:srgbClr val="31383B"/>
              </a:buClr>
              <a:buFont typeface="Arial" panose="020B0604020202020204" pitchFamily="34" charset="0"/>
              <a:buAutoNum type="arabicPeriod"/>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was not told of long term cost of the car and now I am not able to bear the cost.</a:t>
            </a:r>
          </a:p>
          <a:p>
            <a:pPr marL="342900" lvl="0" indent="-342900">
              <a:lnSpc>
                <a:spcPct val="107000"/>
              </a:lnSpc>
              <a:buClr>
                <a:srgbClr val="31383B"/>
              </a:buClr>
              <a:buFont typeface="Arial" panose="020B0604020202020204" pitchFamily="34" charset="0"/>
              <a:buAutoNum type="arabicPeriod"/>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Same features were offered in much cheaper car than the car I own </a:t>
            </a:r>
            <a:r>
              <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but</a:t>
            </a: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 didn’t knew that at the time of buying the vehicle.</a:t>
            </a:r>
          </a:p>
          <a:p>
            <a:pPr marL="342900" lvl="0" indent="-342900">
              <a:lnSpc>
                <a:spcPct val="107000"/>
              </a:lnSpc>
              <a:buClr>
                <a:srgbClr val="31383B"/>
              </a:buClr>
              <a:buFont typeface="Arial" panose="020B0604020202020204" pitchFamily="34" charset="0"/>
              <a:buAutoNum type="arabicPeriod"/>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These salesmen just show their company’s car as superior to their competitors.</a:t>
            </a:r>
          </a:p>
          <a:p>
            <a:pPr marL="342900" lvl="0" indent="-342900">
              <a:lnSpc>
                <a:spcPct val="107000"/>
              </a:lnSpc>
              <a:buClr>
                <a:srgbClr val="31383B"/>
              </a:buClr>
              <a:buFont typeface="Arial" panose="020B0604020202020204" pitchFamily="34" charset="0"/>
              <a:buAutoNum type="arabicPeriod"/>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They don’t tell the real difference between the other cars available in the same segment and their car.</a:t>
            </a:r>
          </a:p>
          <a:p>
            <a:pPr marL="342900" lvl="0" indent="-342900">
              <a:lnSpc>
                <a:spcPct val="107000"/>
              </a:lnSpc>
              <a:spcAft>
                <a:spcPts val="800"/>
              </a:spcAft>
              <a:buClr>
                <a:srgbClr val="31383B"/>
              </a:buClr>
              <a:buFont typeface="Arial" panose="020B0604020202020204" pitchFamily="34" charset="0"/>
              <a:buAutoNum type="arabicPeriod"/>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want cars of all carmakers available under one roof and an unbiased expert opinion so that I can compare the features, cost and test drive without going to different places.</a:t>
            </a:r>
          </a:p>
          <a:p>
            <a:endParaRPr lang="en-IN" sz="800" dirty="0"/>
          </a:p>
        </p:txBody>
      </p:sp>
    </p:spTree>
    <p:extLst>
      <p:ext uri="{BB962C8B-B14F-4D97-AF65-F5344CB8AC3E}">
        <p14:creationId xmlns:p14="http://schemas.microsoft.com/office/powerpoint/2010/main" val="1203734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D366-CEBA-420C-96C9-A558F86D8E9E}"/>
              </a:ext>
            </a:extLst>
          </p:cNvPr>
          <p:cNvSpPr>
            <a:spLocks noGrp="1"/>
          </p:cNvSpPr>
          <p:nvPr>
            <p:ph type="title"/>
          </p:nvPr>
        </p:nvSpPr>
        <p:spPr>
          <a:xfrm>
            <a:off x="2396971" y="559293"/>
            <a:ext cx="9107641" cy="1345707"/>
          </a:xfrm>
        </p:spPr>
        <p:txBody>
          <a:bodyPr>
            <a:normAutofit/>
          </a:bodyPr>
          <a:lstStyle/>
          <a:p>
            <a:r>
              <a:rPr lang="en-US" sz="4000" dirty="0"/>
              <a:t>Problem Statement</a:t>
            </a:r>
            <a:endParaRPr lang="en-IN" sz="4000" dirty="0"/>
          </a:p>
        </p:txBody>
      </p:sp>
      <p:sp>
        <p:nvSpPr>
          <p:cNvPr id="3" name="Content Placeholder 2">
            <a:extLst>
              <a:ext uri="{FF2B5EF4-FFF2-40B4-BE49-F238E27FC236}">
                <a16:creationId xmlns:a16="http://schemas.microsoft.com/office/drawing/2014/main" id="{AC84DF54-8CAC-4C97-AFE1-4A6195D49D0A}"/>
              </a:ext>
            </a:extLst>
          </p:cNvPr>
          <p:cNvSpPr>
            <a:spLocks noGrp="1"/>
          </p:cNvSpPr>
          <p:nvPr>
            <p:ph idx="1"/>
          </p:nvPr>
        </p:nvSpPr>
        <p:spPr>
          <a:xfrm>
            <a:off x="2396971" y="1660124"/>
            <a:ext cx="9107641" cy="4437529"/>
          </a:xfrm>
        </p:spPr>
        <p:txBody>
          <a:bodyPr>
            <a:normAutofit/>
          </a:bodyPr>
          <a:lstStyle/>
          <a:p>
            <a:r>
              <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objective is to have offline showrooms across various cities in India and in other countries which have a good car market. In these showrooms, cars of all carmakers will be available where automobile industry experts(employees of </a:t>
            </a:r>
            <a:r>
              <a:rPr lang="en-IN" sz="2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CarAdvisors</a:t>
            </a:r>
            <a:r>
              <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will be advising the car buyers about the cars by giving all relevant stats and unbiased opinion.</a:t>
            </a:r>
          </a:p>
        </p:txBody>
      </p:sp>
    </p:spTree>
    <p:extLst>
      <p:ext uri="{BB962C8B-B14F-4D97-AF65-F5344CB8AC3E}">
        <p14:creationId xmlns:p14="http://schemas.microsoft.com/office/powerpoint/2010/main" val="1640612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26490-EC92-4027-9B07-EC2B6D96A6B8}"/>
              </a:ext>
            </a:extLst>
          </p:cNvPr>
          <p:cNvSpPr>
            <a:spLocks noGrp="1"/>
          </p:cNvSpPr>
          <p:nvPr>
            <p:ph type="title"/>
          </p:nvPr>
        </p:nvSpPr>
        <p:spPr>
          <a:xfrm>
            <a:off x="2379216" y="606355"/>
            <a:ext cx="8911687" cy="1280890"/>
          </a:xfrm>
        </p:spPr>
        <p:txBody>
          <a:bodyPr/>
          <a:lstStyle/>
          <a:p>
            <a:r>
              <a:rPr lang="en-US" dirty="0"/>
              <a:t>Concept Generation</a:t>
            </a:r>
            <a:endParaRPr lang="en-IN" dirty="0"/>
          </a:p>
        </p:txBody>
      </p:sp>
      <p:sp>
        <p:nvSpPr>
          <p:cNvPr id="3" name="Content Placeholder 2">
            <a:extLst>
              <a:ext uri="{FF2B5EF4-FFF2-40B4-BE49-F238E27FC236}">
                <a16:creationId xmlns:a16="http://schemas.microsoft.com/office/drawing/2014/main" id="{1896BA3A-DA86-4DFA-83DC-F5B543D20FF2}"/>
              </a:ext>
            </a:extLst>
          </p:cNvPr>
          <p:cNvSpPr>
            <a:spLocks noGrp="1"/>
          </p:cNvSpPr>
          <p:nvPr>
            <p:ph idx="1"/>
          </p:nvPr>
        </p:nvSpPr>
        <p:spPr>
          <a:xfrm>
            <a:off x="2379217" y="1509204"/>
            <a:ext cx="9072978" cy="4252404"/>
          </a:xfrm>
        </p:spPr>
        <p:txBody>
          <a:bodyPr/>
          <a:lstStyle/>
          <a:p>
            <a:r>
              <a:rPr lang="en-US" sz="2400" b="1" dirty="0">
                <a:solidFill>
                  <a:schemeClr val="tx1"/>
                </a:solidFill>
              </a:rPr>
              <a:t>Brainstorming</a:t>
            </a:r>
          </a:p>
          <a:p>
            <a:pPr marL="0" indent="0">
              <a:buNone/>
            </a:pPr>
            <a:r>
              <a:rPr lang="en-IN" sz="1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Knowing  very  well  the  customer  requirements,  we  henceforth  sat  for  a brainstorming session within our group and we came up with a mind map incorporating all functions and ideas for the product. We  used  the  idea  of  mind  map  to  clearly  lay  down our  ideas  and creativities using which we can develop our concepts.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91414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DDE985-EAC4-4468-AC6E-AC0654365A45}"/>
              </a:ext>
            </a:extLst>
          </p:cNvPr>
          <p:cNvSpPr>
            <a:spLocks noGrp="1"/>
          </p:cNvSpPr>
          <p:nvPr>
            <p:ph idx="1"/>
          </p:nvPr>
        </p:nvSpPr>
        <p:spPr>
          <a:xfrm>
            <a:off x="2376148" y="340310"/>
            <a:ext cx="8915400" cy="893686"/>
          </a:xfrm>
        </p:spPr>
        <p:txBody>
          <a:bodyPr>
            <a:normAutofit/>
          </a:bodyPr>
          <a:lstStyle/>
          <a:p>
            <a:r>
              <a:rPr lang="en-US" sz="2400" b="1" dirty="0">
                <a:solidFill>
                  <a:schemeClr val="tx1"/>
                </a:solidFill>
              </a:rPr>
              <a:t>Concept Map</a:t>
            </a:r>
          </a:p>
          <a:p>
            <a:pPr marL="0" indent="0">
              <a:buNone/>
            </a:pPr>
            <a:endParaRPr lang="en-IN" sz="2400" b="1" dirty="0">
              <a:solidFill>
                <a:schemeClr val="tx1"/>
              </a:solidFill>
            </a:endParaRPr>
          </a:p>
        </p:txBody>
      </p:sp>
      <p:pic>
        <p:nvPicPr>
          <p:cNvPr id="4" name="Picture 3">
            <a:extLst>
              <a:ext uri="{FF2B5EF4-FFF2-40B4-BE49-F238E27FC236}">
                <a16:creationId xmlns:a16="http://schemas.microsoft.com/office/drawing/2014/main" id="{EFAF9A0F-095C-4C8B-B584-12FEC075F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21" y="1022008"/>
            <a:ext cx="10147176" cy="5210115"/>
          </a:xfrm>
          <a:prstGeom prst="rect">
            <a:avLst/>
          </a:prstGeom>
        </p:spPr>
      </p:pic>
    </p:spTree>
    <p:extLst>
      <p:ext uri="{BB962C8B-B14F-4D97-AF65-F5344CB8AC3E}">
        <p14:creationId xmlns:p14="http://schemas.microsoft.com/office/powerpoint/2010/main" val="118249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13EE-DA38-417C-BD5E-53E52EF51F9B}"/>
              </a:ext>
            </a:extLst>
          </p:cNvPr>
          <p:cNvSpPr>
            <a:spLocks noGrp="1"/>
          </p:cNvSpPr>
          <p:nvPr>
            <p:ph type="title"/>
          </p:nvPr>
        </p:nvSpPr>
        <p:spPr>
          <a:xfrm>
            <a:off x="2424249" y="348902"/>
            <a:ext cx="8911687" cy="902849"/>
          </a:xfrm>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EE18D0B2-D53C-4E1E-AB4B-A6C2A57F5666}"/>
              </a:ext>
            </a:extLst>
          </p:cNvPr>
          <p:cNvSpPr>
            <a:spLocks noGrp="1"/>
          </p:cNvSpPr>
          <p:nvPr>
            <p:ph idx="1"/>
          </p:nvPr>
        </p:nvSpPr>
        <p:spPr>
          <a:xfrm>
            <a:off x="1979720" y="1091954"/>
            <a:ext cx="9481352" cy="4998128"/>
          </a:xfrm>
        </p:spPr>
        <p:txBody>
          <a:bodyPr>
            <a:normAutofit fontScale="25000" lnSpcReduction="20000"/>
          </a:bodyPr>
          <a:lstStyle/>
          <a:p>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The idea is to have showrooms </a:t>
            </a:r>
            <a:r>
              <a:rPr lang="en-IN" sz="7600" dirty="0">
                <a:solidFill>
                  <a:srgbClr val="252424"/>
                </a:solidFill>
                <a:latin typeface="Arial" panose="020B0604020202020204" pitchFamily="34" charset="0"/>
                <a:ea typeface="Calibri" panose="020F0502020204030204" pitchFamily="34" charset="0"/>
                <a:cs typeface="Arial" panose="020B0604020202020204" pitchFamily="34" charset="0"/>
              </a:rPr>
              <a:t>as</a:t>
            </a:r>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 multi storey buildings where we will keep all cars of all segments(hatchback, sedan, </a:t>
            </a:r>
            <a:r>
              <a:rPr lang="en-IN" sz="7600" dirty="0" err="1">
                <a:solidFill>
                  <a:srgbClr val="252424"/>
                </a:solidFill>
                <a:effectLst/>
                <a:latin typeface="Arial" panose="020B0604020202020204" pitchFamily="34" charset="0"/>
                <a:ea typeface="Calibri" panose="020F0502020204030204" pitchFamily="34" charset="0"/>
                <a:cs typeface="Arial" panose="020B0604020202020204" pitchFamily="34" charset="0"/>
              </a:rPr>
              <a:t>suv</a:t>
            </a:r>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 </a:t>
            </a:r>
            <a:r>
              <a:rPr lang="en-IN" sz="7600" dirty="0" err="1">
                <a:solidFill>
                  <a:srgbClr val="252424"/>
                </a:solidFill>
                <a:effectLst/>
                <a:latin typeface="Arial" panose="020B0604020202020204" pitchFamily="34" charset="0"/>
                <a:ea typeface="Calibri" panose="020F0502020204030204" pitchFamily="34" charset="0"/>
                <a:cs typeface="Arial" panose="020B0604020202020204" pitchFamily="34" charset="0"/>
              </a:rPr>
              <a:t>mpv</a:t>
            </a:r>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 available in display as they are present </a:t>
            </a:r>
            <a:r>
              <a:rPr lang="en-IN" sz="7600" dirty="0">
                <a:solidFill>
                  <a:srgbClr val="252424"/>
                </a:solidFill>
                <a:latin typeface="Arial" panose="020B0604020202020204" pitchFamily="34" charset="0"/>
                <a:ea typeface="Calibri" panose="020F0502020204030204" pitchFamily="34" charset="0"/>
                <a:cs typeface="Arial" panose="020B0604020202020204" pitchFamily="34" charset="0"/>
              </a:rPr>
              <a:t>currently in</a:t>
            </a:r>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 car dealerships. But these car showrooms/dealerships only have their company’s cars in display. We will have multiple companies models </a:t>
            </a:r>
            <a:r>
              <a:rPr lang="en-IN" sz="7600" dirty="0">
                <a:solidFill>
                  <a:srgbClr val="252424"/>
                </a:solidFill>
                <a:latin typeface="Arial" panose="020B0604020202020204" pitchFamily="34" charset="0"/>
                <a:ea typeface="Calibri" panose="020F0502020204030204" pitchFamily="34" charset="0"/>
                <a:cs typeface="Arial" panose="020B0604020202020204" pitchFamily="34" charset="0"/>
              </a:rPr>
              <a:t>for</a:t>
            </a:r>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 display at our showrooms where our consultants who will be automotive experts will be suggesting customers </a:t>
            </a:r>
            <a:r>
              <a:rPr lang="en-IN" sz="7600" dirty="0">
                <a:solidFill>
                  <a:srgbClr val="252424"/>
                </a:solidFill>
                <a:latin typeface="Arial" panose="020B0604020202020204" pitchFamily="34" charset="0"/>
                <a:ea typeface="Calibri" panose="020F0502020204030204" pitchFamily="34" charset="0"/>
                <a:cs typeface="Arial" panose="020B0604020202020204" pitchFamily="34" charset="0"/>
              </a:rPr>
              <a:t>about the </a:t>
            </a:r>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cars as per their needs and budget by stating facts and giving unbiased opinion about every car as they are employees of </a:t>
            </a:r>
            <a:r>
              <a:rPr lang="en-IN" sz="7600" dirty="0" err="1">
                <a:solidFill>
                  <a:srgbClr val="252424"/>
                </a:solidFill>
                <a:effectLst/>
                <a:latin typeface="Arial" panose="020B0604020202020204" pitchFamily="34" charset="0"/>
                <a:ea typeface="Calibri" panose="020F0502020204030204" pitchFamily="34" charset="0"/>
                <a:cs typeface="Arial" panose="020B0604020202020204" pitchFamily="34" charset="0"/>
              </a:rPr>
              <a:t>CarAdvisors</a:t>
            </a:r>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 unlike salesman of various company dealerships. </a:t>
            </a:r>
          </a:p>
          <a:p>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Also customer will be able to do test drive, get experience and information about different cars at the </a:t>
            </a:r>
            <a:r>
              <a:rPr lang="en-IN" sz="7600" dirty="0" err="1">
                <a:solidFill>
                  <a:srgbClr val="252424"/>
                </a:solidFill>
                <a:effectLst/>
                <a:latin typeface="Arial" panose="020B0604020202020204" pitchFamily="34" charset="0"/>
                <a:ea typeface="Calibri" panose="020F0502020204030204" pitchFamily="34" charset="0"/>
                <a:cs typeface="Arial" panose="020B0604020202020204" pitchFamily="34" charset="0"/>
              </a:rPr>
              <a:t>CarAdvisors</a:t>
            </a:r>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 showrooms. Even they can rent the car for few days so that they can have more insights about the car. This is done so that customers need not visit different companies dealerships to inquire about cars, it will save their time, efforts and money. </a:t>
            </a:r>
          </a:p>
          <a:p>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Also in showrooms we will be having much needed kids recreational area so that parents and kids both get a good experience at </a:t>
            </a:r>
            <a:r>
              <a:rPr lang="en-IN" sz="7600" dirty="0" err="1">
                <a:solidFill>
                  <a:srgbClr val="252424"/>
                </a:solidFill>
                <a:effectLst/>
                <a:latin typeface="Arial" panose="020B0604020202020204" pitchFamily="34" charset="0"/>
                <a:ea typeface="Calibri" panose="020F0502020204030204" pitchFamily="34" charset="0"/>
                <a:cs typeface="Arial" panose="020B0604020202020204" pitchFamily="34" charset="0"/>
              </a:rPr>
              <a:t>CarAdvisors</a:t>
            </a:r>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 as kids would indulge themselves in playing which will be under supervision </a:t>
            </a:r>
            <a:r>
              <a:rPr lang="en-IN" sz="7600" dirty="0">
                <a:solidFill>
                  <a:srgbClr val="252424"/>
                </a:solidFill>
                <a:latin typeface="Arial" panose="020B0604020202020204" pitchFamily="34" charset="0"/>
                <a:ea typeface="Calibri" panose="020F0502020204030204" pitchFamily="34" charset="0"/>
                <a:cs typeface="Arial" panose="020B0604020202020204" pitchFamily="34" charset="0"/>
              </a:rPr>
              <a:t>so that</a:t>
            </a:r>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 parents would feel relaxed and take decisions unlike the present situation. </a:t>
            </a:r>
          </a:p>
          <a:p>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Cars would be segregated according to their price and segment. Customers with budget for cars less than 10 lakh will be given different services in terms of ambience and comfort than customers having budget more than 10 lakh. Also services and experience will be better for costlier car customers. The most important aspects for us will be customer feedback and satisfaction.</a:t>
            </a:r>
            <a:endParaRPr lang="en-IN" sz="76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302893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BD0F6-B0AC-4B65-A640-2DFD20815FD4}"/>
              </a:ext>
            </a:extLst>
          </p:cNvPr>
          <p:cNvSpPr>
            <a:spLocks noGrp="1"/>
          </p:cNvSpPr>
          <p:nvPr>
            <p:ph type="title"/>
          </p:nvPr>
        </p:nvSpPr>
        <p:spPr/>
        <p:txBody>
          <a:bodyPr/>
          <a:lstStyle/>
          <a:p>
            <a:r>
              <a:rPr lang="en-US" b="1" dirty="0"/>
              <a:t>Selection Matrix</a:t>
            </a:r>
            <a:endParaRPr lang="en-IN" b="1" dirty="0"/>
          </a:p>
        </p:txBody>
      </p:sp>
      <p:pic>
        <p:nvPicPr>
          <p:cNvPr id="9" name="Content Placeholder 8">
            <a:extLst>
              <a:ext uri="{FF2B5EF4-FFF2-40B4-BE49-F238E27FC236}">
                <a16:creationId xmlns:a16="http://schemas.microsoft.com/office/drawing/2014/main" id="{768E5E61-91F1-4B3B-B101-9119E10E82DB}"/>
              </a:ext>
            </a:extLst>
          </p:cNvPr>
          <p:cNvPicPr>
            <a:picLocks noGrp="1" noChangeAspect="1"/>
          </p:cNvPicPr>
          <p:nvPr>
            <p:ph idx="1"/>
          </p:nvPr>
        </p:nvPicPr>
        <p:blipFill>
          <a:blip r:embed="rId2"/>
          <a:stretch>
            <a:fillRect/>
          </a:stretch>
        </p:blipFill>
        <p:spPr>
          <a:xfrm>
            <a:off x="1899821" y="1589103"/>
            <a:ext cx="9117367" cy="4500979"/>
          </a:xfrm>
        </p:spPr>
      </p:pic>
    </p:spTree>
    <p:extLst>
      <p:ext uri="{BB962C8B-B14F-4D97-AF65-F5344CB8AC3E}">
        <p14:creationId xmlns:p14="http://schemas.microsoft.com/office/powerpoint/2010/main" val="3317861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6991-679A-4F32-8A16-897E94B196D7}"/>
              </a:ext>
            </a:extLst>
          </p:cNvPr>
          <p:cNvSpPr>
            <a:spLocks noGrp="1"/>
          </p:cNvSpPr>
          <p:nvPr>
            <p:ph type="title"/>
          </p:nvPr>
        </p:nvSpPr>
        <p:spPr>
          <a:xfrm>
            <a:off x="2352294" y="511815"/>
            <a:ext cx="8911687" cy="1280890"/>
          </a:xfrm>
        </p:spPr>
        <p:txBody>
          <a:bodyPr/>
          <a:lstStyle/>
          <a:p>
            <a:r>
              <a:rPr lang="en-US" dirty="0"/>
              <a:t>Identifying the vertical for business opportunity</a:t>
            </a:r>
            <a:endParaRPr lang="en-IN" dirty="0"/>
          </a:p>
        </p:txBody>
      </p:sp>
      <p:graphicFrame>
        <p:nvGraphicFramePr>
          <p:cNvPr id="7" name="Content Placeholder 6">
            <a:extLst>
              <a:ext uri="{FF2B5EF4-FFF2-40B4-BE49-F238E27FC236}">
                <a16:creationId xmlns:a16="http://schemas.microsoft.com/office/drawing/2014/main" id="{ABB9C617-61F1-42F8-A9AD-9AE144E1E796}"/>
              </a:ext>
            </a:extLst>
          </p:cNvPr>
          <p:cNvGraphicFramePr>
            <a:graphicFrameLocks noGrp="1"/>
          </p:cNvGraphicFramePr>
          <p:nvPr>
            <p:ph idx="1"/>
            <p:extLst>
              <p:ext uri="{D42A27DB-BD31-4B8C-83A1-F6EECF244321}">
                <p14:modId xmlns:p14="http://schemas.microsoft.com/office/powerpoint/2010/main" val="3596592406"/>
              </p:ext>
            </p:extLst>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50433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1615</TotalTime>
  <Words>1434</Words>
  <Application>Microsoft Office PowerPoint</Application>
  <PresentationFormat>Widescreen</PresentationFormat>
  <Paragraphs>57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Century Gothic (Headings)</vt:lpstr>
      <vt:lpstr>Wingdings 3</vt:lpstr>
      <vt:lpstr>Wisp</vt:lpstr>
      <vt:lpstr>PowerPoint Presentation</vt:lpstr>
      <vt:lpstr>Introduction</vt:lpstr>
      <vt:lpstr>Customer Requirement and Statements </vt:lpstr>
      <vt:lpstr>Problem Statement</vt:lpstr>
      <vt:lpstr>Concept Generation</vt:lpstr>
      <vt:lpstr>PowerPoint Presentation</vt:lpstr>
      <vt:lpstr>Overview</vt:lpstr>
      <vt:lpstr>Selection Matrix</vt:lpstr>
      <vt:lpstr>Identifying the vertical for business opportunity</vt:lpstr>
      <vt:lpstr>PowerPoint Presentation</vt:lpstr>
      <vt:lpstr>Understanding our customers</vt:lpstr>
      <vt:lpstr>PowerPoint Presentation</vt:lpstr>
      <vt:lpstr>PowerPoint Presentation</vt:lpstr>
      <vt:lpstr>PowerPoint Presentation</vt:lpstr>
      <vt:lpstr>PowerPoint Presentation</vt:lpstr>
      <vt:lpstr>Assessing market opportunity</vt:lpstr>
      <vt:lpstr>PowerPoint Presentation</vt:lpstr>
      <vt:lpstr>Vehicle Scrappage policy</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PRAKUL VYAS</dc:creator>
  <cp:lastModifiedBy>Anirudha Agarwal</cp:lastModifiedBy>
  <cp:revision>13</cp:revision>
  <dcterms:created xsi:type="dcterms:W3CDTF">2021-08-13T05:43:42Z</dcterms:created>
  <dcterms:modified xsi:type="dcterms:W3CDTF">2021-08-22T06:18:09Z</dcterms:modified>
</cp:coreProperties>
</file>