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Quattrocento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57B531C-AC01-4EB7-849A-C43D4E24CA45}">
  <a:tblStyle styleId="{557B531C-AC01-4EB7-849A-C43D4E24CA4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QuattrocentoSans-bold.fntdata"/><Relationship Id="rId16" Type="http://schemas.openxmlformats.org/officeDocument/2006/relationships/font" Target="fonts/QuattrocentoSans-regular.fntdata"/><Relationship Id="rId5" Type="http://schemas.openxmlformats.org/officeDocument/2006/relationships/notesMaster" Target="notesMasters/notesMaster1.xml"/><Relationship Id="rId19" Type="http://schemas.openxmlformats.org/officeDocument/2006/relationships/font" Target="fonts/QuattrocentoSans-boldItalic.fntdata"/><Relationship Id="rId6" Type="http://schemas.openxmlformats.org/officeDocument/2006/relationships/slide" Target="slides/slide1.xml"/><Relationship Id="rId18" Type="http://schemas.openxmlformats.org/officeDocument/2006/relationships/font" Target="fonts/QuattrocentoSa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55" name="Google Shape;155;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0" marR="0" rtl="0" algn="l">
              <a:spcBef>
                <a:spcPts val="0"/>
              </a:spcBef>
              <a:buNone/>
              <a:defRPr b="0" i="0" sz="1200" u="none" cap="none" strike="noStrike">
                <a:solidFill>
                  <a:srgbClr val="888888"/>
                </a:solidFill>
                <a:latin typeface="Calibri"/>
                <a:ea typeface="Calibri"/>
                <a:cs typeface="Calibri"/>
                <a:sym typeface="Calibri"/>
              </a:defRPr>
            </a:lvl2pPr>
            <a:lvl3pPr indent="0" lvl="2" marL="0" marR="0" rtl="0" algn="l">
              <a:spcBef>
                <a:spcPts val="0"/>
              </a:spcBef>
              <a:buNone/>
              <a:defRPr b="0" i="0" sz="1200" u="none" cap="none" strike="noStrike">
                <a:solidFill>
                  <a:srgbClr val="888888"/>
                </a:solidFill>
                <a:latin typeface="Calibri"/>
                <a:ea typeface="Calibri"/>
                <a:cs typeface="Calibri"/>
                <a:sym typeface="Calibri"/>
              </a:defRPr>
            </a:lvl3pPr>
            <a:lvl4pPr indent="0" lvl="3" marL="0" marR="0" rtl="0" algn="l">
              <a:spcBef>
                <a:spcPts val="0"/>
              </a:spcBef>
              <a:buNone/>
              <a:defRPr b="0" i="0" sz="1200" u="none" cap="none" strike="noStrike">
                <a:solidFill>
                  <a:srgbClr val="888888"/>
                </a:solidFill>
                <a:latin typeface="Calibri"/>
                <a:ea typeface="Calibri"/>
                <a:cs typeface="Calibri"/>
                <a:sym typeface="Calibri"/>
              </a:defRPr>
            </a:lvl4pPr>
            <a:lvl5pPr indent="0" lvl="4" marL="0" marR="0" rtl="0" algn="l">
              <a:spcBef>
                <a:spcPts val="0"/>
              </a:spcBef>
              <a:buNone/>
              <a:defRPr b="0" i="0" sz="1200" u="none" cap="none" strike="noStrike">
                <a:solidFill>
                  <a:srgbClr val="888888"/>
                </a:solidFill>
                <a:latin typeface="Calibri"/>
                <a:ea typeface="Calibri"/>
                <a:cs typeface="Calibri"/>
                <a:sym typeface="Calibri"/>
              </a:defRPr>
            </a:lvl5pPr>
            <a:lvl6pPr indent="0" lvl="5" marL="0" marR="0" rtl="0" algn="l">
              <a:spcBef>
                <a:spcPts val="0"/>
              </a:spcBef>
              <a:buNone/>
              <a:defRPr b="0" i="0" sz="1200" u="none" cap="none" strike="noStrike">
                <a:solidFill>
                  <a:srgbClr val="888888"/>
                </a:solidFill>
                <a:latin typeface="Calibri"/>
                <a:ea typeface="Calibri"/>
                <a:cs typeface="Calibri"/>
                <a:sym typeface="Calibri"/>
              </a:defRPr>
            </a:lvl6pPr>
            <a:lvl7pPr indent="0" lvl="6" marL="0" marR="0" rtl="0" algn="l">
              <a:spcBef>
                <a:spcPts val="0"/>
              </a:spcBef>
              <a:buNone/>
              <a:defRPr b="0" i="0" sz="1200" u="none" cap="none" strike="noStrike">
                <a:solidFill>
                  <a:srgbClr val="888888"/>
                </a:solidFill>
                <a:latin typeface="Calibri"/>
                <a:ea typeface="Calibri"/>
                <a:cs typeface="Calibri"/>
                <a:sym typeface="Calibri"/>
              </a:defRPr>
            </a:lvl7pPr>
            <a:lvl8pPr indent="0" lvl="7" marL="0" marR="0" rtl="0" algn="l">
              <a:spcBef>
                <a:spcPts val="0"/>
              </a:spcBef>
              <a:buNone/>
              <a:defRPr b="0" i="0" sz="1200" u="none" cap="none" strike="noStrike">
                <a:solidFill>
                  <a:srgbClr val="888888"/>
                </a:solidFill>
                <a:latin typeface="Calibri"/>
                <a:ea typeface="Calibri"/>
                <a:cs typeface="Calibri"/>
                <a:sym typeface="Calibri"/>
              </a:defRPr>
            </a:lvl8pPr>
            <a:lvl9pPr indent="0" lvl="8" marL="0" marR="0" rtl="0" algn="l">
              <a:spcBef>
                <a:spcPts val="0"/>
              </a:spcBef>
              <a:buNone/>
              <a:defRPr b="0" i="0" sz="1200" u="none" cap="none" strike="noStrike">
                <a:solidFill>
                  <a:srgbClr val="888888"/>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0.png"/><Relationship Id="rId9" Type="http://schemas.openxmlformats.org/officeDocument/2006/relationships/image" Target="../media/image13.png"/><Relationship Id="rId5" Type="http://schemas.openxmlformats.org/officeDocument/2006/relationships/image" Target="../media/image1.png"/><Relationship Id="rId6" Type="http://schemas.openxmlformats.org/officeDocument/2006/relationships/image" Target="../media/image7.png"/><Relationship Id="rId7" Type="http://schemas.openxmlformats.org/officeDocument/2006/relationships/image" Target="../media/image6.png"/><Relationship Id="rId8"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5.png"/><Relationship Id="rId6"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16.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jp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arxiv.org/pdf/2110.00413.pdf" TargetMode="External"/><Relationship Id="rId4" Type="http://schemas.openxmlformats.org/officeDocument/2006/relationships/hyperlink" Target="https://arxiv.org/pdf/2010.12712.pdf" TargetMode="External"/><Relationship Id="rId5" Type="http://schemas.openxmlformats.org/officeDocument/2006/relationships/hyperlink" Target="https://ieeexplore.ieee.org/stamp/stamp.jsp?tp=&amp;arnumber=9154571" TargetMode="External"/><Relationship Id="rId6" Type="http://schemas.openxmlformats.org/officeDocument/2006/relationships/hyperlink" Target="https://arxiv.org/pdf/2001.06888.pdf" TargetMode="External"/><Relationship Id="rId7" Type="http://schemas.openxmlformats.org/officeDocument/2006/relationships/hyperlink" Target="https://arxiv.org/pdf/1909.02950.pdf" TargetMode="External"/><Relationship Id="rId8"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13"/>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89" name="Google Shape;89;p13"/>
          <p:cNvPicPr preferRelativeResize="0"/>
          <p:nvPr/>
        </p:nvPicPr>
        <p:blipFill rotWithShape="1">
          <a:blip r:embed="rId3">
            <a:alphaModFix/>
          </a:blip>
          <a:srcRect b="0" l="0" r="14728" t="0"/>
          <a:stretch/>
        </p:blipFill>
        <p:spPr>
          <a:xfrm>
            <a:off x="3466214" y="550975"/>
            <a:ext cx="8725786" cy="5756049"/>
          </a:xfrm>
          <a:custGeom>
            <a:rect b="b" l="l" r="r" t="t"/>
            <a:pathLst>
              <a:path extrusionOk="0" h="5756049" w="8725786">
                <a:moveTo>
                  <a:pt x="0" y="0"/>
                </a:moveTo>
                <a:lnTo>
                  <a:pt x="8725786" y="0"/>
                </a:lnTo>
                <a:lnTo>
                  <a:pt x="8725786" y="5756049"/>
                </a:lnTo>
                <a:lnTo>
                  <a:pt x="0" y="5756049"/>
                </a:lnTo>
                <a:close/>
              </a:path>
            </a:pathLst>
          </a:custGeom>
          <a:noFill/>
          <a:ln>
            <a:noFill/>
          </a:ln>
        </p:spPr>
      </p:pic>
      <p:sp>
        <p:nvSpPr>
          <p:cNvPr id="90" name="Google Shape;90;p13"/>
          <p:cNvSpPr txBox="1"/>
          <p:nvPr>
            <p:ph type="ctrTitle"/>
          </p:nvPr>
        </p:nvSpPr>
        <p:spPr>
          <a:xfrm>
            <a:off x="1071797" y="680547"/>
            <a:ext cx="10158335" cy="238384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0000"/>
              </a:buClr>
              <a:buSzPts val="3000"/>
              <a:buFont typeface="Calibri"/>
              <a:buNone/>
            </a:pPr>
            <a:r>
              <a:rPr b="1" lang="en-IN" sz="3000">
                <a:solidFill>
                  <a:srgbClr val="000000"/>
                </a:solidFill>
              </a:rPr>
              <a:t>Dissecting Harmful Memes for Semantic Role Labelling</a:t>
            </a:r>
            <a:br>
              <a:rPr lang="en-IN" sz="3000">
                <a:solidFill>
                  <a:srgbClr val="000000"/>
                </a:solidFill>
              </a:rPr>
            </a:br>
            <a:endParaRPr sz="2000"/>
          </a:p>
        </p:txBody>
      </p:sp>
      <p:sp>
        <p:nvSpPr>
          <p:cNvPr id="91" name="Google Shape;91;p13"/>
          <p:cNvSpPr txBox="1"/>
          <p:nvPr/>
        </p:nvSpPr>
        <p:spPr>
          <a:xfrm>
            <a:off x="1071796" y="3428999"/>
            <a:ext cx="5339163" cy="1705784"/>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90000"/>
              </a:lnSpc>
              <a:spcBef>
                <a:spcPts val="0"/>
              </a:spcBef>
              <a:spcAft>
                <a:spcPts val="0"/>
              </a:spcAft>
              <a:buClr>
                <a:srgbClr val="000000"/>
              </a:buClr>
              <a:buSzPts val="2400"/>
              <a:buFont typeface="Calibri"/>
              <a:buNone/>
            </a:pPr>
            <a:r>
              <a:rPr b="0" i="0" lang="en-IN" sz="2400" u="none" cap="none" strike="noStrike">
                <a:solidFill>
                  <a:srgbClr val="000000"/>
                </a:solidFill>
                <a:latin typeface="Calibri"/>
                <a:ea typeface="Calibri"/>
                <a:cs typeface="Calibri"/>
                <a:sym typeface="Calibri"/>
              </a:rPr>
              <a:t>Presented By:</a:t>
            </a:r>
            <a:br>
              <a:rPr b="0" i="0" lang="en-IN" sz="2400" u="none" cap="none" strike="noStrike">
                <a:solidFill>
                  <a:srgbClr val="000000"/>
                </a:solidFill>
                <a:latin typeface="Calibri"/>
                <a:ea typeface="Calibri"/>
                <a:cs typeface="Calibri"/>
                <a:sym typeface="Calibri"/>
              </a:rPr>
            </a:b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2400"/>
              <a:buFont typeface="Calibri"/>
              <a:buNone/>
            </a:pPr>
            <a:r>
              <a:rPr b="1" i="0" lang="en-IN" sz="2400" u="none" cap="none" strike="noStrike">
                <a:solidFill>
                  <a:srgbClr val="000000"/>
                </a:solidFill>
                <a:latin typeface="Calibri"/>
                <a:ea typeface="Calibri"/>
                <a:cs typeface="Calibri"/>
                <a:sym typeface="Calibri"/>
              </a:rPr>
              <a:t>Jim James (CS20MDS14022)</a:t>
            </a:r>
            <a:endParaRPr/>
          </a:p>
          <a:p>
            <a:pPr indent="0" lvl="0" marL="0" marR="0" rtl="0" algn="l">
              <a:lnSpc>
                <a:spcPct val="90000"/>
              </a:lnSpc>
              <a:spcBef>
                <a:spcPts val="0"/>
              </a:spcBef>
              <a:spcAft>
                <a:spcPts val="0"/>
              </a:spcAft>
              <a:buClr>
                <a:srgbClr val="000000"/>
              </a:buClr>
              <a:buSzPts val="2400"/>
              <a:buFont typeface="Calibri"/>
              <a:buNone/>
            </a:pPr>
            <a:r>
              <a:rPr b="1" i="0" lang="en-IN" sz="2400" u="none" cap="none" strike="noStrike">
                <a:solidFill>
                  <a:srgbClr val="000000"/>
                </a:solidFill>
                <a:latin typeface="Calibri"/>
                <a:ea typeface="Calibri"/>
                <a:cs typeface="Calibri"/>
                <a:sym typeface="Calibri"/>
              </a:rPr>
              <a:t>Sayantan Sarkar (CS20MDS14027)</a:t>
            </a:r>
            <a:endParaRPr/>
          </a:p>
          <a:p>
            <a:pPr indent="0" lvl="0" marL="0" marR="0" rtl="0" algn="l">
              <a:lnSpc>
                <a:spcPct val="90000"/>
              </a:lnSpc>
              <a:spcBef>
                <a:spcPts val="0"/>
              </a:spcBef>
              <a:spcAft>
                <a:spcPts val="0"/>
              </a:spcAft>
              <a:buClr>
                <a:srgbClr val="000000"/>
              </a:buClr>
              <a:buSzPts val="2400"/>
              <a:buFont typeface="Calibri"/>
              <a:buNone/>
            </a:pPr>
            <a:r>
              <a:rPr b="1" i="0" lang="en-IN" sz="2400" u="none" cap="none" strike="noStrike">
                <a:solidFill>
                  <a:srgbClr val="000000"/>
                </a:solidFill>
                <a:latin typeface="Calibri"/>
                <a:ea typeface="Calibri"/>
                <a:cs typeface="Calibri"/>
                <a:sym typeface="Calibri"/>
              </a:rPr>
              <a:t>Siddharth Tandon (CS20MDS14021)</a:t>
            </a:r>
            <a:endParaRPr/>
          </a:p>
          <a:p>
            <a:pPr indent="0" lvl="0" marL="0" marR="0" rtl="0" algn="l">
              <a:lnSpc>
                <a:spcPct val="90000"/>
              </a:lnSpc>
              <a:spcBef>
                <a:spcPts val="0"/>
              </a:spcBef>
              <a:spcAft>
                <a:spcPts val="0"/>
              </a:spcAft>
              <a:buClr>
                <a:schemeClr val="dk1"/>
              </a:buClr>
              <a:buSzPts val="2400"/>
              <a:buFont typeface="Calibri"/>
              <a:buNone/>
            </a:pPr>
            <a:r>
              <a:t/>
            </a:r>
            <a:endParaRPr b="1" i="0" sz="2400" u="none" cap="none" strike="noStrike">
              <a:solidFill>
                <a:srgbClr val="000000"/>
              </a:solidFill>
              <a:latin typeface="Calibri"/>
              <a:ea typeface="Calibri"/>
              <a:cs typeface="Calibri"/>
              <a:sym typeface="Calibri"/>
            </a:endParaRPr>
          </a:p>
        </p:txBody>
      </p:sp>
      <p:pic>
        <p:nvPicPr>
          <p:cNvPr descr="A picture containing logo&#10;&#10;Description automatically generated" id="92" name="Google Shape;92;p13"/>
          <p:cNvPicPr preferRelativeResize="0"/>
          <p:nvPr/>
        </p:nvPicPr>
        <p:blipFill rotWithShape="1">
          <a:blip r:embed="rId4">
            <a:alphaModFix/>
          </a:blip>
          <a:srcRect b="0" l="0" r="0" t="0"/>
          <a:stretch/>
        </p:blipFill>
        <p:spPr>
          <a:xfrm>
            <a:off x="11120202" y="99030"/>
            <a:ext cx="1071797" cy="791088"/>
          </a:xfrm>
          <a:prstGeom prst="rect">
            <a:avLst/>
          </a:prstGeom>
          <a:noFill/>
          <a:ln>
            <a:noFill/>
          </a:ln>
        </p:spPr>
      </p:pic>
      <p:sp>
        <p:nvSpPr>
          <p:cNvPr id="93" name="Google Shape;93;p13"/>
          <p:cNvSpPr txBox="1"/>
          <p:nvPr/>
        </p:nvSpPr>
        <p:spPr>
          <a:xfrm>
            <a:off x="7692300" y="3429000"/>
            <a:ext cx="44997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IN">
                <a:solidFill>
                  <a:schemeClr val="dk1"/>
                </a:solidFill>
              </a:rPr>
              <a:t>Faculty: Maunendra Sir &amp; Srijith Sir</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IN">
                <a:solidFill>
                  <a:schemeClr val="dk1"/>
                </a:solidFill>
              </a:rPr>
              <a:t>Mentor: Kaushal</a:t>
            </a:r>
            <a:endParaRPr b="1">
              <a:solidFill>
                <a:schemeClr val="dk1"/>
              </a:solidFill>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2"/>
          <p:cNvSpPr txBox="1"/>
          <p:nvPr>
            <p:ph type="ctrTitle"/>
          </p:nvPr>
        </p:nvSpPr>
        <p:spPr>
          <a:xfrm>
            <a:off x="908050" y="1451610"/>
            <a:ext cx="10512622" cy="365633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6600"/>
              <a:buFont typeface="Calibri"/>
              <a:buNone/>
            </a:pPr>
            <a:r>
              <a:rPr b="1" lang="en-IN" sz="6600"/>
              <a:t>Thanks</a:t>
            </a:r>
            <a:endParaRPr/>
          </a:p>
        </p:txBody>
      </p:sp>
      <p:sp>
        <p:nvSpPr>
          <p:cNvPr id="224" name="Google Shape;224;p22"/>
          <p:cNvSpPr txBox="1"/>
          <p:nvPr/>
        </p:nvSpPr>
        <p:spPr>
          <a:xfrm>
            <a:off x="542144" y="1637674"/>
            <a:ext cx="10953170" cy="4667331"/>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Calibri"/>
              <a:buNone/>
            </a:pPr>
            <a:r>
              <a:t/>
            </a:r>
            <a:endParaRPr sz="2400">
              <a:solidFill>
                <a:srgbClr val="000000"/>
              </a:solidFill>
              <a:latin typeface="Calibri"/>
              <a:ea typeface="Calibri"/>
              <a:cs typeface="Calibri"/>
              <a:sym typeface="Calibri"/>
            </a:endParaRPr>
          </a:p>
          <a:p>
            <a:pPr indent="-304800" lvl="0" marL="457200" marR="0" rtl="0" algn="l">
              <a:lnSpc>
                <a:spcPct val="90000"/>
              </a:lnSpc>
              <a:spcBef>
                <a:spcPts val="600"/>
              </a:spcBef>
              <a:spcAft>
                <a:spcPts val="0"/>
              </a:spcAft>
              <a:buClr>
                <a:schemeClr val="dk1"/>
              </a:buClr>
              <a:buSzPts val="2400"/>
              <a:buFont typeface="Calibri"/>
              <a:buNone/>
            </a:pPr>
            <a:r>
              <a:t/>
            </a:r>
            <a:endParaRPr sz="2400">
              <a:solidFill>
                <a:srgbClr val="000000"/>
              </a:solidFill>
              <a:latin typeface="Calibri"/>
              <a:ea typeface="Calibri"/>
              <a:cs typeface="Calibri"/>
              <a:sym typeface="Calibri"/>
            </a:endParaRPr>
          </a:p>
          <a:p>
            <a:pPr indent="-304800" lvl="0" marL="457200" marR="0" rtl="0" algn="l">
              <a:lnSpc>
                <a:spcPct val="90000"/>
              </a:lnSpc>
              <a:spcBef>
                <a:spcPts val="600"/>
              </a:spcBef>
              <a:spcAft>
                <a:spcPts val="0"/>
              </a:spcAft>
              <a:buClr>
                <a:schemeClr val="dk1"/>
              </a:buClr>
              <a:buSzPts val="2400"/>
              <a:buFont typeface="Calibri"/>
              <a:buNone/>
            </a:pPr>
            <a:r>
              <a:t/>
            </a:r>
            <a:endParaRPr sz="2400">
              <a:solidFill>
                <a:srgbClr val="000000"/>
              </a:solidFill>
              <a:latin typeface="Calibri"/>
              <a:ea typeface="Calibri"/>
              <a:cs typeface="Calibri"/>
              <a:sym typeface="Calibri"/>
            </a:endParaRPr>
          </a:p>
          <a:p>
            <a:pPr indent="-304800" lvl="0" marL="457200" marR="0" rtl="0" algn="l">
              <a:lnSpc>
                <a:spcPct val="90000"/>
              </a:lnSpc>
              <a:spcBef>
                <a:spcPts val="600"/>
              </a:spcBef>
              <a:spcAft>
                <a:spcPts val="0"/>
              </a:spcAft>
              <a:buClr>
                <a:schemeClr val="dk1"/>
              </a:buClr>
              <a:buSzPts val="2400"/>
              <a:buFont typeface="Calibri"/>
              <a:buNone/>
            </a:pPr>
            <a:r>
              <a:t/>
            </a:r>
            <a:endParaRPr sz="2400">
              <a:solidFill>
                <a:srgbClr val="000000"/>
              </a:solidFill>
              <a:latin typeface="Calibri"/>
              <a:ea typeface="Calibri"/>
              <a:cs typeface="Calibri"/>
              <a:sym typeface="Calibri"/>
            </a:endParaRPr>
          </a:p>
        </p:txBody>
      </p:sp>
      <p:pic>
        <p:nvPicPr>
          <p:cNvPr descr="A picture containing logo&#10;&#10;Description automatically generated" id="225" name="Google Shape;225;p22"/>
          <p:cNvPicPr preferRelativeResize="0"/>
          <p:nvPr/>
        </p:nvPicPr>
        <p:blipFill rotWithShape="1">
          <a:blip r:embed="rId3">
            <a:alphaModFix/>
          </a:blip>
          <a:srcRect b="0" l="0" r="0" t="0"/>
          <a:stretch/>
        </p:blipFill>
        <p:spPr>
          <a:xfrm>
            <a:off x="11120202" y="99030"/>
            <a:ext cx="1071797" cy="79108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sp>
        <p:nvSpPr>
          <p:cNvPr id="99" name="Google Shape;99;p14"/>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0" name="Google Shape;100;p14"/>
          <p:cNvSpPr txBox="1"/>
          <p:nvPr>
            <p:ph type="ctrTitle"/>
          </p:nvPr>
        </p:nvSpPr>
        <p:spPr>
          <a:xfrm>
            <a:off x="1001684" y="170412"/>
            <a:ext cx="10178934" cy="775736"/>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b="1" lang="en-IN" sz="5200"/>
              <a:t>Problem Statement</a:t>
            </a:r>
            <a:endParaRPr/>
          </a:p>
        </p:txBody>
      </p:sp>
      <p:sp>
        <p:nvSpPr>
          <p:cNvPr id="101" name="Google Shape;101;p14"/>
          <p:cNvSpPr txBox="1"/>
          <p:nvPr/>
        </p:nvSpPr>
        <p:spPr>
          <a:xfrm>
            <a:off x="294079" y="908597"/>
            <a:ext cx="11594143" cy="5040805"/>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353E55"/>
              </a:buClr>
              <a:buSzPts val="1800"/>
              <a:buFont typeface="Arial"/>
              <a:buNone/>
            </a:pPr>
            <a:r>
              <a:rPr b="0" i="0" lang="en-IN" sz="1800" u="none" cap="none" strike="noStrike">
                <a:solidFill>
                  <a:srgbClr val="353E55"/>
                </a:solidFill>
                <a:latin typeface="Quattrocento Sans"/>
                <a:ea typeface="Quattrocento Sans"/>
                <a:cs typeface="Quattrocento Sans"/>
                <a:sym typeface="Quattrocento Sans"/>
              </a:rPr>
              <a:t>Given a meme and an entity, determine the role of the entity in the meme: hero vs. villain vs. victim vs. other. The meme is to be analysed from the perspective of the author of the meme.</a:t>
            </a:r>
            <a:endParaRPr/>
          </a:p>
          <a:p>
            <a:pPr indent="0" lvl="0" marL="0" marR="0" rtl="0" algn="l">
              <a:lnSpc>
                <a:spcPct val="90000"/>
              </a:lnSpc>
              <a:spcBef>
                <a:spcPts val="1000"/>
              </a:spcBef>
              <a:spcAft>
                <a:spcPts val="0"/>
              </a:spcAft>
              <a:buClr>
                <a:schemeClr val="dk1"/>
              </a:buClr>
              <a:buSzPts val="1800"/>
              <a:buFont typeface="Arial"/>
              <a:buNone/>
            </a:pPr>
            <a:br>
              <a:rPr b="0" i="0" lang="en-IN" sz="1800" u="none" cap="none" strike="noStrike">
                <a:solidFill>
                  <a:schemeClr val="dk1"/>
                </a:solidFill>
                <a:latin typeface="Quattrocento Sans"/>
                <a:ea typeface="Quattrocento Sans"/>
                <a:cs typeface="Quattrocento Sans"/>
                <a:sym typeface="Quattrocento Sans"/>
              </a:rPr>
            </a:br>
            <a:r>
              <a:rPr b="1" i="0" lang="en-IN" sz="1800" u="none" cap="none" strike="noStrike">
                <a:solidFill>
                  <a:srgbClr val="353E55"/>
                </a:solidFill>
                <a:latin typeface="Quattrocento Sans"/>
                <a:ea typeface="Quattrocento Sans"/>
                <a:cs typeface="Quattrocento Sans"/>
                <a:sym typeface="Quattrocento Sans"/>
              </a:rPr>
              <a:t>Role labelling for memes:</a:t>
            </a:r>
            <a:r>
              <a:rPr b="0" i="0" lang="en-IN" sz="1800" u="none" cap="none" strike="noStrike">
                <a:solidFill>
                  <a:srgbClr val="353E55"/>
                </a:solidFill>
                <a:latin typeface="Quattrocento Sans"/>
                <a:ea typeface="Quattrocento Sans"/>
                <a:cs typeface="Quattrocento Sans"/>
                <a:sym typeface="Quattrocento Sans"/>
              </a:rPr>
              <a:t> This task emphasizes detecting which entities are glorified, vilified or victimized, within a meme. Assuming the frame of reference as the meme author's perspective, the objective is to classify for a given pair of a meme and an entity, whether the entity is being referenced as Hero vs. Villain vs. Victim vs. Other, within that meme.</a:t>
            </a:r>
            <a:endParaRPr/>
          </a:p>
          <a:p>
            <a:pPr indent="0" lvl="0" marL="0" marR="0" rtl="0" algn="just">
              <a:lnSpc>
                <a:spcPct val="90000"/>
              </a:lnSpc>
              <a:spcBef>
                <a:spcPts val="1000"/>
              </a:spcBef>
              <a:spcAft>
                <a:spcPts val="0"/>
              </a:spcAft>
              <a:buClr>
                <a:schemeClr val="dk1"/>
              </a:buClr>
              <a:buSzPts val="1800"/>
              <a:buFont typeface="Arial"/>
              <a:buNone/>
            </a:pPr>
            <a:r>
              <a:t/>
            </a:r>
            <a:endParaRPr b="0" i="0" sz="1800" u="none" cap="none" strike="noStrike">
              <a:solidFill>
                <a:srgbClr val="353E55"/>
              </a:solidFill>
              <a:latin typeface="Quattrocento Sans"/>
              <a:ea typeface="Quattrocento Sans"/>
              <a:cs typeface="Quattrocento Sans"/>
              <a:sym typeface="Quattrocento Sans"/>
            </a:endParaRPr>
          </a:p>
          <a:p>
            <a:pPr indent="-114300" lvl="0" marL="0" marR="0" rtl="0" algn="l">
              <a:lnSpc>
                <a:spcPct val="90000"/>
              </a:lnSpc>
              <a:spcBef>
                <a:spcPts val="1000"/>
              </a:spcBef>
              <a:spcAft>
                <a:spcPts val="0"/>
              </a:spcAft>
              <a:buClr>
                <a:srgbClr val="353E55"/>
              </a:buClr>
              <a:buSzPts val="1800"/>
              <a:buFont typeface="Arial"/>
              <a:buChar char="•"/>
            </a:pPr>
            <a:r>
              <a:rPr b="1" i="0" lang="en-IN" sz="1800" u="none" cap="none" strike="noStrike">
                <a:solidFill>
                  <a:srgbClr val="353E55"/>
                </a:solidFill>
                <a:latin typeface="Quattrocento Sans"/>
                <a:ea typeface="Quattrocento Sans"/>
                <a:cs typeface="Quattrocento Sans"/>
                <a:sym typeface="Quattrocento Sans"/>
              </a:rPr>
              <a:t>Entities:</a:t>
            </a:r>
            <a:endParaRPr/>
          </a:p>
          <a:p>
            <a:pPr indent="-285750" lvl="1" marL="742950" marR="0" rtl="0" algn="l">
              <a:lnSpc>
                <a:spcPct val="90000"/>
              </a:lnSpc>
              <a:spcBef>
                <a:spcPts val="500"/>
              </a:spcBef>
              <a:spcAft>
                <a:spcPts val="0"/>
              </a:spcAft>
              <a:buClr>
                <a:srgbClr val="353E55"/>
              </a:buClr>
              <a:buSzPts val="1800"/>
              <a:buFont typeface="Noto Sans Symbols"/>
              <a:buChar char="❖"/>
            </a:pPr>
            <a:r>
              <a:rPr b="1" i="0" lang="en-IN" sz="1800" u="none" cap="none" strike="noStrike">
                <a:solidFill>
                  <a:srgbClr val="353E55"/>
                </a:solidFill>
                <a:latin typeface="Quattrocento Sans"/>
                <a:ea typeface="Quattrocento Sans"/>
                <a:cs typeface="Quattrocento Sans"/>
                <a:sym typeface="Quattrocento Sans"/>
              </a:rPr>
              <a:t>Hero: </a:t>
            </a:r>
            <a:r>
              <a:rPr b="0" i="0" lang="en-IN" sz="1800" u="none" cap="none" strike="noStrike">
                <a:solidFill>
                  <a:srgbClr val="353E55"/>
                </a:solidFill>
                <a:latin typeface="Quattrocento Sans"/>
                <a:ea typeface="Quattrocento Sans"/>
                <a:cs typeface="Quattrocento Sans"/>
                <a:sym typeface="Quattrocento Sans"/>
              </a:rPr>
              <a:t>The entity is presented in a positive light. Glorified for their actions conveyed via the meme or gathered from background context</a:t>
            </a:r>
            <a:endParaRPr/>
          </a:p>
          <a:p>
            <a:pPr indent="-285750" lvl="1" marL="742950" marR="0" rtl="0" algn="just">
              <a:lnSpc>
                <a:spcPct val="90000"/>
              </a:lnSpc>
              <a:spcBef>
                <a:spcPts val="500"/>
              </a:spcBef>
              <a:spcAft>
                <a:spcPts val="0"/>
              </a:spcAft>
              <a:buClr>
                <a:srgbClr val="353E55"/>
              </a:buClr>
              <a:buSzPts val="1800"/>
              <a:buFont typeface="Noto Sans Symbols"/>
              <a:buChar char="❖"/>
            </a:pPr>
            <a:r>
              <a:rPr b="1" i="0" lang="en-IN" sz="1800" u="none" cap="none" strike="noStrike">
                <a:solidFill>
                  <a:srgbClr val="353E55"/>
                </a:solidFill>
                <a:latin typeface="Quattrocento Sans"/>
                <a:ea typeface="Quattrocento Sans"/>
                <a:cs typeface="Quattrocento Sans"/>
                <a:sym typeface="Quattrocento Sans"/>
              </a:rPr>
              <a:t>Villain: </a:t>
            </a:r>
            <a:r>
              <a:rPr b="0" i="0" lang="en-IN" sz="1800" u="none" cap="none" strike="noStrike">
                <a:solidFill>
                  <a:srgbClr val="353E55"/>
                </a:solidFill>
                <a:latin typeface="Quattrocento Sans"/>
                <a:ea typeface="Quattrocento Sans"/>
                <a:cs typeface="Quattrocento Sans"/>
                <a:sym typeface="Quattrocento Sans"/>
              </a:rPr>
              <a:t>The entity is portrayed negatively, e.g., in an association with adverse traits like wickedness, cruelty, hypocrisy, etc.</a:t>
            </a:r>
            <a:endParaRPr/>
          </a:p>
          <a:p>
            <a:pPr indent="-285750" lvl="1" marL="742950" marR="0" rtl="0" algn="just">
              <a:lnSpc>
                <a:spcPct val="90000"/>
              </a:lnSpc>
              <a:spcBef>
                <a:spcPts val="500"/>
              </a:spcBef>
              <a:spcAft>
                <a:spcPts val="0"/>
              </a:spcAft>
              <a:buClr>
                <a:srgbClr val="353E55"/>
              </a:buClr>
              <a:buSzPts val="1800"/>
              <a:buFont typeface="Noto Sans Symbols"/>
              <a:buChar char="❖"/>
            </a:pPr>
            <a:r>
              <a:rPr b="1" i="0" lang="en-IN" sz="1800" u="none" cap="none" strike="noStrike">
                <a:solidFill>
                  <a:srgbClr val="353E55"/>
                </a:solidFill>
                <a:latin typeface="Quattrocento Sans"/>
                <a:ea typeface="Quattrocento Sans"/>
                <a:cs typeface="Quattrocento Sans"/>
                <a:sym typeface="Quattrocento Sans"/>
              </a:rPr>
              <a:t>Victim: </a:t>
            </a:r>
            <a:r>
              <a:rPr b="0" i="0" lang="en-IN" sz="1800" u="none" cap="none" strike="noStrike">
                <a:solidFill>
                  <a:srgbClr val="353E55"/>
                </a:solidFill>
                <a:latin typeface="Quattrocento Sans"/>
                <a:ea typeface="Quattrocento Sans"/>
                <a:cs typeface="Quattrocento Sans"/>
                <a:sym typeface="Quattrocento Sans"/>
              </a:rPr>
              <a:t>The entity is portrayed as suffering the negative impact of someone else’s actions or conveyed implicitly within the meme.</a:t>
            </a:r>
            <a:endParaRPr/>
          </a:p>
          <a:p>
            <a:pPr indent="-285750" lvl="1" marL="742950" marR="0" rtl="0" algn="just">
              <a:lnSpc>
                <a:spcPct val="90000"/>
              </a:lnSpc>
              <a:spcBef>
                <a:spcPts val="500"/>
              </a:spcBef>
              <a:spcAft>
                <a:spcPts val="0"/>
              </a:spcAft>
              <a:buClr>
                <a:srgbClr val="353E55"/>
              </a:buClr>
              <a:buSzPts val="1800"/>
              <a:buFont typeface="Noto Sans Symbols"/>
              <a:buChar char="❖"/>
            </a:pPr>
            <a:r>
              <a:rPr b="1" i="0" lang="en-IN" sz="1800" u="none" cap="none" strike="noStrike">
                <a:solidFill>
                  <a:srgbClr val="353E55"/>
                </a:solidFill>
                <a:latin typeface="Quattrocento Sans"/>
                <a:ea typeface="Quattrocento Sans"/>
                <a:cs typeface="Quattrocento Sans"/>
                <a:sym typeface="Quattrocento Sans"/>
              </a:rPr>
              <a:t>Other: </a:t>
            </a:r>
            <a:r>
              <a:rPr b="0" i="0" lang="en-IN" sz="1800" u="none" cap="none" strike="noStrike">
                <a:solidFill>
                  <a:srgbClr val="353E55"/>
                </a:solidFill>
                <a:latin typeface="Quattrocento Sans"/>
                <a:ea typeface="Quattrocento Sans"/>
                <a:cs typeface="Quattrocento Sans"/>
                <a:sym typeface="Quattrocento Sans"/>
              </a:rPr>
              <a:t>The entity is not a hero, a villain, or a victim.</a:t>
            </a:r>
            <a:endParaRPr b="0" i="0" sz="1800" u="none" cap="none" strike="noStrike">
              <a:solidFill>
                <a:srgbClr val="353E55"/>
              </a:solidFill>
              <a:latin typeface="Quattrocento Sans"/>
              <a:ea typeface="Quattrocento Sans"/>
              <a:cs typeface="Quattrocento Sans"/>
              <a:sym typeface="Quattrocento Sans"/>
            </a:endParaRPr>
          </a:p>
          <a:p>
            <a:pPr indent="0" lvl="1" marL="457200" marR="0" rtl="0" algn="just">
              <a:lnSpc>
                <a:spcPct val="90000"/>
              </a:lnSpc>
              <a:spcBef>
                <a:spcPts val="500"/>
              </a:spcBef>
              <a:spcAft>
                <a:spcPts val="0"/>
              </a:spcAft>
              <a:buClr>
                <a:schemeClr val="dk1"/>
              </a:buClr>
              <a:buSzPts val="1800"/>
              <a:buFont typeface="Arial"/>
              <a:buNone/>
            </a:pPr>
            <a:r>
              <a:t/>
            </a:r>
            <a:endParaRPr b="0" i="0" sz="1800" u="none" cap="none" strike="noStrike">
              <a:solidFill>
                <a:srgbClr val="353E55"/>
              </a:solidFill>
              <a:latin typeface="Quattrocento Sans"/>
              <a:ea typeface="Quattrocento Sans"/>
              <a:cs typeface="Quattrocento Sans"/>
              <a:sym typeface="Quattrocento Sans"/>
            </a:endParaRPr>
          </a:p>
        </p:txBody>
      </p:sp>
      <p:pic>
        <p:nvPicPr>
          <p:cNvPr descr="A picture containing logo&#10;&#10;Description automatically generated" id="102" name="Google Shape;102;p14"/>
          <p:cNvPicPr preferRelativeResize="0"/>
          <p:nvPr/>
        </p:nvPicPr>
        <p:blipFill rotWithShape="1">
          <a:blip r:embed="rId3">
            <a:alphaModFix/>
          </a:blip>
          <a:srcRect b="0" l="0" r="0" t="0"/>
          <a:stretch/>
        </p:blipFill>
        <p:spPr>
          <a:xfrm>
            <a:off x="11120203" y="58755"/>
            <a:ext cx="1071797" cy="79108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txBox="1"/>
          <p:nvPr/>
        </p:nvSpPr>
        <p:spPr>
          <a:xfrm>
            <a:off x="1001684" y="170412"/>
            <a:ext cx="10178934" cy="775736"/>
          </a:xfrm>
          <a:prstGeom prst="rect">
            <a:avLst/>
          </a:prstGeom>
          <a:noFill/>
          <a:ln>
            <a:noFill/>
          </a:ln>
        </p:spPr>
        <p:txBody>
          <a:bodyPr anchorCtr="0" anchor="ctr" bIns="45700" lIns="91425" spcFirstLastPara="1" rIns="91425" wrap="square" tIns="45700">
            <a:normAutofit fontScale="97500" lnSpcReduction="10000"/>
          </a:bodyPr>
          <a:lstStyle/>
          <a:p>
            <a:pPr indent="0" lvl="0" marL="0" marR="0" rtl="0" algn="ctr">
              <a:lnSpc>
                <a:spcPct val="90000"/>
              </a:lnSpc>
              <a:spcBef>
                <a:spcPts val="0"/>
              </a:spcBef>
              <a:spcAft>
                <a:spcPts val="0"/>
              </a:spcAft>
              <a:buClr>
                <a:schemeClr val="dk1"/>
              </a:buClr>
              <a:buSzPct val="100000"/>
              <a:buFont typeface="Calibri"/>
              <a:buNone/>
            </a:pPr>
            <a:r>
              <a:rPr b="1" i="0" lang="en-IN" sz="5200" u="none" cap="none" strike="noStrike">
                <a:solidFill>
                  <a:schemeClr val="dk1"/>
                </a:solidFill>
                <a:latin typeface="Calibri"/>
                <a:ea typeface="Calibri"/>
                <a:cs typeface="Calibri"/>
                <a:sym typeface="Calibri"/>
              </a:rPr>
              <a:t>Data Sample</a:t>
            </a:r>
            <a:endParaRPr/>
          </a:p>
        </p:txBody>
      </p:sp>
      <p:pic>
        <p:nvPicPr>
          <p:cNvPr descr="A person wearing glasses&#10;&#10;Description automatically generated with low confidence" id="108" name="Google Shape;108;p15"/>
          <p:cNvPicPr preferRelativeResize="0"/>
          <p:nvPr/>
        </p:nvPicPr>
        <p:blipFill rotWithShape="1">
          <a:blip r:embed="rId3">
            <a:alphaModFix/>
          </a:blip>
          <a:srcRect b="0" l="0" r="0" t="0"/>
          <a:stretch/>
        </p:blipFill>
        <p:spPr>
          <a:xfrm>
            <a:off x="844092" y="1263191"/>
            <a:ext cx="3135530" cy="3412503"/>
          </a:xfrm>
          <a:prstGeom prst="rect">
            <a:avLst/>
          </a:prstGeom>
          <a:noFill/>
          <a:ln>
            <a:noFill/>
          </a:ln>
        </p:spPr>
      </p:pic>
      <p:sp>
        <p:nvSpPr>
          <p:cNvPr id="109" name="Google Shape;109;p15"/>
          <p:cNvSpPr txBox="1"/>
          <p:nvPr/>
        </p:nvSpPr>
        <p:spPr>
          <a:xfrm>
            <a:off x="721544" y="4945747"/>
            <a:ext cx="36198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u="none" cap="none" strike="noStrike">
                <a:solidFill>
                  <a:schemeClr val="dk1"/>
                </a:solidFill>
                <a:latin typeface="Calibri"/>
                <a:ea typeface="Calibri"/>
                <a:cs typeface="Calibri"/>
                <a:sym typeface="Calibri"/>
              </a:rPr>
              <a:t>Meme image</a:t>
            </a:r>
            <a:endParaRPr/>
          </a:p>
        </p:txBody>
      </p:sp>
      <p:sp>
        <p:nvSpPr>
          <p:cNvPr id="110" name="Google Shape;110;p15"/>
          <p:cNvSpPr txBox="1"/>
          <p:nvPr/>
        </p:nvSpPr>
        <p:spPr>
          <a:xfrm>
            <a:off x="2743200" y="4675694"/>
            <a:ext cx="123642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200">
                <a:solidFill>
                  <a:schemeClr val="dk1"/>
                </a:solidFill>
                <a:latin typeface="Calibri"/>
                <a:ea typeface="Calibri"/>
                <a:cs typeface="Calibri"/>
                <a:sym typeface="Calibri"/>
              </a:rPr>
              <a:t>memes_132.png</a:t>
            </a:r>
            <a:endParaRPr/>
          </a:p>
        </p:txBody>
      </p:sp>
      <p:pic>
        <p:nvPicPr>
          <p:cNvPr id="111" name="Google Shape;111;p15"/>
          <p:cNvPicPr preferRelativeResize="0"/>
          <p:nvPr/>
        </p:nvPicPr>
        <p:blipFill rotWithShape="1">
          <a:blip r:embed="rId4">
            <a:alphaModFix/>
          </a:blip>
          <a:srcRect b="0" l="0" r="0" t="0"/>
          <a:stretch/>
        </p:blipFill>
        <p:spPr>
          <a:xfrm>
            <a:off x="4775658" y="1263191"/>
            <a:ext cx="6486576" cy="3412503"/>
          </a:xfrm>
          <a:prstGeom prst="rect">
            <a:avLst/>
          </a:prstGeom>
          <a:noFill/>
          <a:ln>
            <a:noFill/>
          </a:ln>
        </p:spPr>
      </p:pic>
      <p:sp>
        <p:nvSpPr>
          <p:cNvPr id="112" name="Google Shape;112;p15"/>
          <p:cNvSpPr txBox="1"/>
          <p:nvPr/>
        </p:nvSpPr>
        <p:spPr>
          <a:xfrm>
            <a:off x="4775658" y="4945747"/>
            <a:ext cx="648657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Annotation with Entities categorised into “hero”/”villain”/”victim”/”other”</a:t>
            </a:r>
            <a:endParaRPr/>
          </a:p>
        </p:txBody>
      </p:sp>
      <p:graphicFrame>
        <p:nvGraphicFramePr>
          <p:cNvPr id="113" name="Google Shape;113;p15"/>
          <p:cNvGraphicFramePr/>
          <p:nvPr/>
        </p:nvGraphicFramePr>
        <p:xfrm>
          <a:off x="721544" y="5696523"/>
          <a:ext cx="3000000" cy="3000000"/>
        </p:xfrm>
        <a:graphic>
          <a:graphicData uri="http://schemas.openxmlformats.org/drawingml/2006/table">
            <a:tbl>
              <a:tblPr>
                <a:noFill/>
                <a:tableStyleId>{557B531C-AC01-4EB7-849A-C43D4E24CA45}</a:tableStyleId>
              </a:tblPr>
              <a:tblGrid>
                <a:gridCol w="1552325"/>
                <a:gridCol w="1540975"/>
                <a:gridCol w="2083375"/>
              </a:tblGrid>
              <a:tr h="406050">
                <a:tc>
                  <a:txBody>
                    <a:bodyPr/>
                    <a:lstStyle/>
                    <a:p>
                      <a:pPr indent="0" lvl="0" marL="0" marR="0" rtl="0" algn="ctr">
                        <a:spcBef>
                          <a:spcPts val="0"/>
                        </a:spcBef>
                        <a:spcAft>
                          <a:spcPts val="0"/>
                        </a:spcAft>
                        <a:buClr>
                          <a:schemeClr val="dk1"/>
                        </a:buClr>
                        <a:buSzPts val="1800"/>
                        <a:buFont typeface="Calibri"/>
                        <a:buNone/>
                      </a:pPr>
                      <a:r>
                        <a:rPr b="1" lang="en-IN" sz="1800" u="none" cap="none" strike="noStrike"/>
                        <a:t>Entity Count</a:t>
                      </a:r>
                      <a:endParaRPr b="1" sz="1800" u="none" cap="none" strike="noStrike"/>
                    </a:p>
                  </a:txBody>
                  <a:tcPr marT="91425" marB="91425" marR="91425" marL="91425"/>
                </a:tc>
                <a:tc>
                  <a:txBody>
                    <a:bodyPr/>
                    <a:lstStyle/>
                    <a:p>
                      <a:pPr indent="0" lvl="0" marL="0" marR="0" rtl="0" algn="ctr">
                        <a:spcBef>
                          <a:spcPts val="0"/>
                        </a:spcBef>
                        <a:spcAft>
                          <a:spcPts val="0"/>
                        </a:spcAft>
                        <a:buClr>
                          <a:schemeClr val="dk1"/>
                        </a:buClr>
                        <a:buSzPts val="1800"/>
                        <a:buFont typeface="Calibri"/>
                        <a:buNone/>
                      </a:pPr>
                      <a:r>
                        <a:rPr b="1" lang="en-IN" sz="1800" u="none" cap="none" strike="noStrike"/>
                        <a:t>Text Entities</a:t>
                      </a:r>
                      <a:endParaRPr b="1" sz="1800" u="none" cap="none" strike="noStrike"/>
                    </a:p>
                  </a:txBody>
                  <a:tcPr marT="91425" marB="91425" marR="91425" marL="91425"/>
                </a:tc>
                <a:tc>
                  <a:txBody>
                    <a:bodyPr/>
                    <a:lstStyle/>
                    <a:p>
                      <a:pPr indent="0" lvl="0" marL="0" marR="0" rtl="0" algn="ctr">
                        <a:spcBef>
                          <a:spcPts val="0"/>
                        </a:spcBef>
                        <a:spcAft>
                          <a:spcPts val="0"/>
                        </a:spcAft>
                        <a:buClr>
                          <a:schemeClr val="dk1"/>
                        </a:buClr>
                        <a:buSzPts val="1800"/>
                        <a:buFont typeface="Calibri"/>
                        <a:buNone/>
                      </a:pPr>
                      <a:r>
                        <a:rPr b="1" lang="en-IN" sz="1800" u="none" cap="none" strike="noStrike"/>
                        <a:t>Image Entities</a:t>
                      </a:r>
                      <a:endParaRPr b="1" sz="1800" u="none" cap="none" strike="noStrike"/>
                    </a:p>
                  </a:txBody>
                  <a:tcPr marT="91425" marB="91425" marR="91425" marL="91425"/>
                </a:tc>
              </a:tr>
              <a:tr h="396225">
                <a:tc>
                  <a:txBody>
                    <a:bodyPr/>
                    <a:lstStyle/>
                    <a:p>
                      <a:pPr indent="0" lvl="0" marL="0" marR="0" rtl="0" algn="ctr">
                        <a:spcBef>
                          <a:spcPts val="0"/>
                        </a:spcBef>
                        <a:spcAft>
                          <a:spcPts val="0"/>
                        </a:spcAft>
                        <a:buClr>
                          <a:schemeClr val="dk1"/>
                        </a:buClr>
                        <a:buSzPts val="1800"/>
                        <a:buFont typeface="Calibri"/>
                        <a:buNone/>
                      </a:pPr>
                      <a:r>
                        <a:rPr lang="en-IN" sz="1800" u="none" cap="none" strike="noStrike"/>
                        <a:t>17514</a:t>
                      </a:r>
                      <a:endParaRPr sz="1800" u="none" cap="none" strike="noStrike"/>
                    </a:p>
                  </a:txBody>
                  <a:tcPr marT="91425" marB="91425" marR="91425" marL="91425"/>
                </a:tc>
                <a:tc>
                  <a:txBody>
                    <a:bodyPr/>
                    <a:lstStyle/>
                    <a:p>
                      <a:pPr indent="0" lvl="0" marL="0" marR="0" rtl="0" algn="ctr">
                        <a:spcBef>
                          <a:spcPts val="0"/>
                        </a:spcBef>
                        <a:spcAft>
                          <a:spcPts val="0"/>
                        </a:spcAft>
                        <a:buClr>
                          <a:schemeClr val="dk1"/>
                        </a:buClr>
                        <a:buSzPts val="1800"/>
                        <a:buFont typeface="Calibri"/>
                        <a:buNone/>
                      </a:pPr>
                      <a:r>
                        <a:rPr lang="en-IN" sz="1800" u="none" cap="none" strike="noStrike"/>
                        <a:t>82%</a:t>
                      </a:r>
                      <a:endParaRPr sz="1800" u="none" cap="none" strike="noStrike"/>
                    </a:p>
                  </a:txBody>
                  <a:tcPr marT="91425" marB="91425" marR="91425" marL="91425"/>
                </a:tc>
                <a:tc>
                  <a:txBody>
                    <a:bodyPr/>
                    <a:lstStyle/>
                    <a:p>
                      <a:pPr indent="0" lvl="0" marL="0" marR="0" rtl="0" algn="ctr">
                        <a:spcBef>
                          <a:spcPts val="0"/>
                        </a:spcBef>
                        <a:spcAft>
                          <a:spcPts val="0"/>
                        </a:spcAft>
                        <a:buClr>
                          <a:schemeClr val="dk1"/>
                        </a:buClr>
                        <a:buSzPts val="1800"/>
                        <a:buFont typeface="Calibri"/>
                        <a:buNone/>
                      </a:pPr>
                      <a:r>
                        <a:rPr lang="en-IN" sz="1800" u="none" cap="none" strike="noStrike"/>
                        <a:t>18%</a:t>
                      </a:r>
                      <a:endParaRPr sz="1800" u="none" cap="none" strike="noStrike"/>
                    </a:p>
                  </a:txBody>
                  <a:tcPr marT="91425" marB="91425" marR="91425" marL="91425"/>
                </a:tc>
              </a:tr>
            </a:tbl>
          </a:graphicData>
        </a:graphic>
      </p:graphicFrame>
      <p:sp>
        <p:nvSpPr>
          <p:cNvPr id="114" name="Google Shape;114;p15"/>
          <p:cNvSpPr txBox="1"/>
          <p:nvPr/>
        </p:nvSpPr>
        <p:spPr>
          <a:xfrm>
            <a:off x="9483365" y="5862131"/>
            <a:ext cx="299772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**similar dataset is present and was used for covid19 memes as well</a:t>
            </a:r>
            <a:endParaRPr/>
          </a:p>
        </p:txBody>
      </p:sp>
      <p:pic>
        <p:nvPicPr>
          <p:cNvPr descr="A picture containing logo&#10;&#10;Description automatically generated" id="115" name="Google Shape;115;p15"/>
          <p:cNvPicPr preferRelativeResize="0"/>
          <p:nvPr/>
        </p:nvPicPr>
        <p:blipFill rotWithShape="1">
          <a:blip r:embed="rId5">
            <a:alphaModFix/>
          </a:blip>
          <a:srcRect b="0" l="0" r="0" t="0"/>
          <a:stretch/>
        </p:blipFill>
        <p:spPr>
          <a:xfrm>
            <a:off x="11120202" y="99030"/>
            <a:ext cx="1071797" cy="79108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6"/>
          <p:cNvSpPr txBox="1"/>
          <p:nvPr/>
        </p:nvSpPr>
        <p:spPr>
          <a:xfrm>
            <a:off x="1001684" y="170412"/>
            <a:ext cx="10178934" cy="775736"/>
          </a:xfrm>
          <a:prstGeom prst="rect">
            <a:avLst/>
          </a:prstGeom>
          <a:noFill/>
          <a:ln>
            <a:noFill/>
          </a:ln>
        </p:spPr>
        <p:txBody>
          <a:bodyPr anchorCtr="0" anchor="ctr" bIns="45700" lIns="91425" spcFirstLastPara="1" rIns="91425" wrap="square" tIns="45700">
            <a:normAutofit fontScale="97500" lnSpcReduction="10000"/>
          </a:bodyPr>
          <a:lstStyle/>
          <a:p>
            <a:pPr indent="0" lvl="0" marL="0" marR="0" rtl="0" algn="ctr">
              <a:lnSpc>
                <a:spcPct val="90000"/>
              </a:lnSpc>
              <a:spcBef>
                <a:spcPts val="0"/>
              </a:spcBef>
              <a:spcAft>
                <a:spcPts val="0"/>
              </a:spcAft>
              <a:buClr>
                <a:schemeClr val="dk1"/>
              </a:buClr>
              <a:buSzPct val="100000"/>
              <a:buFont typeface="Calibri"/>
              <a:buNone/>
            </a:pPr>
            <a:r>
              <a:rPr b="1" lang="en-IN" sz="5200">
                <a:solidFill>
                  <a:schemeClr val="dk1"/>
                </a:solidFill>
                <a:latin typeface="Calibri"/>
                <a:ea typeface="Calibri"/>
                <a:cs typeface="Calibri"/>
                <a:sym typeface="Calibri"/>
              </a:rPr>
              <a:t>Data Preparation(image modality)</a:t>
            </a:r>
            <a:endParaRPr/>
          </a:p>
        </p:txBody>
      </p:sp>
      <p:pic>
        <p:nvPicPr>
          <p:cNvPr id="122" name="Google Shape;122;p16"/>
          <p:cNvPicPr preferRelativeResize="0"/>
          <p:nvPr/>
        </p:nvPicPr>
        <p:blipFill rotWithShape="1">
          <a:blip r:embed="rId3">
            <a:alphaModFix/>
          </a:blip>
          <a:srcRect b="0" l="0" r="0" t="0"/>
          <a:stretch/>
        </p:blipFill>
        <p:spPr>
          <a:xfrm>
            <a:off x="118621" y="1008364"/>
            <a:ext cx="5638800" cy="1304925"/>
          </a:xfrm>
          <a:prstGeom prst="rect">
            <a:avLst/>
          </a:prstGeom>
          <a:noFill/>
          <a:ln>
            <a:noFill/>
          </a:ln>
        </p:spPr>
      </p:pic>
      <p:sp>
        <p:nvSpPr>
          <p:cNvPr id="123" name="Google Shape;123;p16"/>
          <p:cNvSpPr txBox="1"/>
          <p:nvPr/>
        </p:nvSpPr>
        <p:spPr>
          <a:xfrm>
            <a:off x="40911" y="723249"/>
            <a:ext cx="334651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Image standardization</a:t>
            </a:r>
            <a:endParaRPr/>
          </a:p>
        </p:txBody>
      </p:sp>
      <p:sp>
        <p:nvSpPr>
          <p:cNvPr id="124" name="Google Shape;124;p16"/>
          <p:cNvSpPr txBox="1"/>
          <p:nvPr/>
        </p:nvSpPr>
        <p:spPr>
          <a:xfrm>
            <a:off x="6028194" y="1011273"/>
            <a:ext cx="4843942"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After the image standardization is done, we tuned a pre-trained resnet18 model on a handpicked set of entities, this is to learn the features of the entities from the meme images if they are not present or cannot be extracted from OCR texts</a:t>
            </a:r>
            <a:endParaRPr/>
          </a:p>
        </p:txBody>
      </p:sp>
      <p:pic>
        <p:nvPicPr>
          <p:cNvPr id="125" name="Google Shape;125;p16"/>
          <p:cNvPicPr preferRelativeResize="0"/>
          <p:nvPr/>
        </p:nvPicPr>
        <p:blipFill rotWithShape="1">
          <a:blip r:embed="rId4">
            <a:alphaModFix/>
          </a:blip>
          <a:srcRect b="0" l="0" r="0" t="0"/>
          <a:stretch/>
        </p:blipFill>
        <p:spPr>
          <a:xfrm>
            <a:off x="184610" y="2864875"/>
            <a:ext cx="2171700" cy="1304925"/>
          </a:xfrm>
          <a:prstGeom prst="rect">
            <a:avLst/>
          </a:prstGeom>
          <a:noFill/>
          <a:ln>
            <a:noFill/>
          </a:ln>
        </p:spPr>
      </p:pic>
      <p:sp>
        <p:nvSpPr>
          <p:cNvPr id="126" name="Google Shape;126;p16"/>
          <p:cNvSpPr txBox="1"/>
          <p:nvPr/>
        </p:nvSpPr>
        <p:spPr>
          <a:xfrm>
            <a:off x="184610" y="2540035"/>
            <a:ext cx="64056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Performance of the resnet18 in classifying the entities from image</a:t>
            </a:r>
            <a:endParaRPr/>
          </a:p>
        </p:txBody>
      </p:sp>
      <p:sp>
        <p:nvSpPr>
          <p:cNvPr id="127" name="Google Shape;127;p16"/>
          <p:cNvSpPr txBox="1"/>
          <p:nvPr/>
        </p:nvSpPr>
        <p:spPr>
          <a:xfrm>
            <a:off x="2997724" y="3209970"/>
            <a:ext cx="5951984"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Some examples of the resnet18’s prediction on the entities is shown below:</a:t>
            </a:r>
            <a:br>
              <a:rPr lang="en-IN" sz="1800">
                <a:solidFill>
                  <a:schemeClr val="dk1"/>
                </a:solidFill>
                <a:latin typeface="Calibri"/>
                <a:ea typeface="Calibri"/>
                <a:cs typeface="Calibri"/>
                <a:sym typeface="Calibri"/>
              </a:rPr>
            </a:br>
            <a:r>
              <a:rPr lang="en-IN" sz="1800">
                <a:solidFill>
                  <a:schemeClr val="dk1"/>
                </a:solidFill>
                <a:latin typeface="Calibri"/>
                <a:ea typeface="Calibri"/>
                <a:cs typeface="Calibri"/>
                <a:sym typeface="Calibri"/>
              </a:rPr>
              <a:t>For 22 of the majorly occurring entities in the dataset, we improved the model’s performance by training it on an extra set of images for each of these 22 entity from the web.</a:t>
            </a:r>
            <a:endParaRPr/>
          </a:p>
        </p:txBody>
      </p:sp>
      <p:pic>
        <p:nvPicPr>
          <p:cNvPr id="128" name="Google Shape;128;p16"/>
          <p:cNvPicPr preferRelativeResize="0"/>
          <p:nvPr/>
        </p:nvPicPr>
        <p:blipFill rotWithShape="1">
          <a:blip r:embed="rId5">
            <a:alphaModFix/>
          </a:blip>
          <a:srcRect b="0" l="0" r="0" t="0"/>
          <a:stretch/>
        </p:blipFill>
        <p:spPr>
          <a:xfrm>
            <a:off x="2835950" y="4840624"/>
            <a:ext cx="2193147" cy="1644860"/>
          </a:xfrm>
          <a:prstGeom prst="rect">
            <a:avLst/>
          </a:prstGeom>
          <a:noFill/>
          <a:ln>
            <a:noFill/>
          </a:ln>
        </p:spPr>
      </p:pic>
      <p:pic>
        <p:nvPicPr>
          <p:cNvPr id="129" name="Google Shape;129;p16"/>
          <p:cNvPicPr preferRelativeResize="0"/>
          <p:nvPr/>
        </p:nvPicPr>
        <p:blipFill rotWithShape="1">
          <a:blip r:embed="rId6">
            <a:alphaModFix/>
          </a:blip>
          <a:srcRect b="0" l="0" r="0" t="0"/>
          <a:stretch/>
        </p:blipFill>
        <p:spPr>
          <a:xfrm>
            <a:off x="6741331" y="4992413"/>
            <a:ext cx="2208377" cy="1477328"/>
          </a:xfrm>
          <a:prstGeom prst="rect">
            <a:avLst/>
          </a:prstGeom>
          <a:noFill/>
          <a:ln>
            <a:noFill/>
          </a:ln>
        </p:spPr>
      </p:pic>
      <p:pic>
        <p:nvPicPr>
          <p:cNvPr id="130" name="Google Shape;130;p16"/>
          <p:cNvPicPr preferRelativeResize="0"/>
          <p:nvPr/>
        </p:nvPicPr>
        <p:blipFill rotWithShape="1">
          <a:blip r:embed="rId7">
            <a:alphaModFix/>
          </a:blip>
          <a:srcRect b="0" l="0" r="0" t="0"/>
          <a:stretch/>
        </p:blipFill>
        <p:spPr>
          <a:xfrm>
            <a:off x="4795343" y="4930978"/>
            <a:ext cx="2071306" cy="1523019"/>
          </a:xfrm>
          <a:prstGeom prst="rect">
            <a:avLst/>
          </a:prstGeom>
          <a:noFill/>
          <a:ln>
            <a:noFill/>
          </a:ln>
        </p:spPr>
      </p:pic>
      <p:pic>
        <p:nvPicPr>
          <p:cNvPr id="131" name="Google Shape;131;p16"/>
          <p:cNvPicPr preferRelativeResize="0"/>
          <p:nvPr/>
        </p:nvPicPr>
        <p:blipFill rotWithShape="1">
          <a:blip r:embed="rId8">
            <a:alphaModFix/>
          </a:blip>
          <a:srcRect b="0" l="0" r="0" t="0"/>
          <a:stretch/>
        </p:blipFill>
        <p:spPr>
          <a:xfrm>
            <a:off x="8888678" y="3323296"/>
            <a:ext cx="3118712" cy="3310633"/>
          </a:xfrm>
          <a:prstGeom prst="rect">
            <a:avLst/>
          </a:prstGeom>
          <a:noFill/>
          <a:ln>
            <a:noFill/>
          </a:ln>
        </p:spPr>
      </p:pic>
      <p:pic>
        <p:nvPicPr>
          <p:cNvPr descr="A picture containing logo&#10;&#10;Description automatically generated" id="132" name="Google Shape;132;p16"/>
          <p:cNvPicPr preferRelativeResize="0"/>
          <p:nvPr/>
        </p:nvPicPr>
        <p:blipFill rotWithShape="1">
          <a:blip r:embed="rId9">
            <a:alphaModFix/>
          </a:blip>
          <a:srcRect b="0" l="0" r="0" t="0"/>
          <a:stretch/>
        </p:blipFill>
        <p:spPr>
          <a:xfrm>
            <a:off x="11120202" y="99030"/>
            <a:ext cx="1071797" cy="79108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7"/>
          <p:cNvSpPr txBox="1"/>
          <p:nvPr/>
        </p:nvSpPr>
        <p:spPr>
          <a:xfrm>
            <a:off x="1001684" y="170412"/>
            <a:ext cx="10178934" cy="775736"/>
          </a:xfrm>
          <a:prstGeom prst="rect">
            <a:avLst/>
          </a:prstGeom>
          <a:noFill/>
          <a:ln>
            <a:noFill/>
          </a:ln>
        </p:spPr>
        <p:txBody>
          <a:bodyPr anchorCtr="0" anchor="ctr" bIns="45700" lIns="91425" spcFirstLastPara="1" rIns="91425" wrap="square" tIns="45700">
            <a:normAutofit fontScale="97500" lnSpcReduction="10000"/>
          </a:bodyPr>
          <a:lstStyle/>
          <a:p>
            <a:pPr indent="0" lvl="0" marL="0" marR="0" rtl="0" algn="ctr">
              <a:lnSpc>
                <a:spcPct val="90000"/>
              </a:lnSpc>
              <a:spcBef>
                <a:spcPts val="0"/>
              </a:spcBef>
              <a:spcAft>
                <a:spcPts val="0"/>
              </a:spcAft>
              <a:buClr>
                <a:schemeClr val="dk1"/>
              </a:buClr>
              <a:buSzPct val="100000"/>
              <a:buFont typeface="Calibri"/>
              <a:buNone/>
            </a:pPr>
            <a:r>
              <a:rPr b="1" lang="en-IN" sz="5200">
                <a:solidFill>
                  <a:schemeClr val="dk1"/>
                </a:solidFill>
                <a:latin typeface="Calibri"/>
                <a:ea typeface="Calibri"/>
                <a:cs typeface="Calibri"/>
                <a:sym typeface="Calibri"/>
              </a:rPr>
              <a:t>Data Preparation(text modality)</a:t>
            </a:r>
            <a:endParaRPr/>
          </a:p>
        </p:txBody>
      </p:sp>
      <p:sp>
        <p:nvSpPr>
          <p:cNvPr id="139" name="Google Shape;139;p17"/>
          <p:cNvSpPr/>
          <p:nvPr/>
        </p:nvSpPr>
        <p:spPr>
          <a:xfrm>
            <a:off x="179109" y="910258"/>
            <a:ext cx="2573517" cy="1074656"/>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OCR text &amp; entities under all categories</a:t>
            </a:r>
            <a:endParaRPr/>
          </a:p>
        </p:txBody>
      </p:sp>
      <p:sp>
        <p:nvSpPr>
          <p:cNvPr id="140" name="Google Shape;140;p17"/>
          <p:cNvSpPr/>
          <p:nvPr/>
        </p:nvSpPr>
        <p:spPr>
          <a:xfrm>
            <a:off x="3821758" y="910258"/>
            <a:ext cx="4806911" cy="1074656"/>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200">
                <a:solidFill>
                  <a:schemeClr val="dk1"/>
                </a:solidFill>
                <a:latin typeface="Calibri"/>
                <a:ea typeface="Calibri"/>
                <a:cs typeface="Calibri"/>
                <a:sym typeface="Calibri"/>
              </a:rPr>
              <a:t>Special char, punctuation etc removal</a:t>
            </a:r>
            <a:endParaRPr/>
          </a:p>
          <a:p>
            <a:pPr indent="0" lvl="0" marL="0" marR="0" rtl="0" algn="ctr">
              <a:spcBef>
                <a:spcPts val="0"/>
              </a:spcBef>
              <a:spcAft>
                <a:spcPts val="0"/>
              </a:spcAft>
              <a:buNone/>
            </a:pPr>
            <a:r>
              <a:rPr lang="en-IN" sz="1200">
                <a:solidFill>
                  <a:schemeClr val="dk1"/>
                </a:solidFill>
                <a:latin typeface="Calibri"/>
                <a:ea typeface="Calibri"/>
                <a:cs typeface="Calibri"/>
                <a:sym typeface="Calibri"/>
              </a:rPr>
              <a:t>Entity standardization with fuzzy string matching(Hiliary Clinton-&gt;Hillary Clinton)</a:t>
            </a:r>
            <a:endParaRPr/>
          </a:p>
          <a:p>
            <a:pPr indent="0" lvl="0" marL="0" marR="0" rtl="0" algn="ctr">
              <a:spcBef>
                <a:spcPts val="0"/>
              </a:spcBef>
              <a:spcAft>
                <a:spcPts val="0"/>
              </a:spcAft>
              <a:buNone/>
            </a:pPr>
            <a:r>
              <a:rPr lang="en-IN" sz="1200">
                <a:solidFill>
                  <a:schemeClr val="dk1"/>
                </a:solidFill>
                <a:latin typeface="Calibri"/>
                <a:ea typeface="Calibri"/>
                <a:cs typeface="Calibri"/>
                <a:sym typeface="Calibri"/>
              </a:rPr>
              <a:t>Lemmatization</a:t>
            </a:r>
            <a:endParaRPr/>
          </a:p>
        </p:txBody>
      </p:sp>
      <p:cxnSp>
        <p:nvCxnSpPr>
          <p:cNvPr id="141" name="Google Shape;141;p17"/>
          <p:cNvCxnSpPr>
            <a:stCxn id="139" idx="3"/>
            <a:endCxn id="140" idx="1"/>
          </p:cNvCxnSpPr>
          <p:nvPr/>
        </p:nvCxnSpPr>
        <p:spPr>
          <a:xfrm>
            <a:off x="2752626" y="1447586"/>
            <a:ext cx="1069200" cy="0"/>
          </a:xfrm>
          <a:prstGeom prst="straightConnector1">
            <a:avLst/>
          </a:prstGeom>
          <a:noFill/>
          <a:ln cap="flat" cmpd="sng" w="9525">
            <a:solidFill>
              <a:schemeClr val="accent1"/>
            </a:solidFill>
            <a:prstDash val="solid"/>
            <a:miter lim="800000"/>
            <a:headEnd len="sm" w="sm" type="none"/>
            <a:tailEnd len="med" w="med" type="triangle"/>
          </a:ln>
        </p:spPr>
      </p:cxnSp>
      <p:sp>
        <p:nvSpPr>
          <p:cNvPr id="142" name="Google Shape;142;p17"/>
          <p:cNvSpPr/>
          <p:nvPr/>
        </p:nvSpPr>
        <p:spPr>
          <a:xfrm>
            <a:off x="9360817" y="1131788"/>
            <a:ext cx="2205872" cy="631596"/>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200">
                <a:solidFill>
                  <a:schemeClr val="dk1"/>
                </a:solidFill>
                <a:latin typeface="Calibri"/>
                <a:ea typeface="Calibri"/>
                <a:cs typeface="Calibri"/>
                <a:sym typeface="Calibri"/>
              </a:rPr>
              <a:t>Prepare entity tags from input</a:t>
            </a:r>
            <a:endParaRPr/>
          </a:p>
        </p:txBody>
      </p:sp>
      <p:cxnSp>
        <p:nvCxnSpPr>
          <p:cNvPr id="143" name="Google Shape;143;p17"/>
          <p:cNvCxnSpPr>
            <a:stCxn id="140" idx="3"/>
            <a:endCxn id="142" idx="1"/>
          </p:cNvCxnSpPr>
          <p:nvPr/>
        </p:nvCxnSpPr>
        <p:spPr>
          <a:xfrm>
            <a:off x="8628669" y="1447586"/>
            <a:ext cx="732000" cy="0"/>
          </a:xfrm>
          <a:prstGeom prst="straightConnector1">
            <a:avLst/>
          </a:prstGeom>
          <a:noFill/>
          <a:ln cap="flat" cmpd="sng" w="9525">
            <a:solidFill>
              <a:schemeClr val="accent1"/>
            </a:solidFill>
            <a:prstDash val="solid"/>
            <a:miter lim="800000"/>
            <a:headEnd len="sm" w="sm" type="none"/>
            <a:tailEnd len="med" w="med" type="triangle"/>
          </a:ln>
        </p:spPr>
      </p:cxnSp>
      <p:pic>
        <p:nvPicPr>
          <p:cNvPr id="144" name="Google Shape;144;p17"/>
          <p:cNvPicPr preferRelativeResize="0"/>
          <p:nvPr/>
        </p:nvPicPr>
        <p:blipFill rotWithShape="1">
          <a:blip r:embed="rId3">
            <a:alphaModFix/>
          </a:blip>
          <a:srcRect b="0" l="0" r="0" t="0"/>
          <a:stretch/>
        </p:blipFill>
        <p:spPr>
          <a:xfrm>
            <a:off x="4591213" y="2074988"/>
            <a:ext cx="3949470" cy="919575"/>
          </a:xfrm>
          <a:prstGeom prst="rect">
            <a:avLst/>
          </a:prstGeom>
          <a:noFill/>
          <a:ln>
            <a:noFill/>
          </a:ln>
        </p:spPr>
      </p:pic>
      <p:pic>
        <p:nvPicPr>
          <p:cNvPr id="145" name="Google Shape;145;p17"/>
          <p:cNvPicPr preferRelativeResize="0"/>
          <p:nvPr/>
        </p:nvPicPr>
        <p:blipFill rotWithShape="1">
          <a:blip r:embed="rId4">
            <a:alphaModFix/>
          </a:blip>
          <a:srcRect b="0" l="0" r="0" t="0"/>
          <a:stretch/>
        </p:blipFill>
        <p:spPr>
          <a:xfrm>
            <a:off x="4591213" y="2911899"/>
            <a:ext cx="7449958" cy="1157679"/>
          </a:xfrm>
          <a:prstGeom prst="rect">
            <a:avLst/>
          </a:prstGeom>
          <a:noFill/>
          <a:ln>
            <a:noFill/>
          </a:ln>
        </p:spPr>
      </p:pic>
      <p:sp>
        <p:nvSpPr>
          <p:cNvPr id="146" name="Google Shape;146;p17"/>
          <p:cNvSpPr txBox="1"/>
          <p:nvPr/>
        </p:nvSpPr>
        <p:spPr>
          <a:xfrm>
            <a:off x="10231225" y="1720362"/>
            <a:ext cx="1960800" cy="120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200">
                <a:solidFill>
                  <a:schemeClr val="dk1"/>
                </a:solidFill>
                <a:latin typeface="Calibri"/>
                <a:ea typeface="Calibri"/>
                <a:cs typeface="Calibri"/>
                <a:sym typeface="Calibri"/>
              </a:rPr>
              <a:t>Target entity tagging:</a:t>
            </a:r>
            <a:br>
              <a:rPr lang="en-I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Other: B-OTH</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Hero: B-HERO</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Villain: B-VIL</a:t>
            </a:r>
            <a:endParaRPr/>
          </a:p>
          <a:p>
            <a:pPr indent="0" lvl="0" marL="0" marR="0" rtl="0" algn="l">
              <a:spcBef>
                <a:spcPts val="0"/>
              </a:spcBef>
              <a:spcAft>
                <a:spcPts val="0"/>
              </a:spcAft>
              <a:buNone/>
            </a:pPr>
            <a:r>
              <a:rPr lang="en-IN" sz="1200">
                <a:solidFill>
                  <a:schemeClr val="dk1"/>
                </a:solidFill>
                <a:latin typeface="Calibri"/>
                <a:ea typeface="Calibri"/>
                <a:cs typeface="Calibri"/>
                <a:sym typeface="Calibri"/>
              </a:rPr>
              <a:t>Victim: B-VIC</a:t>
            </a:r>
            <a:endParaRPr/>
          </a:p>
        </p:txBody>
      </p:sp>
      <p:sp>
        <p:nvSpPr>
          <p:cNvPr id="147" name="Google Shape;147;p17"/>
          <p:cNvSpPr/>
          <p:nvPr/>
        </p:nvSpPr>
        <p:spPr>
          <a:xfrm>
            <a:off x="179109" y="3031271"/>
            <a:ext cx="2573517" cy="1009650"/>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600">
                <a:solidFill>
                  <a:schemeClr val="dk1"/>
                </a:solidFill>
                <a:latin typeface="Calibri"/>
                <a:ea typeface="Calibri"/>
                <a:cs typeface="Calibri"/>
                <a:sym typeface="Calibri"/>
              </a:rPr>
              <a:t>Bert based entity extraction(pretrained: bert-large-NER)</a:t>
            </a:r>
            <a:endParaRPr/>
          </a:p>
        </p:txBody>
      </p:sp>
      <p:cxnSp>
        <p:nvCxnSpPr>
          <p:cNvPr id="148" name="Google Shape;148;p17"/>
          <p:cNvCxnSpPr>
            <a:stCxn id="139" idx="2"/>
            <a:endCxn id="147" idx="0"/>
          </p:cNvCxnSpPr>
          <p:nvPr/>
        </p:nvCxnSpPr>
        <p:spPr>
          <a:xfrm>
            <a:off x="1465868" y="1984914"/>
            <a:ext cx="0" cy="1046400"/>
          </a:xfrm>
          <a:prstGeom prst="straightConnector1">
            <a:avLst/>
          </a:prstGeom>
          <a:noFill/>
          <a:ln cap="flat" cmpd="sng" w="9525">
            <a:solidFill>
              <a:schemeClr val="accent1"/>
            </a:solidFill>
            <a:prstDash val="solid"/>
            <a:miter lim="800000"/>
            <a:headEnd len="sm" w="sm" type="none"/>
            <a:tailEnd len="med" w="med" type="triangle"/>
          </a:ln>
        </p:spPr>
      </p:cxnSp>
      <p:pic>
        <p:nvPicPr>
          <p:cNvPr id="149" name="Google Shape;149;p17"/>
          <p:cNvPicPr preferRelativeResize="0"/>
          <p:nvPr/>
        </p:nvPicPr>
        <p:blipFill rotWithShape="1">
          <a:blip r:embed="rId5">
            <a:alphaModFix/>
          </a:blip>
          <a:srcRect b="0" l="0" r="0" t="0"/>
          <a:stretch/>
        </p:blipFill>
        <p:spPr>
          <a:xfrm>
            <a:off x="166601" y="4116291"/>
            <a:ext cx="11849100" cy="1466850"/>
          </a:xfrm>
          <a:prstGeom prst="rect">
            <a:avLst/>
          </a:prstGeom>
          <a:noFill/>
          <a:ln>
            <a:noFill/>
          </a:ln>
        </p:spPr>
      </p:pic>
      <p:sp>
        <p:nvSpPr>
          <p:cNvPr id="150" name="Google Shape;150;p17"/>
          <p:cNvSpPr txBox="1"/>
          <p:nvPr/>
        </p:nvSpPr>
        <p:spPr>
          <a:xfrm>
            <a:off x="179109" y="5620849"/>
            <a:ext cx="11708091"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It can be seen from the above table that, the bert ner model was able to extract the entities very close to what was given in the input dataset. The last two columns represent the number of entities the dataset had and how many matching entities the bert was able to extract. For example: the first meme had bernie sanders &amp; Elizabeth warren in the dataset and the bert was able to extract both of these in its output. **here also we have taken fuzzy matching logic to find the intersection</a:t>
            </a:r>
            <a:endParaRPr/>
          </a:p>
        </p:txBody>
      </p:sp>
      <p:pic>
        <p:nvPicPr>
          <p:cNvPr descr="A picture containing logo&#10;&#10;Description automatically generated" id="151" name="Google Shape;151;p17"/>
          <p:cNvPicPr preferRelativeResize="0"/>
          <p:nvPr/>
        </p:nvPicPr>
        <p:blipFill rotWithShape="1">
          <a:blip r:embed="rId6">
            <a:alphaModFix/>
          </a:blip>
          <a:srcRect b="0" l="0" r="0" t="0"/>
          <a:stretch/>
        </p:blipFill>
        <p:spPr>
          <a:xfrm>
            <a:off x="11120202" y="99030"/>
            <a:ext cx="1071797" cy="79108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nvSpPr>
        <p:spPr>
          <a:xfrm>
            <a:off x="1006509" y="-68513"/>
            <a:ext cx="10179000" cy="775800"/>
          </a:xfrm>
          <a:prstGeom prst="rect">
            <a:avLst/>
          </a:prstGeom>
          <a:noFill/>
          <a:ln>
            <a:noFill/>
          </a:ln>
        </p:spPr>
        <p:txBody>
          <a:bodyPr anchorCtr="0" anchor="ctr" bIns="45700" lIns="91425" spcFirstLastPara="1" rIns="91425" wrap="square" tIns="45700">
            <a:normAutofit lnSpcReduction="10000"/>
          </a:bodyPr>
          <a:lstStyle/>
          <a:p>
            <a:pPr indent="0" lvl="0" marL="0" marR="0" rtl="0" algn="ctr">
              <a:lnSpc>
                <a:spcPct val="90000"/>
              </a:lnSpc>
              <a:spcBef>
                <a:spcPts val="0"/>
              </a:spcBef>
              <a:spcAft>
                <a:spcPts val="0"/>
              </a:spcAft>
              <a:buClr>
                <a:schemeClr val="dk1"/>
              </a:buClr>
              <a:buSzPts val="5200"/>
              <a:buFont typeface="Calibri"/>
              <a:buNone/>
            </a:pPr>
            <a:r>
              <a:rPr b="1" lang="en-IN" sz="5200">
                <a:solidFill>
                  <a:schemeClr val="dk1"/>
                </a:solidFill>
                <a:latin typeface="Calibri"/>
                <a:ea typeface="Calibri"/>
                <a:cs typeface="Calibri"/>
                <a:sym typeface="Calibri"/>
              </a:rPr>
              <a:t>Data Preparation(Metrics)</a:t>
            </a:r>
            <a:endParaRPr sz="1800">
              <a:solidFill>
                <a:schemeClr val="dk1"/>
              </a:solidFill>
              <a:latin typeface="Calibri"/>
              <a:ea typeface="Calibri"/>
              <a:cs typeface="Calibri"/>
              <a:sym typeface="Calibri"/>
            </a:endParaRPr>
          </a:p>
        </p:txBody>
      </p:sp>
      <p:pic>
        <p:nvPicPr>
          <p:cNvPr id="158" name="Google Shape;158;p18"/>
          <p:cNvPicPr preferRelativeResize="0"/>
          <p:nvPr/>
        </p:nvPicPr>
        <p:blipFill rotWithShape="1">
          <a:blip r:embed="rId3">
            <a:alphaModFix/>
          </a:blip>
          <a:srcRect b="0" l="0" r="0" t="0"/>
          <a:stretch/>
        </p:blipFill>
        <p:spPr>
          <a:xfrm>
            <a:off x="515200" y="974737"/>
            <a:ext cx="11334750" cy="4410075"/>
          </a:xfrm>
          <a:prstGeom prst="rect">
            <a:avLst/>
          </a:prstGeom>
          <a:noFill/>
          <a:ln>
            <a:noFill/>
          </a:ln>
        </p:spPr>
      </p:pic>
      <p:pic>
        <p:nvPicPr>
          <p:cNvPr descr="A picture containing logo&#10;&#10;Description automatically generated" id="159" name="Google Shape;159;p18"/>
          <p:cNvPicPr preferRelativeResize="0"/>
          <p:nvPr/>
        </p:nvPicPr>
        <p:blipFill rotWithShape="1">
          <a:blip r:embed="rId4">
            <a:alphaModFix/>
          </a:blip>
          <a:srcRect b="0" l="0" r="0" t="0"/>
          <a:stretch/>
        </p:blipFill>
        <p:spPr>
          <a:xfrm>
            <a:off x="11120202" y="99030"/>
            <a:ext cx="1071797" cy="79108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p:nvPr/>
        </p:nvSpPr>
        <p:spPr>
          <a:xfrm>
            <a:off x="1140644" y="153628"/>
            <a:ext cx="999241" cy="830997"/>
          </a:xfrm>
          <a:prstGeom prst="flowChartMultidocumen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5" name="Google Shape;165;p19"/>
          <p:cNvSpPr txBox="1"/>
          <p:nvPr/>
        </p:nvSpPr>
        <p:spPr>
          <a:xfrm>
            <a:off x="2083323" y="257354"/>
            <a:ext cx="126319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400">
                <a:solidFill>
                  <a:schemeClr val="dk1"/>
                </a:solidFill>
                <a:latin typeface="Calibri"/>
                <a:ea typeface="Calibri"/>
                <a:cs typeface="Calibri"/>
                <a:sym typeface="Calibri"/>
              </a:rPr>
              <a:t>meme images</a:t>
            </a:r>
            <a:endParaRPr/>
          </a:p>
        </p:txBody>
      </p:sp>
      <p:sp>
        <p:nvSpPr>
          <p:cNvPr id="166" name="Google Shape;166;p19"/>
          <p:cNvSpPr/>
          <p:nvPr/>
        </p:nvSpPr>
        <p:spPr>
          <a:xfrm>
            <a:off x="914399" y="1375838"/>
            <a:ext cx="1319752" cy="584462"/>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400">
                <a:solidFill>
                  <a:schemeClr val="dk1"/>
                </a:solidFill>
                <a:latin typeface="Calibri"/>
                <a:ea typeface="Calibri"/>
                <a:cs typeface="Calibri"/>
                <a:sym typeface="Calibri"/>
              </a:rPr>
              <a:t>Standardize images</a:t>
            </a:r>
            <a:endParaRPr/>
          </a:p>
        </p:txBody>
      </p:sp>
      <p:sp>
        <p:nvSpPr>
          <p:cNvPr id="167" name="Google Shape;167;p19"/>
          <p:cNvSpPr/>
          <p:nvPr/>
        </p:nvSpPr>
        <p:spPr>
          <a:xfrm>
            <a:off x="802725" y="2351528"/>
            <a:ext cx="1555500" cy="863100"/>
          </a:xfrm>
          <a:prstGeom prst="roundRect">
            <a:avLst>
              <a:gd fmla="val 16667" name="adj"/>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400">
                <a:solidFill>
                  <a:schemeClr val="dk1"/>
                </a:solidFill>
                <a:latin typeface="Calibri"/>
                <a:ea typeface="Calibri"/>
                <a:cs typeface="Calibri"/>
                <a:sym typeface="Calibri"/>
              </a:rPr>
              <a:t>Push images through pre-trained resnet18</a:t>
            </a:r>
            <a:endParaRPr/>
          </a:p>
        </p:txBody>
      </p:sp>
      <p:sp>
        <p:nvSpPr>
          <p:cNvPr id="168" name="Google Shape;168;p19"/>
          <p:cNvSpPr/>
          <p:nvPr/>
        </p:nvSpPr>
        <p:spPr>
          <a:xfrm>
            <a:off x="2984163" y="2917562"/>
            <a:ext cx="1451728" cy="641023"/>
          </a:xfrm>
          <a:prstGeom prst="roundRect">
            <a:avLst>
              <a:gd fmla="val 16667" name="adj"/>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400">
                <a:solidFill>
                  <a:schemeClr val="dk1"/>
                </a:solidFill>
                <a:latin typeface="Calibri"/>
                <a:ea typeface="Calibri"/>
                <a:cs typeface="Calibri"/>
                <a:sym typeface="Calibri"/>
              </a:rPr>
              <a:t>retrieve the layer4 feature map</a:t>
            </a:r>
            <a:endParaRPr/>
          </a:p>
        </p:txBody>
      </p:sp>
      <p:sp>
        <p:nvSpPr>
          <p:cNvPr id="169" name="Google Shape;169;p19"/>
          <p:cNvSpPr/>
          <p:nvPr/>
        </p:nvSpPr>
        <p:spPr>
          <a:xfrm>
            <a:off x="2984163" y="1808580"/>
            <a:ext cx="1451728" cy="641023"/>
          </a:xfrm>
          <a:prstGeom prst="roundRect">
            <a:avLst>
              <a:gd fmla="val 16667" name="adj"/>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400">
                <a:solidFill>
                  <a:schemeClr val="dk1"/>
                </a:solidFill>
                <a:latin typeface="Calibri"/>
                <a:ea typeface="Calibri"/>
                <a:cs typeface="Calibri"/>
                <a:sym typeface="Calibri"/>
              </a:rPr>
              <a:t>retrieve the predicted entities </a:t>
            </a:r>
            <a:endParaRPr/>
          </a:p>
        </p:txBody>
      </p:sp>
      <p:sp>
        <p:nvSpPr>
          <p:cNvPr id="170" name="Google Shape;170;p19"/>
          <p:cNvSpPr txBox="1"/>
          <p:nvPr/>
        </p:nvSpPr>
        <p:spPr>
          <a:xfrm>
            <a:off x="1006533" y="257354"/>
            <a:ext cx="10178934" cy="775736"/>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200"/>
              <a:buFont typeface="Calibri"/>
              <a:buNone/>
            </a:pPr>
            <a:r>
              <a:rPr b="1" lang="en-IN" sz="3200">
                <a:solidFill>
                  <a:schemeClr val="dk1"/>
                </a:solidFill>
                <a:latin typeface="Calibri"/>
                <a:ea typeface="Calibri"/>
                <a:cs typeface="Calibri"/>
                <a:sym typeface="Calibri"/>
              </a:rPr>
              <a:t>Fusion of both modalities</a:t>
            </a:r>
            <a:endParaRPr sz="3200">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chemeClr val="dk1"/>
              </a:buClr>
              <a:buSzPts val="3200"/>
              <a:buFont typeface="Calibri"/>
              <a:buNone/>
            </a:pPr>
            <a:r>
              <a:t/>
            </a:r>
            <a:endParaRPr b="1" sz="3200">
              <a:solidFill>
                <a:schemeClr val="dk1"/>
              </a:solidFill>
              <a:latin typeface="Calibri"/>
              <a:ea typeface="Calibri"/>
              <a:cs typeface="Calibri"/>
              <a:sym typeface="Calibri"/>
            </a:endParaRPr>
          </a:p>
        </p:txBody>
      </p:sp>
      <p:cxnSp>
        <p:nvCxnSpPr>
          <p:cNvPr id="171" name="Google Shape;171;p19"/>
          <p:cNvCxnSpPr>
            <a:stCxn id="164" idx="2"/>
            <a:endCxn id="166" idx="0"/>
          </p:cNvCxnSpPr>
          <p:nvPr/>
        </p:nvCxnSpPr>
        <p:spPr>
          <a:xfrm>
            <a:off x="1570780" y="953155"/>
            <a:ext cx="3600" cy="4227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72" name="Google Shape;172;p19"/>
          <p:cNvCxnSpPr>
            <a:stCxn id="166" idx="2"/>
            <a:endCxn id="167" idx="0"/>
          </p:cNvCxnSpPr>
          <p:nvPr/>
        </p:nvCxnSpPr>
        <p:spPr>
          <a:xfrm>
            <a:off x="1574275" y="1960300"/>
            <a:ext cx="6300" cy="391200"/>
          </a:xfrm>
          <a:prstGeom prst="straightConnector1">
            <a:avLst/>
          </a:prstGeom>
          <a:noFill/>
          <a:ln cap="flat" cmpd="sng" w="9525">
            <a:solidFill>
              <a:schemeClr val="accent1"/>
            </a:solidFill>
            <a:prstDash val="solid"/>
            <a:miter lim="800000"/>
            <a:headEnd len="sm" w="sm" type="none"/>
            <a:tailEnd len="med" w="med" type="triangle"/>
          </a:ln>
        </p:spPr>
      </p:cxnSp>
      <p:sp>
        <p:nvSpPr>
          <p:cNvPr id="173" name="Google Shape;173;p19"/>
          <p:cNvSpPr/>
          <p:nvPr/>
        </p:nvSpPr>
        <p:spPr>
          <a:xfrm>
            <a:off x="8958891" y="116449"/>
            <a:ext cx="999241" cy="772341"/>
          </a:xfrm>
          <a:prstGeom prst="flowChartMultidocumen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4" name="Google Shape;174;p19"/>
          <p:cNvSpPr txBox="1"/>
          <p:nvPr/>
        </p:nvSpPr>
        <p:spPr>
          <a:xfrm>
            <a:off x="9893994" y="126706"/>
            <a:ext cx="126319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400">
                <a:solidFill>
                  <a:schemeClr val="dk1"/>
                </a:solidFill>
                <a:latin typeface="Calibri"/>
                <a:ea typeface="Calibri"/>
                <a:cs typeface="Calibri"/>
                <a:sym typeface="Calibri"/>
              </a:rPr>
              <a:t>meme annotations</a:t>
            </a:r>
            <a:endParaRPr/>
          </a:p>
        </p:txBody>
      </p:sp>
      <p:sp>
        <p:nvSpPr>
          <p:cNvPr id="175" name="Google Shape;175;p19"/>
          <p:cNvSpPr/>
          <p:nvPr/>
        </p:nvSpPr>
        <p:spPr>
          <a:xfrm>
            <a:off x="7552305" y="2351513"/>
            <a:ext cx="1668681" cy="863027"/>
          </a:xfrm>
          <a:prstGeom prst="roundRect">
            <a:avLst>
              <a:gd fmla="val 16667" name="adj"/>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400">
                <a:solidFill>
                  <a:schemeClr val="dk1"/>
                </a:solidFill>
                <a:latin typeface="Calibri"/>
                <a:ea typeface="Calibri"/>
                <a:cs typeface="Calibri"/>
                <a:sym typeface="Calibri"/>
              </a:rPr>
              <a:t>get sentence embedding from pre-trained bert model</a:t>
            </a:r>
            <a:endParaRPr/>
          </a:p>
        </p:txBody>
      </p:sp>
      <p:sp>
        <p:nvSpPr>
          <p:cNvPr id="176" name="Google Shape;176;p19"/>
          <p:cNvSpPr/>
          <p:nvPr/>
        </p:nvSpPr>
        <p:spPr>
          <a:xfrm>
            <a:off x="8732650" y="1242702"/>
            <a:ext cx="1319700" cy="669600"/>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400">
                <a:solidFill>
                  <a:schemeClr val="dk1"/>
                </a:solidFill>
                <a:latin typeface="Calibri"/>
                <a:ea typeface="Calibri"/>
                <a:cs typeface="Calibri"/>
                <a:sym typeface="Calibri"/>
              </a:rPr>
              <a:t>pre-process ocr text and entities</a:t>
            </a:r>
            <a:endParaRPr/>
          </a:p>
        </p:txBody>
      </p:sp>
      <p:sp>
        <p:nvSpPr>
          <p:cNvPr id="177" name="Google Shape;177;p19"/>
          <p:cNvSpPr/>
          <p:nvPr/>
        </p:nvSpPr>
        <p:spPr>
          <a:xfrm>
            <a:off x="10108540" y="2351512"/>
            <a:ext cx="1668681" cy="863027"/>
          </a:xfrm>
          <a:prstGeom prst="roundRect">
            <a:avLst>
              <a:gd fmla="val 16667" name="adj"/>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400">
                <a:solidFill>
                  <a:schemeClr val="dk1"/>
                </a:solidFill>
                <a:latin typeface="Calibri"/>
                <a:ea typeface="Calibri"/>
                <a:cs typeface="Calibri"/>
                <a:sym typeface="Calibri"/>
              </a:rPr>
              <a:t>get entity embedding from pre-trained bert model</a:t>
            </a:r>
            <a:endParaRPr/>
          </a:p>
        </p:txBody>
      </p:sp>
      <p:cxnSp>
        <p:nvCxnSpPr>
          <p:cNvPr id="178" name="Google Shape;178;p19"/>
          <p:cNvCxnSpPr>
            <a:endCxn id="169" idx="1"/>
          </p:cNvCxnSpPr>
          <p:nvPr/>
        </p:nvCxnSpPr>
        <p:spPr>
          <a:xfrm flipH="1" rot="10800000">
            <a:off x="2358063" y="2129092"/>
            <a:ext cx="626100" cy="576000"/>
          </a:xfrm>
          <a:prstGeom prst="bentConnector3">
            <a:avLst>
              <a:gd fmla="val 50000" name="adj1"/>
            </a:avLst>
          </a:prstGeom>
          <a:noFill/>
          <a:ln cap="flat" cmpd="sng" w="9525">
            <a:solidFill>
              <a:schemeClr val="accent1"/>
            </a:solidFill>
            <a:prstDash val="solid"/>
            <a:miter lim="800000"/>
            <a:headEnd len="sm" w="sm" type="none"/>
            <a:tailEnd len="med" w="med" type="triangle"/>
          </a:ln>
        </p:spPr>
      </p:cxnSp>
      <p:cxnSp>
        <p:nvCxnSpPr>
          <p:cNvPr id="179" name="Google Shape;179;p19"/>
          <p:cNvCxnSpPr>
            <a:stCxn id="167" idx="3"/>
            <a:endCxn id="168" idx="1"/>
          </p:cNvCxnSpPr>
          <p:nvPr/>
        </p:nvCxnSpPr>
        <p:spPr>
          <a:xfrm>
            <a:off x="2358225" y="2783078"/>
            <a:ext cx="625800" cy="455100"/>
          </a:xfrm>
          <a:prstGeom prst="bentConnector3">
            <a:avLst>
              <a:gd fmla="val 50011" name="adj1"/>
            </a:avLst>
          </a:prstGeom>
          <a:noFill/>
          <a:ln cap="flat" cmpd="sng" w="9525">
            <a:solidFill>
              <a:schemeClr val="accent1"/>
            </a:solidFill>
            <a:prstDash val="solid"/>
            <a:miter lim="800000"/>
            <a:headEnd len="sm" w="sm" type="none"/>
            <a:tailEnd len="med" w="med" type="triangle"/>
          </a:ln>
        </p:spPr>
      </p:cxnSp>
      <p:sp>
        <p:nvSpPr>
          <p:cNvPr id="180" name="Google Shape;180;p19"/>
          <p:cNvSpPr/>
          <p:nvPr/>
        </p:nvSpPr>
        <p:spPr>
          <a:xfrm>
            <a:off x="4003829" y="3899521"/>
            <a:ext cx="5650790" cy="641023"/>
          </a:xfrm>
          <a:prstGeom prst="roundRect">
            <a:avLst>
              <a:gd fmla="val 16667" name="adj"/>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400">
                <a:solidFill>
                  <a:schemeClr val="dk1"/>
                </a:solidFill>
                <a:latin typeface="Calibri"/>
                <a:ea typeface="Calibri"/>
                <a:cs typeface="Calibri"/>
                <a:sym typeface="Calibri"/>
              </a:rPr>
              <a:t>concatenate all feature vectors from sentence, entity &amp; images</a:t>
            </a:r>
            <a:endParaRPr/>
          </a:p>
        </p:txBody>
      </p:sp>
      <p:cxnSp>
        <p:nvCxnSpPr>
          <p:cNvPr id="181" name="Google Shape;181;p19"/>
          <p:cNvCxnSpPr>
            <a:stCxn id="168" idx="2"/>
            <a:endCxn id="180" idx="1"/>
          </p:cNvCxnSpPr>
          <p:nvPr/>
        </p:nvCxnSpPr>
        <p:spPr>
          <a:xfrm flipH="1" rot="-5400000">
            <a:off x="3526127" y="3742485"/>
            <a:ext cx="661500" cy="293700"/>
          </a:xfrm>
          <a:prstGeom prst="bentConnector2">
            <a:avLst/>
          </a:prstGeom>
          <a:noFill/>
          <a:ln cap="flat" cmpd="sng" w="9525">
            <a:solidFill>
              <a:schemeClr val="accent1"/>
            </a:solidFill>
            <a:prstDash val="solid"/>
            <a:miter lim="800000"/>
            <a:headEnd len="sm" w="sm" type="none"/>
            <a:tailEnd len="med" w="med" type="triangle"/>
          </a:ln>
        </p:spPr>
      </p:cxnSp>
      <p:cxnSp>
        <p:nvCxnSpPr>
          <p:cNvPr id="182" name="Google Shape;182;p19"/>
          <p:cNvCxnSpPr>
            <a:stCxn id="175" idx="2"/>
            <a:endCxn id="180" idx="0"/>
          </p:cNvCxnSpPr>
          <p:nvPr/>
        </p:nvCxnSpPr>
        <p:spPr>
          <a:xfrm rot="5400000">
            <a:off x="7265546" y="2778340"/>
            <a:ext cx="684900" cy="1557300"/>
          </a:xfrm>
          <a:prstGeom prst="bentConnector3">
            <a:avLst>
              <a:gd fmla="val 50000" name="adj1"/>
            </a:avLst>
          </a:prstGeom>
          <a:noFill/>
          <a:ln cap="flat" cmpd="sng" w="9525">
            <a:solidFill>
              <a:schemeClr val="accent1"/>
            </a:solidFill>
            <a:prstDash val="solid"/>
            <a:miter lim="800000"/>
            <a:headEnd len="sm" w="sm" type="none"/>
            <a:tailEnd len="med" w="med" type="triangle"/>
          </a:ln>
        </p:spPr>
      </p:cxnSp>
      <p:cxnSp>
        <p:nvCxnSpPr>
          <p:cNvPr id="183" name="Google Shape;183;p19"/>
          <p:cNvCxnSpPr>
            <a:stCxn id="177" idx="2"/>
            <a:endCxn id="180" idx="3"/>
          </p:cNvCxnSpPr>
          <p:nvPr/>
        </p:nvCxnSpPr>
        <p:spPr>
          <a:xfrm rot="5400000">
            <a:off x="9795981" y="3073239"/>
            <a:ext cx="1005600" cy="1288200"/>
          </a:xfrm>
          <a:prstGeom prst="bentConnector2">
            <a:avLst/>
          </a:prstGeom>
          <a:noFill/>
          <a:ln cap="flat" cmpd="sng" w="9525">
            <a:solidFill>
              <a:schemeClr val="accent1"/>
            </a:solidFill>
            <a:prstDash val="solid"/>
            <a:miter lim="800000"/>
            <a:headEnd len="sm" w="sm" type="none"/>
            <a:tailEnd len="med" w="med" type="triangle"/>
          </a:ln>
        </p:spPr>
      </p:cxnSp>
      <p:sp>
        <p:nvSpPr>
          <p:cNvPr id="184" name="Google Shape;184;p19"/>
          <p:cNvSpPr/>
          <p:nvPr/>
        </p:nvSpPr>
        <p:spPr>
          <a:xfrm>
            <a:off x="5654306" y="4868877"/>
            <a:ext cx="2349836" cy="969865"/>
          </a:xfrm>
          <a:prstGeom prst="roundRect">
            <a:avLst>
              <a:gd fmla="val 16667" name="adj"/>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400">
                <a:solidFill>
                  <a:schemeClr val="dk1"/>
                </a:solidFill>
                <a:latin typeface="Calibri"/>
                <a:ea typeface="Calibri"/>
                <a:cs typeface="Calibri"/>
                <a:sym typeface="Calibri"/>
              </a:rPr>
              <a:t>Train with custom classifier class on target class: hero/villain/victim/other</a:t>
            </a:r>
            <a:endParaRPr/>
          </a:p>
        </p:txBody>
      </p:sp>
      <p:cxnSp>
        <p:nvCxnSpPr>
          <p:cNvPr id="185" name="Google Shape;185;p19"/>
          <p:cNvCxnSpPr>
            <a:stCxn id="180" idx="2"/>
            <a:endCxn id="184" idx="0"/>
          </p:cNvCxnSpPr>
          <p:nvPr/>
        </p:nvCxnSpPr>
        <p:spPr>
          <a:xfrm>
            <a:off x="6829224" y="4540544"/>
            <a:ext cx="0" cy="328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86" name="Google Shape;186;p19"/>
          <p:cNvCxnSpPr>
            <a:stCxn id="173" idx="2"/>
            <a:endCxn id="176" idx="0"/>
          </p:cNvCxnSpPr>
          <p:nvPr/>
        </p:nvCxnSpPr>
        <p:spPr>
          <a:xfrm>
            <a:off x="9389027" y="859541"/>
            <a:ext cx="3600" cy="3831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87" name="Google Shape;187;p19"/>
          <p:cNvCxnSpPr>
            <a:stCxn id="176" idx="2"/>
            <a:endCxn id="175" idx="0"/>
          </p:cNvCxnSpPr>
          <p:nvPr/>
        </p:nvCxnSpPr>
        <p:spPr>
          <a:xfrm rot="5400000">
            <a:off x="8669950" y="1628952"/>
            <a:ext cx="439200" cy="1005900"/>
          </a:xfrm>
          <a:prstGeom prst="bentConnector3">
            <a:avLst>
              <a:gd fmla="val 50001" name="adj1"/>
            </a:avLst>
          </a:prstGeom>
          <a:noFill/>
          <a:ln cap="flat" cmpd="sng" w="9525">
            <a:solidFill>
              <a:schemeClr val="accent1"/>
            </a:solidFill>
            <a:prstDash val="solid"/>
            <a:miter lim="800000"/>
            <a:headEnd len="sm" w="sm" type="none"/>
            <a:tailEnd len="med" w="med" type="triangle"/>
          </a:ln>
        </p:spPr>
      </p:cxnSp>
      <p:cxnSp>
        <p:nvCxnSpPr>
          <p:cNvPr id="188" name="Google Shape;188;p19"/>
          <p:cNvCxnSpPr>
            <a:stCxn id="176" idx="2"/>
            <a:endCxn id="177" idx="0"/>
          </p:cNvCxnSpPr>
          <p:nvPr/>
        </p:nvCxnSpPr>
        <p:spPr>
          <a:xfrm flipH="1" rot="-5400000">
            <a:off x="9948100" y="1356702"/>
            <a:ext cx="439200" cy="1550400"/>
          </a:xfrm>
          <a:prstGeom prst="bentConnector3">
            <a:avLst>
              <a:gd fmla="val 50001" name="adj1"/>
            </a:avLst>
          </a:prstGeom>
          <a:noFill/>
          <a:ln cap="flat" cmpd="sng" w="9525">
            <a:solidFill>
              <a:schemeClr val="accent1"/>
            </a:solidFill>
            <a:prstDash val="solid"/>
            <a:miter lim="800000"/>
            <a:headEnd len="sm" w="sm" type="none"/>
            <a:tailEnd len="med" w="med" type="triangle"/>
          </a:ln>
        </p:spPr>
      </p:cxnSp>
      <p:pic>
        <p:nvPicPr>
          <p:cNvPr id="189" name="Google Shape;189;p19"/>
          <p:cNvPicPr preferRelativeResize="0"/>
          <p:nvPr/>
        </p:nvPicPr>
        <p:blipFill rotWithShape="1">
          <a:blip r:embed="rId3">
            <a:alphaModFix/>
          </a:blip>
          <a:srcRect b="0" l="0" r="0" t="0"/>
          <a:stretch/>
        </p:blipFill>
        <p:spPr>
          <a:xfrm>
            <a:off x="613550" y="4631750"/>
            <a:ext cx="4691625" cy="1793275"/>
          </a:xfrm>
          <a:prstGeom prst="rect">
            <a:avLst/>
          </a:prstGeom>
          <a:noFill/>
          <a:ln>
            <a:noFill/>
          </a:ln>
        </p:spPr>
      </p:pic>
      <p:sp>
        <p:nvSpPr>
          <p:cNvPr id="190" name="Google Shape;190;p19"/>
          <p:cNvSpPr txBox="1"/>
          <p:nvPr/>
        </p:nvSpPr>
        <p:spPr>
          <a:xfrm>
            <a:off x="8756963" y="4729371"/>
            <a:ext cx="131975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hero</a:t>
            </a:r>
            <a:endParaRPr/>
          </a:p>
        </p:txBody>
      </p:sp>
      <p:sp>
        <p:nvSpPr>
          <p:cNvPr id="191" name="Google Shape;191;p19"/>
          <p:cNvSpPr txBox="1"/>
          <p:nvPr/>
        </p:nvSpPr>
        <p:spPr>
          <a:xfrm>
            <a:off x="8756963" y="5083059"/>
            <a:ext cx="131975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villain</a:t>
            </a:r>
            <a:endParaRPr/>
          </a:p>
        </p:txBody>
      </p:sp>
      <p:sp>
        <p:nvSpPr>
          <p:cNvPr id="192" name="Google Shape;192;p19"/>
          <p:cNvSpPr txBox="1"/>
          <p:nvPr/>
        </p:nvSpPr>
        <p:spPr>
          <a:xfrm>
            <a:off x="8756963" y="5436747"/>
            <a:ext cx="131975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victim</a:t>
            </a:r>
            <a:endParaRPr/>
          </a:p>
        </p:txBody>
      </p:sp>
      <p:sp>
        <p:nvSpPr>
          <p:cNvPr id="193" name="Google Shape;193;p19"/>
          <p:cNvSpPr txBox="1"/>
          <p:nvPr/>
        </p:nvSpPr>
        <p:spPr>
          <a:xfrm>
            <a:off x="8788788" y="5838742"/>
            <a:ext cx="131975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other</a:t>
            </a:r>
            <a:endParaRPr/>
          </a:p>
        </p:txBody>
      </p:sp>
      <p:cxnSp>
        <p:nvCxnSpPr>
          <p:cNvPr id="194" name="Google Shape;194;p19"/>
          <p:cNvCxnSpPr>
            <a:stCxn id="184" idx="3"/>
            <a:endCxn id="190" idx="1"/>
          </p:cNvCxnSpPr>
          <p:nvPr/>
        </p:nvCxnSpPr>
        <p:spPr>
          <a:xfrm flipH="1" rot="10800000">
            <a:off x="8004142" y="4914010"/>
            <a:ext cx="752700" cy="439800"/>
          </a:xfrm>
          <a:prstGeom prst="bentConnector3">
            <a:avLst>
              <a:gd fmla="val 50000" name="adj1"/>
            </a:avLst>
          </a:prstGeom>
          <a:noFill/>
          <a:ln cap="flat" cmpd="sng" w="9525">
            <a:solidFill>
              <a:schemeClr val="accent1"/>
            </a:solidFill>
            <a:prstDash val="solid"/>
            <a:miter lim="800000"/>
            <a:headEnd len="sm" w="sm" type="none"/>
            <a:tailEnd len="med" w="med" type="triangle"/>
          </a:ln>
        </p:spPr>
      </p:cxnSp>
      <p:cxnSp>
        <p:nvCxnSpPr>
          <p:cNvPr id="195" name="Google Shape;195;p19"/>
          <p:cNvCxnSpPr>
            <a:stCxn id="184" idx="3"/>
            <a:endCxn id="191" idx="1"/>
          </p:cNvCxnSpPr>
          <p:nvPr/>
        </p:nvCxnSpPr>
        <p:spPr>
          <a:xfrm flipH="1" rot="10800000">
            <a:off x="8004142" y="5267710"/>
            <a:ext cx="752700" cy="86100"/>
          </a:xfrm>
          <a:prstGeom prst="bentConnector3">
            <a:avLst>
              <a:gd fmla="val 50000" name="adj1"/>
            </a:avLst>
          </a:prstGeom>
          <a:noFill/>
          <a:ln cap="flat" cmpd="sng" w="9525">
            <a:solidFill>
              <a:schemeClr val="accent1"/>
            </a:solidFill>
            <a:prstDash val="solid"/>
            <a:miter lim="800000"/>
            <a:headEnd len="sm" w="sm" type="none"/>
            <a:tailEnd len="med" w="med" type="triangle"/>
          </a:ln>
        </p:spPr>
      </p:cxnSp>
      <p:cxnSp>
        <p:nvCxnSpPr>
          <p:cNvPr id="196" name="Google Shape;196;p19"/>
          <p:cNvCxnSpPr>
            <a:stCxn id="184" idx="3"/>
            <a:endCxn id="192" idx="1"/>
          </p:cNvCxnSpPr>
          <p:nvPr/>
        </p:nvCxnSpPr>
        <p:spPr>
          <a:xfrm>
            <a:off x="8004142" y="5353810"/>
            <a:ext cx="752700" cy="267600"/>
          </a:xfrm>
          <a:prstGeom prst="bentConnector3">
            <a:avLst>
              <a:gd fmla="val 50000" name="adj1"/>
            </a:avLst>
          </a:prstGeom>
          <a:noFill/>
          <a:ln cap="flat" cmpd="sng" w="9525">
            <a:solidFill>
              <a:schemeClr val="accent1"/>
            </a:solidFill>
            <a:prstDash val="solid"/>
            <a:miter lim="800000"/>
            <a:headEnd len="sm" w="sm" type="none"/>
            <a:tailEnd len="med" w="med" type="triangle"/>
          </a:ln>
        </p:spPr>
      </p:cxnSp>
      <p:cxnSp>
        <p:nvCxnSpPr>
          <p:cNvPr id="197" name="Google Shape;197;p19"/>
          <p:cNvCxnSpPr>
            <a:stCxn id="184" idx="3"/>
            <a:endCxn id="193" idx="1"/>
          </p:cNvCxnSpPr>
          <p:nvPr/>
        </p:nvCxnSpPr>
        <p:spPr>
          <a:xfrm>
            <a:off x="8004142" y="5353810"/>
            <a:ext cx="784500" cy="669600"/>
          </a:xfrm>
          <a:prstGeom prst="bentConnector3">
            <a:avLst>
              <a:gd fmla="val 50000" name="adj1"/>
            </a:avLst>
          </a:prstGeom>
          <a:noFill/>
          <a:ln cap="flat" cmpd="sng" w="9525">
            <a:solidFill>
              <a:schemeClr val="accent1"/>
            </a:solidFill>
            <a:prstDash val="solid"/>
            <a:miter lim="800000"/>
            <a:headEnd len="sm" w="sm" type="none"/>
            <a:tailEnd len="med" w="med" type="triangle"/>
          </a:ln>
        </p:spPr>
      </p:cxnSp>
      <p:pic>
        <p:nvPicPr>
          <p:cNvPr id="198" name="Google Shape;198;p19"/>
          <p:cNvPicPr preferRelativeResize="0"/>
          <p:nvPr/>
        </p:nvPicPr>
        <p:blipFill rotWithShape="1">
          <a:blip r:embed="rId4">
            <a:alphaModFix/>
          </a:blip>
          <a:srcRect b="0" l="0" r="0" t="0"/>
          <a:stretch/>
        </p:blipFill>
        <p:spPr>
          <a:xfrm>
            <a:off x="9757017" y="5131366"/>
            <a:ext cx="2371725" cy="800100"/>
          </a:xfrm>
          <a:prstGeom prst="rect">
            <a:avLst/>
          </a:prstGeom>
          <a:noFill/>
          <a:ln>
            <a:noFill/>
          </a:ln>
        </p:spPr>
      </p:pic>
      <p:pic>
        <p:nvPicPr>
          <p:cNvPr descr="A picture containing logo&#10;&#10;Description automatically generated" id="199" name="Google Shape;199;p19"/>
          <p:cNvPicPr preferRelativeResize="0"/>
          <p:nvPr/>
        </p:nvPicPr>
        <p:blipFill rotWithShape="1">
          <a:blip r:embed="rId5">
            <a:alphaModFix/>
          </a:blip>
          <a:srcRect b="0" l="0" r="0" t="0"/>
          <a:stretch/>
        </p:blipFill>
        <p:spPr>
          <a:xfrm>
            <a:off x="11120202" y="99030"/>
            <a:ext cx="1071797" cy="79108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0"/>
          <p:cNvSpPr txBox="1"/>
          <p:nvPr/>
        </p:nvSpPr>
        <p:spPr>
          <a:xfrm>
            <a:off x="1001684" y="170412"/>
            <a:ext cx="10178934" cy="775736"/>
          </a:xfrm>
          <a:prstGeom prst="rect">
            <a:avLst/>
          </a:prstGeom>
          <a:noFill/>
          <a:ln>
            <a:noFill/>
          </a:ln>
        </p:spPr>
        <p:txBody>
          <a:bodyPr anchorCtr="0" anchor="ctr" bIns="45700" lIns="91425" spcFirstLastPara="1" rIns="91425" wrap="square" tIns="45700">
            <a:normAutofit fontScale="90000"/>
          </a:bodyPr>
          <a:lstStyle/>
          <a:p>
            <a:pPr indent="0" lvl="0" marL="0" marR="0" rtl="0" algn="ctr">
              <a:lnSpc>
                <a:spcPct val="90000"/>
              </a:lnSpc>
              <a:spcBef>
                <a:spcPts val="0"/>
              </a:spcBef>
              <a:spcAft>
                <a:spcPts val="0"/>
              </a:spcAft>
              <a:buClr>
                <a:schemeClr val="dk1"/>
              </a:buClr>
              <a:buSzPct val="100000"/>
              <a:buFont typeface="Calibri"/>
              <a:buNone/>
            </a:pPr>
            <a:r>
              <a:rPr b="1" lang="en-IN" sz="5200">
                <a:solidFill>
                  <a:schemeClr val="dk1"/>
                </a:solidFill>
                <a:latin typeface="Calibri"/>
                <a:ea typeface="Calibri"/>
                <a:cs typeface="Calibri"/>
                <a:sym typeface="Calibri"/>
              </a:rPr>
              <a:t>Current performance and improvements</a:t>
            </a:r>
            <a:endParaRPr/>
          </a:p>
        </p:txBody>
      </p:sp>
      <p:sp>
        <p:nvSpPr>
          <p:cNvPr id="205" name="Google Shape;205;p20"/>
          <p:cNvSpPr txBox="1"/>
          <p:nvPr/>
        </p:nvSpPr>
        <p:spPr>
          <a:xfrm>
            <a:off x="6636469" y="1373016"/>
            <a:ext cx="5213100" cy="30783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Enhance the image classification model(fine-tuning resnet18) by adding more training samples/ leveraging face identification/ </a:t>
            </a:r>
            <a:r>
              <a:rPr lang="en-IN" sz="1800">
                <a:solidFill>
                  <a:schemeClr val="dk1"/>
                </a:solidFill>
                <a:latin typeface="Calibri"/>
                <a:ea typeface="Calibri"/>
                <a:cs typeface="Calibri"/>
                <a:sym typeface="Calibri"/>
              </a:rPr>
              <a:t>object</a:t>
            </a:r>
            <a:r>
              <a:rPr lang="en-IN" sz="1800">
                <a:solidFill>
                  <a:schemeClr val="dk1"/>
                </a:solidFill>
                <a:latin typeface="Calibri"/>
                <a:ea typeface="Calibri"/>
                <a:cs typeface="Calibri"/>
                <a:sym typeface="Calibri"/>
              </a:rPr>
              <a:t> detection models</a:t>
            </a:r>
            <a:endParaRPr/>
          </a:p>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Improve NER model by </a:t>
            </a:r>
            <a:r>
              <a:rPr lang="en-IN" sz="1800">
                <a:solidFill>
                  <a:schemeClr val="dk1"/>
                </a:solidFill>
                <a:latin typeface="Calibri"/>
                <a:ea typeface="Calibri"/>
                <a:cs typeface="Calibri"/>
                <a:sym typeface="Calibri"/>
              </a:rPr>
              <a:t>leveraging pre-trained</a:t>
            </a:r>
            <a:r>
              <a:rPr lang="en-IN" sz="1800">
                <a:solidFill>
                  <a:schemeClr val="dk1"/>
                </a:solidFill>
                <a:latin typeface="Calibri"/>
                <a:ea typeface="Calibri"/>
                <a:cs typeface="Calibri"/>
                <a:sym typeface="Calibri"/>
              </a:rPr>
              <a:t> object detection models and fine tuning existing BERT NER model</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Try out more advanced architecture with attention mechanism to handle the fusion of image &amp; text features.</a:t>
            </a:r>
            <a:endParaRPr/>
          </a:p>
          <a:p>
            <a:pPr indent="0" lvl="0" marL="457200" marR="0" rtl="0" algn="l">
              <a:spcBef>
                <a:spcPts val="0"/>
              </a:spcBef>
              <a:spcAft>
                <a:spcPts val="0"/>
              </a:spcAft>
              <a:buNone/>
            </a:pPr>
            <a:r>
              <a:t/>
            </a:r>
            <a:endParaRPr/>
          </a:p>
        </p:txBody>
      </p:sp>
      <p:pic>
        <p:nvPicPr>
          <p:cNvPr descr="Text&#10;&#10;Description automatically generated" id="206" name="Google Shape;206;p20"/>
          <p:cNvPicPr preferRelativeResize="0"/>
          <p:nvPr/>
        </p:nvPicPr>
        <p:blipFill rotWithShape="1">
          <a:blip r:embed="rId3">
            <a:alphaModFix/>
          </a:blip>
          <a:srcRect b="0" l="0" r="0" t="0"/>
          <a:stretch/>
        </p:blipFill>
        <p:spPr>
          <a:xfrm>
            <a:off x="1001684" y="1502330"/>
            <a:ext cx="5445157" cy="3097737"/>
          </a:xfrm>
          <a:prstGeom prst="rect">
            <a:avLst/>
          </a:prstGeom>
          <a:noFill/>
          <a:ln>
            <a:noFill/>
          </a:ln>
        </p:spPr>
      </p:pic>
      <p:sp>
        <p:nvSpPr>
          <p:cNvPr id="207" name="Google Shape;207;p20"/>
          <p:cNvSpPr txBox="1"/>
          <p:nvPr/>
        </p:nvSpPr>
        <p:spPr>
          <a:xfrm>
            <a:off x="1001684" y="4722829"/>
            <a:ext cx="223171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0: hero </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1: villain</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2: victim</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3: other</a:t>
            </a:r>
            <a:endParaRPr/>
          </a:p>
        </p:txBody>
      </p:sp>
      <p:pic>
        <p:nvPicPr>
          <p:cNvPr descr="A picture containing logo&#10;&#10;Description automatically generated" id="208" name="Google Shape;208;p20"/>
          <p:cNvPicPr preferRelativeResize="0"/>
          <p:nvPr/>
        </p:nvPicPr>
        <p:blipFill rotWithShape="1">
          <a:blip r:embed="rId4">
            <a:alphaModFix/>
          </a:blip>
          <a:srcRect b="0" l="0" r="0" t="0"/>
          <a:stretch/>
        </p:blipFill>
        <p:spPr>
          <a:xfrm>
            <a:off x="11120202" y="99030"/>
            <a:ext cx="1071797" cy="79108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3" name="Shape 213"/>
        <p:cNvGrpSpPr/>
        <p:nvPr/>
      </p:nvGrpSpPr>
      <p:grpSpPr>
        <a:xfrm>
          <a:off x="0" y="0"/>
          <a:ext cx="0" cy="0"/>
          <a:chOff x="0" y="0"/>
          <a:chExt cx="0" cy="0"/>
        </a:xfrm>
      </p:grpSpPr>
      <p:sp>
        <p:nvSpPr>
          <p:cNvPr id="214" name="Google Shape;214;p21"/>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5" name="Google Shape;215;p21"/>
          <p:cNvSpPr txBox="1"/>
          <p:nvPr>
            <p:ph type="ctrTitle"/>
          </p:nvPr>
        </p:nvSpPr>
        <p:spPr>
          <a:xfrm>
            <a:off x="1001684" y="165127"/>
            <a:ext cx="10178934" cy="775736"/>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b="1" lang="en-IN" sz="5200"/>
              <a:t>Reference Papers</a:t>
            </a:r>
            <a:endParaRPr/>
          </a:p>
        </p:txBody>
      </p:sp>
      <p:sp>
        <p:nvSpPr>
          <p:cNvPr id="216" name="Google Shape;216;p21"/>
          <p:cNvSpPr txBox="1"/>
          <p:nvPr/>
        </p:nvSpPr>
        <p:spPr>
          <a:xfrm>
            <a:off x="308047" y="1499144"/>
            <a:ext cx="11594143" cy="4678136"/>
          </a:xfrm>
          <a:prstGeom prst="rect">
            <a:avLst/>
          </a:prstGeom>
          <a:noFill/>
          <a:ln>
            <a:noFill/>
          </a:ln>
        </p:spPr>
        <p:txBody>
          <a:bodyPr anchorCtr="0" anchor="t" bIns="45700" lIns="91425" spcFirstLastPara="1" rIns="91425" wrap="square" tIns="45700">
            <a:normAutofit/>
          </a:bodyPr>
          <a:lstStyle/>
          <a:p>
            <a:pPr indent="-457200" lvl="0" marL="457200" marR="0" rtl="0" algn="l">
              <a:lnSpc>
                <a:spcPct val="100000"/>
              </a:lnSpc>
              <a:spcBef>
                <a:spcPts val="0"/>
              </a:spcBef>
              <a:spcAft>
                <a:spcPts val="0"/>
              </a:spcAft>
              <a:buClr>
                <a:schemeClr val="dk1"/>
              </a:buClr>
              <a:buSzPts val="1800"/>
              <a:buFont typeface="Calibri"/>
              <a:buAutoNum type="arabicPeriod"/>
            </a:pPr>
            <a:r>
              <a:rPr lang="en-IN" sz="1800">
                <a:solidFill>
                  <a:schemeClr val="dk1"/>
                </a:solidFill>
                <a:latin typeface="Quattrocento Sans"/>
                <a:ea typeface="Quattrocento Sans"/>
                <a:cs typeface="Quattrocento Sans"/>
                <a:sym typeface="Quattrocento Sans"/>
              </a:rPr>
              <a:t>Detecting Harmful Memes and Their Targets</a:t>
            </a:r>
            <a:r>
              <a:rPr lang="en-IN" sz="1800" u="sng">
                <a:solidFill>
                  <a:schemeClr val="dk1"/>
                </a:solidFill>
                <a:latin typeface="Quattrocento Sans"/>
                <a:ea typeface="Quattrocento Sans"/>
                <a:cs typeface="Quattrocento Sans"/>
                <a:sym typeface="Quattrocento Sans"/>
                <a:hlinkClick r:id="rId3">
                  <a:extLst>
                    <a:ext uri="{A12FA001-AC4F-418D-AE19-62706E023703}">
                      <ahyp:hlinkClr val="tx"/>
                    </a:ext>
                  </a:extLst>
                </a:hlinkClick>
              </a:rPr>
              <a:t> 2110.00413.pdf (arxiv.org)</a:t>
            </a:r>
            <a:endParaRPr sz="1800">
              <a:solidFill>
                <a:schemeClr val="dk1"/>
              </a:solidFill>
              <a:latin typeface="Quattrocento Sans"/>
              <a:ea typeface="Quattrocento Sans"/>
              <a:cs typeface="Quattrocento Sans"/>
              <a:sym typeface="Quattrocento Sans"/>
            </a:endParaRPr>
          </a:p>
          <a:p>
            <a:pPr indent="-457200" lvl="0" marL="457200" marR="0" rtl="0" algn="l">
              <a:lnSpc>
                <a:spcPct val="100000"/>
              </a:lnSpc>
              <a:spcBef>
                <a:spcPts val="1000"/>
              </a:spcBef>
              <a:spcAft>
                <a:spcPts val="0"/>
              </a:spcAft>
              <a:buClr>
                <a:schemeClr val="dk1"/>
              </a:buClr>
              <a:buSzPts val="1800"/>
              <a:buFont typeface="Calibri"/>
              <a:buAutoNum type="arabicPeriod"/>
            </a:pPr>
            <a:r>
              <a:rPr lang="en-IN" sz="1800">
                <a:solidFill>
                  <a:schemeClr val="dk1"/>
                </a:solidFill>
                <a:latin typeface="Quattrocento Sans"/>
                <a:ea typeface="Quattrocento Sans"/>
                <a:cs typeface="Quattrocento Sans"/>
                <a:sym typeface="Quattrocento Sans"/>
              </a:rPr>
              <a:t>Can images help recognize entities? A study of the role of images for Multimodal NER </a:t>
            </a:r>
            <a:r>
              <a:rPr lang="en-IN" sz="1800" u="sng">
                <a:solidFill>
                  <a:schemeClr val="dk1"/>
                </a:solidFill>
                <a:latin typeface="Quattrocento Sans"/>
                <a:ea typeface="Quattrocento Sans"/>
                <a:cs typeface="Quattrocento Sans"/>
                <a:sym typeface="Quattrocento Sans"/>
                <a:hlinkClick r:id="rId4">
                  <a:extLst>
                    <a:ext uri="{A12FA001-AC4F-418D-AE19-62706E023703}">
                      <ahyp:hlinkClr val="tx"/>
                    </a:ext>
                  </a:extLst>
                </a:hlinkClick>
              </a:rPr>
              <a:t>2010.12712.pdf (arxiv.org)</a:t>
            </a:r>
            <a:endParaRPr sz="1800">
              <a:solidFill>
                <a:schemeClr val="dk1"/>
              </a:solidFill>
              <a:latin typeface="Quattrocento Sans"/>
              <a:ea typeface="Quattrocento Sans"/>
              <a:cs typeface="Quattrocento Sans"/>
              <a:sym typeface="Quattrocento Sans"/>
            </a:endParaRPr>
          </a:p>
          <a:p>
            <a:pPr indent="-457200" lvl="0" marL="457200" marR="0" rtl="0" algn="l">
              <a:lnSpc>
                <a:spcPct val="100000"/>
              </a:lnSpc>
              <a:spcBef>
                <a:spcPts val="1000"/>
              </a:spcBef>
              <a:spcAft>
                <a:spcPts val="0"/>
              </a:spcAft>
              <a:buClr>
                <a:schemeClr val="dk1"/>
              </a:buClr>
              <a:buSzPts val="1800"/>
              <a:buFont typeface="Calibri"/>
              <a:buAutoNum type="arabicPeriod"/>
            </a:pPr>
            <a:r>
              <a:rPr lang="en-IN" sz="1800">
                <a:solidFill>
                  <a:schemeClr val="dk1"/>
                </a:solidFill>
                <a:latin typeface="Quattrocento Sans"/>
                <a:ea typeface="Quattrocento Sans"/>
                <a:cs typeface="Quattrocento Sans"/>
                <a:sym typeface="Quattrocento Sans"/>
              </a:rPr>
              <a:t>Object-Aware Multimodal Named Entity Recognition in Social Media Posts With Adversarial Learning </a:t>
            </a:r>
            <a:r>
              <a:rPr lang="en-IN" sz="1800" u="sng">
                <a:solidFill>
                  <a:schemeClr val="dk1"/>
                </a:solidFill>
                <a:latin typeface="Quattrocento Sans"/>
                <a:ea typeface="Quattrocento Sans"/>
                <a:cs typeface="Quattrocento Sans"/>
                <a:sym typeface="Quattrocento Sans"/>
                <a:hlinkClick r:id="rId5">
                  <a:extLst>
                    <a:ext uri="{A12FA001-AC4F-418D-AE19-62706E023703}">
                      <ahyp:hlinkClr val="tx"/>
                    </a:ext>
                  </a:extLst>
                </a:hlinkClick>
              </a:rPr>
              <a:t>IEEE Xplore Full-Text PDF:</a:t>
            </a:r>
            <a:endParaRPr sz="1800">
              <a:solidFill>
                <a:schemeClr val="dk1"/>
              </a:solidFill>
              <a:latin typeface="Quattrocento Sans"/>
              <a:ea typeface="Quattrocento Sans"/>
              <a:cs typeface="Quattrocento Sans"/>
              <a:sym typeface="Quattrocento Sans"/>
            </a:endParaRPr>
          </a:p>
          <a:p>
            <a:pPr indent="-457200" lvl="0" marL="457200" marR="0" rtl="0" algn="l">
              <a:lnSpc>
                <a:spcPct val="100000"/>
              </a:lnSpc>
              <a:spcBef>
                <a:spcPts val="1000"/>
              </a:spcBef>
              <a:spcAft>
                <a:spcPts val="0"/>
              </a:spcAft>
              <a:buClr>
                <a:schemeClr val="dk1"/>
              </a:buClr>
              <a:buSzPts val="1800"/>
              <a:buFont typeface="Calibri"/>
              <a:buAutoNum type="arabicPeriod"/>
            </a:pPr>
            <a:r>
              <a:rPr lang="en-IN" sz="1800">
                <a:solidFill>
                  <a:schemeClr val="dk1"/>
                </a:solidFill>
                <a:latin typeface="Quattrocento Sans"/>
                <a:ea typeface="Quattrocento Sans"/>
                <a:cs typeface="Quattrocento Sans"/>
                <a:sym typeface="Quattrocento Sans"/>
              </a:rPr>
              <a:t>A MULTIMODAL DEEP LEARNING APPROACH FOR NAMED ENTITY RECOGNITION FROM SOCIAL MEDIA </a:t>
            </a:r>
            <a:r>
              <a:rPr lang="en-IN" sz="1800" u="sng">
                <a:solidFill>
                  <a:schemeClr val="dk1"/>
                </a:solidFill>
                <a:latin typeface="Quattrocento Sans"/>
                <a:ea typeface="Quattrocento Sans"/>
                <a:cs typeface="Quattrocento Sans"/>
                <a:sym typeface="Quattrocento Sans"/>
                <a:hlinkClick r:id="rId6">
                  <a:extLst>
                    <a:ext uri="{A12FA001-AC4F-418D-AE19-62706E023703}">
                      <ahyp:hlinkClr val="tx"/>
                    </a:ext>
                  </a:extLst>
                </a:hlinkClick>
              </a:rPr>
              <a:t>2001.06888.pdf (arxiv.org)</a:t>
            </a:r>
            <a:endParaRPr sz="1800">
              <a:solidFill>
                <a:schemeClr val="dk1"/>
              </a:solidFill>
              <a:latin typeface="Quattrocento Sans"/>
              <a:ea typeface="Quattrocento Sans"/>
              <a:cs typeface="Quattrocento Sans"/>
              <a:sym typeface="Quattrocento Sans"/>
            </a:endParaRPr>
          </a:p>
          <a:p>
            <a:pPr indent="-457200" lvl="0" marL="457200" marR="0" rtl="0" algn="l">
              <a:lnSpc>
                <a:spcPct val="100000"/>
              </a:lnSpc>
              <a:spcBef>
                <a:spcPts val="1000"/>
              </a:spcBef>
              <a:spcAft>
                <a:spcPts val="0"/>
              </a:spcAft>
              <a:buClr>
                <a:schemeClr val="dk1"/>
              </a:buClr>
              <a:buSzPts val="1800"/>
              <a:buFont typeface="Calibri"/>
              <a:buAutoNum type="arabicPeriod"/>
            </a:pPr>
            <a:r>
              <a:rPr lang="en-IN" sz="1800">
                <a:solidFill>
                  <a:schemeClr val="dk1"/>
                </a:solidFill>
                <a:latin typeface="Quattrocento Sans"/>
                <a:ea typeface="Quattrocento Sans"/>
                <a:cs typeface="Quattrocento Sans"/>
                <a:sym typeface="Quattrocento Sans"/>
              </a:rPr>
              <a:t>ConcatBert: Supervised Multimodal Bitransformers for Classifying Images and Text (</a:t>
            </a:r>
            <a:r>
              <a:rPr lang="en-IN" sz="1800" u="sng">
                <a:solidFill>
                  <a:schemeClr val="dk1"/>
                </a:solidFill>
                <a:latin typeface="Quattrocento Sans"/>
                <a:ea typeface="Quattrocento Sans"/>
                <a:cs typeface="Quattrocento Sans"/>
                <a:sym typeface="Quattrocento Sans"/>
                <a:hlinkClick r:id="rId7">
                  <a:extLst>
                    <a:ext uri="{A12FA001-AC4F-418D-AE19-62706E023703}">
                      <ahyp:hlinkClr val="tx"/>
                    </a:ext>
                  </a:extLst>
                </a:hlinkClick>
              </a:rPr>
              <a:t>https://arxiv.org/pdf/1909.02950.pdf</a:t>
            </a:r>
            <a:r>
              <a:rPr lang="en-IN" sz="1800">
                <a:solidFill>
                  <a:schemeClr val="dk1"/>
                </a:solidFill>
                <a:latin typeface="Quattrocento Sans"/>
                <a:ea typeface="Quattrocento Sans"/>
                <a:cs typeface="Quattrocento Sans"/>
                <a:sym typeface="Quattrocento Sans"/>
              </a:rPr>
              <a:t> )</a:t>
            </a:r>
            <a:endParaRPr sz="1800">
              <a:solidFill>
                <a:schemeClr val="dk1"/>
              </a:solidFill>
              <a:latin typeface="Quattrocento Sans"/>
              <a:ea typeface="Quattrocento Sans"/>
              <a:cs typeface="Quattrocento Sans"/>
              <a:sym typeface="Quattrocento Sans"/>
            </a:endParaRPr>
          </a:p>
          <a:p>
            <a:pPr indent="0" lvl="0" marL="0" marR="0" rtl="0" algn="l">
              <a:lnSpc>
                <a:spcPct val="100000"/>
              </a:lnSpc>
              <a:spcBef>
                <a:spcPts val="1000"/>
              </a:spcBef>
              <a:spcAft>
                <a:spcPts val="0"/>
              </a:spcAft>
              <a:buClr>
                <a:schemeClr val="dk1"/>
              </a:buClr>
              <a:buSzPts val="1800"/>
              <a:buFont typeface="Arial"/>
              <a:buNone/>
            </a:pPr>
            <a:r>
              <a:t/>
            </a:r>
            <a:endParaRPr sz="1800">
              <a:solidFill>
                <a:schemeClr val="dk1"/>
              </a:solidFill>
              <a:latin typeface="Quattrocento Sans"/>
              <a:ea typeface="Quattrocento Sans"/>
              <a:cs typeface="Quattrocento Sans"/>
              <a:sym typeface="Quattrocento Sans"/>
            </a:endParaRPr>
          </a:p>
        </p:txBody>
      </p:sp>
      <p:pic>
        <p:nvPicPr>
          <p:cNvPr descr="A picture containing logo&#10;&#10;Description automatically generated" id="217" name="Google Shape;217;p21"/>
          <p:cNvPicPr preferRelativeResize="0"/>
          <p:nvPr/>
        </p:nvPicPr>
        <p:blipFill rotWithShape="1">
          <a:blip r:embed="rId8">
            <a:alphaModFix/>
          </a:blip>
          <a:srcRect b="0" l="0" r="0" t="0"/>
          <a:stretch/>
        </p:blipFill>
        <p:spPr>
          <a:xfrm>
            <a:off x="11120202" y="99030"/>
            <a:ext cx="1071797" cy="79108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