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privacygrad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log.cryptographyengineering.com/2016/06/15/what-is-differential-privacy/" TargetMode="External"/><Relationship Id="rId4" Type="http://schemas.openxmlformats.org/officeDocument/2006/relationships/hyperlink" Target="http://research.microsoft.com/en-us/um/people/horvitz/stochastic_privacy.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usableprivacy.org/data" TargetMode="External"/><Relationship Id="rId4" Type="http://schemas.openxmlformats.org/officeDocument/2006/relationships/hyperlink" Target="https://usableprivacy.org/publications" TargetMode="External"/><Relationship Id="rId5" Type="http://schemas.openxmlformats.org/officeDocument/2006/relationships/hyperlink" Target="http://privacyassistant.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How can we measure privacy risk?</a:t>
            </a:r>
          </a:p>
        </p:txBody>
      </p:sp>
      <p:sp>
        <p:nvSpPr>
          <p:cNvPr id="55" name="Shape 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Should a battery app collect your camera data?</a:t>
            </a:r>
          </a:p>
          <a:p>
            <a:pPr lvl="0">
              <a:spcBef>
                <a:spcPts val="0"/>
              </a:spcBef>
              <a:buNone/>
            </a:pPr>
            <a:r>
              <a:rPr lang="en"/>
              <a:t>If an app requests “unreasonable” permissions, is it riskier?</a:t>
            </a:r>
          </a:p>
          <a:p>
            <a:pPr lvl="0">
              <a:spcBef>
                <a:spcPts val="0"/>
              </a:spcBef>
              <a:buNone/>
            </a:pPr>
            <a:r>
              <a:rPr lang="en" u="sng">
                <a:solidFill>
                  <a:schemeClr val="hlink"/>
                </a:solidFill>
                <a:hlinkClick r:id="rId3"/>
              </a:rPr>
              <a:t>http://www.privacygrade.org/</a:t>
            </a:r>
          </a:p>
          <a:p>
            <a:pPr lvl="0" rt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Grading apps</a:t>
            </a:r>
          </a:p>
        </p:txBody>
      </p:sp>
      <p:pic>
        <p:nvPicPr>
          <p:cNvPr id="61" name="Shape 61"/>
          <p:cNvPicPr preferRelativeResize="0"/>
          <p:nvPr/>
        </p:nvPicPr>
        <p:blipFill>
          <a:blip r:embed="rId3">
            <a:alphaModFix/>
          </a:blip>
          <a:stretch>
            <a:fillRect/>
          </a:stretch>
        </p:blipFill>
        <p:spPr>
          <a:xfrm>
            <a:off x="430775" y="1322525"/>
            <a:ext cx="4006974" cy="3020524"/>
          </a:xfrm>
          <a:prstGeom prst="rect">
            <a:avLst/>
          </a:prstGeom>
          <a:noFill/>
          <a:ln>
            <a:noFill/>
          </a:ln>
        </p:spPr>
      </p:pic>
      <p:pic>
        <p:nvPicPr>
          <p:cNvPr id="62" name="Shape 62"/>
          <p:cNvPicPr preferRelativeResize="0"/>
          <p:nvPr/>
        </p:nvPicPr>
        <p:blipFill>
          <a:blip r:embed="rId4">
            <a:alphaModFix/>
          </a:blip>
          <a:stretch>
            <a:fillRect/>
          </a:stretch>
        </p:blipFill>
        <p:spPr>
          <a:xfrm>
            <a:off x="4985020" y="2008320"/>
            <a:ext cx="3847275" cy="134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Comparing apps</a:t>
            </a:r>
          </a:p>
        </p:txBody>
      </p:sp>
      <p:pic>
        <p:nvPicPr>
          <p:cNvPr id="68" name="Shape 68"/>
          <p:cNvPicPr preferRelativeResize="0"/>
          <p:nvPr/>
        </p:nvPicPr>
        <p:blipFill>
          <a:blip r:embed="rId3">
            <a:alphaModFix/>
          </a:blip>
          <a:stretch>
            <a:fillRect/>
          </a:stretch>
        </p:blipFill>
        <p:spPr>
          <a:xfrm>
            <a:off x="4457275" y="1093925"/>
            <a:ext cx="4042450" cy="3357700"/>
          </a:xfrm>
          <a:prstGeom prst="rect">
            <a:avLst/>
          </a:prstGeom>
          <a:noFill/>
          <a:ln>
            <a:noFill/>
          </a:ln>
        </p:spPr>
      </p:pic>
      <p:pic>
        <p:nvPicPr>
          <p:cNvPr id="69" name="Shape 69"/>
          <p:cNvPicPr preferRelativeResize="0"/>
          <p:nvPr/>
        </p:nvPicPr>
        <p:blipFill>
          <a:blip r:embed="rId4">
            <a:alphaModFix/>
          </a:blip>
          <a:stretch>
            <a:fillRect/>
          </a:stretch>
        </p:blipFill>
        <p:spPr>
          <a:xfrm>
            <a:off x="789100" y="1712187"/>
            <a:ext cx="2878750" cy="212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What can we do?</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Are there other ways of measuring privacy risk? </a:t>
            </a:r>
          </a:p>
          <a:p>
            <a:pPr lvl="0" rtl="0">
              <a:spcBef>
                <a:spcPts val="0"/>
              </a:spcBef>
              <a:buNone/>
            </a:pPr>
            <a:r>
              <a:t/>
            </a:r>
            <a:endParaRPr/>
          </a:p>
          <a:p>
            <a:pPr lvl="0" rtl="0">
              <a:spcBef>
                <a:spcPts val="0"/>
              </a:spcBef>
              <a:buNone/>
            </a:pPr>
            <a:r>
              <a:rPr lang="en"/>
              <a:t>Differential privacy </a:t>
            </a:r>
            <a:r>
              <a:rPr lang="en" u="sng">
                <a:solidFill>
                  <a:schemeClr val="hlink"/>
                </a:solidFill>
                <a:hlinkClick r:id="rId3"/>
              </a:rPr>
              <a:t>https://blog.cryptographyengineering.com/2016/06/15/what-is-differential-privacy/</a:t>
            </a:r>
          </a:p>
          <a:p>
            <a:pPr lvl="0" rtl="0">
              <a:spcBef>
                <a:spcPts val="0"/>
              </a:spcBef>
              <a:buNone/>
            </a:pPr>
            <a:r>
              <a:rPr lang="en"/>
              <a:t>Stochastic privacy </a:t>
            </a:r>
            <a:r>
              <a:rPr lang="en" u="sng">
                <a:solidFill>
                  <a:schemeClr val="hlink"/>
                </a:solidFill>
                <a:hlinkClick r:id="rId4"/>
              </a:rPr>
              <a:t>http://research.microsoft.com/en-us/um/people/horvitz/stochastic_privacy.pdf</a:t>
            </a:r>
            <a:r>
              <a:rPr lang="en"/>
              <a:t>  </a:t>
            </a:r>
          </a:p>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What does consent imply for app permissions?</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What happens when you grant permissions to your app?</a:t>
            </a:r>
          </a:p>
          <a:p>
            <a:pPr lvl="0">
              <a:spcBef>
                <a:spcPts val="0"/>
              </a:spcBef>
              <a:buNone/>
            </a:pPr>
            <a:r>
              <a:rPr lang="en"/>
              <a:t>Do we understand how the data collected by the app is used, and by whom?</a:t>
            </a:r>
          </a:p>
          <a:p>
            <a:pPr lvl="0">
              <a:spcBef>
                <a:spcPts val="0"/>
              </a:spcBef>
              <a:buNone/>
            </a:pPr>
            <a:r>
              <a:rPr lang="en"/>
              <a:t>What are you really agreeing to?</a:t>
            </a:r>
          </a:p>
          <a:p>
            <a:pPr lvl="0">
              <a:spcBef>
                <a:spcPts val="0"/>
              </a:spcBef>
              <a:buNone/>
            </a:pPr>
            <a:r>
              <a:t/>
            </a:r>
            <a:endParaRPr/>
          </a:p>
          <a:p>
            <a:pPr lvl="0" rtl="0">
              <a:spcBef>
                <a:spcPts val="0"/>
              </a:spcBef>
              <a:buNone/>
            </a:pPr>
            <a:r>
              <a:rPr lang="en"/>
              <a:t>Where IS all that info buried in the privacy policy?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Understanding Instagram’s Privacy Policy</a:t>
            </a:r>
          </a:p>
        </p:txBody>
      </p:sp>
      <p:sp>
        <p:nvSpPr>
          <p:cNvPr id="87" name="Shape 87"/>
          <p:cNvSpPr txBox="1"/>
          <p:nvPr/>
        </p:nvSpPr>
        <p:spPr>
          <a:xfrm>
            <a:off x="4121700" y="4322825"/>
            <a:ext cx="4297200" cy="4170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en">
                <a:solidFill>
                  <a:srgbClr val="999999"/>
                </a:solidFill>
              </a:rPr>
              <a:t>https://explore.usableprivacy.org/instagram.com/#</a:t>
            </a:r>
          </a:p>
          <a:p>
            <a:pPr lvl="0" rtl="0">
              <a:spcBef>
                <a:spcPts val="0"/>
              </a:spcBef>
              <a:buNone/>
            </a:pPr>
            <a:r>
              <a:t/>
            </a:r>
            <a:endParaRPr>
              <a:solidFill>
                <a:srgbClr val="999999"/>
              </a:solidFill>
            </a:endParaRPr>
          </a:p>
        </p:txBody>
      </p:sp>
      <p:pic>
        <p:nvPicPr>
          <p:cNvPr id="88" name="Shape 88"/>
          <p:cNvPicPr preferRelativeResize="0"/>
          <p:nvPr/>
        </p:nvPicPr>
        <p:blipFill>
          <a:blip r:embed="rId3">
            <a:alphaModFix/>
          </a:blip>
          <a:stretch>
            <a:fillRect/>
          </a:stretch>
        </p:blipFill>
        <p:spPr>
          <a:xfrm>
            <a:off x="3435900" y="1113450"/>
            <a:ext cx="5387849" cy="3069000"/>
          </a:xfrm>
          <a:prstGeom prst="rect">
            <a:avLst/>
          </a:prstGeom>
          <a:noFill/>
          <a:ln>
            <a:noFill/>
          </a:ln>
        </p:spPr>
      </p:pic>
      <p:sp>
        <p:nvSpPr>
          <p:cNvPr id="89" name="Shape 89"/>
          <p:cNvSpPr txBox="1"/>
          <p:nvPr/>
        </p:nvSpPr>
        <p:spPr>
          <a:xfrm>
            <a:off x="470500" y="1741750"/>
            <a:ext cx="2737500" cy="1678800"/>
          </a:xfrm>
          <a:prstGeom prst="rect">
            <a:avLst/>
          </a:prstGeom>
          <a:noFill/>
          <a:ln>
            <a:noFill/>
          </a:ln>
        </p:spPr>
        <p:txBody>
          <a:bodyPr anchorCtr="0" anchor="t" bIns="91425" lIns="91425" rIns="91425" tIns="91425">
            <a:noAutofit/>
          </a:bodyPr>
          <a:lstStyle/>
          <a:p>
            <a:pPr lvl="0">
              <a:spcBef>
                <a:spcPts val="0"/>
              </a:spcBef>
              <a:buNone/>
            </a:pPr>
            <a:r>
              <a:rPr lang="en" sz="1100">
                <a:solidFill>
                  <a:srgbClr val="262626"/>
                </a:solidFill>
                <a:highlight>
                  <a:srgbClr val="FFFFFF"/>
                </a:highlight>
              </a:rPr>
              <a:t>“Information we receive about you may be accessed, processed and retained for an extended period of time when it is the subject of a legal request or obligation, governmental investigation, or investigations concerning possible violations of our terms or policies, or otherwise to prevent harm.”</a:t>
            </a:r>
          </a:p>
        </p:txBody>
      </p:sp>
      <p:sp>
        <p:nvSpPr>
          <p:cNvPr id="90" name="Shape 90"/>
          <p:cNvSpPr txBox="1"/>
          <p:nvPr/>
        </p:nvSpPr>
        <p:spPr>
          <a:xfrm>
            <a:off x="470500" y="4170425"/>
            <a:ext cx="2406000" cy="572700"/>
          </a:xfrm>
          <a:prstGeom prst="rect">
            <a:avLst/>
          </a:prstGeom>
          <a:noFill/>
          <a:ln>
            <a:noFill/>
          </a:ln>
        </p:spPr>
        <p:txBody>
          <a:bodyPr anchorCtr="0" anchor="t" bIns="91425" lIns="91425" rIns="91425" tIns="91425">
            <a:noAutofit/>
          </a:bodyPr>
          <a:lstStyle/>
          <a:p>
            <a:pPr lvl="0" rtl="0">
              <a:spcBef>
                <a:spcPts val="0"/>
              </a:spcBef>
              <a:buNone/>
            </a:pPr>
            <a:r>
              <a:rPr lang="en">
                <a:solidFill>
                  <a:srgbClr val="999999"/>
                </a:solidFill>
              </a:rPr>
              <a:t>https://www.instagram.com/about/legal/privacy/</a:t>
            </a:r>
          </a:p>
          <a:p>
            <a:pPr lvl="0" rtl="0">
              <a:spcBef>
                <a:spcPts val="0"/>
              </a:spcBef>
              <a:buNone/>
            </a:pPr>
            <a:r>
              <a:t/>
            </a:r>
            <a:endParaRPr>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Comparing privacy policies</a:t>
            </a:r>
          </a:p>
        </p:txBody>
      </p:sp>
      <p:sp>
        <p:nvSpPr>
          <p:cNvPr id="96" name="Shape 96"/>
          <p:cNvSpPr txBox="1"/>
          <p:nvPr/>
        </p:nvSpPr>
        <p:spPr>
          <a:xfrm>
            <a:off x="921300" y="4170425"/>
            <a:ext cx="4831800" cy="417000"/>
          </a:xfrm>
          <a:prstGeom prst="rect">
            <a:avLst/>
          </a:prstGeom>
          <a:noFill/>
          <a:ln>
            <a:noFill/>
          </a:ln>
        </p:spPr>
        <p:txBody>
          <a:bodyPr anchorCtr="0" anchor="t" bIns="91425" lIns="91425" rIns="91425" tIns="91425">
            <a:noAutofit/>
          </a:bodyPr>
          <a:lstStyle/>
          <a:p>
            <a:pPr lvl="0">
              <a:spcBef>
                <a:spcPts val="0"/>
              </a:spcBef>
              <a:buNone/>
            </a:pPr>
            <a:r>
              <a:rPr lang="en">
                <a:solidFill>
                  <a:srgbClr val="999999"/>
                </a:solidFill>
              </a:rPr>
              <a:t>https://privacy.microsoft.com/en-us/privacystatement/</a:t>
            </a:r>
          </a:p>
        </p:txBody>
      </p:sp>
      <p:sp>
        <p:nvSpPr>
          <p:cNvPr id="97" name="Shape 97"/>
          <p:cNvSpPr txBox="1"/>
          <p:nvPr/>
        </p:nvSpPr>
        <p:spPr>
          <a:xfrm>
            <a:off x="851500" y="1093925"/>
            <a:ext cx="4662300" cy="3088500"/>
          </a:xfrm>
          <a:prstGeom prst="rect">
            <a:avLst/>
          </a:prstGeom>
          <a:noFill/>
          <a:ln>
            <a:noFill/>
          </a:ln>
        </p:spPr>
        <p:txBody>
          <a:bodyPr anchorCtr="0" anchor="t" bIns="91425" lIns="91425" rIns="91425" tIns="91425">
            <a:noAutofit/>
          </a:bodyPr>
          <a:lstStyle/>
          <a:p>
            <a:pPr lvl="0">
              <a:spcBef>
                <a:spcPts val="0"/>
              </a:spcBef>
              <a:buNone/>
            </a:pPr>
            <a:r>
              <a:rPr lang="en" sz="1000">
                <a:solidFill>
                  <a:srgbClr val="262626"/>
                </a:solidFill>
                <a:highlight>
                  <a:srgbClr val="FFFFFF"/>
                </a:highlight>
              </a:rPr>
              <a:t>“</a:t>
            </a:r>
            <a:r>
              <a:rPr b="1" lang="en" sz="1000">
                <a:solidFill>
                  <a:schemeClr val="dk1"/>
                </a:solidFill>
                <a:highlight>
                  <a:srgbClr val="FFFFFF"/>
                </a:highlight>
                <a:latin typeface="Verdana"/>
                <a:ea typeface="Verdana"/>
                <a:cs typeface="Verdana"/>
                <a:sym typeface="Verdana"/>
              </a:rPr>
              <a:t>Microsoft retains personal data for as long as necessary</a:t>
            </a:r>
            <a:r>
              <a:rPr lang="en" sz="1000">
                <a:solidFill>
                  <a:schemeClr val="dk1"/>
                </a:solidFill>
                <a:highlight>
                  <a:srgbClr val="FFFFFF"/>
                </a:highlight>
                <a:latin typeface="Verdana"/>
                <a:ea typeface="Verdana"/>
                <a:cs typeface="Verdana"/>
                <a:sym typeface="Verdana"/>
              </a:rPr>
              <a:t> to provide the products and fulfill the transactions you have requested, or for other essential purposes such as complying with our legal obligations, resolving disputes, and enforcing our agreements. For example:</a:t>
            </a:r>
          </a:p>
          <a:p>
            <a:pPr indent="-292100" lvl="0" marL="457200" rtl="0">
              <a:lnSpc>
                <a:spcPct val="115000"/>
              </a:lnSpc>
              <a:spcBef>
                <a:spcPts val="0"/>
              </a:spcBef>
              <a:spcAft>
                <a:spcPts val="900"/>
              </a:spcAft>
              <a:buClr>
                <a:schemeClr val="dk1"/>
              </a:buClr>
              <a:buSzPct val="100000"/>
              <a:buFont typeface="Verdana"/>
            </a:pPr>
            <a:r>
              <a:rPr lang="en" sz="1000">
                <a:solidFill>
                  <a:schemeClr val="dk1"/>
                </a:solidFill>
                <a:highlight>
                  <a:srgbClr val="FFFFFF"/>
                </a:highlight>
                <a:latin typeface="Verdana"/>
                <a:ea typeface="Verdana"/>
                <a:cs typeface="Verdana"/>
                <a:sym typeface="Verdana"/>
              </a:rPr>
              <a:t>For Bing search queries, we de-identify stored queries by removing the entirety of the IP address after 6 months, and cookie IDs and other cross-session identifiers after 18 months.</a:t>
            </a:r>
          </a:p>
          <a:p>
            <a:pPr indent="-292100" lvl="0" marL="457200" rtl="0">
              <a:lnSpc>
                <a:spcPct val="115000"/>
              </a:lnSpc>
              <a:spcBef>
                <a:spcPts val="0"/>
              </a:spcBef>
              <a:spcAft>
                <a:spcPts val="900"/>
              </a:spcAft>
              <a:buClr>
                <a:schemeClr val="dk1"/>
              </a:buClr>
              <a:buSzPct val="100000"/>
              <a:buFont typeface="Verdana"/>
            </a:pPr>
            <a:r>
              <a:rPr lang="en" sz="1000">
                <a:solidFill>
                  <a:schemeClr val="dk1"/>
                </a:solidFill>
                <a:highlight>
                  <a:srgbClr val="FFFFFF"/>
                </a:highlight>
                <a:latin typeface="Verdana"/>
                <a:ea typeface="Verdana"/>
                <a:cs typeface="Verdana"/>
                <a:sym typeface="Verdana"/>
              </a:rPr>
              <a:t>In Outlook.com, when your Deleted Items folder is emptied, those emptied items remain in our system for up to 30 days before final deletion.</a:t>
            </a:r>
          </a:p>
          <a:p>
            <a:pPr indent="-292100" lvl="0" marL="457200" rtl="0">
              <a:lnSpc>
                <a:spcPct val="115000"/>
              </a:lnSpc>
              <a:spcBef>
                <a:spcPts val="0"/>
              </a:spcBef>
              <a:spcAft>
                <a:spcPts val="900"/>
              </a:spcAft>
              <a:buClr>
                <a:schemeClr val="dk1"/>
              </a:buClr>
              <a:buSzPct val="100000"/>
              <a:buFont typeface="Verdana"/>
            </a:pPr>
            <a:r>
              <a:rPr lang="en" sz="1000">
                <a:solidFill>
                  <a:schemeClr val="dk1"/>
                </a:solidFill>
                <a:highlight>
                  <a:srgbClr val="FFFFFF"/>
                </a:highlight>
                <a:latin typeface="Verdana"/>
                <a:ea typeface="Verdana"/>
                <a:cs typeface="Verdana"/>
                <a:sym typeface="Verdana"/>
              </a:rPr>
              <a:t>If you remove a credit card from your account, Microsoft will retain transaction records containing your credit card number for as long as reasonably necessary to complete any existing transactions, to comply with Microsoft's legal and reporting requirements, and for the detection and prevention of fraud.</a:t>
            </a:r>
          </a:p>
        </p:txBody>
      </p:sp>
      <p:sp>
        <p:nvSpPr>
          <p:cNvPr id="98" name="Shape 98"/>
          <p:cNvSpPr txBox="1"/>
          <p:nvPr/>
        </p:nvSpPr>
        <p:spPr>
          <a:xfrm>
            <a:off x="6385350" y="1993000"/>
            <a:ext cx="2361900" cy="12405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999999"/>
                </a:solidFill>
              </a:rPr>
              <a:t>Why automated analysis of privacy policies is hard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What can we do?</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Help build a bot that makes it easier for you understand privacy policy jargon. </a:t>
            </a:r>
          </a:p>
          <a:p>
            <a:pPr lvl="0" rtl="0">
              <a:spcBef>
                <a:spcPts val="0"/>
              </a:spcBef>
              <a:buNone/>
            </a:pPr>
            <a:r>
              <a:rPr lang="en"/>
              <a:t>Download the annotated texts of privacy policies of a bunch of apps here - </a:t>
            </a:r>
            <a:r>
              <a:rPr lang="en" u="sng">
                <a:solidFill>
                  <a:schemeClr val="hlink"/>
                </a:solidFill>
                <a:hlinkClick r:id="rId3"/>
              </a:rPr>
              <a:t>https://www.usableprivacy.org/data</a:t>
            </a:r>
            <a:r>
              <a:rPr lang="en"/>
              <a:t> </a:t>
            </a:r>
          </a:p>
          <a:p>
            <a:pPr lvl="0" rtl="0">
              <a:spcBef>
                <a:spcPts val="0"/>
              </a:spcBef>
              <a:buNone/>
            </a:pPr>
            <a:r>
              <a:rPr lang="en"/>
              <a:t>Play with the data - ML + NLP</a:t>
            </a:r>
          </a:p>
          <a:p>
            <a:pPr lvl="0">
              <a:spcBef>
                <a:spcPts val="0"/>
              </a:spcBef>
              <a:buNone/>
            </a:pPr>
            <a:r>
              <a:rPr lang="en"/>
              <a:t>How can we answer simple questions like “How long will my data be stored?” in an automated manner? For starters, look at </a:t>
            </a:r>
            <a:r>
              <a:rPr lang="en" u="sng">
                <a:solidFill>
                  <a:schemeClr val="hlink"/>
                </a:solidFill>
                <a:hlinkClick r:id="rId4"/>
              </a:rPr>
              <a:t>https://usableprivacy.org/publications</a:t>
            </a:r>
          </a:p>
          <a:p>
            <a:pPr lvl="0" rtl="0">
              <a:spcBef>
                <a:spcPts val="0"/>
              </a:spcBef>
              <a:buNone/>
            </a:pPr>
            <a:r>
              <a:rPr lang="en"/>
              <a:t>How can we help users make better choices? </a:t>
            </a:r>
            <a:r>
              <a:rPr lang="en" u="sng">
                <a:solidFill>
                  <a:schemeClr val="hlink"/>
                </a:solidFill>
                <a:hlinkClick r:id="rId5"/>
              </a:rPr>
              <a:t>http://privacyassistant.org/</a:t>
            </a:r>
            <a:r>
              <a:rPr lang="en"/>
              <a:t>  </a:t>
            </a:r>
          </a:p>
          <a:p>
            <a:pPr lvl="0" rtl="0">
              <a:spcBef>
                <a:spcPts val="0"/>
              </a:spcBef>
              <a:buNone/>
            </a:pPr>
            <a:r>
              <a:t/>
            </a:r>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