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345F9-11B4-4C4C-8D7C-A2B5E1513BCC}" v="22" dt="2025-08-02T09:57:15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5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of industrial machinery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258" y="3313469"/>
            <a:ext cx="1081548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- </a:t>
            </a:r>
            <a:r>
              <a:rPr lang="en-US" sz="3600" b="1" dirty="0">
                <a:solidFill>
                  <a:srgbClr val="FFFF00"/>
                </a:solidFill>
                <a:latin typeface="Arial"/>
                <a:cs typeface="Arial"/>
              </a:rPr>
              <a:t>Siddharth Tewari 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- </a:t>
            </a:r>
            <a:r>
              <a:rPr lang="en-US" sz="3600" b="1" dirty="0">
                <a:solidFill>
                  <a:srgbClr val="FFFF00"/>
                </a:solidFill>
                <a:latin typeface="Arial"/>
                <a:cs typeface="Arial"/>
              </a:rPr>
              <a:t>University of Lucknow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– </a:t>
            </a:r>
            <a:r>
              <a:rPr lang="en-US" sz="3600" b="1" dirty="0">
                <a:solidFill>
                  <a:srgbClr val="FFFF00"/>
                </a:solidFill>
                <a:latin typeface="Arial"/>
                <a:cs typeface="Arial"/>
              </a:rPr>
              <a:t>Computer Science and</a:t>
            </a:r>
          </a:p>
          <a:p>
            <a:r>
              <a:rPr lang="en-US" sz="3600" b="1" dirty="0">
                <a:solidFill>
                  <a:srgbClr val="FFFF00"/>
                </a:solidFill>
                <a:latin typeface="Arial"/>
                <a:cs typeface="Arial"/>
              </a:rPr>
              <a:t>                        Engineering 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031E-F726-74B0-B808-CAB89D8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480EE-184B-1E00-64EF-0CEAA6D9E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58" y="1429610"/>
            <a:ext cx="11799811" cy="4726234"/>
          </a:xfrm>
        </p:spPr>
      </p:pic>
    </p:spTree>
    <p:extLst>
      <p:ext uri="{BB962C8B-B14F-4D97-AF65-F5344CB8AC3E}">
        <p14:creationId xmlns:p14="http://schemas.microsoft.com/office/powerpoint/2010/main" val="132137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4D87-FA9F-E38B-9FE5-1BAE4478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E8284-C01F-1CD5-9BC0-F7589A53A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74" y="1232452"/>
            <a:ext cx="11754937" cy="5099522"/>
          </a:xfrm>
        </p:spPr>
      </p:pic>
    </p:spTree>
    <p:extLst>
      <p:ext uri="{BB962C8B-B14F-4D97-AF65-F5344CB8AC3E}">
        <p14:creationId xmlns:p14="http://schemas.microsoft.com/office/powerpoint/2010/main" val="338326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/>
              <a:t>Created a machine learning model that helps us to predict the type of failure (e.g., tool wear , heat dissipation, power failure) based on real-time operational data.</a:t>
            </a:r>
          </a:p>
          <a:p>
            <a:pPr marL="305435" indent="-305435"/>
            <a:r>
              <a:rPr lang="en-IN" sz="2000" dirty="0"/>
              <a:t>This machine learning model  helps industrial machines to anticipate failures before they occur.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  Integration with IoT :</a:t>
            </a:r>
          </a:p>
          <a:p>
            <a:pPr marL="0" indent="0">
              <a:buNone/>
            </a:pPr>
            <a:r>
              <a:rPr lang="en-US" sz="2000" b="1" dirty="0"/>
              <a:t> The convergence of ML with Internet of Things (IoT) devices enables real-time data collection from sensors embedded in machinery. Edge computing allows ML models to process data locally, reducing latency and bandwidth costs.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 </a:t>
            </a:r>
            <a:r>
              <a:rPr lang="en-US" sz="2000" b="1" dirty="0">
                <a:latin typeface="+mj-lt"/>
              </a:rPr>
              <a:t>Cross-Industry Applications Scope :</a:t>
            </a:r>
          </a:p>
          <a:p>
            <a:pPr marL="0" indent="0">
              <a:buNone/>
            </a:pPr>
            <a:r>
              <a:rPr lang="en-US" sz="2000" b="1" dirty="0"/>
              <a:t>    Beyond traditional industries (manufacturing, energy), predictive maintenance will expand into healthcare (e.g., medical equipment), agriculture (e.g., farming machinery), and smart cities (e.g., infrastructure maintenance).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305435" indent="-305435"/>
            <a:r>
              <a:rPr lang="en-IN" sz="2800" b="1" dirty="0"/>
              <a:t>Kaggle dataset link(for predicting maintenance of industrial machinery) :</a:t>
            </a:r>
          </a:p>
          <a:p>
            <a:pPr marL="0" indent="0">
              <a:buNone/>
            </a:pPr>
            <a:r>
              <a:rPr lang="en-IN" sz="2400" b="1" dirty="0"/>
              <a:t>        https://www.kaggle.com/datasets/shivamb/machine-predictive-maintenance-classification </a:t>
            </a: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0A218-A01A-91E3-9F1E-CAC1287DE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1" y="1301749"/>
            <a:ext cx="8072283" cy="5384185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B00D2-37A7-C4D4-BA2E-8D94648CE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316" y="1301749"/>
            <a:ext cx="7698658" cy="5354689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79F9F-67A8-4A32-14A6-16FFD8AB0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620" y="1301750"/>
            <a:ext cx="7445198" cy="555625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Develop a predictive maintenance model for a fleet of industrial machines to anticipate failures before they occur. This project will involve analyzing sensor data from machinery to identify patterns that precede a failure. The goal is to create a classification model that can predict the type of failure (e.g., tool wear, heat dissipation, power failure) based on real-time operational data. This will enable proactive maintenance, reducing downtime and operational costs.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12" y="1107042"/>
            <a:ext cx="1187817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Develop a Machine Learning model that can predict the type of failure using the dataset provided. The model will analyse sensor data from machinery to identify patterns that precede a failure. This will enable proactive maintenance, reducing downtime and operational costs.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Data Collection: Use the Kaggle dataset on predictive maintenance of industrial machinery.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Preprocessing: Clean and normalise the dataset.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Model Training: Train a classification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Evaluation: Validate the model using accuracy, </a:t>
            </a:r>
            <a:r>
              <a:rPr lang="en-IN" sz="2000" dirty="0" err="1"/>
              <a:t>precision,recall</a:t>
            </a:r>
            <a:r>
              <a:rPr lang="en-IN" sz="2000" dirty="0"/>
              <a:t> and F1 score.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IBM Cloud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IBM Watson studio for model development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IBM Cloud object storage for dataset handling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000" b="1" dirty="0">
                <a:latin typeface="+mj-lt"/>
                <a:ea typeface="+mn-lt"/>
                <a:cs typeface="+mn-lt"/>
              </a:rPr>
              <a:t>Algorithm Selection:</a:t>
            </a:r>
          </a:p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             Snap Random Forest Classifier </a:t>
            </a:r>
            <a:endParaRPr lang="en-IN" sz="2000" dirty="0"/>
          </a:p>
          <a:p>
            <a:pPr marL="305435" indent="-305435"/>
            <a:r>
              <a:rPr lang="en-IN" sz="2000" b="1" dirty="0">
                <a:latin typeface="+mj-lt"/>
                <a:ea typeface="+mn-lt"/>
                <a:cs typeface="+mn-lt"/>
              </a:rPr>
              <a:t>Data Input:</a:t>
            </a:r>
          </a:p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             Air temperature , Process temperature, Rotational speed,  Torque, Tool wear ,Target</a:t>
            </a:r>
            <a:endParaRPr lang="en-IN" sz="2000" dirty="0"/>
          </a:p>
          <a:p>
            <a:pPr marL="305435" indent="-305435"/>
            <a:r>
              <a:rPr lang="en-IN" sz="2000" b="1" dirty="0">
                <a:latin typeface="+mj-lt"/>
                <a:ea typeface="+mn-lt"/>
                <a:cs typeface="+mn-lt"/>
              </a:rPr>
              <a:t>Training Process:</a:t>
            </a:r>
          </a:p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            Supervised learning using labelled failure type</a:t>
            </a:r>
            <a:endParaRPr lang="en-IN" sz="2000" dirty="0"/>
          </a:p>
          <a:p>
            <a:pPr marL="305435" indent="-305435"/>
            <a:r>
              <a:rPr lang="en-IN" sz="2000" b="1" dirty="0">
                <a:latin typeface="+mj-lt"/>
                <a:ea typeface="+mn-lt"/>
                <a:cs typeface="+mn-lt"/>
              </a:rPr>
              <a:t>Prediction Process:</a:t>
            </a:r>
          </a:p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            Model deployed on IBM Watson studio</a:t>
            </a:r>
            <a:endParaRPr lang="en-IN" sz="20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222D5A-AE5A-A474-6F13-B15AB19F8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57" y="1159826"/>
            <a:ext cx="11110812" cy="4996018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470E-38FF-6F8F-4B12-688722BE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EF4C05-60C7-218C-C8E1-EDF235A5D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21" y="1888440"/>
            <a:ext cx="11466387" cy="2840876"/>
          </a:xfrm>
        </p:spPr>
      </p:pic>
    </p:spTree>
    <p:extLst>
      <p:ext uri="{BB962C8B-B14F-4D97-AF65-F5344CB8AC3E}">
        <p14:creationId xmlns:p14="http://schemas.microsoft.com/office/powerpoint/2010/main" val="105089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23DD-AFBA-8926-DD0D-A3E72B66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829F0-76B6-3ECB-2B49-80ABEE645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792348"/>
            <a:ext cx="11029950" cy="3692404"/>
          </a:xfrm>
        </p:spPr>
      </p:pic>
    </p:spTree>
    <p:extLst>
      <p:ext uri="{BB962C8B-B14F-4D97-AF65-F5344CB8AC3E}">
        <p14:creationId xmlns:p14="http://schemas.microsoft.com/office/powerpoint/2010/main" val="21312663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156</TotalTime>
  <Words>530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Predictive maintenance of industrial machinery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SIDDHARTH TEWARI</cp:lastModifiedBy>
  <cp:revision>25</cp:revision>
  <dcterms:created xsi:type="dcterms:W3CDTF">2021-05-26T16:50:10Z</dcterms:created>
  <dcterms:modified xsi:type="dcterms:W3CDTF">2025-08-02T12:27:08Z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