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2c07bb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2c07bb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b372516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b372516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b372516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b372516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b2c07bb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b2c07bb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413f97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b413f97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2c07b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2c07b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b2c07bb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b2c07bb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2c07bb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2c07bb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b2c07bb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b2c07bb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b2c07bb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b2c07bb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2c07bb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2c07bb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2c07bb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2c07bb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2c07bb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2c07bb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Assessment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into EG’s Social Media data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Siddhant Thakur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May 26th, 2023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Campaigns</a:t>
            </a:r>
            <a:endParaRPr/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311700" y="1102925"/>
            <a:ext cx="8520600" cy="1554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</a:t>
            </a:r>
            <a:r>
              <a:rPr b="1" lang="en" sz="1400"/>
              <a:t> is our best performing campaign?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en" sz="1200" u="sng"/>
              <a:t>‘Community Engagement’</a:t>
            </a:r>
            <a:r>
              <a:rPr lang="en" sz="1200"/>
              <a:t> campaigns have been </a:t>
            </a:r>
            <a:r>
              <a:rPr lang="en" sz="1200"/>
              <a:t>the</a:t>
            </a:r>
            <a:r>
              <a:rPr lang="en" sz="1200"/>
              <a:t> most successful, grossing an engagement rate of </a:t>
            </a:r>
            <a:r>
              <a:rPr b="1" lang="en" sz="1200"/>
              <a:t>5.63%</a:t>
            </a:r>
            <a:r>
              <a:rPr lang="en" sz="1200"/>
              <a:t> as well as the highest number of impressions on average.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Posts with </a:t>
            </a:r>
            <a:r>
              <a:rPr b="1" lang="en" sz="1200"/>
              <a:t>no campaign </a:t>
            </a:r>
            <a:r>
              <a:rPr lang="en" sz="1200"/>
              <a:t>have also had a similar, if not better, amount of engagement rate when compared to other EG campaigns.</a:t>
            </a:r>
            <a:endParaRPr sz="1200"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5791" l="6603" r="8951" t="10393"/>
          <a:stretch/>
        </p:blipFill>
        <p:spPr>
          <a:xfrm>
            <a:off x="4054775" y="2742050"/>
            <a:ext cx="4777526" cy="21505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22197" t="0"/>
          <a:stretch/>
        </p:blipFill>
        <p:spPr>
          <a:xfrm>
            <a:off x="311700" y="2742050"/>
            <a:ext cx="3640025" cy="21505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6691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- XGBoost &amp; SHAP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6250" l="7692" r="7869" t="4327"/>
          <a:stretch/>
        </p:blipFill>
        <p:spPr>
          <a:xfrm>
            <a:off x="4589926" y="1111150"/>
            <a:ext cx="4390924" cy="141839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3"/>
          <p:cNvSpPr txBox="1"/>
          <p:nvPr>
            <p:ph idx="4294967295" type="body"/>
          </p:nvPr>
        </p:nvSpPr>
        <p:spPr>
          <a:xfrm>
            <a:off x="311700" y="1111150"/>
            <a:ext cx="4168800" cy="3882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Developed an </a:t>
            </a:r>
            <a:r>
              <a:rPr b="1" lang="en" sz="1400"/>
              <a:t>XGBoost Regression</a:t>
            </a:r>
            <a:r>
              <a:rPr lang="en" sz="1400"/>
              <a:t> model with </a:t>
            </a:r>
            <a:r>
              <a:rPr b="1" lang="en" sz="1400"/>
              <a:t>Engagement Rate</a:t>
            </a:r>
            <a:r>
              <a:rPr lang="en" sz="1400"/>
              <a:t> as the </a:t>
            </a:r>
            <a:r>
              <a:rPr b="1" lang="en" sz="1400"/>
              <a:t>target </a:t>
            </a:r>
            <a:r>
              <a:rPr lang="en" sz="1400"/>
              <a:t>variable to understand the impact of features on 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Distribution of predicted &amp; original engagement rate is </a:t>
            </a:r>
            <a:r>
              <a:rPr b="1" lang="en" sz="1400"/>
              <a:t>similar </a:t>
            </a:r>
            <a:r>
              <a:rPr lang="en" sz="1400"/>
              <a:t>with an </a:t>
            </a:r>
            <a:r>
              <a:rPr b="1" lang="en" sz="1400"/>
              <a:t>RMSE of 5.42</a:t>
            </a:r>
            <a:r>
              <a:rPr lang="en" sz="1400"/>
              <a:t>, which can be improved, but our primary aim is to </a:t>
            </a:r>
            <a:r>
              <a:rPr b="1" lang="en" sz="1400"/>
              <a:t>understand how features interact</a:t>
            </a:r>
            <a:r>
              <a:rPr lang="en" sz="1400"/>
              <a:t> with the target variable.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Video, Community Engagement &amp; DOTA2</a:t>
            </a:r>
            <a:r>
              <a:rPr lang="en" sz="1400"/>
              <a:t> positively affect the rate which corroborates our analyses.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Model gives insight in </a:t>
            </a:r>
            <a:r>
              <a:rPr b="1" lang="en" sz="1400"/>
              <a:t>Account Type</a:t>
            </a:r>
            <a:r>
              <a:rPr lang="en" sz="1400"/>
              <a:t> variable, where posting on </a:t>
            </a:r>
            <a:r>
              <a:rPr b="1" lang="en" sz="1400"/>
              <a:t>Facebook </a:t>
            </a:r>
            <a:r>
              <a:rPr lang="en" sz="1400"/>
              <a:t>has a positive impact on the engagement rate </a:t>
            </a:r>
            <a:r>
              <a:rPr lang="en" sz="1400"/>
              <a:t>contrary to posting on </a:t>
            </a:r>
            <a:r>
              <a:rPr b="1" lang="en" sz="1400"/>
              <a:t>Instagram</a:t>
            </a:r>
            <a:r>
              <a:rPr lang="en" sz="1400"/>
              <a:t>.</a:t>
            </a:r>
            <a:endParaRPr sz="1400"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925" y="2593100"/>
            <a:ext cx="4390924" cy="24010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175" y="1814650"/>
            <a:ext cx="678575" cy="1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4294967295" type="body"/>
          </p:nvPr>
        </p:nvSpPr>
        <p:spPr>
          <a:xfrm>
            <a:off x="311700" y="1107050"/>
            <a:ext cx="4260300" cy="1962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Photos and Videos on Facebook have a considerably better engagement rate than Instagram.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However, number of videos posted on Instagram (200) is higher than Facebook (86).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Facebook algorithm might be better at sharing EG’s content.</a:t>
            </a:r>
            <a:endParaRPr sz="1400"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</a:t>
            </a:r>
            <a:r>
              <a:rPr lang="en" sz="1200"/>
              <a:t>(contd.)</a:t>
            </a:r>
            <a:r>
              <a:rPr lang="en"/>
              <a:t> - </a:t>
            </a:r>
            <a:r>
              <a:rPr lang="en"/>
              <a:t>Account</a:t>
            </a:r>
            <a:r>
              <a:rPr lang="en"/>
              <a:t> Type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13389" r="0" t="0"/>
          <a:stretch/>
        </p:blipFill>
        <p:spPr>
          <a:xfrm>
            <a:off x="4668075" y="3158376"/>
            <a:ext cx="4164226" cy="16302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0" l="13194" r="0" t="0"/>
          <a:stretch/>
        </p:blipFill>
        <p:spPr>
          <a:xfrm>
            <a:off x="311701" y="3158377"/>
            <a:ext cx="4260299" cy="163029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075" y="1107100"/>
            <a:ext cx="4164225" cy="1962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4294967295" type="body"/>
          </p:nvPr>
        </p:nvSpPr>
        <p:spPr>
          <a:xfrm>
            <a:off x="311700" y="1106650"/>
            <a:ext cx="8520600" cy="3550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All </a:t>
            </a:r>
            <a:r>
              <a:rPr lang="en" sz="1400"/>
              <a:t>the</a:t>
            </a:r>
            <a:r>
              <a:rPr lang="en" sz="1400"/>
              <a:t> Social Channels should preferably post in </a:t>
            </a:r>
            <a:r>
              <a:rPr b="1" lang="en" sz="1400"/>
              <a:t>mornings (for higher impressions)</a:t>
            </a:r>
            <a:r>
              <a:rPr lang="en" sz="1400"/>
              <a:t> or </a:t>
            </a:r>
            <a:r>
              <a:rPr b="1" lang="en" sz="1400"/>
              <a:t>nights (for higher engagement rate)</a:t>
            </a:r>
            <a:r>
              <a:rPr lang="en" sz="1400"/>
              <a:t> on </a:t>
            </a:r>
            <a:r>
              <a:rPr b="1" lang="en" sz="1400"/>
              <a:t>Tuesdays or Thursdays </a:t>
            </a:r>
            <a:r>
              <a:rPr lang="en" sz="1400"/>
              <a:t>focusing on </a:t>
            </a:r>
            <a:r>
              <a:rPr b="1" lang="en" sz="1400"/>
              <a:t>Community Engagement</a:t>
            </a:r>
            <a:r>
              <a:rPr lang="en" sz="1400"/>
              <a:t> </a:t>
            </a:r>
            <a:r>
              <a:rPr lang="en" sz="1400"/>
              <a:t>and/or DOTA 2 </a:t>
            </a:r>
            <a:r>
              <a:rPr lang="en" sz="1400"/>
              <a:t>content consisting of </a:t>
            </a:r>
            <a:r>
              <a:rPr b="1" lang="en" sz="1400"/>
              <a:t>Videos and Photos</a:t>
            </a:r>
            <a:r>
              <a:rPr lang="en" sz="1400"/>
              <a:t> posting on </a:t>
            </a:r>
            <a:r>
              <a:rPr b="1" lang="en" sz="1400"/>
              <a:t>Facebook</a:t>
            </a:r>
            <a:r>
              <a:rPr b="1" lang="en" sz="1400"/>
              <a:t>, Tiktok or Youtube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Using the analysis gathered from the model, I would like to suggest the EG social media team to post more </a:t>
            </a:r>
            <a:r>
              <a:rPr lang="en" sz="1400"/>
              <a:t>Videos and Photos </a:t>
            </a:r>
            <a:r>
              <a:rPr lang="en" sz="1400"/>
              <a:t>on </a:t>
            </a:r>
            <a:r>
              <a:rPr b="1" lang="en" sz="1400"/>
              <a:t>Facebook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One of my other </a:t>
            </a:r>
            <a:r>
              <a:rPr lang="en" sz="1400"/>
              <a:t>suggestions would be to expand towards the </a:t>
            </a:r>
            <a:r>
              <a:rPr b="1" lang="en" sz="1400"/>
              <a:t>content creators</a:t>
            </a:r>
            <a:r>
              <a:rPr lang="en" sz="1400"/>
              <a:t> front through </a:t>
            </a:r>
            <a:r>
              <a:rPr b="1" lang="en" sz="1400"/>
              <a:t>Youtube </a:t>
            </a:r>
            <a:r>
              <a:rPr lang="en" sz="1400"/>
              <a:t>or any other streaming platform, since the data shows a higher engagement rate of </a:t>
            </a:r>
            <a:r>
              <a:rPr b="1" lang="en" sz="1400"/>
              <a:t>4.07%</a:t>
            </a:r>
            <a:r>
              <a:rPr lang="en" sz="1400"/>
              <a:t> with a </a:t>
            </a:r>
            <a:r>
              <a:rPr b="1" lang="en" sz="1400"/>
              <a:t>max </a:t>
            </a:r>
            <a:r>
              <a:rPr lang="en" sz="1400"/>
              <a:t>of </a:t>
            </a:r>
            <a:r>
              <a:rPr b="1" lang="en" sz="1400"/>
              <a:t>37.93%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Another suggestion for the team would be to not lose hope with the Valorant content due to recent qualification of EG’s Valorant team to Masters Tokyo.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“Correlation is not causation”</a:t>
            </a:r>
            <a:r>
              <a:rPr lang="en" sz="1400"/>
              <a:t> should be kept in mind!</a:t>
            </a:r>
            <a:endParaRPr sz="1400"/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Strategy &amp; Suggestions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220825"/>
            <a:ext cx="8520600" cy="333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 sz="1400"/>
              <a:t>Data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General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Cleaning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Outliers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 sz="1400"/>
              <a:t>Questions on Engagement Rate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Typical Reach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Day and Time of Posting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Game Titles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Media Types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Campaigns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 sz="1400"/>
              <a:t>Posting Strategy &amp; Suggestions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General</a:t>
            </a:r>
            <a:endParaRPr/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311700" y="1164900"/>
            <a:ext cx="3393600" cy="3387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lang="en" sz="1600"/>
              <a:t>3479 </a:t>
            </a:r>
            <a:r>
              <a:rPr lang="en" sz="1600"/>
              <a:t>rows with </a:t>
            </a:r>
            <a:r>
              <a:rPr b="1" lang="en" sz="1600"/>
              <a:t>966</a:t>
            </a:r>
            <a:r>
              <a:rPr lang="en" sz="1600"/>
              <a:t> rows having 0 Total Engagement.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/>
              <a:t>Contains </a:t>
            </a:r>
            <a:r>
              <a:rPr b="1" lang="en" sz="1600"/>
              <a:t>Impression </a:t>
            </a:r>
            <a:r>
              <a:rPr lang="en" sz="1600"/>
              <a:t>and </a:t>
            </a:r>
            <a:r>
              <a:rPr b="1" lang="en" sz="1600"/>
              <a:t>Engagement </a:t>
            </a:r>
            <a:r>
              <a:rPr lang="en" sz="1600"/>
              <a:t>statistics for posts made by different </a:t>
            </a:r>
            <a:r>
              <a:rPr b="1" lang="en" sz="1600"/>
              <a:t>EG </a:t>
            </a:r>
            <a:r>
              <a:rPr lang="en" sz="1600"/>
              <a:t>accounts on different platforms.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/>
              <a:t>Also contains the </a:t>
            </a:r>
            <a:r>
              <a:rPr b="1" lang="en" sz="1600"/>
              <a:t>date &amp; time</a:t>
            </a:r>
            <a:r>
              <a:rPr lang="en" sz="1600"/>
              <a:t> as well as the </a:t>
            </a:r>
            <a:r>
              <a:rPr b="1" lang="en" sz="1600"/>
              <a:t>type of media</a:t>
            </a:r>
            <a:r>
              <a:rPr lang="en" sz="1600"/>
              <a:t> associated with the post.</a:t>
            </a:r>
            <a:endParaRPr b="1" sz="16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900" y="1164900"/>
            <a:ext cx="4925400" cy="33871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Cleaning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075" y="3131750"/>
            <a:ext cx="4012200" cy="69419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125" y="1160425"/>
            <a:ext cx="2524125" cy="176800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11700" y="1160425"/>
            <a:ext cx="4260300" cy="33756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lang="en" sz="1600"/>
              <a:t>No </a:t>
            </a:r>
            <a:r>
              <a:rPr lang="en" sz="1600"/>
              <a:t>NaN values present.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lang="en" sz="1600"/>
              <a:t>‘Account’ </a:t>
            </a:r>
            <a:r>
              <a:rPr lang="en" sz="1600"/>
              <a:t>column had </a:t>
            </a:r>
            <a:r>
              <a:rPr b="1" lang="en" sz="1600" u="sng"/>
              <a:t>‘General’</a:t>
            </a:r>
            <a:r>
              <a:rPr b="1" lang="en" sz="1600"/>
              <a:t> </a:t>
            </a:r>
            <a:r>
              <a:rPr lang="en" sz="1600"/>
              <a:t>and </a:t>
            </a:r>
            <a:r>
              <a:rPr b="1" lang="en" sz="1600" u="sng"/>
              <a:t>‘General </a:t>
            </a:r>
            <a:r>
              <a:rPr lang="en" sz="1600" u="sng"/>
              <a:t>‘</a:t>
            </a:r>
            <a:r>
              <a:rPr lang="en" sz="1600"/>
              <a:t> with </a:t>
            </a:r>
            <a:r>
              <a:rPr b="1" lang="en" sz="1600"/>
              <a:t>‘LINKEDIN_COMPANY’ </a:t>
            </a:r>
            <a:r>
              <a:rPr lang="en" sz="1600"/>
              <a:t>as the </a:t>
            </a:r>
            <a:r>
              <a:rPr b="1" lang="en" sz="1600"/>
              <a:t>‘Account Type’ </a:t>
            </a:r>
            <a:r>
              <a:rPr lang="en" sz="1600"/>
              <a:t>under the first value.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LcPeriod"/>
            </a:pPr>
            <a:r>
              <a:rPr lang="en" sz="1600"/>
              <a:t>Solution - Combined together into one </a:t>
            </a:r>
            <a:r>
              <a:rPr b="1" lang="en" sz="1600" u="sng"/>
              <a:t>‘General’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/>
              <a:t>Calculated </a:t>
            </a:r>
            <a:r>
              <a:rPr b="1" lang="en" sz="1600"/>
              <a:t>Engagement Rate </a:t>
            </a:r>
            <a:r>
              <a:rPr lang="en" sz="1600"/>
              <a:t>using the formula given on the right.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48384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Outliers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4552" r="0" t="0"/>
          <a:stretch/>
        </p:blipFill>
        <p:spPr>
          <a:xfrm>
            <a:off x="5260000" y="410000"/>
            <a:ext cx="3631125" cy="2249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11700" y="1094400"/>
            <a:ext cx="4838400" cy="1565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 sz="1400"/>
              <a:t>4 outliers present in the data with </a:t>
            </a:r>
            <a:r>
              <a:rPr b="1" lang="en" sz="1400"/>
              <a:t>Engagement Rate more than 100%</a:t>
            </a:r>
            <a:r>
              <a:rPr lang="en" sz="1400"/>
              <a:t>, assumed to be edge cases.</a:t>
            </a:r>
            <a:endParaRPr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/>
              <a:t>Solution - Removed as data was being skewed.</a:t>
            </a:r>
            <a:endParaRPr b="1" sz="10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000" y="2750975"/>
            <a:ext cx="3631123" cy="2077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50975"/>
            <a:ext cx="4838274" cy="2077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311700" y="1116025"/>
            <a:ext cx="8520600" cy="1796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 is the typical engagement rate we can expect?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On average we see an engagement rate of 4.175% with a standard deviation of 6.538.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What’s the likelihood that we can achieve a 15% engagement rate?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Assuming normal distribution, the probability of achieving an engagement rate of 15% or more will be approximately 4.85% using z-score.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Since the distribution is skewed to the right, the probability of achieving an engagement rate of at least 15% shifts to 6.38 by using cumulative histogram.</a:t>
            </a:r>
            <a:endParaRPr sz="1200"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Typical Reach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3295" l="5411" r="8277" t="9512"/>
          <a:stretch/>
        </p:blipFill>
        <p:spPr>
          <a:xfrm>
            <a:off x="311700" y="2992900"/>
            <a:ext cx="4458000" cy="199555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25" y="2992900"/>
            <a:ext cx="3971075" cy="19955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Day and Time of Posting</a:t>
            </a:r>
            <a:endParaRPr/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311700" y="1109675"/>
            <a:ext cx="3949200" cy="2539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Does day of the week of posting affect engagement rates?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Posting on </a:t>
            </a:r>
            <a:r>
              <a:rPr b="1" lang="en" sz="1200"/>
              <a:t>Tuesday or Thursday</a:t>
            </a:r>
            <a:r>
              <a:rPr lang="en" sz="1200"/>
              <a:t> clearly have </a:t>
            </a:r>
            <a:r>
              <a:rPr b="1" lang="en" sz="1200"/>
              <a:t>better </a:t>
            </a:r>
            <a:r>
              <a:rPr lang="en" sz="1200"/>
              <a:t>engagement rates when compared to posting on Wednesday or Saturday.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Does time of posting affect engagement rates?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Posting at </a:t>
            </a:r>
            <a:r>
              <a:rPr b="1" lang="en" sz="1200"/>
              <a:t>Night (from midnight to 6am)</a:t>
            </a:r>
            <a:r>
              <a:rPr lang="en" sz="1200"/>
              <a:t> has a significantly </a:t>
            </a:r>
            <a:r>
              <a:rPr b="1" lang="en" sz="1200"/>
              <a:t>higher </a:t>
            </a:r>
            <a:r>
              <a:rPr lang="en" sz="1200"/>
              <a:t>engagement rate (7.87) than any other time of the day.</a:t>
            </a:r>
            <a:endParaRPr sz="12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1803" l="8240" r="7243" t="10230"/>
          <a:stretch/>
        </p:blipFill>
        <p:spPr>
          <a:xfrm>
            <a:off x="4368400" y="1109663"/>
            <a:ext cx="4463901" cy="19950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1933" l="6824" r="8608" t="9366"/>
          <a:stretch/>
        </p:blipFill>
        <p:spPr>
          <a:xfrm>
            <a:off x="4368400" y="3196575"/>
            <a:ext cx="4463901" cy="17286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728954"/>
            <a:ext cx="3949200" cy="119624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311700" y="1109213"/>
            <a:ext cx="8520600" cy="1538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How are game titles doing in terms of social performance? Specific game to focus on?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Highest impressions and engagement rate (4.299%) is maintained by </a:t>
            </a:r>
            <a:r>
              <a:rPr b="1" lang="en" sz="1200" u="sng"/>
              <a:t>‘General’</a:t>
            </a:r>
            <a:r>
              <a:rPr b="1" lang="en" sz="1200"/>
              <a:t> </a:t>
            </a:r>
            <a:r>
              <a:rPr lang="en" sz="1200"/>
              <a:t>posts.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Even though </a:t>
            </a:r>
            <a:r>
              <a:rPr lang="en" sz="1200"/>
              <a:t>‘CSGO’</a:t>
            </a:r>
            <a:r>
              <a:rPr b="1" lang="en" sz="1200"/>
              <a:t> </a:t>
            </a:r>
            <a:r>
              <a:rPr lang="en" sz="1200"/>
              <a:t>has a higher average impression count with fewer posts, </a:t>
            </a:r>
            <a:r>
              <a:rPr lang="en" sz="1200"/>
              <a:t>the </a:t>
            </a:r>
            <a:r>
              <a:rPr b="1" lang="en" sz="1200" u="sng"/>
              <a:t>‘DOTA2’</a:t>
            </a:r>
            <a:r>
              <a:rPr lang="en" sz="1200"/>
              <a:t> account is doing better with an engagement rate of </a:t>
            </a:r>
            <a:r>
              <a:rPr b="1" lang="en" sz="1200"/>
              <a:t>4.298%</a:t>
            </a:r>
            <a:r>
              <a:rPr lang="en" sz="1200"/>
              <a:t>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Focusing on </a:t>
            </a:r>
            <a:r>
              <a:rPr b="1" lang="en" sz="1200" u="sng"/>
              <a:t>‘Content Creators’</a:t>
            </a:r>
            <a:r>
              <a:rPr lang="en" sz="1200"/>
              <a:t> could also help increase engagement as it ranks third after ‘General’ and ‘DOTA2’ tags but has fewer samples.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Game Types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7022" l="6748" r="10139" t="12449"/>
          <a:stretch/>
        </p:blipFill>
        <p:spPr>
          <a:xfrm>
            <a:off x="3978600" y="2724075"/>
            <a:ext cx="4853700" cy="221567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24075"/>
            <a:ext cx="3572800" cy="2215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Media Types</a:t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311700" y="1107013"/>
            <a:ext cx="8520600" cy="1576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 media type performs the best?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Posts with </a:t>
            </a:r>
            <a:r>
              <a:rPr b="1" lang="en" sz="1200" u="sng"/>
              <a:t>‘Mixed’</a:t>
            </a:r>
            <a:r>
              <a:rPr lang="en" sz="1200"/>
              <a:t> form of media has performed the best with an engagement rate of </a:t>
            </a:r>
            <a:r>
              <a:rPr b="1" lang="en" sz="1200"/>
              <a:t>10.77%</a:t>
            </a:r>
            <a:r>
              <a:rPr lang="en" sz="1200"/>
              <a:t>. (N</a:t>
            </a:r>
            <a:r>
              <a:rPr lang="en" sz="1200"/>
              <a:t>ote that the number of samples are very few to make any sort of concrete conclusion</a:t>
            </a:r>
            <a:r>
              <a:rPr lang="en" sz="1200"/>
              <a:t>.)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en" sz="1200" u="sng"/>
              <a:t>‘Video’</a:t>
            </a:r>
            <a:r>
              <a:rPr lang="en" sz="1200"/>
              <a:t> and</a:t>
            </a:r>
            <a:r>
              <a:rPr b="1" lang="en" sz="1200"/>
              <a:t> </a:t>
            </a:r>
            <a:r>
              <a:rPr b="1" lang="en" sz="1200" u="sng"/>
              <a:t>‘Photo’</a:t>
            </a:r>
            <a:r>
              <a:rPr lang="en" sz="1200"/>
              <a:t> forms of media follow with an engagement rate of around 4.903 &amp; 4.877 respectively, with sufficient samples.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‘Album’ hasn’t been considered in the mix due to </a:t>
            </a:r>
            <a:r>
              <a:rPr b="1" lang="en" sz="1200"/>
              <a:t>insufficient</a:t>
            </a:r>
            <a:r>
              <a:rPr lang="en" sz="1200"/>
              <a:t> number of posts &amp; impressions.</a:t>
            </a:r>
            <a:endParaRPr sz="1200"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6578" l="6784" r="8520" t="11082"/>
          <a:stretch/>
        </p:blipFill>
        <p:spPr>
          <a:xfrm>
            <a:off x="311700" y="2759925"/>
            <a:ext cx="5114074" cy="2244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900" y="2759925"/>
            <a:ext cx="3321399" cy="2244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