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b2c07bb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b2c07bb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2c07bb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2c07bb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413f97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413f97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2c07b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2c07b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b2c07b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b2c07b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2c07bb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2c07bb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2c07b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2c07b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2c07bb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b2c07bb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2c07bb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2c07bb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2c07bb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2c07bb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2c07bb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b2c07bb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Assessment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EG’s Social Media data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Siddhant Thakur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26th, 2023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Campaigns</a:t>
            </a:r>
            <a:endParaRPr/>
          </a:p>
        </p:txBody>
      </p:sp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What</a:t>
            </a:r>
            <a:r>
              <a:rPr b="1" lang="en" sz="1600"/>
              <a:t> is our best performing campaign?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u="sng"/>
              <a:t>‘Community Engagement’</a:t>
            </a:r>
            <a:r>
              <a:rPr lang="en"/>
              <a:t> campaigns have been </a:t>
            </a:r>
            <a:r>
              <a:rPr lang="en"/>
              <a:t>the</a:t>
            </a:r>
            <a:r>
              <a:rPr lang="en"/>
              <a:t> most successful, grossing an engagement rate of </a:t>
            </a:r>
            <a:r>
              <a:rPr b="1" lang="en"/>
              <a:t>5.63%</a:t>
            </a:r>
            <a:r>
              <a:rPr lang="en"/>
              <a:t> as well as the highest number of impressions on average.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Posts with </a:t>
            </a:r>
            <a:r>
              <a:rPr b="1" lang="en"/>
              <a:t>no campaign </a:t>
            </a:r>
            <a:r>
              <a:rPr lang="en"/>
              <a:t>have also had a similar, if not better, amount of engagement rate when compared to other EG campaigns.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5791" l="6606" r="7703" t="10393"/>
          <a:stretch/>
        </p:blipFill>
        <p:spPr>
          <a:xfrm>
            <a:off x="0" y="2343900"/>
            <a:ext cx="5932901" cy="2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Strategy &amp; Suggestions</a:t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All </a:t>
            </a:r>
            <a:r>
              <a:rPr lang="en" sz="1600"/>
              <a:t>the</a:t>
            </a:r>
            <a:r>
              <a:rPr lang="en" sz="1600"/>
              <a:t> Social Channels should preferably post in </a:t>
            </a:r>
            <a:r>
              <a:rPr b="1" lang="en" sz="1600"/>
              <a:t>mornings (for higher impressions)</a:t>
            </a:r>
            <a:r>
              <a:rPr lang="en" sz="1600"/>
              <a:t> or </a:t>
            </a:r>
            <a:r>
              <a:rPr b="1" lang="en" sz="1600"/>
              <a:t>nights (for higher engagement rate)</a:t>
            </a:r>
            <a:r>
              <a:rPr lang="en" sz="1600"/>
              <a:t> on </a:t>
            </a:r>
            <a:r>
              <a:rPr b="1" lang="en" sz="1600"/>
              <a:t>Tuesdays, Thursdays or Sundays</a:t>
            </a:r>
            <a:r>
              <a:rPr lang="en" sz="1600"/>
              <a:t> focusing more on </a:t>
            </a:r>
            <a:r>
              <a:rPr b="1" lang="en" sz="1600"/>
              <a:t>General </a:t>
            </a:r>
            <a:r>
              <a:rPr lang="en" sz="1600"/>
              <a:t>posts </a:t>
            </a:r>
            <a:r>
              <a:rPr lang="en" sz="1600"/>
              <a:t>containing </a:t>
            </a:r>
            <a:r>
              <a:rPr b="1" lang="en" sz="1600"/>
              <a:t>Videos and Photos</a:t>
            </a:r>
            <a:r>
              <a:rPr lang="en" sz="1600"/>
              <a:t> while engaging with the community whenever possible.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Social Channels could also focus specifically on the </a:t>
            </a:r>
            <a:r>
              <a:rPr b="1" lang="en" sz="1600"/>
              <a:t>DOTA 2</a:t>
            </a:r>
            <a:r>
              <a:rPr lang="en" sz="1600"/>
              <a:t> community, since the engagement rate there is so high.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One of my suggestions for the team would be to expand towards the </a:t>
            </a:r>
            <a:r>
              <a:rPr b="1" lang="en" sz="1600"/>
              <a:t>content creators</a:t>
            </a:r>
            <a:r>
              <a:rPr lang="en" sz="1600"/>
              <a:t> front through </a:t>
            </a:r>
            <a:r>
              <a:rPr b="1" lang="en" sz="1600"/>
              <a:t>Youtube </a:t>
            </a:r>
            <a:r>
              <a:rPr lang="en" sz="1600"/>
              <a:t>or any other streaming platform, since the data shows a higher engagement rate of </a:t>
            </a:r>
            <a:r>
              <a:rPr b="1" lang="en" sz="1600"/>
              <a:t>4.07%</a:t>
            </a:r>
            <a:r>
              <a:rPr lang="en" sz="1600"/>
              <a:t> with a </a:t>
            </a:r>
            <a:r>
              <a:rPr b="1" lang="en" sz="1600"/>
              <a:t>max </a:t>
            </a:r>
            <a:r>
              <a:rPr lang="en" sz="1600"/>
              <a:t>of </a:t>
            </a:r>
            <a:r>
              <a:rPr b="1" lang="en" sz="1600"/>
              <a:t>37.93%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Another suggestion would be to not lose hope with the Valorant content due to recent qualification of EG’s Valorant team to Masters Tokyo.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“Correlation is not causation”</a:t>
            </a:r>
            <a:r>
              <a:rPr lang="en" sz="1600"/>
              <a:t> should also be kept in mind!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0825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n"/>
              <a:t>Data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General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Cleaning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Outliers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n"/>
              <a:t>Questions on Engagement Rate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Typical Reach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Day and Time of Posting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Game Titles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Media Types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Campaigns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n"/>
              <a:t>Posting Strategy &amp; Suggestions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General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11700" y="1210050"/>
            <a:ext cx="3393600" cy="2723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/>
              <a:t>Contains </a:t>
            </a:r>
            <a:r>
              <a:rPr b="1" lang="en"/>
              <a:t>Impression </a:t>
            </a:r>
            <a:r>
              <a:rPr lang="en"/>
              <a:t>and </a:t>
            </a:r>
            <a:r>
              <a:rPr b="1" lang="en"/>
              <a:t>Engagement </a:t>
            </a:r>
            <a:r>
              <a:rPr lang="en"/>
              <a:t>statistics for posts made by different </a:t>
            </a:r>
            <a:r>
              <a:rPr b="1" lang="en"/>
              <a:t>EG </a:t>
            </a:r>
            <a:r>
              <a:rPr lang="en"/>
              <a:t>accounts on different platforms.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/>
              <a:t>Also contains the date &amp; time as well as the type of media associated with the post.</a:t>
            </a:r>
            <a:endParaRPr b="1"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00" y="1210050"/>
            <a:ext cx="4925400" cy="272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Cleaning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88" y="3131750"/>
            <a:ext cx="4012200" cy="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13" y="1284188"/>
            <a:ext cx="2524125" cy="158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11700" y="1197000"/>
            <a:ext cx="42603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n"/>
              <a:t>No </a:t>
            </a:r>
            <a:r>
              <a:rPr lang="en"/>
              <a:t>NaN values present.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1" lang="en"/>
              <a:t>‘Account’ </a:t>
            </a:r>
            <a:r>
              <a:rPr lang="en"/>
              <a:t>column had </a:t>
            </a:r>
            <a:r>
              <a:rPr b="1" lang="en" u="sng"/>
              <a:t>‘General’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 u="sng"/>
              <a:t>‘General </a:t>
            </a:r>
            <a:r>
              <a:rPr lang="en" u="sng"/>
              <a:t>‘</a:t>
            </a:r>
            <a:r>
              <a:rPr lang="en"/>
              <a:t> with </a:t>
            </a:r>
            <a:r>
              <a:rPr b="1" lang="en"/>
              <a:t>‘LINKEDIN_COMPANY’ </a:t>
            </a:r>
            <a:r>
              <a:rPr lang="en"/>
              <a:t>as the </a:t>
            </a:r>
            <a:r>
              <a:rPr b="1" lang="en"/>
              <a:t>‘Account Type’ </a:t>
            </a:r>
            <a:r>
              <a:rPr lang="en"/>
              <a:t>under the first value.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lphaLcPeriod"/>
            </a:pPr>
            <a:r>
              <a:rPr lang="en" sz="1800"/>
              <a:t>Solution - Combined together into one </a:t>
            </a:r>
            <a:r>
              <a:rPr b="1" lang="en" sz="1800" u="sng"/>
              <a:t>‘General’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/>
              <a:t>Calculated </a:t>
            </a:r>
            <a:r>
              <a:rPr b="1" lang="en"/>
              <a:t>Engagement Rate </a:t>
            </a:r>
            <a:r>
              <a:rPr lang="en"/>
              <a:t>using the formula given on the right.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25839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Outliers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552" r="0" t="0"/>
          <a:stretch/>
        </p:blipFill>
        <p:spPr>
          <a:xfrm>
            <a:off x="5618425" y="410000"/>
            <a:ext cx="3525576" cy="2077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11700" y="1189688"/>
            <a:ext cx="4260300" cy="1470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/>
              <a:t>4 outliers present in the data with </a:t>
            </a:r>
            <a:r>
              <a:rPr b="1" lang="en"/>
              <a:t>Engagement Rate more than 100%</a:t>
            </a:r>
            <a:endParaRPr b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lang="en" sz="1600"/>
              <a:t>Solution - Removed as data was being skewed.</a:t>
            </a:r>
            <a:endParaRPr b="1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379" y="2814825"/>
            <a:ext cx="3388621" cy="20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0975"/>
            <a:ext cx="4838274" cy="186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11700" y="1017800"/>
            <a:ext cx="8520600" cy="1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is the typical engagement rate we can expect?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 average we see an engagement rate of 4.175% with a standard deviation of 6.538.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What’s the likelihood that we can achieve a 15% engagement rate?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Assuming the distribution is normal, the probability of achieving an engagement rate of 15% or more will be approximately 4.85% using z-score.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Since the distribution is skewed to the right, the probability of achieving an engagement rate of at least 15% shifts to 6.38 by using cumulative histogram.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Typical Reach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3291" l="5409" r="3374" t="5517"/>
          <a:stretch/>
        </p:blipFill>
        <p:spPr>
          <a:xfrm>
            <a:off x="311700" y="2907775"/>
            <a:ext cx="4995651" cy="2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900" y="2688863"/>
            <a:ext cx="3621375" cy="245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Day and Time of Posting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Does day of the week of posting affect engagement rates?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Posting on </a:t>
            </a:r>
            <a:r>
              <a:rPr b="1" lang="en"/>
              <a:t>Tuesday or Thursday</a:t>
            </a:r>
            <a:r>
              <a:rPr lang="en"/>
              <a:t> clearly have </a:t>
            </a:r>
            <a:r>
              <a:rPr b="1" lang="en"/>
              <a:t>better </a:t>
            </a:r>
            <a:r>
              <a:rPr lang="en"/>
              <a:t>engagement rates when compared to posting on Wednesday or Saturday.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Does time of posting affect engagement rates?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Posting at </a:t>
            </a:r>
            <a:r>
              <a:rPr b="1" lang="en"/>
              <a:t>Night (from midnight to 6am)</a:t>
            </a:r>
            <a:r>
              <a:rPr lang="en"/>
              <a:t> has a significantly </a:t>
            </a:r>
            <a:r>
              <a:rPr b="1" lang="en"/>
              <a:t>higher </a:t>
            </a:r>
            <a:r>
              <a:rPr lang="en"/>
              <a:t>engagement rate (7.87) than any other time of the day.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803" l="8240" r="7243" t="10230"/>
          <a:stretch/>
        </p:blipFill>
        <p:spPr>
          <a:xfrm>
            <a:off x="0" y="2634550"/>
            <a:ext cx="5004324" cy="2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1933" l="6824" r="8608" t="9366"/>
          <a:stretch/>
        </p:blipFill>
        <p:spPr>
          <a:xfrm>
            <a:off x="4843600" y="2679825"/>
            <a:ext cx="4300401" cy="2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How are game titles doing in terms of social performance? Specific game to focus on?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Highest impressions and engagement rate (4.299%) is maintained by </a:t>
            </a:r>
            <a:r>
              <a:rPr b="1" lang="en" u="sng"/>
              <a:t>‘General’</a:t>
            </a:r>
            <a:r>
              <a:rPr b="1" lang="en"/>
              <a:t> </a:t>
            </a:r>
            <a:r>
              <a:rPr lang="en"/>
              <a:t>posts.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Even though </a:t>
            </a:r>
            <a:r>
              <a:rPr lang="en"/>
              <a:t>‘CSGO’</a:t>
            </a:r>
            <a:r>
              <a:rPr b="1" lang="en"/>
              <a:t> </a:t>
            </a:r>
            <a:r>
              <a:rPr lang="en"/>
              <a:t>has a higher average impression count with fewer posts, </a:t>
            </a:r>
            <a:r>
              <a:rPr lang="en"/>
              <a:t>the </a:t>
            </a:r>
            <a:r>
              <a:rPr b="1" lang="en" u="sng"/>
              <a:t>‘DOTA2’</a:t>
            </a:r>
            <a:r>
              <a:rPr lang="en"/>
              <a:t> account is doing better with an engagement rate of </a:t>
            </a:r>
            <a:r>
              <a:rPr b="1" lang="en"/>
              <a:t>4.298%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Focusing on </a:t>
            </a:r>
            <a:r>
              <a:rPr b="1" lang="en" u="sng"/>
              <a:t>‘Content Creators’</a:t>
            </a:r>
            <a:r>
              <a:rPr lang="en"/>
              <a:t> could also help increase engagement as it ranks third after ‘General’ and ‘DOTA2’ tags but has fewer samples.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Game Types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997950"/>
            <a:ext cx="3041975" cy="172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4299" r="5561" t="7655"/>
          <a:stretch/>
        </p:blipFill>
        <p:spPr>
          <a:xfrm>
            <a:off x="3856775" y="2661350"/>
            <a:ext cx="5287226" cy="24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Media Types</a:t>
            </a:r>
            <a:endParaRPr/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What media type performs the best?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Posts with </a:t>
            </a:r>
            <a:r>
              <a:rPr b="1" lang="en" u="sng"/>
              <a:t>‘Mixed’</a:t>
            </a:r>
            <a:r>
              <a:rPr lang="en"/>
              <a:t> form of media has performed the best with an engagement rate of </a:t>
            </a:r>
            <a:r>
              <a:rPr b="1" lang="en"/>
              <a:t>10.77%</a:t>
            </a:r>
            <a:r>
              <a:rPr lang="en"/>
              <a:t>. (N</a:t>
            </a:r>
            <a:r>
              <a:rPr lang="en"/>
              <a:t>ote that the number of samples are very few to make any sort of concrete conclusion</a:t>
            </a:r>
            <a:r>
              <a:rPr lang="en"/>
              <a:t>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u="sng"/>
              <a:t>‘Video’</a:t>
            </a:r>
            <a:r>
              <a:rPr lang="en"/>
              <a:t> and</a:t>
            </a:r>
            <a:r>
              <a:rPr b="1" lang="en"/>
              <a:t> </a:t>
            </a:r>
            <a:r>
              <a:rPr b="1" lang="en" u="sng"/>
              <a:t>‘Photo’</a:t>
            </a:r>
            <a:r>
              <a:rPr lang="en"/>
              <a:t> forms of media follow with an engagement rate of around 4.903 &amp; 4.877 respectively, with sufficient samples.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‘Album’ hasn’t been considered in the mix due to </a:t>
            </a:r>
            <a:r>
              <a:rPr b="1" lang="en"/>
              <a:t>insufficient</a:t>
            </a:r>
            <a:r>
              <a:rPr lang="en"/>
              <a:t> number of posts &amp; impressions.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5119" l="4850" r="6638" t="11085"/>
          <a:stretch/>
        </p:blipFill>
        <p:spPr>
          <a:xfrm>
            <a:off x="0" y="2647925"/>
            <a:ext cx="5287226" cy="249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525" y="3252085"/>
            <a:ext cx="2960475" cy="18914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