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5"/>
  </p:notesMasterIdLst>
  <p:sldIdLst>
    <p:sldId id="282" r:id="rId2"/>
    <p:sldId id="257" r:id="rId3"/>
    <p:sldId id="256" r:id="rId4"/>
    <p:sldId id="258" r:id="rId5"/>
    <p:sldId id="285" r:id="rId6"/>
    <p:sldId id="284" r:id="rId7"/>
    <p:sldId id="259" r:id="rId8"/>
    <p:sldId id="261" r:id="rId9"/>
    <p:sldId id="263" r:id="rId10"/>
    <p:sldId id="265" r:id="rId11"/>
    <p:sldId id="270" r:id="rId12"/>
    <p:sldId id="269" r:id="rId13"/>
    <p:sldId id="271" r:id="rId14"/>
    <p:sldId id="260" r:id="rId15"/>
    <p:sldId id="274" r:id="rId16"/>
    <p:sldId id="272" r:id="rId17"/>
    <p:sldId id="275" r:id="rId18"/>
    <p:sldId id="264" r:id="rId19"/>
    <p:sldId id="283" r:id="rId20"/>
    <p:sldId id="279" r:id="rId21"/>
    <p:sldId id="280" r:id="rId22"/>
    <p:sldId id="281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20E"/>
    <a:srgbClr val="AB23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64"/>
  </p:normalViewPr>
  <p:slideViewPr>
    <p:cSldViewPr snapToGrid="0" snapToObjects="1">
      <p:cViewPr varScale="1">
        <p:scale>
          <a:sx n="137" d="100"/>
          <a:sy n="137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A4144-0AFD-B449-AB1C-F578077FB2D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ED483-BED0-A340-84E6-B5601E5A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D483-BED0-A340-84E6-B5601E5A4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D483-BED0-A340-84E6-B5601E5A4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etcode.com/" TargetMode="External"/><Relationship Id="rId3" Type="http://schemas.openxmlformats.org/officeDocument/2006/relationships/hyperlink" Target="http://www.projecteuler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algorithms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</a:t>
            </a:r>
            <a:r>
              <a:rPr lang="en-US" dirty="0" smtClean="0"/>
              <a:t> nerds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 internally?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9" y="2018536"/>
            <a:ext cx="5147226" cy="46720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if we called </a:t>
            </a:r>
            <a:r>
              <a:rPr lang="en-US" b="1" i="1" dirty="0" err="1" smtClean="0"/>
              <a:t>fibRecursive</a:t>
            </a:r>
            <a:r>
              <a:rPr lang="en-US" b="1" i="1" dirty="0" smtClean="0"/>
              <a:t>(5)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484340" y="2658213"/>
            <a:ext cx="10643908" cy="4107320"/>
            <a:chOff x="484340" y="2658213"/>
            <a:chExt cx="10643908" cy="4107320"/>
          </a:xfrm>
        </p:grpSpPr>
        <p:grpSp>
          <p:nvGrpSpPr>
            <p:cNvPr id="156" name="Group 155"/>
            <p:cNvGrpSpPr/>
            <p:nvPr/>
          </p:nvGrpSpPr>
          <p:grpSpPr>
            <a:xfrm>
              <a:off x="484340" y="2686257"/>
              <a:ext cx="10643908" cy="4079276"/>
              <a:chOff x="484340" y="2686257"/>
              <a:chExt cx="10643908" cy="407927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990200" y="3574354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0</a:t>
                </a:r>
                <a:endParaRPr lang="en-US" sz="16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90199" y="3878568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982363" y="4552164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0</a:t>
                </a:r>
                <a:endParaRPr lang="en-US" sz="16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982362" y="4856378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983596" y="5508826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983596" y="5811371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982362" y="3101373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711983" y="6303868"/>
                <a:ext cx="1416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 smtClean="0"/>
                  <a:t>Sum = 5</a:t>
                </a:r>
                <a:endParaRPr lang="en-US" sz="2400" b="1" u="sng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84340" y="2687078"/>
                <a:ext cx="1828800" cy="3557016"/>
                <a:chOff x="484340" y="2687078"/>
                <a:chExt cx="1828800" cy="355701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45438" y="5840647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err="1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</a:t>
                  </a:r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(5)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84340" y="2687078"/>
                  <a:ext cx="1828800" cy="35570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834073" y="2686257"/>
                <a:ext cx="1828800" cy="3557016"/>
                <a:chOff x="2979933" y="2712564"/>
                <a:chExt cx="1828800" cy="355701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40446" y="5462072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fibRecursive(3)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046588" y="5866563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fibRecursive(4)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979933" y="2712564"/>
                  <a:ext cx="1828800" cy="35570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11" idx="3"/>
                <a:endCxn id="39" idx="1"/>
              </p:cNvCxnSpPr>
              <p:nvPr/>
            </p:nvCxnSpPr>
            <p:spPr>
              <a:xfrm flipV="1">
                <a:off x="2256121" y="5605042"/>
                <a:ext cx="638465" cy="4048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1" idx="3"/>
                <a:endCxn id="40" idx="1"/>
              </p:cNvCxnSpPr>
              <p:nvPr/>
            </p:nvCxnSpPr>
            <p:spPr>
              <a:xfrm flipV="1">
                <a:off x="2256121" y="6009533"/>
                <a:ext cx="644607" cy="3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5180661" y="2686257"/>
                <a:ext cx="1828800" cy="3557016"/>
                <a:chOff x="5180661" y="2686257"/>
                <a:chExt cx="1828800" cy="3557016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180661" y="2686257"/>
                  <a:ext cx="1828800" cy="3557016"/>
                  <a:chOff x="2979933" y="2712564"/>
                  <a:chExt cx="1828800" cy="3557016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3040446" y="5462072"/>
                    <a:ext cx="1710683" cy="338554"/>
                  </a:xfrm>
                  <a:prstGeom prst="rect">
                    <a:avLst/>
                  </a:prstGeom>
                  <a:noFill/>
                  <a:ln>
                    <a:solidFill>
                      <a:srgbClr val="AB2301"/>
                    </a:solidFill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b="0" cap="none" spc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fibRecursive(2)</a:t>
                    </a:r>
                    <a:endParaRPr lang="en-US" sz="16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046588" y="5866563"/>
                    <a:ext cx="1710683" cy="338554"/>
                  </a:xfrm>
                  <a:prstGeom prst="rect">
                    <a:avLst/>
                  </a:prstGeom>
                  <a:noFill/>
                  <a:ln>
                    <a:solidFill>
                      <a:srgbClr val="AB2301"/>
                    </a:solidFill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b="0" cap="none" spc="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fibRecursive(3)</a:t>
                    </a:r>
                    <a:endParaRPr lang="en-US" sz="16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2979933" y="2712564"/>
                    <a:ext cx="1828800" cy="3557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5235032" y="4492201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fibRecursive(1)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241174" y="4896692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fibRecursive(2)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68" name="Straight Arrow Connector 67"/>
              <p:cNvCxnSpPr>
                <a:stCxn id="39" idx="3"/>
                <a:endCxn id="66" idx="1"/>
              </p:cNvCxnSpPr>
              <p:nvPr/>
            </p:nvCxnSpPr>
            <p:spPr>
              <a:xfrm flipV="1">
                <a:off x="4605269" y="4661478"/>
                <a:ext cx="629763" cy="9435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39" idx="3"/>
                <a:endCxn id="67" idx="1"/>
              </p:cNvCxnSpPr>
              <p:nvPr/>
            </p:nvCxnSpPr>
            <p:spPr>
              <a:xfrm flipV="1">
                <a:off x="4605269" y="5065969"/>
                <a:ext cx="635905" cy="539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40" idx="3"/>
                <a:endCxn id="58" idx="1"/>
              </p:cNvCxnSpPr>
              <p:nvPr/>
            </p:nvCxnSpPr>
            <p:spPr>
              <a:xfrm flipV="1">
                <a:off x="4611411" y="5605042"/>
                <a:ext cx="629763" cy="4044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40" idx="3"/>
                <a:endCxn id="59" idx="1"/>
              </p:cNvCxnSpPr>
              <p:nvPr/>
            </p:nvCxnSpPr>
            <p:spPr>
              <a:xfrm>
                <a:off x="4611411" y="6009533"/>
                <a:ext cx="6359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59" idx="3"/>
                <a:endCxn id="83" idx="1"/>
              </p:cNvCxnSpPr>
              <p:nvPr/>
            </p:nvCxnSpPr>
            <p:spPr>
              <a:xfrm>
                <a:off x="6957999" y="6009533"/>
                <a:ext cx="727961" cy="8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>
                <a:off x="7619305" y="2687078"/>
                <a:ext cx="1828800" cy="3557016"/>
                <a:chOff x="5180661" y="2686257"/>
                <a:chExt cx="1828800" cy="3557016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5180661" y="2686257"/>
                  <a:ext cx="1828800" cy="3557016"/>
                  <a:chOff x="2979933" y="2712564"/>
                  <a:chExt cx="1828800" cy="355701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3040446" y="5462072"/>
                    <a:ext cx="1710683" cy="338554"/>
                  </a:xfrm>
                  <a:prstGeom prst="rect">
                    <a:avLst/>
                  </a:prstGeom>
                  <a:noFill/>
                  <a:ln>
                    <a:solidFill>
                      <a:srgbClr val="AB2301"/>
                    </a:solidFill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b="0" cap="none" spc="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fibRecursive(1)</a:t>
                    </a:r>
                    <a:endParaRPr lang="en-US" sz="16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046588" y="5866563"/>
                    <a:ext cx="1710683" cy="338554"/>
                  </a:xfrm>
                  <a:prstGeom prst="rect">
                    <a:avLst/>
                  </a:prstGeom>
                  <a:noFill/>
                  <a:ln>
                    <a:solidFill>
                      <a:srgbClr val="AB2301"/>
                    </a:solidFill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b="0" cap="none" spc="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fibRecursive(2)</a:t>
                    </a:r>
                    <a:endParaRPr lang="en-US" sz="16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2979933" y="2712564"/>
                    <a:ext cx="1828800" cy="3557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Rectangle 79"/>
                <p:cNvSpPr/>
                <p:nvPr/>
              </p:nvSpPr>
              <p:spPr>
                <a:xfrm>
                  <a:off x="5235032" y="4492201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fibRecursive(0)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5241174" y="4896692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fibRecursive(1)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88" name="Straight Arrow Connector 87"/>
              <p:cNvCxnSpPr>
                <a:stCxn id="59" idx="3"/>
                <a:endCxn id="82" idx="1"/>
              </p:cNvCxnSpPr>
              <p:nvPr/>
            </p:nvCxnSpPr>
            <p:spPr>
              <a:xfrm flipV="1">
                <a:off x="6957999" y="5605863"/>
                <a:ext cx="721819" cy="403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58" idx="3"/>
                <a:endCxn id="81" idx="1"/>
              </p:cNvCxnSpPr>
              <p:nvPr/>
            </p:nvCxnSpPr>
            <p:spPr>
              <a:xfrm flipV="1">
                <a:off x="6951857" y="5066790"/>
                <a:ext cx="727961" cy="5382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58" idx="3"/>
                <a:endCxn id="80" idx="1"/>
              </p:cNvCxnSpPr>
              <p:nvPr/>
            </p:nvCxnSpPr>
            <p:spPr>
              <a:xfrm flipV="1">
                <a:off x="6951857" y="4662299"/>
                <a:ext cx="721819" cy="9427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67" idx="3"/>
                <a:endCxn id="136" idx="1"/>
              </p:cNvCxnSpPr>
              <p:nvPr/>
            </p:nvCxnSpPr>
            <p:spPr>
              <a:xfrm flipV="1">
                <a:off x="6951857" y="4065550"/>
                <a:ext cx="723138" cy="10004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66" idx="3"/>
              </p:cNvCxnSpPr>
              <p:nvPr/>
            </p:nvCxnSpPr>
            <p:spPr>
              <a:xfrm flipV="1">
                <a:off x="6945715" y="3249404"/>
                <a:ext cx="862485" cy="14120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7803905" y="3276470"/>
                <a:ext cx="2170209" cy="31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36" idx="3"/>
                <a:endCxn id="55" idx="1"/>
              </p:cNvCxnSpPr>
              <p:nvPr/>
            </p:nvCxnSpPr>
            <p:spPr>
              <a:xfrm flipV="1">
                <a:off x="9385678" y="4047845"/>
                <a:ext cx="604521" cy="177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0" idx="3"/>
                <a:endCxn id="56" idx="1"/>
              </p:cNvCxnSpPr>
              <p:nvPr/>
            </p:nvCxnSpPr>
            <p:spPr>
              <a:xfrm>
                <a:off x="9384359" y="4662299"/>
                <a:ext cx="598004" cy="59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3"/>
                <a:endCxn id="57" idx="1"/>
              </p:cNvCxnSpPr>
              <p:nvPr/>
            </p:nvCxnSpPr>
            <p:spPr>
              <a:xfrm flipV="1">
                <a:off x="9390501" y="5025655"/>
                <a:ext cx="591861" cy="411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82" idx="3"/>
                <a:endCxn id="60" idx="1"/>
              </p:cNvCxnSpPr>
              <p:nvPr/>
            </p:nvCxnSpPr>
            <p:spPr>
              <a:xfrm>
                <a:off x="9390501" y="5605863"/>
                <a:ext cx="593095" cy="722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83" idx="3"/>
                <a:endCxn id="61" idx="1"/>
              </p:cNvCxnSpPr>
              <p:nvPr/>
            </p:nvCxnSpPr>
            <p:spPr>
              <a:xfrm flipV="1">
                <a:off x="9396643" y="5980648"/>
                <a:ext cx="586953" cy="297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7668853" y="3491782"/>
                <a:ext cx="1710683" cy="338554"/>
              </a:xfrm>
              <a:prstGeom prst="rect">
                <a:avLst/>
              </a:prstGeom>
              <a:noFill/>
              <a:ln>
                <a:solidFill>
                  <a:srgbClr val="AB2301"/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fibRecursive(0)</a:t>
                </a:r>
                <a:endParaRPr lang="en-US" sz="1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674995" y="3896273"/>
                <a:ext cx="1710683" cy="338554"/>
              </a:xfrm>
              <a:prstGeom prst="rect">
                <a:avLst/>
              </a:prstGeom>
              <a:noFill/>
              <a:ln>
                <a:solidFill>
                  <a:srgbClr val="AB2301"/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fibRecursive(1)</a:t>
                </a:r>
                <a:endParaRPr lang="en-US" sz="1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38" name="Straight Arrow Connector 137"/>
              <p:cNvCxnSpPr>
                <a:stCxn id="67" idx="3"/>
                <a:endCxn id="135" idx="1"/>
              </p:cNvCxnSpPr>
              <p:nvPr/>
            </p:nvCxnSpPr>
            <p:spPr>
              <a:xfrm flipV="1">
                <a:off x="6951857" y="3661059"/>
                <a:ext cx="716996" cy="14049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35" idx="3"/>
                <a:endCxn id="54" idx="1"/>
              </p:cNvCxnSpPr>
              <p:nvPr/>
            </p:nvCxnSpPr>
            <p:spPr>
              <a:xfrm>
                <a:off x="9379536" y="3661059"/>
                <a:ext cx="610664" cy="825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/>
            <p:cNvSpPr/>
            <p:nvPr/>
          </p:nvSpPr>
          <p:spPr>
            <a:xfrm>
              <a:off x="1148893" y="2658214"/>
              <a:ext cx="4139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cap="none" spc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1</a:t>
              </a:r>
              <a:endPara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539936" y="2658214"/>
              <a:ext cx="4139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2</a:t>
              </a:r>
              <a:endPara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936827" y="2658213"/>
              <a:ext cx="4139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3</a:t>
              </a:r>
              <a:endPara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334336" y="2659428"/>
              <a:ext cx="4139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4</a:t>
              </a:r>
              <a:endPara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5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Interpreter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fibRecursive</a:t>
            </a:r>
            <a:r>
              <a:rPr lang="en-US" dirty="0" smtClean="0"/>
              <a:t>(3)</a:t>
            </a:r>
          </a:p>
          <a:p>
            <a:r>
              <a:rPr lang="en-US" dirty="0" err="1" smtClean="0"/>
              <a:t>fibRecursive</a:t>
            </a:r>
            <a:r>
              <a:rPr lang="en-US" dirty="0" smtClean="0"/>
              <a:t>(3) + </a:t>
            </a:r>
            <a:r>
              <a:rPr lang="en-US" dirty="0" err="1" smtClean="0"/>
              <a:t>fibRecursive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fibRecursive</a:t>
            </a:r>
            <a:r>
              <a:rPr lang="en-US" dirty="0" smtClean="0"/>
              <a:t>(2) + </a:t>
            </a:r>
            <a:r>
              <a:rPr lang="en-US" dirty="0" err="1" smtClean="0"/>
              <a:t>fibRecursive</a:t>
            </a:r>
            <a:r>
              <a:rPr lang="en-US" dirty="0" smtClean="0"/>
              <a:t>(1) + </a:t>
            </a:r>
            <a:r>
              <a:rPr lang="en-US" dirty="0" err="1" smtClean="0"/>
              <a:t>fibReursive</a:t>
            </a:r>
            <a:r>
              <a:rPr lang="en-US" dirty="0" smtClean="0"/>
              <a:t>(1) + </a:t>
            </a:r>
            <a:r>
              <a:rPr lang="en-US" dirty="0" err="1" smtClean="0"/>
              <a:t>fibRecursive</a:t>
            </a:r>
            <a:r>
              <a:rPr lang="en-US" dirty="0" smtClean="0"/>
              <a:t>(0)</a:t>
            </a:r>
          </a:p>
          <a:p>
            <a:r>
              <a:rPr lang="en-US" dirty="0" err="1" smtClean="0"/>
              <a:t>fibRecursive</a:t>
            </a:r>
            <a:r>
              <a:rPr lang="en-US" dirty="0" smtClean="0"/>
              <a:t>(1) + </a:t>
            </a:r>
            <a:r>
              <a:rPr lang="en-US" dirty="0" err="1" smtClean="0"/>
              <a:t>fibRecursive</a:t>
            </a:r>
            <a:r>
              <a:rPr lang="en-US" dirty="0" smtClean="0"/>
              <a:t>(0) + 1 + 1 + 0</a:t>
            </a:r>
          </a:p>
          <a:p>
            <a:r>
              <a:rPr lang="en-US" dirty="0" smtClean="0"/>
              <a:t>1 + 0 + 1 + 1 + 0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3683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Each sub-call runs independently.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That information is in the recursive stack!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Implications: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Must all be in the SAME stack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therwise it loses that information and cannot reconstruct your answer.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83" y="2555833"/>
            <a:ext cx="6055581" cy="22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0530"/>
            <a:ext cx="10058400" cy="1609344"/>
          </a:xfrm>
        </p:spPr>
        <p:txBody>
          <a:bodyPr/>
          <a:lstStyle/>
          <a:p>
            <a:r>
              <a:rPr lang="en-US" dirty="0" smtClean="0"/>
              <a:t>How could we improve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28"/>
            <a:ext cx="7346244" cy="530693"/>
          </a:xfrm>
        </p:spPr>
        <p:txBody>
          <a:bodyPr/>
          <a:lstStyle/>
          <a:p>
            <a:r>
              <a:rPr lang="en-US" dirty="0" smtClean="0"/>
              <a:t>What if the recursive stack didn’t get bigger at each step?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838200" y="5226316"/>
            <a:ext cx="8794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ES6, the interpreter will reuse the stack frame instead of creating a new one if</a:t>
            </a:r>
            <a:r>
              <a:rPr lang="mr-IN" b="1" dirty="0" smtClean="0"/>
              <a:t>…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 LAST thing the function does before returning is a function call,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 next recursive function call does not need access to any current local variables,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And if the interpreter does not need to remember how to reconstruct your answer</a:t>
            </a:r>
            <a:endParaRPr lang="en-US" sz="1600" dirty="0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971"/>
            <a:ext cx="6720076" cy="26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Implementation?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52" y="2974016"/>
            <a:ext cx="3429000" cy="288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848" y="2008764"/>
            <a:ext cx="1028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Pretend as if we’re walking along a list of Fibonacci numbers until we reach the terminating condition.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9726" y="6073761"/>
            <a:ext cx="3935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srgbClr val="9B320E"/>
                </a:solidFill>
              </a:rPr>
              <a:t>0, 1, 1, 2, 3, 5, 8, 13, 21, 34, 55, 89, </a:t>
            </a:r>
            <a:r>
              <a:rPr lang="mr-IN" b="1" i="1" dirty="0">
                <a:solidFill>
                  <a:srgbClr val="9B320E"/>
                </a:solidFill>
              </a:rPr>
              <a:t>…</a:t>
            </a:r>
            <a:endParaRPr lang="en-US" b="1" i="1" dirty="0">
              <a:solidFill>
                <a:srgbClr val="9B320E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6535369" y="4828216"/>
            <a:ext cx="810653" cy="1212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2"/>
          </p:cNvCxnSpPr>
          <p:nvPr/>
        </p:nvCxnSpPr>
        <p:spPr>
          <a:xfrm flipH="1">
            <a:off x="7859731" y="5569896"/>
            <a:ext cx="1995535" cy="47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6625" y="6438314"/>
            <a:ext cx="2001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*indices start at 0, not 1!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6644"/>
              </p:ext>
            </p:extLst>
          </p:nvPr>
        </p:nvGraphicFramePr>
        <p:xfrm>
          <a:off x="5376340" y="2974016"/>
          <a:ext cx="23180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11"/>
                <a:gridCol w="382661"/>
                <a:gridCol w="77268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fibIter</a:t>
                      </a:r>
                      <a:r>
                        <a:rPr lang="en-US" sz="1600" dirty="0" smtClean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06965"/>
              </p:ext>
            </p:extLst>
          </p:nvPr>
        </p:nvGraphicFramePr>
        <p:xfrm>
          <a:off x="8696237" y="2974016"/>
          <a:ext cx="23180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11"/>
                <a:gridCol w="382661"/>
                <a:gridCol w="77268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fibIter</a:t>
                      </a:r>
                      <a:r>
                        <a:rPr lang="en-US" sz="1600" dirty="0" smtClean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Previous Recursive Solution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" y="2479566"/>
            <a:ext cx="7817447" cy="29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Tail-Optimized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1" y="2872216"/>
            <a:ext cx="6311900" cy="207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9806" y="1535836"/>
            <a:ext cx="41302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(5, 1, 0)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(4, 1, 1)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(3, 2, 1)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(2, 3, 2)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(1, 5, 3)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(0, 8, 5)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Returns 5 when you reach base case!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3" name="Down Arrow 2"/>
          <p:cNvSpPr/>
          <p:nvPr/>
        </p:nvSpPr>
        <p:spPr>
          <a:xfrm>
            <a:off x="9108489" y="2228295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108489" y="2881094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108489" y="3578792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108489" y="4276850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108489" y="4998703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 happens with the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078" y="1752485"/>
            <a:ext cx="10058400" cy="6268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if we called </a:t>
            </a:r>
            <a:r>
              <a:rPr lang="en-US" b="1" i="1" dirty="0" err="1" smtClean="0"/>
              <a:t>fibRecursiveOptimized</a:t>
            </a:r>
            <a:r>
              <a:rPr lang="en-US" b="1" i="1" dirty="0" smtClean="0"/>
              <a:t>(5)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5618" y="2413409"/>
            <a:ext cx="11583397" cy="3558746"/>
            <a:chOff x="291657" y="2866170"/>
            <a:chExt cx="11583397" cy="3558746"/>
          </a:xfrm>
        </p:grpSpPr>
        <p:sp>
          <p:nvSpPr>
            <p:cNvPr id="5" name="Rectangle 4"/>
            <p:cNvSpPr/>
            <p:nvPr/>
          </p:nvSpPr>
          <p:spPr>
            <a:xfrm>
              <a:off x="291657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(5, 1, 0)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7273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(4, 1, 1)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36458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(3, 2, 1)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85643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(2, 3, 2)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34828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5</a:t>
              </a:r>
              <a:endParaRPr lang="en-US" sz="3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(1, 5, 3)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044195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(0, 8, 5)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4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Recursion in 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8" y="2485507"/>
            <a:ext cx="10465942" cy="25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Recursion in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8" y="1996440"/>
            <a:ext cx="10289059" cy="37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1069848" y="2121408"/>
            <a:ext cx="10058400" cy="4023360"/>
          </a:xfrm>
        </p:spPr>
        <p:txBody>
          <a:bodyPr/>
          <a:lstStyle/>
          <a:p>
            <a:r>
              <a:rPr lang="en-US" dirty="0" smtClean="0"/>
              <a:t>Wednesdays @ 5:30pm</a:t>
            </a:r>
          </a:p>
          <a:p>
            <a:r>
              <a:rPr lang="en-US" dirty="0" smtClean="0"/>
              <a:t>Rotating speakers?</a:t>
            </a:r>
          </a:p>
          <a:p>
            <a:r>
              <a:rPr lang="en-US" dirty="0" smtClean="0"/>
              <a:t>Topics:</a:t>
            </a:r>
          </a:p>
          <a:p>
            <a:pPr lvl="1">
              <a:lnSpc>
                <a:spcPct val="200000"/>
              </a:lnSpc>
            </a:pPr>
            <a:r>
              <a:rPr lang="en-US" b="1" i="1" dirty="0" smtClean="0"/>
              <a:t>Recursion</a:t>
            </a:r>
          </a:p>
          <a:p>
            <a:pPr lvl="1">
              <a:lnSpc>
                <a:spcPct val="200000"/>
              </a:lnSpc>
            </a:pPr>
            <a:r>
              <a:rPr lang="en-US" b="1" i="1" dirty="0" smtClean="0"/>
              <a:t>Space and Runtime Complexity Analysis </a:t>
            </a:r>
            <a:r>
              <a:rPr lang="mr-IN" i="1" dirty="0"/>
              <a:t>–</a:t>
            </a:r>
            <a:r>
              <a:rPr lang="en-US" i="1" dirty="0" smtClean="0"/>
              <a:t> </a:t>
            </a:r>
            <a:r>
              <a:rPr lang="en-US" i="1" dirty="0"/>
              <a:t>Big O</a:t>
            </a:r>
          </a:p>
          <a:p>
            <a:pPr lvl="1">
              <a:lnSpc>
                <a:spcPct val="200000"/>
              </a:lnSpc>
            </a:pPr>
            <a:r>
              <a:rPr lang="en-US" b="1" i="1" dirty="0" smtClean="0"/>
              <a:t>Data Structures </a:t>
            </a:r>
            <a:r>
              <a:rPr lang="mr-IN" i="1" dirty="0" smtClean="0"/>
              <a:t>–</a:t>
            </a:r>
            <a:r>
              <a:rPr lang="en-US" i="1" dirty="0" smtClean="0"/>
              <a:t> {Linked Lists, Maps, Stacks, Queues, Graphs, Trees}</a:t>
            </a:r>
          </a:p>
          <a:p>
            <a:pPr lvl="1">
              <a:lnSpc>
                <a:spcPct val="200000"/>
              </a:lnSpc>
            </a:pPr>
            <a:r>
              <a:rPr lang="en-US" b="1" i="1" dirty="0" smtClean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2576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Palindromes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Given an input string, determine if it is a palindrome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Reverse String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Given an input string, return a reverse of the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Change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Given an input value and an array [0, 0, 0, 0], return an array with values showing how many [quarters, dimes, nickels, pennies] </a:t>
            </a:r>
            <a:r>
              <a:rPr lang="en-US" dirty="0" smtClean="0"/>
              <a:t>should be used to efficiently get that value.</a:t>
            </a:r>
          </a:p>
          <a:p>
            <a:pPr lvl="2"/>
            <a:r>
              <a:rPr lang="en-US" dirty="0" smtClean="0"/>
              <a:t>e.g. with an input of ( 68, [0,0,0,0] ), return [2,1,1,3] for 2 quarters, 1 dime, 1 nickel, and 3 pennies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HOMEWORK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652" y="183589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Flatten Array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Given an input array that might have nested arrays, return one array with all of the values in the nested array</a:t>
            </a:r>
            <a:r>
              <a:rPr lang="en-US" i="1" dirty="0" smtClean="0"/>
              <a:t>.</a:t>
            </a:r>
          </a:p>
          <a:p>
            <a:pPr lvl="1"/>
            <a:r>
              <a:rPr lang="en-US" sz="1800" dirty="0" smtClean="0"/>
              <a:t>Input: [], return: []</a:t>
            </a:r>
          </a:p>
          <a:p>
            <a:pPr lvl="1"/>
            <a:r>
              <a:rPr lang="en-US" sz="1800" dirty="0" smtClean="0"/>
              <a:t>Input: [1,2,3], return: [1,2,3]</a:t>
            </a:r>
          </a:p>
          <a:p>
            <a:pPr lvl="1"/>
            <a:r>
              <a:rPr lang="en-US" sz="1800" dirty="0" smtClean="0"/>
              <a:t>Input: [1, [2, 3]], return: [1,2,3]</a:t>
            </a:r>
          </a:p>
          <a:p>
            <a:pPr lvl="1"/>
            <a:r>
              <a:rPr lang="en-US" sz="1800" dirty="0" smtClean="0"/>
              <a:t>Input: [1, [[[2]]], 3], return: [1,2,3]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02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HOMEWORK!!!!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Pretty Print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Given a complex object, print all of its properties and values (but make it pretty</a:t>
            </a:r>
            <a:r>
              <a:rPr lang="en-US" i="1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o1 = {a:1, b:2}</a:t>
            </a:r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o2 = {a:1, b:2, c:{</a:t>
            </a:r>
            <a:r>
              <a:rPr lang="en-US" dirty="0" err="1" smtClean="0"/>
              <a:t>name:”Mo</a:t>
            </a:r>
            <a:r>
              <a:rPr lang="en-US" dirty="0" smtClean="0"/>
              <a:t>”}, d:4}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Pretty Print o1:</a:t>
            </a:r>
          </a:p>
          <a:p>
            <a:pPr marL="1371600" lvl="3" indent="0">
              <a:buNone/>
            </a:pPr>
            <a:r>
              <a:rPr lang="en-US" dirty="0"/>
              <a:t>a:1</a:t>
            </a:r>
          </a:p>
          <a:p>
            <a:pPr marL="1371600" lvl="3" indent="0">
              <a:buNone/>
            </a:pPr>
            <a:r>
              <a:rPr lang="en-US" dirty="0" smtClean="0"/>
              <a:t>b:2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Pretty Print o2:</a:t>
            </a:r>
          </a:p>
          <a:p>
            <a:pPr marL="1371600" lvl="3" indent="0">
              <a:buNone/>
            </a:pPr>
            <a:r>
              <a:rPr lang="en-US" dirty="0" smtClean="0"/>
              <a:t>a:1</a:t>
            </a:r>
          </a:p>
          <a:p>
            <a:pPr marL="1371600" lvl="3" indent="0">
              <a:buNone/>
            </a:pPr>
            <a:r>
              <a:rPr lang="en-US" dirty="0" smtClean="0"/>
              <a:t>b:2</a:t>
            </a:r>
          </a:p>
          <a:p>
            <a:pPr marL="1371600" lvl="3" indent="0">
              <a:buNone/>
            </a:pPr>
            <a:r>
              <a:rPr lang="en-US" dirty="0" smtClean="0"/>
              <a:t>c:</a:t>
            </a:r>
          </a:p>
          <a:p>
            <a:pPr marL="1828800" lvl="4" indent="0">
              <a:buNone/>
            </a:pPr>
            <a:r>
              <a:rPr lang="en-US" dirty="0"/>
              <a:t>name: </a:t>
            </a:r>
            <a:r>
              <a:rPr lang="en-US" dirty="0" smtClean="0"/>
              <a:t>Mo</a:t>
            </a:r>
          </a:p>
          <a:p>
            <a:pPr marL="1371600" lvl="3" indent="0">
              <a:buNone/>
            </a:pPr>
            <a:r>
              <a:rPr lang="en-US" dirty="0" smtClean="0"/>
              <a:t>d:4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99416" y="4161034"/>
            <a:ext cx="484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focus on the indentations at each depth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www.leetcode.com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www.projecteuler.net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 Designed by 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4037" cy="562468"/>
          </a:xfrm>
        </p:spPr>
        <p:txBody>
          <a:bodyPr/>
          <a:lstStyle/>
          <a:p>
            <a:r>
              <a:rPr lang="en-US" dirty="0" smtClean="0"/>
              <a:t>When a function calls itself over and over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189" y="287560"/>
            <a:ext cx="3407286" cy="53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4037" cy="562468"/>
          </a:xfrm>
        </p:spPr>
        <p:txBody>
          <a:bodyPr/>
          <a:lstStyle/>
          <a:p>
            <a:r>
              <a:rPr lang="en-US" dirty="0" smtClean="0"/>
              <a:t>When a function calls itself over and over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189" y="287560"/>
            <a:ext cx="3407286" cy="53017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072" y="2898758"/>
            <a:ext cx="5257352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Warm Up</a:t>
            </a:r>
            <a:endParaRPr lang="en-US" sz="40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2" indent="-285750">
              <a:buFont typeface="Arial" charset="0"/>
              <a:buChar char="•"/>
            </a:pPr>
            <a:r>
              <a:rPr lang="en-US" dirty="0" smtClean="0"/>
              <a:t>Write a function that takes an input </a:t>
            </a:r>
            <a:r>
              <a:rPr lang="en-US" i="1" dirty="0" smtClean="0"/>
              <a:t>n </a:t>
            </a:r>
            <a:r>
              <a:rPr lang="en-US" dirty="0" smtClean="0"/>
              <a:t>and counts down from </a:t>
            </a:r>
            <a:r>
              <a:rPr lang="en-US" i="1" dirty="0" smtClean="0"/>
              <a:t>n </a:t>
            </a:r>
            <a:r>
              <a:rPr lang="en-US" dirty="0" smtClean="0"/>
              <a:t>to 0. </a:t>
            </a:r>
          </a:p>
          <a:p>
            <a:pPr marL="742950" lvl="2" indent="-285750">
              <a:buFont typeface="Arial" charset="0"/>
              <a:buChar char="•"/>
            </a:pPr>
            <a:endParaRPr lang="en-US" dirty="0"/>
          </a:p>
          <a:p>
            <a:pPr marL="742950" lvl="2" indent="-285750">
              <a:buFont typeface="Arial" charset="0"/>
              <a:buChar char="•"/>
            </a:pPr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= 5, 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 </a:t>
            </a:r>
            <a:r>
              <a:rPr lang="en-US" b="1" dirty="0" smtClean="0">
                <a:sym typeface="Wingdings"/>
              </a:rPr>
              <a:t>5, 4, 3, 2, 1, 0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4037" cy="562468"/>
          </a:xfrm>
        </p:spPr>
        <p:txBody>
          <a:bodyPr/>
          <a:lstStyle/>
          <a:p>
            <a:r>
              <a:rPr lang="en-US" dirty="0" smtClean="0"/>
              <a:t>When a function calls itself over and over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189" y="287560"/>
            <a:ext cx="3407286" cy="5301737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45072" y="2700348"/>
            <a:ext cx="7946341" cy="2888949"/>
            <a:chOff x="145072" y="2700348"/>
            <a:chExt cx="7946341" cy="28889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710"/>
            <a:stretch/>
          </p:blipFill>
          <p:spPr>
            <a:xfrm>
              <a:off x="4558591" y="2700348"/>
              <a:ext cx="3532822" cy="288894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45072" y="2898758"/>
              <a:ext cx="3399762" cy="9848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Base Case(s)</a:t>
              </a:r>
            </a:p>
            <a:p>
              <a:pPr marL="742950" lvl="2" indent="-285750">
                <a:buFont typeface="Arial" charset="0"/>
                <a:buChar char="•"/>
              </a:pPr>
              <a:r>
                <a:rPr lang="en-US" dirty="0" smtClean="0"/>
                <a:t>Terminate it</a:t>
              </a:r>
              <a:r>
                <a:rPr lang="en-US" dirty="0"/>
                <a:t>!</a:t>
              </a:r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3544834" y="3391201"/>
              <a:ext cx="1606241" cy="565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5072" y="4071822"/>
            <a:ext cx="5006003" cy="1005348"/>
            <a:chOff x="145072" y="4071822"/>
            <a:chExt cx="5006003" cy="1005348"/>
          </a:xfrm>
        </p:grpSpPr>
        <p:sp>
          <p:nvSpPr>
            <p:cNvPr id="9" name="Rectangle 8"/>
            <p:cNvSpPr/>
            <p:nvPr/>
          </p:nvSpPr>
          <p:spPr>
            <a:xfrm>
              <a:off x="145072" y="4071822"/>
              <a:ext cx="3992246" cy="10053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Recursive Case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dirty="0" smtClean="0"/>
                <a:t>Make </a:t>
              </a:r>
              <a:r>
                <a:rPr lang="en-US" dirty="0"/>
                <a:t>more function calls. </a:t>
              </a:r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4137318" y="4267184"/>
              <a:ext cx="1013757" cy="30731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8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291674"/>
            <a:ext cx="10058400" cy="1591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Given a number </a:t>
            </a:r>
            <a:r>
              <a:rPr lang="en-US" i="1" dirty="0" smtClean="0"/>
              <a:t>n, </a:t>
            </a:r>
            <a:r>
              <a:rPr lang="en-US" dirty="0" smtClean="0"/>
              <a:t>find the corresponding value in the </a:t>
            </a:r>
            <a:r>
              <a:rPr lang="en-US" dirty="0"/>
              <a:t>F</a:t>
            </a:r>
            <a:r>
              <a:rPr lang="en-US" dirty="0" smtClean="0"/>
              <a:t>ibonacci sequence. </a:t>
            </a:r>
            <a:r>
              <a:rPr lang="en-US" i="1" dirty="0" smtClean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i="1" dirty="0" smtClean="0"/>
              <a:t>n = 4, =&gt; return 3;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i="1" dirty="0" smtClean="0"/>
              <a:t>n=10, =&gt; return 55;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9848" y="2093976"/>
            <a:ext cx="8745120" cy="76944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400" i="1" dirty="0" smtClean="0">
                <a:ln w="0"/>
                <a:solidFill>
                  <a:srgbClr val="9B32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en-US" sz="4400" i="1" dirty="0">
                <a:ln w="0"/>
                <a:solidFill>
                  <a:srgbClr val="9B32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1, 1, 2, 3, 5, 8, 13, 21, 34, 55, 89, </a:t>
            </a:r>
            <a:r>
              <a:rPr lang="mr-IN" sz="4400" i="1" dirty="0" smtClean="0">
                <a:ln w="0"/>
                <a:solidFill>
                  <a:srgbClr val="9B32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sz="4400" i="1" dirty="0">
              <a:ln w="0"/>
              <a:solidFill>
                <a:srgbClr val="9B320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9580" y="4572310"/>
            <a:ext cx="4358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i="1" dirty="0"/>
              <a:t>How can we implement this?</a:t>
            </a:r>
          </a:p>
          <a:p>
            <a:pPr lvl="0" algn="ctr">
              <a:defRPr/>
            </a:pPr>
            <a:endParaRPr lang="en-US" i="1" dirty="0"/>
          </a:p>
          <a:p>
            <a:pPr lvl="0" algn="ctr">
              <a:defRPr/>
            </a:pPr>
            <a:r>
              <a:rPr lang="en-US" b="1" i="1" dirty="0"/>
              <a:t>*Assume we’re starting with n=0</a:t>
            </a:r>
          </a:p>
          <a:p>
            <a:pPr lvl="0" algn="ctr">
              <a:defRPr/>
            </a:pPr>
            <a:r>
              <a:rPr lang="en-US" b="1" i="1" dirty="0"/>
              <a:t>*NOTE: Indices start at 0, not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2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Recursion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48" y="2615652"/>
            <a:ext cx="655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Recursive Solution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-88777" y="2512039"/>
            <a:ext cx="12213725" cy="2704427"/>
            <a:chOff x="-8878" y="1952747"/>
            <a:chExt cx="12213725" cy="2704427"/>
          </a:xfrm>
        </p:grpSpPr>
        <p:sp>
          <p:nvSpPr>
            <p:cNvPr id="9" name="Rectangle 8"/>
            <p:cNvSpPr/>
            <p:nvPr/>
          </p:nvSpPr>
          <p:spPr>
            <a:xfrm>
              <a:off x="-8878" y="1952747"/>
              <a:ext cx="4793942" cy="15388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Base Case(s)</a:t>
              </a:r>
            </a:p>
            <a:p>
              <a:pPr marL="1200150" lvl="2" indent="-285750">
                <a:buFont typeface="Arial" charset="0"/>
                <a:buChar char="•"/>
              </a:pPr>
              <a:r>
                <a:rPr lang="en-US" dirty="0" smtClean="0"/>
                <a:t>Check to see if you are finished with recursion, and begin to return.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17169" y="2403934"/>
              <a:ext cx="11587678" cy="2253240"/>
              <a:chOff x="563903" y="2395056"/>
              <a:chExt cx="11587678" cy="225324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395056"/>
                <a:ext cx="6055581" cy="225324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>
                <a:stCxn id="11" idx="3"/>
              </p:cNvCxnSpPr>
              <p:nvPr/>
            </p:nvCxnSpPr>
            <p:spPr>
              <a:xfrm>
                <a:off x="4374643" y="3825088"/>
                <a:ext cx="2656472" cy="27699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63903" y="3332645"/>
                <a:ext cx="3810740" cy="984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Recursive Case</a:t>
                </a:r>
              </a:p>
              <a:p>
                <a:pPr marL="285750" indent="-285750" algn="ctr">
                  <a:buFont typeface="Arial" charset="0"/>
                  <a:buChar char="•"/>
                </a:pPr>
                <a:r>
                  <a:rPr lang="en-US" dirty="0" smtClean="0"/>
                  <a:t>Make </a:t>
                </a:r>
                <a:r>
                  <a:rPr lang="en-US" dirty="0"/>
                  <a:t>more function calls. </a:t>
                </a:r>
              </a:p>
            </p:txBody>
          </p:sp>
          <p:cxnSp>
            <p:nvCxnSpPr>
              <p:cNvPr id="15" name="Straight Arrow Connector 14"/>
              <p:cNvCxnSpPr>
                <a:stCxn id="9" idx="3"/>
              </p:cNvCxnSpPr>
              <p:nvPr/>
            </p:nvCxnSpPr>
            <p:spPr>
              <a:xfrm>
                <a:off x="4731798" y="2713311"/>
                <a:ext cx="2424515" cy="45704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9" idx="3"/>
              </p:cNvCxnSpPr>
              <p:nvPr/>
            </p:nvCxnSpPr>
            <p:spPr>
              <a:xfrm>
                <a:off x="4785064" y="2722189"/>
                <a:ext cx="2371249" cy="89633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18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471</TotalTime>
  <Words>950</Words>
  <Application>Microsoft Macintosh PowerPoint</Application>
  <PresentationFormat>Widescreen</PresentationFormat>
  <Paragraphs>239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Welcome to algorithms club</vt:lpstr>
      <vt:lpstr>Logistics</vt:lpstr>
      <vt:lpstr>Dynamic Recursion</vt:lpstr>
      <vt:lpstr>What is recursion?</vt:lpstr>
      <vt:lpstr>What is recursion?</vt:lpstr>
      <vt:lpstr>What is recursion?</vt:lpstr>
      <vt:lpstr>Fibonacci Sequence</vt:lpstr>
      <vt:lpstr>With Recursion</vt:lpstr>
      <vt:lpstr>Parts of a Recursive Solution</vt:lpstr>
      <vt:lpstr>What is happening internally?</vt:lpstr>
      <vt:lpstr>What the Interpreter Does</vt:lpstr>
      <vt:lpstr>Recursive Stack</vt:lpstr>
      <vt:lpstr>How could we improve this?</vt:lpstr>
      <vt:lpstr>Iterative Implementation?</vt:lpstr>
      <vt:lpstr>Recall our Previous Recursive Solution…</vt:lpstr>
      <vt:lpstr>Tail-Optimized Recursion</vt:lpstr>
      <vt:lpstr>Now what happens with the stack?</vt:lpstr>
      <vt:lpstr>Uses of Recursion in JS</vt:lpstr>
      <vt:lpstr>Uses of Recursion in JS</vt:lpstr>
      <vt:lpstr>HOMEWORK</vt:lpstr>
      <vt:lpstr>MORE HOMEWORK</vt:lpstr>
      <vt:lpstr>MORE HOMEWORK!!!!</vt:lpstr>
      <vt:lpstr>Resources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Uppala, Ashish</dc:creator>
  <cp:lastModifiedBy>Uppala, Ashish</cp:lastModifiedBy>
  <cp:revision>131</cp:revision>
  <dcterms:created xsi:type="dcterms:W3CDTF">2017-08-30T12:56:55Z</dcterms:created>
  <dcterms:modified xsi:type="dcterms:W3CDTF">2017-08-30T21:04:13Z</dcterms:modified>
</cp:coreProperties>
</file>