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6" r:id="rId5"/>
    <p:sldId id="278" r:id="rId6"/>
    <p:sldId id="259" r:id="rId7"/>
    <p:sldId id="266" r:id="rId8"/>
    <p:sldId id="261" r:id="rId9"/>
    <p:sldId id="263" r:id="rId10"/>
    <p:sldId id="265" r:id="rId11"/>
    <p:sldId id="270" r:id="rId12"/>
    <p:sldId id="269" r:id="rId13"/>
    <p:sldId id="271" r:id="rId14"/>
    <p:sldId id="267" r:id="rId15"/>
    <p:sldId id="273" r:id="rId16"/>
    <p:sldId id="260" r:id="rId17"/>
    <p:sldId id="274" r:id="rId18"/>
    <p:sldId id="272" r:id="rId19"/>
    <p:sldId id="275" r:id="rId20"/>
    <p:sldId id="264" r:id="rId21"/>
    <p:sldId id="282" r:id="rId22"/>
    <p:sldId id="279" r:id="rId23"/>
    <p:sldId id="280" r:id="rId24"/>
    <p:sldId id="281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A4144-0AFD-B449-AB1C-F578077FB2D3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ED483-BED0-A340-84E6-B5601E5A4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D483-BED0-A340-84E6-B5601E5A45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ED483-BED0-A340-84E6-B5601E5A4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9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8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6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831E-C1DF-764D-AE0B-CE173753AF0D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EB2E-A861-C74B-A49D-6C2EED7A1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etcode.com/" TargetMode="External"/><Relationship Id="rId3" Type="http://schemas.openxmlformats.org/officeDocument/2006/relationships/hyperlink" Target="http://www.projecteuler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 internally?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if we called </a:t>
            </a:r>
            <a:r>
              <a:rPr lang="en-US" b="1" i="1" dirty="0" err="1" smtClean="0"/>
              <a:t>fibRecursive</a:t>
            </a:r>
            <a:r>
              <a:rPr lang="en-US" b="1" i="1" dirty="0" smtClean="0"/>
              <a:t>(5)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46043" y="2633587"/>
            <a:ext cx="9858895" cy="4131946"/>
            <a:chOff x="974125" y="2753154"/>
            <a:chExt cx="9858895" cy="4131946"/>
          </a:xfrm>
        </p:grpSpPr>
        <p:grpSp>
          <p:nvGrpSpPr>
            <p:cNvPr id="4" name="Group 3"/>
            <p:cNvGrpSpPr/>
            <p:nvPr/>
          </p:nvGrpSpPr>
          <p:grpSpPr>
            <a:xfrm>
              <a:off x="974125" y="2753154"/>
              <a:ext cx="9726391" cy="3558746"/>
              <a:chOff x="974125" y="2753154"/>
              <a:chExt cx="9726391" cy="355874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74125" y="2753154"/>
                <a:ext cx="1830859" cy="35587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(5)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128319" y="2753154"/>
                <a:ext cx="1830859" cy="35587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(3)</a:t>
                </a: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(4)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82513" y="2753154"/>
                <a:ext cx="1830859" cy="35587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smtClean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(1)</a:t>
                </a: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(2)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(2)</a:t>
                </a: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(3)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2582562" y="5795319"/>
                <a:ext cx="704335" cy="2347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82562" y="6030097"/>
                <a:ext cx="704335" cy="1173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4750142" y="4955060"/>
                <a:ext cx="723901" cy="8402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4761985" y="5251623"/>
                <a:ext cx="712058" cy="5436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756321" y="6088791"/>
                <a:ext cx="717722" cy="244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750142" y="5795319"/>
                <a:ext cx="723901" cy="2794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7288427" y="2753154"/>
                <a:ext cx="1830859" cy="35587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smtClean="0">
                    <a:solidFill>
                      <a:schemeClr val="tx1"/>
                    </a:solidFill>
                  </a:rPr>
                  <a:t>4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(0)</a:t>
                </a: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(0)</a:t>
                </a: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(1)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(1)</a:t>
                </a:r>
              </a:p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fibRecursive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(2)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757343" y="3608173"/>
                <a:ext cx="965630" cy="1184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6884129" y="4200212"/>
                <a:ext cx="611594" cy="10251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894233" y="4532527"/>
                <a:ext cx="601490" cy="7190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884129" y="4955060"/>
                <a:ext cx="611594" cy="8864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894233" y="5251623"/>
                <a:ext cx="601490" cy="6161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6894233" y="5795320"/>
                <a:ext cx="542474" cy="2347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6894233" y="6074746"/>
                <a:ext cx="542474" cy="385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9785778" y="3861658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0</a:t>
                </a:r>
                <a:endParaRPr lang="en-US" sz="16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785777" y="4165872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785778" y="4778132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0</a:t>
                </a:r>
                <a:endParaRPr lang="en-US" sz="16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785777" y="5082346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785777" y="5616488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785777" y="5919033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779174" y="3327516"/>
                <a:ext cx="914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Return 1</a:t>
                </a:r>
                <a:endParaRPr lang="en-US" sz="1600" b="1" dirty="0"/>
              </a:p>
            </p:txBody>
          </p:sp>
          <p:cxnSp>
            <p:nvCxnSpPr>
              <p:cNvPr id="63" name="Straight Arrow Connector 62"/>
              <p:cNvCxnSpPr>
                <a:endCxn id="62" idx="1"/>
              </p:cNvCxnSpPr>
              <p:nvPr/>
            </p:nvCxnSpPr>
            <p:spPr>
              <a:xfrm flipV="1">
                <a:off x="7721041" y="3496793"/>
                <a:ext cx="2058133" cy="1059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9640065" y="6423435"/>
              <a:ext cx="11929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Sum = 5</a:t>
              </a:r>
              <a:endParaRPr lang="en-US" sz="24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50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Interpreter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fibRecursive</a:t>
            </a:r>
            <a:r>
              <a:rPr lang="en-US" dirty="0" smtClean="0"/>
              <a:t>(3)</a:t>
            </a:r>
          </a:p>
          <a:p>
            <a:r>
              <a:rPr lang="en-US" dirty="0" err="1" smtClean="0"/>
              <a:t>fibRecursive</a:t>
            </a:r>
            <a:r>
              <a:rPr lang="en-US" dirty="0" smtClean="0"/>
              <a:t>(3) + </a:t>
            </a:r>
            <a:r>
              <a:rPr lang="en-US" dirty="0" err="1" smtClean="0"/>
              <a:t>fibRecursive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fibRecursive</a:t>
            </a:r>
            <a:r>
              <a:rPr lang="en-US" dirty="0" smtClean="0"/>
              <a:t>(2) + </a:t>
            </a:r>
            <a:r>
              <a:rPr lang="en-US" dirty="0" err="1" smtClean="0"/>
              <a:t>fibRecursive</a:t>
            </a:r>
            <a:r>
              <a:rPr lang="en-US" dirty="0" smtClean="0"/>
              <a:t>(1) + </a:t>
            </a:r>
            <a:r>
              <a:rPr lang="en-US" dirty="0" err="1" smtClean="0"/>
              <a:t>fibReursive</a:t>
            </a:r>
            <a:r>
              <a:rPr lang="en-US" dirty="0" smtClean="0"/>
              <a:t>(1) + </a:t>
            </a:r>
            <a:r>
              <a:rPr lang="en-US" dirty="0" err="1" smtClean="0"/>
              <a:t>fibRecursive</a:t>
            </a:r>
            <a:r>
              <a:rPr lang="en-US" dirty="0" smtClean="0"/>
              <a:t>(0)</a:t>
            </a:r>
          </a:p>
          <a:p>
            <a:r>
              <a:rPr lang="en-US" dirty="0" err="1" smtClean="0"/>
              <a:t>fibRecursive</a:t>
            </a:r>
            <a:r>
              <a:rPr lang="en-US" dirty="0" smtClean="0"/>
              <a:t>(1) + </a:t>
            </a:r>
            <a:r>
              <a:rPr lang="en-US" dirty="0" err="1" smtClean="0"/>
              <a:t>fibRecursive</a:t>
            </a:r>
            <a:r>
              <a:rPr lang="en-US" dirty="0" smtClean="0"/>
              <a:t>(0) + 1 + 1 + 0</a:t>
            </a:r>
          </a:p>
          <a:p>
            <a:r>
              <a:rPr lang="en-US" dirty="0" smtClean="0"/>
              <a:t>1 + 0 + 1 + 1 + 0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0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3683" cy="4351338"/>
          </a:xfrm>
        </p:spPr>
        <p:txBody>
          <a:bodyPr/>
          <a:lstStyle/>
          <a:p>
            <a:r>
              <a:rPr lang="en-US" dirty="0" smtClean="0"/>
              <a:t>Each sub-call runs independently.</a:t>
            </a:r>
            <a:endParaRPr lang="en-US" dirty="0"/>
          </a:p>
          <a:p>
            <a:r>
              <a:rPr lang="en-US" dirty="0" smtClean="0"/>
              <a:t>That information is in the recursive stack!</a:t>
            </a:r>
          </a:p>
          <a:p>
            <a:r>
              <a:rPr lang="en-US" dirty="0" smtClean="0"/>
              <a:t>Implications: </a:t>
            </a:r>
          </a:p>
          <a:p>
            <a:pPr lvl="1"/>
            <a:r>
              <a:rPr lang="en-US" dirty="0" smtClean="0"/>
              <a:t>Must all be in the SAME stack. Otherwise it loses that information and cannot reconstruct your answer.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83" y="2555833"/>
            <a:ext cx="6055581" cy="22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we improve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28"/>
            <a:ext cx="10515600" cy="4351338"/>
          </a:xfrm>
        </p:spPr>
        <p:txBody>
          <a:bodyPr/>
          <a:lstStyle/>
          <a:p>
            <a:r>
              <a:rPr lang="en-US" dirty="0" smtClean="0"/>
              <a:t>What if the recursive stack didn’t get bigger at each step?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656" y="2605938"/>
            <a:ext cx="6396681" cy="2506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698656" y="5334165"/>
            <a:ext cx="879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we improve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528"/>
            <a:ext cx="10515600" cy="4351338"/>
          </a:xfrm>
        </p:spPr>
        <p:txBody>
          <a:bodyPr/>
          <a:lstStyle/>
          <a:p>
            <a:r>
              <a:rPr lang="en-US" dirty="0" smtClean="0"/>
              <a:t>What if the recursive stack didn’t get bigger at each step?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656" y="2605938"/>
            <a:ext cx="6396681" cy="2506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698656" y="5334165"/>
            <a:ext cx="87946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ES6, the interpreter will reuse the stack frame instead of creating a new one if</a:t>
            </a:r>
            <a:r>
              <a:rPr lang="mr-IN" b="1" dirty="0" smtClean="0"/>
              <a:t>…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 LAST thing the function does before returning is a function call,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 next recursive function call does not need access to any current local variables,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And if the interpreter does not need to remember how to reconstruct your answer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6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Implementation?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52" y="2974016"/>
            <a:ext cx="3429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1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Implementation?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52" y="2974016"/>
            <a:ext cx="3429000" cy="2882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46344" y="2327685"/>
            <a:ext cx="57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Pretend as if we’re walking along a list of </a:t>
            </a:r>
            <a:r>
              <a:rPr lang="en-US" dirty="0" err="1" smtClean="0"/>
              <a:t>fibonacci</a:t>
            </a:r>
            <a:r>
              <a:rPr lang="en-US" dirty="0" smtClean="0"/>
              <a:t> numbers until we reach the terminating condition.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6344" y="3215813"/>
            <a:ext cx="17780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fibIter</a:t>
            </a:r>
            <a:r>
              <a:rPr lang="en-US" dirty="0" smtClean="0"/>
              <a:t>(3)</a:t>
            </a:r>
          </a:p>
          <a:p>
            <a:endParaRPr lang="en-US" dirty="0"/>
          </a:p>
          <a:p>
            <a:r>
              <a:rPr lang="en-US" b="1" u="sng" dirty="0" smtClean="0"/>
              <a:t>@n=3:</a:t>
            </a:r>
            <a:r>
              <a:rPr lang="en-US" b="1" dirty="0" smtClean="0"/>
              <a:t>  </a:t>
            </a:r>
            <a:r>
              <a:rPr lang="en-US" dirty="0" smtClean="0"/>
              <a:t>a=1, b=0</a:t>
            </a:r>
          </a:p>
          <a:p>
            <a:r>
              <a:rPr lang="en-US" b="1" u="sng" dirty="0" smtClean="0"/>
              <a:t>@n=2:</a:t>
            </a:r>
            <a:r>
              <a:rPr lang="en-US" b="1" dirty="0" smtClean="0"/>
              <a:t>  </a:t>
            </a:r>
            <a:r>
              <a:rPr lang="en-US" dirty="0" smtClean="0"/>
              <a:t>a=1, b=1</a:t>
            </a:r>
          </a:p>
          <a:p>
            <a:r>
              <a:rPr lang="en-US" b="1" u="sng" dirty="0" smtClean="0"/>
              <a:t>@n=1:</a:t>
            </a:r>
            <a:r>
              <a:rPr lang="en-US" b="1" dirty="0" smtClean="0"/>
              <a:t>  </a:t>
            </a:r>
            <a:r>
              <a:rPr lang="en-US" dirty="0" smtClean="0"/>
              <a:t>a=2, b=1</a:t>
            </a:r>
          </a:p>
          <a:p>
            <a:r>
              <a:rPr lang="en-US" b="1" u="sng" dirty="0" smtClean="0"/>
              <a:t>@n=0:</a:t>
            </a:r>
            <a:r>
              <a:rPr lang="en-US" dirty="0" smtClean="0"/>
              <a:t>  a=3, b=2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416487" y="3236363"/>
            <a:ext cx="1725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fibIter</a:t>
            </a:r>
            <a:r>
              <a:rPr lang="en-US" dirty="0" smtClean="0"/>
              <a:t>(5)</a:t>
            </a:r>
          </a:p>
          <a:p>
            <a:endParaRPr lang="en-US" dirty="0"/>
          </a:p>
          <a:p>
            <a:r>
              <a:rPr lang="en-US" b="1" u="sng" dirty="0" smtClean="0"/>
              <a:t>@n=5:</a:t>
            </a:r>
            <a:r>
              <a:rPr lang="en-US" b="1" dirty="0" smtClean="0"/>
              <a:t>  </a:t>
            </a:r>
            <a:r>
              <a:rPr lang="en-US" dirty="0" smtClean="0"/>
              <a:t>a=1, b=0</a:t>
            </a:r>
          </a:p>
          <a:p>
            <a:r>
              <a:rPr lang="en-US" b="1" u="sng" dirty="0" smtClean="0"/>
              <a:t>@n=4:</a:t>
            </a:r>
            <a:r>
              <a:rPr lang="en-US" b="1" dirty="0" smtClean="0"/>
              <a:t>  </a:t>
            </a:r>
            <a:r>
              <a:rPr lang="en-US" dirty="0" smtClean="0"/>
              <a:t>a=1, b=1</a:t>
            </a:r>
          </a:p>
          <a:p>
            <a:r>
              <a:rPr lang="en-US" b="1" u="sng" dirty="0" smtClean="0"/>
              <a:t>@n=3:</a:t>
            </a:r>
            <a:r>
              <a:rPr lang="en-US" b="1" dirty="0" smtClean="0"/>
              <a:t>  </a:t>
            </a:r>
            <a:r>
              <a:rPr lang="en-US" dirty="0" smtClean="0"/>
              <a:t>a=2, b=1</a:t>
            </a:r>
          </a:p>
          <a:p>
            <a:r>
              <a:rPr lang="en-US" b="1" u="sng" dirty="0" smtClean="0"/>
              <a:t>@n=2:</a:t>
            </a:r>
            <a:r>
              <a:rPr lang="en-US" dirty="0" smtClean="0"/>
              <a:t>  a=3, b=2</a:t>
            </a:r>
          </a:p>
          <a:p>
            <a:r>
              <a:rPr lang="en-US" b="1" u="sng" dirty="0"/>
              <a:t>@</a:t>
            </a:r>
            <a:r>
              <a:rPr lang="en-US" b="1" u="sng" dirty="0" smtClean="0"/>
              <a:t>n=1:</a:t>
            </a:r>
            <a:r>
              <a:rPr lang="en-US" dirty="0" smtClean="0"/>
              <a:t>  a=5, b=3</a:t>
            </a:r>
            <a:endParaRPr lang="en-US" b="1" u="sng" dirty="0" smtClean="0"/>
          </a:p>
          <a:p>
            <a:r>
              <a:rPr lang="en-US" b="1" u="sng" dirty="0"/>
              <a:t>@</a:t>
            </a:r>
            <a:r>
              <a:rPr lang="en-US" b="1" u="sng" dirty="0" smtClean="0"/>
              <a:t>n=0:</a:t>
            </a:r>
            <a:r>
              <a:rPr lang="en-US" dirty="0" smtClean="0"/>
              <a:t>  a=8, b=5</a:t>
            </a:r>
            <a:endParaRPr lang="en-US" b="1" u="sng" dirty="0"/>
          </a:p>
          <a:p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6535369" y="6073761"/>
            <a:ext cx="36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i="1" dirty="0"/>
              <a:t>0, 1, 1, 2, 3, 5, 8, 13, 21, 34, 55, 89, </a:t>
            </a:r>
            <a:r>
              <a:rPr lang="mr-IN" b="1" i="1" dirty="0"/>
              <a:t>…</a:t>
            </a:r>
            <a:endParaRPr lang="en-US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150813" y="4970139"/>
            <a:ext cx="195209" cy="119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859730" y="5486400"/>
            <a:ext cx="2137025" cy="67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6625" y="6438314"/>
            <a:ext cx="2001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*indices start at 0, not 1!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97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Previous Recursive Solution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45" y="2479566"/>
            <a:ext cx="655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Tail-Optimized Recursion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1" y="2872216"/>
            <a:ext cx="6311900" cy="207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6440" y="2743199"/>
            <a:ext cx="4130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fibRecursiveOptimized</a:t>
            </a:r>
            <a:r>
              <a:rPr lang="en-US" dirty="0" smtClean="0"/>
              <a:t>(5, 1, 0)</a:t>
            </a:r>
          </a:p>
          <a:p>
            <a:r>
              <a:rPr lang="en-US" dirty="0" err="1" smtClean="0"/>
              <a:t>fibRecursiveOptimized</a:t>
            </a:r>
            <a:r>
              <a:rPr lang="en-US" dirty="0" smtClean="0"/>
              <a:t>(4, 1, 1)</a:t>
            </a:r>
          </a:p>
          <a:p>
            <a:r>
              <a:rPr lang="en-US" dirty="0" err="1" smtClean="0"/>
              <a:t>fibRecursiveOptimized</a:t>
            </a:r>
            <a:r>
              <a:rPr lang="en-US" dirty="0" smtClean="0"/>
              <a:t>(3, 2, 1)</a:t>
            </a:r>
          </a:p>
          <a:p>
            <a:r>
              <a:rPr lang="en-US" dirty="0" err="1" smtClean="0"/>
              <a:t>fibRecursiveOptimized</a:t>
            </a:r>
            <a:r>
              <a:rPr lang="en-US" dirty="0" smtClean="0"/>
              <a:t>(2, 3, 2)</a:t>
            </a:r>
          </a:p>
          <a:p>
            <a:r>
              <a:rPr lang="en-US" dirty="0" err="1" smtClean="0"/>
              <a:t>fibRecursiveOptimized</a:t>
            </a:r>
            <a:r>
              <a:rPr lang="en-US" dirty="0" smtClean="0"/>
              <a:t>(1, 5, 3)</a:t>
            </a:r>
          </a:p>
          <a:p>
            <a:r>
              <a:rPr lang="en-US" dirty="0" err="1" smtClean="0"/>
              <a:t>fibRecursiveOptimized</a:t>
            </a:r>
            <a:r>
              <a:rPr lang="en-US" dirty="0" smtClean="0"/>
              <a:t>(0, 8, 5)</a:t>
            </a:r>
          </a:p>
          <a:p>
            <a:endParaRPr lang="en-US" dirty="0"/>
          </a:p>
          <a:p>
            <a:r>
              <a:rPr lang="en-US" b="1" dirty="0" smtClean="0"/>
              <a:t>-&gt; Return 5 when you reach base case!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791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 happens with the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if we called </a:t>
            </a:r>
            <a:r>
              <a:rPr lang="en-US" b="1" i="1" dirty="0" err="1" smtClean="0"/>
              <a:t>fibRecursiveOptimized</a:t>
            </a:r>
            <a:r>
              <a:rPr lang="en-US" b="1" i="1" dirty="0" smtClean="0"/>
              <a:t>(5)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1657" y="2866170"/>
            <a:ext cx="11583397" cy="3558746"/>
            <a:chOff x="291657" y="2866170"/>
            <a:chExt cx="11583397" cy="3558746"/>
          </a:xfrm>
        </p:grpSpPr>
        <p:sp>
          <p:nvSpPr>
            <p:cNvPr id="5" name="Rectangle 4"/>
            <p:cNvSpPr/>
            <p:nvPr/>
          </p:nvSpPr>
          <p:spPr>
            <a:xfrm>
              <a:off x="291657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(5, 1, 0)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7273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(4, 1, 1)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36458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(3, 2, 1)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85643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(2, 3, 2)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34828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5</a:t>
              </a:r>
              <a:endParaRPr lang="en-US" sz="3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(1, 5, 3)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044195" y="2866170"/>
              <a:ext cx="1830859" cy="3558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Func</a:t>
              </a:r>
              <a:r>
                <a:rPr lang="en-US" dirty="0" smtClean="0">
                  <a:solidFill>
                    <a:schemeClr val="tx1"/>
                  </a:solidFill>
                </a:rPr>
                <a:t>(0, 8, 5)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4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Wednesdays @5:30pm</a:t>
            </a:r>
          </a:p>
          <a:p>
            <a:r>
              <a:rPr lang="en-US" dirty="0" smtClean="0"/>
              <a:t>Rotating speakers?</a:t>
            </a:r>
          </a:p>
          <a:p>
            <a:r>
              <a:rPr lang="en-US" dirty="0" smtClean="0"/>
              <a:t>Topics:</a:t>
            </a:r>
          </a:p>
          <a:p>
            <a:pPr lvl="1"/>
            <a:r>
              <a:rPr lang="en-US" b="1" i="1" dirty="0" smtClean="0"/>
              <a:t>Recursion</a:t>
            </a:r>
          </a:p>
          <a:p>
            <a:pPr lvl="1"/>
            <a:r>
              <a:rPr lang="en-US" b="1" i="1" dirty="0" smtClean="0"/>
              <a:t>Space and Runtime Complexity Analysis</a:t>
            </a:r>
          </a:p>
          <a:p>
            <a:pPr lvl="1"/>
            <a:r>
              <a:rPr lang="en-US" b="1" i="1" dirty="0" smtClean="0"/>
              <a:t>Data Structures </a:t>
            </a:r>
            <a:r>
              <a:rPr lang="mr-IN" i="1" dirty="0" smtClean="0"/>
              <a:t>–</a:t>
            </a:r>
            <a:r>
              <a:rPr lang="en-US" i="1" dirty="0" smtClean="0"/>
              <a:t> {Linked Lists, Maps, Stacks, Queues, Graphs, Trees}</a:t>
            </a:r>
          </a:p>
          <a:p>
            <a:pPr lvl="1"/>
            <a:r>
              <a:rPr lang="en-US" b="1" i="1" dirty="0" smtClean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25765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Recursion in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58" y="2351942"/>
            <a:ext cx="10465942" cy="25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Recursion in JS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8986"/>
            <a:ext cx="10289059" cy="37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Palindromes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Given an input string, determine if it is a palindrome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Reverse String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Given an input string, return a reverse of the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Change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Given an input value and an array [0, 0, 0, 0], return an array with values showing how many [quarters, dimes, nickels, pennies] </a:t>
            </a:r>
            <a:r>
              <a:rPr lang="en-US" dirty="0" smtClean="0"/>
              <a:t>should be used to efficiently get that value.</a:t>
            </a:r>
          </a:p>
          <a:p>
            <a:pPr lvl="2"/>
            <a:r>
              <a:rPr lang="en-US" dirty="0" smtClean="0"/>
              <a:t>e.g. with an input of ( 68, [0,0,0,0] ), return [2,1,1,3] for 2 quarters, 1 dime, 1 nickel, and 3 pennies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HOMEWORK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652" y="183589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Flatten Array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Given an input array that might have nested arrays, return one array with all of the values in the nested array</a:t>
            </a:r>
            <a:r>
              <a:rPr lang="en-US" i="1" dirty="0" smtClean="0"/>
              <a:t>.</a:t>
            </a:r>
          </a:p>
          <a:p>
            <a:pPr lvl="1"/>
            <a:r>
              <a:rPr lang="en-US" sz="1800" dirty="0" smtClean="0"/>
              <a:t>Input: [], return: []</a:t>
            </a:r>
          </a:p>
          <a:p>
            <a:pPr lvl="1"/>
            <a:r>
              <a:rPr lang="en-US" sz="1800" dirty="0" smtClean="0"/>
              <a:t>Input: [1,2,3], return: [1,2,3]</a:t>
            </a:r>
          </a:p>
          <a:p>
            <a:pPr lvl="1"/>
            <a:r>
              <a:rPr lang="en-US" sz="1800" dirty="0" smtClean="0"/>
              <a:t>Input: [1, [2, 3]], return: [1,2,3]</a:t>
            </a:r>
          </a:p>
          <a:p>
            <a:pPr lvl="1"/>
            <a:r>
              <a:rPr lang="en-US" sz="1800" dirty="0" smtClean="0"/>
              <a:t>Input: [1, [[[2]]], 3], return: [1,2,3]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027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HOMEWORK!!!!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Pretty Print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Given a complex object, print all of its properties and values (but make it pretty</a:t>
            </a:r>
            <a:r>
              <a:rPr lang="en-US" i="1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o1 = {a:1, b:2}</a:t>
            </a:r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o2 = {a:1, b:2, c:{</a:t>
            </a:r>
            <a:r>
              <a:rPr lang="en-US" dirty="0" err="1" smtClean="0"/>
              <a:t>name:”Mo</a:t>
            </a:r>
            <a:r>
              <a:rPr lang="en-US" dirty="0" smtClean="0"/>
              <a:t>”}, d:4}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Pretty Print o1:</a:t>
            </a:r>
          </a:p>
          <a:p>
            <a:pPr marL="1371600" lvl="3" indent="0">
              <a:buNone/>
            </a:pPr>
            <a:r>
              <a:rPr lang="en-US" dirty="0"/>
              <a:t>a:1</a:t>
            </a:r>
          </a:p>
          <a:p>
            <a:pPr marL="1371600" lvl="3" indent="0">
              <a:buNone/>
            </a:pPr>
            <a:r>
              <a:rPr lang="en-US" dirty="0" smtClean="0"/>
              <a:t>b:2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Pretty Print o2:</a:t>
            </a:r>
          </a:p>
          <a:p>
            <a:pPr marL="1371600" lvl="3" indent="0">
              <a:buNone/>
            </a:pPr>
            <a:r>
              <a:rPr lang="en-US" dirty="0" smtClean="0"/>
              <a:t>a:1</a:t>
            </a:r>
          </a:p>
          <a:p>
            <a:pPr marL="1371600" lvl="3" indent="0">
              <a:buNone/>
            </a:pPr>
            <a:r>
              <a:rPr lang="en-US" dirty="0" smtClean="0"/>
              <a:t>b:2</a:t>
            </a:r>
          </a:p>
          <a:p>
            <a:pPr marL="1371600" lvl="3" indent="0">
              <a:buNone/>
            </a:pPr>
            <a:r>
              <a:rPr lang="en-US" dirty="0" smtClean="0"/>
              <a:t>c:</a:t>
            </a:r>
          </a:p>
          <a:p>
            <a:pPr marL="1828800" lvl="4" indent="0">
              <a:buNone/>
            </a:pPr>
            <a:r>
              <a:rPr lang="en-US" dirty="0"/>
              <a:t>name: </a:t>
            </a:r>
            <a:r>
              <a:rPr lang="en-US" dirty="0" smtClean="0"/>
              <a:t>Mo</a:t>
            </a:r>
          </a:p>
          <a:p>
            <a:pPr marL="1371600" lvl="3" indent="0">
              <a:buNone/>
            </a:pPr>
            <a:r>
              <a:rPr lang="en-US" dirty="0" smtClean="0"/>
              <a:t>d:4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99416" y="4161034"/>
            <a:ext cx="438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focus on the indentations at each depth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4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www.leetcode.com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www.projecteuler.net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135" cy="4351338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a function calls itself over and over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141" y="1825625"/>
            <a:ext cx="2662327" cy="41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5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135" cy="4351338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a function calls itself over and over again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24" y="2558875"/>
            <a:ext cx="4800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135" cy="4351338"/>
          </a:xfrm>
        </p:spPr>
        <p:txBody>
          <a:bodyPr/>
          <a:lstStyle/>
          <a:p>
            <a:r>
              <a:rPr lang="en-US" dirty="0" smtClean="0"/>
              <a:t>When a function calls itself over and over again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24" y="2558875"/>
            <a:ext cx="4800600" cy="2641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06229" y="3976099"/>
            <a:ext cx="4171308" cy="147888"/>
          </a:xfrm>
          <a:prstGeom prst="straightConnector1">
            <a:avLst/>
          </a:prstGeom>
          <a:ln w="730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54767" y="3246634"/>
            <a:ext cx="4307013" cy="9166"/>
          </a:xfrm>
          <a:prstGeom prst="straightConnector1">
            <a:avLst/>
          </a:prstGeom>
          <a:ln w="730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96351" y="2945508"/>
            <a:ext cx="3274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Base Case(s)	</a:t>
            </a:r>
          </a:p>
          <a:p>
            <a:pPr lvl="1"/>
            <a:r>
              <a:rPr lang="en-US" dirty="0" smtClean="0"/>
              <a:t>Terminate it!</a:t>
            </a:r>
          </a:p>
          <a:p>
            <a:r>
              <a:rPr lang="en-US" b="1" dirty="0" smtClean="0"/>
              <a:t>Recursive Case</a:t>
            </a:r>
          </a:p>
          <a:p>
            <a:pPr lvl="1"/>
            <a:r>
              <a:rPr lang="en-US" dirty="0" smtClean="0"/>
              <a:t>Make more function calls.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0, 1, 1, 2, 3, 5, 8, 13, 21, 34, 55, 89, </a:t>
            </a:r>
            <a:r>
              <a:rPr lang="mr-IN" b="1" i="1" dirty="0" smtClean="0"/>
              <a:t>…</a:t>
            </a:r>
            <a:endParaRPr lang="en-US" b="1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Given a number </a:t>
            </a:r>
            <a:r>
              <a:rPr lang="en-US" i="1" dirty="0" smtClean="0"/>
              <a:t>n, </a:t>
            </a:r>
            <a:r>
              <a:rPr lang="en-US" dirty="0" smtClean="0"/>
              <a:t>find the corresponding value in the </a:t>
            </a:r>
            <a:r>
              <a:rPr lang="en-US" dirty="0"/>
              <a:t>F</a:t>
            </a:r>
            <a:r>
              <a:rPr lang="en-US" dirty="0" smtClean="0"/>
              <a:t>ibonacci sequence. </a:t>
            </a:r>
            <a:r>
              <a:rPr lang="en-US" i="1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n = 4, =&gt; return 3;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n=10, =&gt; return 55;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i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i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212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0, 1, 1, 2, 3, 5, 8, 13, 21, 34, 55, 89, </a:t>
            </a:r>
            <a:r>
              <a:rPr lang="mr-IN" b="1" i="1" dirty="0" smtClean="0"/>
              <a:t>…</a:t>
            </a:r>
            <a:endParaRPr lang="en-US" b="1" i="1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Given a number </a:t>
            </a:r>
            <a:r>
              <a:rPr lang="en-US" i="1" dirty="0" smtClean="0"/>
              <a:t>n, </a:t>
            </a:r>
            <a:r>
              <a:rPr lang="en-US" dirty="0" smtClean="0"/>
              <a:t>find the corresponding value in the Fibonacci sequence. </a:t>
            </a:r>
            <a:r>
              <a:rPr lang="en-US" i="1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n = 4, =&gt; return 3;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n=10, =&gt; return 55;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How can we implement this?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smtClean="0"/>
              <a:t>*Assume we’re starting with n=0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 smtClean="0"/>
              <a:t>*NOTE: Indices start at 0, not 1</a:t>
            </a:r>
            <a:endParaRPr lang="en-US" sz="1400" b="1" i="1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i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i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163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Recursion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42286"/>
            <a:ext cx="6553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85519" cy="4351338"/>
          </a:xfrm>
        </p:spPr>
        <p:txBody>
          <a:bodyPr/>
          <a:lstStyle/>
          <a:p>
            <a:r>
              <a:rPr lang="en-US" b="1" dirty="0" smtClean="0"/>
              <a:t>Base Case(s)	</a:t>
            </a:r>
          </a:p>
          <a:p>
            <a:pPr lvl="1"/>
            <a:r>
              <a:rPr lang="en-US" dirty="0" smtClean="0"/>
              <a:t>Check to see if you are finished with recursion, and begin to return.</a:t>
            </a:r>
          </a:p>
          <a:p>
            <a:r>
              <a:rPr lang="en-US" b="1" dirty="0" smtClean="0"/>
              <a:t>Recursive Case</a:t>
            </a:r>
          </a:p>
          <a:p>
            <a:pPr lvl="1"/>
            <a:r>
              <a:rPr lang="en-US" dirty="0" smtClean="0"/>
              <a:t>Make more function calls.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5056"/>
            <a:ext cx="6055581" cy="225324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126259" y="2088292"/>
            <a:ext cx="3348682" cy="1173892"/>
          </a:xfrm>
          <a:prstGeom prst="straightConnector1">
            <a:avLst/>
          </a:prstGeom>
          <a:ln w="730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64126" y="3967162"/>
            <a:ext cx="3357950" cy="122924"/>
          </a:xfrm>
          <a:prstGeom prst="straightConnector1">
            <a:avLst/>
          </a:prstGeom>
          <a:ln w="730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0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223</TotalTime>
  <Words>950</Words>
  <Application>Microsoft Macintosh PowerPoint</Application>
  <PresentationFormat>Widescreen</PresentationFormat>
  <Paragraphs>257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Mangal</vt:lpstr>
      <vt:lpstr>Arial</vt:lpstr>
      <vt:lpstr>Office Theme</vt:lpstr>
      <vt:lpstr>PowerPoint Presentation</vt:lpstr>
      <vt:lpstr>Logistics</vt:lpstr>
      <vt:lpstr>What is recursion?</vt:lpstr>
      <vt:lpstr>What is recursion?</vt:lpstr>
      <vt:lpstr>What is recursion?</vt:lpstr>
      <vt:lpstr>Fibonacci Sequence</vt:lpstr>
      <vt:lpstr>Fibonacci Sequence</vt:lpstr>
      <vt:lpstr>With Recursion</vt:lpstr>
      <vt:lpstr>Parts of a Recursive Solution</vt:lpstr>
      <vt:lpstr>What is happening internally?</vt:lpstr>
      <vt:lpstr>What the Interpreter Does</vt:lpstr>
      <vt:lpstr>Recursive Stack</vt:lpstr>
      <vt:lpstr>How could we improve this?</vt:lpstr>
      <vt:lpstr>How could we improve this?</vt:lpstr>
      <vt:lpstr>Iterative Implementation?</vt:lpstr>
      <vt:lpstr>Iterative Implementation?</vt:lpstr>
      <vt:lpstr>Recall our Previous Recursive Solution…</vt:lpstr>
      <vt:lpstr>Tail-Optimized Recursion</vt:lpstr>
      <vt:lpstr>Now what happens with the stack?</vt:lpstr>
      <vt:lpstr>Uses of Recursion in JS</vt:lpstr>
      <vt:lpstr>Uses of Recursion in JS</vt:lpstr>
      <vt:lpstr>HOMEWORK</vt:lpstr>
      <vt:lpstr>MORE HOMEWORK</vt:lpstr>
      <vt:lpstr>MORE HOMEWORK!!!!</vt:lpstr>
      <vt:lpstr>Resources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Uppala, Ashish</dc:creator>
  <cp:lastModifiedBy>Uppala, Ashish</cp:lastModifiedBy>
  <cp:revision>116</cp:revision>
  <dcterms:created xsi:type="dcterms:W3CDTF">2017-08-30T12:56:55Z</dcterms:created>
  <dcterms:modified xsi:type="dcterms:W3CDTF">2017-08-30T17:54:13Z</dcterms:modified>
</cp:coreProperties>
</file>