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8"/>
  </p:notesMasterIdLst>
  <p:sldIdLst>
    <p:sldId id="256" r:id="rId2"/>
    <p:sldId id="259" r:id="rId3"/>
    <p:sldId id="258" r:id="rId4"/>
    <p:sldId id="257" r:id="rId5"/>
    <p:sldId id="29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78" r:id="rId14"/>
    <p:sldId id="270" r:id="rId15"/>
    <p:sldId id="269" r:id="rId16"/>
    <p:sldId id="271" r:id="rId17"/>
    <p:sldId id="273" r:id="rId18"/>
    <p:sldId id="274" r:id="rId19"/>
    <p:sldId id="272" r:id="rId20"/>
    <p:sldId id="275" r:id="rId21"/>
    <p:sldId id="279" r:id="rId22"/>
    <p:sldId id="277" r:id="rId23"/>
    <p:sldId id="294" r:id="rId24"/>
    <p:sldId id="293" r:id="rId25"/>
    <p:sldId id="281" r:id="rId26"/>
    <p:sldId id="280" r:id="rId27"/>
    <p:sldId id="282" r:id="rId28"/>
    <p:sldId id="285" r:id="rId29"/>
    <p:sldId id="284" r:id="rId30"/>
    <p:sldId id="286" r:id="rId31"/>
    <p:sldId id="287" r:id="rId32"/>
    <p:sldId id="288" r:id="rId33"/>
    <p:sldId id="289" r:id="rId34"/>
    <p:sldId id="290" r:id="rId35"/>
    <p:sldId id="295" r:id="rId36"/>
    <p:sldId id="296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A5EA42-F3D9-D545-9CF5-3156AD59CDCC}" type="datetimeFigureOut">
              <a:rPr lang="en-US" smtClean="0"/>
              <a:t>9/27/17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AF283-8347-0843-A992-65D0B25D9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50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F134-B51D-4212-8CA2-6F1274A745A6}" type="datetimeFigureOut">
              <a:rPr lang="en-US" smtClean="0"/>
              <a:t>9/27/17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B357-462C-4F72-9306-25065B248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32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F134-B51D-4212-8CA2-6F1274A745A6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B357-462C-4F72-9306-25065B248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6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F134-B51D-4212-8CA2-6F1274A745A6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B357-462C-4F72-9306-25065B248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8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F134-B51D-4212-8CA2-6F1274A745A6}" type="datetimeFigureOut">
              <a:rPr lang="en-US" smtClean="0"/>
              <a:t>9/27/17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B357-462C-4F72-9306-25065B248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90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F134-B51D-4212-8CA2-6F1274A745A6}" type="datetimeFigureOut">
              <a:rPr lang="en-US" smtClean="0"/>
              <a:t>9/27/17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B357-462C-4F72-9306-25065B248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40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F134-B51D-4212-8CA2-6F1274A745A6}" type="datetimeFigureOut">
              <a:rPr lang="en-US" smtClean="0"/>
              <a:t>9/27/17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B357-462C-4F72-9306-25065B248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F134-B51D-4212-8CA2-6F1274A745A6}" type="datetimeFigureOut">
              <a:rPr lang="en-US" smtClean="0"/>
              <a:t>9/27/17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B357-462C-4F72-9306-25065B248BD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073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F134-B51D-4212-8CA2-6F1274A745A6}" type="datetimeFigureOut">
              <a:rPr lang="en-US" smtClean="0"/>
              <a:t>9/27/17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B357-462C-4F72-9306-25065B248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7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F134-B51D-4212-8CA2-6F1274A745A6}" type="datetimeFigureOut">
              <a:rPr lang="en-US" smtClean="0"/>
              <a:t>9/27/17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B357-462C-4F72-9306-25065B248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2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F134-B51D-4212-8CA2-6F1274A745A6}" type="datetimeFigureOut">
              <a:rPr lang="en-US" smtClean="0"/>
              <a:t>9/27/17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B357-462C-4F72-9306-25065B248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26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A71F134-B51D-4212-8CA2-6F1274A745A6}" type="datetimeFigureOut">
              <a:rPr lang="en-US" smtClean="0"/>
              <a:t>9/27/17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B357-462C-4F72-9306-25065B248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80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A71F134-B51D-4212-8CA2-6F1274A745A6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E31B357-462C-4F72-9306-25065B248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5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eshu.weebly.com/uploads/5/2/6/0/5260012/skiena-the_algorithm_design_manual.pdf)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E5CCFA-AD16-4990-BF42-427F30DB1E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Algorithms Club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FD717D3-0C30-41A0-869A-71B06FFA81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by: Ashish Uppala</a:t>
            </a:r>
          </a:p>
          <a:p>
            <a:r>
              <a:rPr lang="en-US" dirty="0"/>
              <a:t>09/27/2017</a:t>
            </a:r>
          </a:p>
        </p:txBody>
      </p:sp>
    </p:spTree>
    <p:extLst>
      <p:ext uri="{BB962C8B-B14F-4D97-AF65-F5344CB8AC3E}">
        <p14:creationId xmlns:p14="http://schemas.microsoft.com/office/powerpoint/2010/main" val="4273625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5FFEAB-9EF4-47C6-82DC-7EECC2C44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graphs?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4A4ABB-EC7C-436F-B6BF-1AE1584F2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46433"/>
            <a:ext cx="7729728" cy="3101983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/>
              <a:t>Directed graphs have </a:t>
            </a:r>
            <a:r>
              <a:rPr lang="en-US" b="1" i="1" dirty="0"/>
              <a:t>directed edges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A112A412-5264-4EEE-BC77-63A1260DE43B}"/>
              </a:ext>
            </a:extLst>
          </p:cNvPr>
          <p:cNvSpPr/>
          <p:nvPr/>
        </p:nvSpPr>
        <p:spPr>
          <a:xfrm>
            <a:off x="3293262" y="4469127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Ashish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A636791F-920B-47E5-B147-F198D7186BEF}"/>
              </a:ext>
            </a:extLst>
          </p:cNvPr>
          <p:cNvSpPr/>
          <p:nvPr/>
        </p:nvSpPr>
        <p:spPr>
          <a:xfrm>
            <a:off x="5388559" y="361960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C632D8CD-344D-4847-8795-6323F3D6B0B1}"/>
              </a:ext>
            </a:extLst>
          </p:cNvPr>
          <p:cNvSpPr/>
          <p:nvPr/>
        </p:nvSpPr>
        <p:spPr>
          <a:xfrm>
            <a:off x="4459797" y="5771653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14D31B25-43C2-4E4F-BF5F-7F196B61F011}"/>
              </a:ext>
            </a:extLst>
          </p:cNvPr>
          <p:cNvSpPr/>
          <p:nvPr/>
        </p:nvSpPr>
        <p:spPr>
          <a:xfrm>
            <a:off x="7136298" y="446912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Marc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DCE89849-5E18-47EB-9F5B-12A55177E3D8}"/>
              </a:ext>
            </a:extLst>
          </p:cNvPr>
          <p:cNvSpPr/>
          <p:nvPr/>
        </p:nvSpPr>
        <p:spPr>
          <a:xfrm>
            <a:off x="6207536" y="5771652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Samee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D07F43CB-D415-4304-A2EC-9634173D41C2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5005727" y="4525617"/>
            <a:ext cx="928762" cy="124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B28AC787-2D29-441D-898A-77213CB199CB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4364881" y="4072612"/>
            <a:ext cx="1023678" cy="84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DEDBC809-E81E-4FAC-88FC-F5BA9B2B7B45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5551657" y="6224658"/>
            <a:ext cx="6558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CBEB927A-68BA-4505-ADE0-8145FC6994BB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5934489" y="4525617"/>
            <a:ext cx="818977" cy="124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0455ED96-1E55-498F-B7A3-1A28335E0876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6480419" y="4072612"/>
            <a:ext cx="655879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AF8829FC-F7C4-4698-8D8B-B96A0DD81A62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5551657" y="4922132"/>
            <a:ext cx="1584641" cy="130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5FF6E787-A6EC-4D92-B227-03832AD0D158}"/>
              </a:ext>
            </a:extLst>
          </p:cNvPr>
          <p:cNvCxnSpPr>
            <a:cxnSpLocks/>
            <a:stCxn id="9" idx="2"/>
            <a:endCxn id="4" idx="6"/>
          </p:cNvCxnSpPr>
          <p:nvPr/>
        </p:nvCxnSpPr>
        <p:spPr>
          <a:xfrm flipH="1">
            <a:off x="4364881" y="4922132"/>
            <a:ext cx="27714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0A98D450-6532-4618-941C-99101B549335}"/>
              </a:ext>
            </a:extLst>
          </p:cNvPr>
          <p:cNvCxnSpPr>
            <a:cxnSpLocks/>
            <a:stCxn id="4" idx="6"/>
            <a:endCxn id="8" idx="0"/>
          </p:cNvCxnSpPr>
          <p:nvPr/>
        </p:nvCxnSpPr>
        <p:spPr>
          <a:xfrm>
            <a:off x="4364881" y="4922133"/>
            <a:ext cx="640846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xmlns="" id="{11FB9AAB-13D4-4EC0-A850-5B27AA61AEDB}"/>
              </a:ext>
            </a:extLst>
          </p:cNvPr>
          <p:cNvCxnSpPr>
            <a:cxnSpLocks/>
            <a:stCxn id="10" idx="2"/>
            <a:endCxn id="4" idx="6"/>
          </p:cNvCxnSpPr>
          <p:nvPr/>
        </p:nvCxnSpPr>
        <p:spPr>
          <a:xfrm flipH="1" flipV="1">
            <a:off x="4364881" y="4922133"/>
            <a:ext cx="1842655" cy="130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1C23EE10-DD57-4BFE-8097-17417165B7F6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6753466" y="4922132"/>
            <a:ext cx="382832" cy="8495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9F559759-A6EA-40F8-8E10-DC08813D3299}"/>
              </a:ext>
            </a:extLst>
          </p:cNvPr>
          <p:cNvSpPr/>
          <p:nvPr/>
        </p:nvSpPr>
        <p:spPr>
          <a:xfrm>
            <a:off x="8884037" y="4469125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/>
              <a:t>Schmitty</a:t>
            </a:r>
            <a:endParaRPr lang="en-US" sz="130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35E32FAE-AA61-4CBC-BF4A-0A7D4BFE7B57}"/>
              </a:ext>
            </a:extLst>
          </p:cNvPr>
          <p:cNvCxnSpPr>
            <a:stCxn id="9" idx="6"/>
            <a:endCxn id="23" idx="2"/>
          </p:cNvCxnSpPr>
          <p:nvPr/>
        </p:nvCxnSpPr>
        <p:spPr>
          <a:xfrm flipV="1">
            <a:off x="8228158" y="4922131"/>
            <a:ext cx="655879" cy="1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B34A612-CAD9-4593-99CF-81DDAA9CE517}"/>
              </a:ext>
            </a:extLst>
          </p:cNvPr>
          <p:cNvSpPr txBox="1"/>
          <p:nvPr/>
        </p:nvSpPr>
        <p:spPr>
          <a:xfrm>
            <a:off x="228844" y="4414299"/>
            <a:ext cx="29828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Directed Graph</a:t>
            </a:r>
          </a:p>
          <a:p>
            <a:pPr algn="ctr"/>
            <a:endParaRPr lang="en-US" b="1" dirty="0"/>
          </a:p>
          <a:p>
            <a:pPr algn="ctr"/>
            <a:r>
              <a:rPr lang="en-US" dirty="0"/>
              <a:t>(Arrows; go one way)</a:t>
            </a:r>
          </a:p>
        </p:txBody>
      </p:sp>
    </p:spTree>
    <p:extLst>
      <p:ext uri="{BB962C8B-B14F-4D97-AF65-F5344CB8AC3E}">
        <p14:creationId xmlns:p14="http://schemas.microsoft.com/office/powerpoint/2010/main" val="223730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5FFEAB-9EF4-47C6-82DC-7EECC2C44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4A4ABB-EC7C-436F-B6BF-1AE1584F2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46433"/>
            <a:ext cx="7729728" cy="3101983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/>
              <a:t>Sometimes you can have a </a:t>
            </a:r>
            <a:r>
              <a:rPr lang="en-US" b="1" i="1" dirty="0"/>
              <a:t>cycle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A112A412-5264-4EEE-BC77-63A1260DE43B}"/>
              </a:ext>
            </a:extLst>
          </p:cNvPr>
          <p:cNvSpPr/>
          <p:nvPr/>
        </p:nvSpPr>
        <p:spPr>
          <a:xfrm>
            <a:off x="3293262" y="4469127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Ashish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A636791F-920B-47E5-B147-F198D7186BEF}"/>
              </a:ext>
            </a:extLst>
          </p:cNvPr>
          <p:cNvSpPr/>
          <p:nvPr/>
        </p:nvSpPr>
        <p:spPr>
          <a:xfrm>
            <a:off x="5388559" y="361960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C632D8CD-344D-4847-8795-6323F3D6B0B1}"/>
              </a:ext>
            </a:extLst>
          </p:cNvPr>
          <p:cNvSpPr/>
          <p:nvPr/>
        </p:nvSpPr>
        <p:spPr>
          <a:xfrm>
            <a:off x="4459797" y="5771653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14D31B25-43C2-4E4F-BF5F-7F196B61F011}"/>
              </a:ext>
            </a:extLst>
          </p:cNvPr>
          <p:cNvSpPr/>
          <p:nvPr/>
        </p:nvSpPr>
        <p:spPr>
          <a:xfrm>
            <a:off x="7136298" y="446912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Marc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DCE89849-5E18-47EB-9F5B-12A55177E3D8}"/>
              </a:ext>
            </a:extLst>
          </p:cNvPr>
          <p:cNvSpPr/>
          <p:nvPr/>
        </p:nvSpPr>
        <p:spPr>
          <a:xfrm>
            <a:off x="6207536" y="5771652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Samee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D07F43CB-D415-4304-A2EC-9634173D41C2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5005727" y="4525617"/>
            <a:ext cx="928762" cy="124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B28AC787-2D29-441D-898A-77213CB199CB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4364881" y="4072612"/>
            <a:ext cx="1023678" cy="84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DEDBC809-E81E-4FAC-88FC-F5BA9B2B7B45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5551657" y="6224658"/>
            <a:ext cx="6558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CBEB927A-68BA-4505-ADE0-8145FC6994BB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5934489" y="4525617"/>
            <a:ext cx="818977" cy="124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0455ED96-1E55-498F-B7A3-1A28335E0876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6480419" y="4072612"/>
            <a:ext cx="655879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AF8829FC-F7C4-4698-8D8B-B96A0DD81A62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5551657" y="4922132"/>
            <a:ext cx="1584641" cy="130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5FF6E787-A6EC-4D92-B227-03832AD0D158}"/>
              </a:ext>
            </a:extLst>
          </p:cNvPr>
          <p:cNvCxnSpPr>
            <a:cxnSpLocks/>
            <a:stCxn id="9" idx="2"/>
            <a:endCxn id="4" idx="6"/>
          </p:cNvCxnSpPr>
          <p:nvPr/>
        </p:nvCxnSpPr>
        <p:spPr>
          <a:xfrm flipH="1">
            <a:off x="4364881" y="4922132"/>
            <a:ext cx="27714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0A98D450-6532-4618-941C-99101B549335}"/>
              </a:ext>
            </a:extLst>
          </p:cNvPr>
          <p:cNvCxnSpPr>
            <a:cxnSpLocks/>
            <a:stCxn id="4" idx="6"/>
            <a:endCxn id="8" idx="0"/>
          </p:cNvCxnSpPr>
          <p:nvPr/>
        </p:nvCxnSpPr>
        <p:spPr>
          <a:xfrm>
            <a:off x="4364881" y="4922133"/>
            <a:ext cx="640846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xmlns="" id="{11FB9AAB-13D4-4EC0-A850-5B27AA61AEDB}"/>
              </a:ext>
            </a:extLst>
          </p:cNvPr>
          <p:cNvCxnSpPr>
            <a:cxnSpLocks/>
            <a:stCxn id="10" idx="2"/>
            <a:endCxn id="4" idx="6"/>
          </p:cNvCxnSpPr>
          <p:nvPr/>
        </p:nvCxnSpPr>
        <p:spPr>
          <a:xfrm flipH="1" flipV="1">
            <a:off x="4364881" y="4922133"/>
            <a:ext cx="1842655" cy="130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1C23EE10-DD57-4BFE-8097-17417165B7F6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6753466" y="4922132"/>
            <a:ext cx="382832" cy="8495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9F559759-A6EA-40F8-8E10-DC08813D3299}"/>
              </a:ext>
            </a:extLst>
          </p:cNvPr>
          <p:cNvSpPr/>
          <p:nvPr/>
        </p:nvSpPr>
        <p:spPr>
          <a:xfrm>
            <a:off x="8884037" y="4469125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/>
              <a:t>Schmitty</a:t>
            </a:r>
            <a:endParaRPr lang="en-US" sz="13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B34A612-CAD9-4593-99CF-81DDAA9CE517}"/>
              </a:ext>
            </a:extLst>
          </p:cNvPr>
          <p:cNvSpPr txBox="1"/>
          <p:nvPr/>
        </p:nvSpPr>
        <p:spPr>
          <a:xfrm>
            <a:off x="228844" y="4414299"/>
            <a:ext cx="298286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Cycle</a:t>
            </a:r>
          </a:p>
          <a:p>
            <a:pPr algn="ctr"/>
            <a:endParaRPr lang="en-US" b="1" dirty="0"/>
          </a:p>
          <a:p>
            <a:pPr algn="ctr"/>
            <a:r>
              <a:rPr lang="en-US" dirty="0"/>
              <a:t>When a path ends in a vertex it started with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BD2BF43C-8537-4D63-80C2-228753CA5809}"/>
              </a:ext>
            </a:extLst>
          </p:cNvPr>
          <p:cNvCxnSpPr>
            <a:cxnSpLocks/>
            <a:stCxn id="23" idx="4"/>
            <a:endCxn id="10" idx="6"/>
          </p:cNvCxnSpPr>
          <p:nvPr/>
        </p:nvCxnSpPr>
        <p:spPr>
          <a:xfrm flipH="1">
            <a:off x="7299396" y="5375136"/>
            <a:ext cx="2130571" cy="8495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8F7D7A4B-909A-4A05-8977-3CE0129C17D3}"/>
              </a:ext>
            </a:extLst>
          </p:cNvPr>
          <p:cNvCxnSpPr>
            <a:cxnSpLocks/>
            <a:stCxn id="9" idx="6"/>
            <a:endCxn id="23" idx="2"/>
          </p:cNvCxnSpPr>
          <p:nvPr/>
        </p:nvCxnSpPr>
        <p:spPr>
          <a:xfrm flipV="1">
            <a:off x="8228158" y="4922131"/>
            <a:ext cx="655879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536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5FFEAB-9EF4-47C6-82DC-7EECC2C44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4A4ABB-EC7C-436F-B6BF-1AE1584F2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46433"/>
            <a:ext cx="7729728" cy="3101983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/>
              <a:t>We can give edges different </a:t>
            </a:r>
            <a:r>
              <a:rPr lang="en-US" b="1" i="1" dirty="0"/>
              <a:t>weights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A112A412-5264-4EEE-BC77-63A1260DE43B}"/>
              </a:ext>
            </a:extLst>
          </p:cNvPr>
          <p:cNvSpPr/>
          <p:nvPr/>
        </p:nvSpPr>
        <p:spPr>
          <a:xfrm>
            <a:off x="3293262" y="4469127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Ashish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A636791F-920B-47E5-B147-F198D7186BEF}"/>
              </a:ext>
            </a:extLst>
          </p:cNvPr>
          <p:cNvSpPr/>
          <p:nvPr/>
        </p:nvSpPr>
        <p:spPr>
          <a:xfrm>
            <a:off x="5388559" y="361960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C632D8CD-344D-4847-8795-6323F3D6B0B1}"/>
              </a:ext>
            </a:extLst>
          </p:cNvPr>
          <p:cNvSpPr/>
          <p:nvPr/>
        </p:nvSpPr>
        <p:spPr>
          <a:xfrm>
            <a:off x="4459797" y="5771653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14D31B25-43C2-4E4F-BF5F-7F196B61F011}"/>
              </a:ext>
            </a:extLst>
          </p:cNvPr>
          <p:cNvSpPr/>
          <p:nvPr/>
        </p:nvSpPr>
        <p:spPr>
          <a:xfrm>
            <a:off x="7136298" y="446912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Marc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DCE89849-5E18-47EB-9F5B-12A55177E3D8}"/>
              </a:ext>
            </a:extLst>
          </p:cNvPr>
          <p:cNvSpPr/>
          <p:nvPr/>
        </p:nvSpPr>
        <p:spPr>
          <a:xfrm>
            <a:off x="6207536" y="5771652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Samee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D07F43CB-D415-4304-A2EC-9634173D41C2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5005727" y="4525617"/>
            <a:ext cx="928762" cy="124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B28AC787-2D29-441D-898A-77213CB199CB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4364881" y="4072612"/>
            <a:ext cx="1023678" cy="84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DEDBC809-E81E-4FAC-88FC-F5BA9B2B7B45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5551657" y="6224658"/>
            <a:ext cx="6558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CBEB927A-68BA-4505-ADE0-8145FC6994BB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5934489" y="4525617"/>
            <a:ext cx="818977" cy="124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0455ED96-1E55-498F-B7A3-1A28335E0876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6480419" y="4072612"/>
            <a:ext cx="655879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AF8829FC-F7C4-4698-8D8B-B96A0DD81A62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5551657" y="4922132"/>
            <a:ext cx="1584641" cy="130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5FF6E787-A6EC-4D92-B227-03832AD0D158}"/>
              </a:ext>
            </a:extLst>
          </p:cNvPr>
          <p:cNvCxnSpPr>
            <a:cxnSpLocks/>
            <a:stCxn id="9" idx="2"/>
            <a:endCxn id="4" idx="6"/>
          </p:cNvCxnSpPr>
          <p:nvPr/>
        </p:nvCxnSpPr>
        <p:spPr>
          <a:xfrm flipH="1">
            <a:off x="4364881" y="4922132"/>
            <a:ext cx="27714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0A98D450-6532-4618-941C-99101B549335}"/>
              </a:ext>
            </a:extLst>
          </p:cNvPr>
          <p:cNvCxnSpPr>
            <a:cxnSpLocks/>
            <a:stCxn id="4" idx="6"/>
            <a:endCxn id="8" idx="0"/>
          </p:cNvCxnSpPr>
          <p:nvPr/>
        </p:nvCxnSpPr>
        <p:spPr>
          <a:xfrm>
            <a:off x="4364881" y="4922133"/>
            <a:ext cx="640846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xmlns="" id="{11FB9AAB-13D4-4EC0-A850-5B27AA61AEDB}"/>
              </a:ext>
            </a:extLst>
          </p:cNvPr>
          <p:cNvCxnSpPr>
            <a:cxnSpLocks/>
            <a:stCxn id="10" idx="2"/>
            <a:endCxn id="4" idx="6"/>
          </p:cNvCxnSpPr>
          <p:nvPr/>
        </p:nvCxnSpPr>
        <p:spPr>
          <a:xfrm flipH="1" flipV="1">
            <a:off x="4364881" y="4922133"/>
            <a:ext cx="1842655" cy="130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1C23EE10-DD57-4BFE-8097-17417165B7F6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6753466" y="4922132"/>
            <a:ext cx="382832" cy="8495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9F559759-A6EA-40F8-8E10-DC08813D3299}"/>
              </a:ext>
            </a:extLst>
          </p:cNvPr>
          <p:cNvSpPr/>
          <p:nvPr/>
        </p:nvSpPr>
        <p:spPr>
          <a:xfrm>
            <a:off x="8884037" y="4469125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/>
              <a:t>Schmitty</a:t>
            </a:r>
            <a:endParaRPr lang="en-US" sz="13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B34A612-CAD9-4593-99CF-81DDAA9CE517}"/>
              </a:ext>
            </a:extLst>
          </p:cNvPr>
          <p:cNvSpPr txBox="1"/>
          <p:nvPr/>
        </p:nvSpPr>
        <p:spPr>
          <a:xfrm>
            <a:off x="228844" y="4414299"/>
            <a:ext cx="298286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Weights</a:t>
            </a:r>
          </a:p>
          <a:p>
            <a:pPr algn="ctr"/>
            <a:endParaRPr lang="en-US" b="1" dirty="0"/>
          </a:p>
          <a:p>
            <a:pPr algn="ctr"/>
            <a:r>
              <a:rPr lang="en-US" dirty="0"/>
              <a:t>Values on an edge to represent metrics like cost, capacity, distance, similarity, etc.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BD2BF43C-8537-4D63-80C2-228753CA5809}"/>
              </a:ext>
            </a:extLst>
          </p:cNvPr>
          <p:cNvCxnSpPr>
            <a:cxnSpLocks/>
            <a:stCxn id="23" idx="4"/>
            <a:endCxn id="10" idx="6"/>
          </p:cNvCxnSpPr>
          <p:nvPr/>
        </p:nvCxnSpPr>
        <p:spPr>
          <a:xfrm flipH="1">
            <a:off x="7299396" y="5375136"/>
            <a:ext cx="2130571" cy="8495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8F7D7A4B-909A-4A05-8977-3CE0129C17D3}"/>
              </a:ext>
            </a:extLst>
          </p:cNvPr>
          <p:cNvCxnSpPr>
            <a:cxnSpLocks/>
            <a:stCxn id="9" idx="6"/>
            <a:endCxn id="23" idx="2"/>
          </p:cNvCxnSpPr>
          <p:nvPr/>
        </p:nvCxnSpPr>
        <p:spPr>
          <a:xfrm flipV="1">
            <a:off x="8228158" y="4922131"/>
            <a:ext cx="655879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27AF736-CF42-4EBA-A039-BAD86CB74CBA}"/>
              </a:ext>
            </a:extLst>
          </p:cNvPr>
          <p:cNvSpPr txBox="1"/>
          <p:nvPr/>
        </p:nvSpPr>
        <p:spPr>
          <a:xfrm>
            <a:off x="6940601" y="5375136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D525D17B-B2F2-499C-861E-DAD753AAE899}"/>
              </a:ext>
            </a:extLst>
          </p:cNvPr>
          <p:cNvSpPr txBox="1"/>
          <p:nvPr/>
        </p:nvSpPr>
        <p:spPr>
          <a:xfrm>
            <a:off x="8395766" y="4621895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23E32DA1-9F08-4FDB-A78B-92C79A96A505}"/>
              </a:ext>
            </a:extLst>
          </p:cNvPr>
          <p:cNvSpPr txBox="1"/>
          <p:nvPr/>
        </p:nvSpPr>
        <p:spPr>
          <a:xfrm>
            <a:off x="8357294" y="5836418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6B78743F-1242-4BAE-AA98-15C5D3D3AC6D}"/>
              </a:ext>
            </a:extLst>
          </p:cNvPr>
          <p:cNvSpPr txBox="1"/>
          <p:nvPr/>
        </p:nvSpPr>
        <p:spPr>
          <a:xfrm>
            <a:off x="6753302" y="415233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451C5563-A822-404F-ADD2-88D66EDA6711}"/>
              </a:ext>
            </a:extLst>
          </p:cNvPr>
          <p:cNvSpPr txBox="1"/>
          <p:nvPr/>
        </p:nvSpPr>
        <p:spPr>
          <a:xfrm>
            <a:off x="4690325" y="415732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B7AEC96B-A94E-40BA-A9D7-D002ADC33564}"/>
              </a:ext>
            </a:extLst>
          </p:cNvPr>
          <p:cNvSpPr txBox="1"/>
          <p:nvPr/>
        </p:nvSpPr>
        <p:spPr>
          <a:xfrm>
            <a:off x="4411917" y="533109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597069B6-B207-4999-8816-D4875590FB28}"/>
              </a:ext>
            </a:extLst>
          </p:cNvPr>
          <p:cNvSpPr txBox="1"/>
          <p:nvPr/>
        </p:nvSpPr>
        <p:spPr>
          <a:xfrm>
            <a:off x="5824540" y="470162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0C3C82F9-2ADE-4451-B238-1CA061B083B9}"/>
              </a:ext>
            </a:extLst>
          </p:cNvPr>
          <p:cNvSpPr txBox="1"/>
          <p:nvPr/>
        </p:nvSpPr>
        <p:spPr>
          <a:xfrm>
            <a:off x="5201424" y="5004142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773DDD83-7AD0-4363-A0F2-D2A733301FC3}"/>
              </a:ext>
            </a:extLst>
          </p:cNvPr>
          <p:cNvSpPr txBox="1"/>
          <p:nvPr/>
        </p:nvSpPr>
        <p:spPr>
          <a:xfrm>
            <a:off x="6317321" y="500414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B0F7DFDC-3186-4BBC-B2F2-FB1FABA23651}"/>
              </a:ext>
            </a:extLst>
          </p:cNvPr>
          <p:cNvSpPr txBox="1"/>
          <p:nvPr/>
        </p:nvSpPr>
        <p:spPr>
          <a:xfrm>
            <a:off x="5782828" y="622226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24460F52-AC52-4A90-91A5-97ABD7F9AFBA}"/>
              </a:ext>
            </a:extLst>
          </p:cNvPr>
          <p:cNvSpPr txBox="1"/>
          <p:nvPr/>
        </p:nvSpPr>
        <p:spPr>
          <a:xfrm>
            <a:off x="5420852" y="546527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18015154-A6EA-4BC7-AE77-F02B1F07F237}"/>
              </a:ext>
            </a:extLst>
          </p:cNvPr>
          <p:cNvSpPr txBox="1"/>
          <p:nvPr/>
        </p:nvSpPr>
        <p:spPr>
          <a:xfrm>
            <a:off x="6065294" y="546526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018718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5FFEAB-9EF4-47C6-82DC-7EECC2C44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4A4ABB-EC7C-436F-B6BF-1AE1584F2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46433"/>
            <a:ext cx="7729728" cy="3101983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/>
              <a:t>An edge between two vertices is </a:t>
            </a:r>
            <a:r>
              <a:rPr lang="en-US" b="1" i="1" dirty="0"/>
              <a:t>incident </a:t>
            </a:r>
            <a:r>
              <a:rPr lang="en-US" i="1" dirty="0"/>
              <a:t>on the two vertices. The number of edges incident on a vertex is the </a:t>
            </a:r>
            <a:r>
              <a:rPr lang="en-US" b="1" i="1" dirty="0"/>
              <a:t>degree </a:t>
            </a:r>
            <a:r>
              <a:rPr lang="en-US" i="1" dirty="0"/>
              <a:t>of the vertex.</a:t>
            </a:r>
            <a:endParaRPr lang="en-US" b="1" i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A112A412-5264-4EEE-BC77-63A1260DE43B}"/>
              </a:ext>
            </a:extLst>
          </p:cNvPr>
          <p:cNvSpPr/>
          <p:nvPr/>
        </p:nvSpPr>
        <p:spPr>
          <a:xfrm>
            <a:off x="3293262" y="4469127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Ashish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A636791F-920B-47E5-B147-F198D7186BEF}"/>
              </a:ext>
            </a:extLst>
          </p:cNvPr>
          <p:cNvSpPr/>
          <p:nvPr/>
        </p:nvSpPr>
        <p:spPr>
          <a:xfrm>
            <a:off x="5388559" y="361960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C632D8CD-344D-4847-8795-6323F3D6B0B1}"/>
              </a:ext>
            </a:extLst>
          </p:cNvPr>
          <p:cNvSpPr/>
          <p:nvPr/>
        </p:nvSpPr>
        <p:spPr>
          <a:xfrm>
            <a:off x="4459797" y="5771653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14D31B25-43C2-4E4F-BF5F-7F196B61F011}"/>
              </a:ext>
            </a:extLst>
          </p:cNvPr>
          <p:cNvSpPr/>
          <p:nvPr/>
        </p:nvSpPr>
        <p:spPr>
          <a:xfrm>
            <a:off x="7136298" y="446912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Marc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DCE89849-5E18-47EB-9F5B-12A55177E3D8}"/>
              </a:ext>
            </a:extLst>
          </p:cNvPr>
          <p:cNvSpPr/>
          <p:nvPr/>
        </p:nvSpPr>
        <p:spPr>
          <a:xfrm>
            <a:off x="6207536" y="5771652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Samee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D07F43CB-D415-4304-A2EC-9634173D41C2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5005727" y="4525617"/>
            <a:ext cx="928762" cy="124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B28AC787-2D29-441D-898A-77213CB199CB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4364881" y="4072612"/>
            <a:ext cx="1023678" cy="84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DEDBC809-E81E-4FAC-88FC-F5BA9B2B7B45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5551657" y="6224658"/>
            <a:ext cx="6558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CBEB927A-68BA-4505-ADE0-8145FC6994BB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5934489" y="4525617"/>
            <a:ext cx="818977" cy="124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0455ED96-1E55-498F-B7A3-1A28335E0876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6480419" y="4072612"/>
            <a:ext cx="655879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AF8829FC-F7C4-4698-8D8B-B96A0DD81A62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5551657" y="4922132"/>
            <a:ext cx="1584641" cy="130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5FF6E787-A6EC-4D92-B227-03832AD0D158}"/>
              </a:ext>
            </a:extLst>
          </p:cNvPr>
          <p:cNvCxnSpPr>
            <a:cxnSpLocks/>
            <a:stCxn id="9" idx="2"/>
            <a:endCxn id="4" idx="6"/>
          </p:cNvCxnSpPr>
          <p:nvPr/>
        </p:nvCxnSpPr>
        <p:spPr>
          <a:xfrm flipH="1">
            <a:off x="4364881" y="4922132"/>
            <a:ext cx="27714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0A98D450-6532-4618-941C-99101B549335}"/>
              </a:ext>
            </a:extLst>
          </p:cNvPr>
          <p:cNvCxnSpPr>
            <a:cxnSpLocks/>
            <a:stCxn id="4" idx="6"/>
            <a:endCxn id="8" idx="0"/>
          </p:cNvCxnSpPr>
          <p:nvPr/>
        </p:nvCxnSpPr>
        <p:spPr>
          <a:xfrm>
            <a:off x="4364881" y="4922133"/>
            <a:ext cx="640846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xmlns="" id="{11FB9AAB-13D4-4EC0-A850-5B27AA61AEDB}"/>
              </a:ext>
            </a:extLst>
          </p:cNvPr>
          <p:cNvCxnSpPr>
            <a:cxnSpLocks/>
            <a:stCxn id="10" idx="2"/>
            <a:endCxn id="4" idx="6"/>
          </p:cNvCxnSpPr>
          <p:nvPr/>
        </p:nvCxnSpPr>
        <p:spPr>
          <a:xfrm flipH="1" flipV="1">
            <a:off x="4364881" y="4922133"/>
            <a:ext cx="1842655" cy="130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1C23EE10-DD57-4BFE-8097-17417165B7F6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6753466" y="4922132"/>
            <a:ext cx="382832" cy="8495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9F559759-A6EA-40F8-8E10-DC08813D3299}"/>
              </a:ext>
            </a:extLst>
          </p:cNvPr>
          <p:cNvSpPr/>
          <p:nvPr/>
        </p:nvSpPr>
        <p:spPr>
          <a:xfrm>
            <a:off x="8884037" y="4469125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/>
              <a:t>Schmitty</a:t>
            </a:r>
            <a:endParaRPr lang="en-US" sz="13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B34A612-CAD9-4593-99CF-81DDAA9CE517}"/>
              </a:ext>
            </a:extLst>
          </p:cNvPr>
          <p:cNvSpPr txBox="1"/>
          <p:nvPr/>
        </p:nvSpPr>
        <p:spPr>
          <a:xfrm>
            <a:off x="228844" y="4414299"/>
            <a:ext cx="298286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Degree</a:t>
            </a:r>
          </a:p>
          <a:p>
            <a:pPr algn="ctr"/>
            <a:endParaRPr lang="en-US" b="1" dirty="0"/>
          </a:p>
          <a:p>
            <a:pPr algn="ctr"/>
            <a:r>
              <a:rPr lang="en-US" dirty="0"/>
              <a:t>Number of edges incident on a vertex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BD2BF43C-8537-4D63-80C2-228753CA5809}"/>
              </a:ext>
            </a:extLst>
          </p:cNvPr>
          <p:cNvCxnSpPr>
            <a:cxnSpLocks/>
            <a:stCxn id="23" idx="4"/>
            <a:endCxn id="10" idx="6"/>
          </p:cNvCxnSpPr>
          <p:nvPr/>
        </p:nvCxnSpPr>
        <p:spPr>
          <a:xfrm flipH="1">
            <a:off x="7299396" y="5375136"/>
            <a:ext cx="2130571" cy="8495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8F7D7A4B-909A-4A05-8977-3CE0129C17D3}"/>
              </a:ext>
            </a:extLst>
          </p:cNvPr>
          <p:cNvCxnSpPr>
            <a:cxnSpLocks/>
            <a:stCxn id="9" idx="6"/>
            <a:endCxn id="23" idx="2"/>
          </p:cNvCxnSpPr>
          <p:nvPr/>
        </p:nvCxnSpPr>
        <p:spPr>
          <a:xfrm flipV="1">
            <a:off x="8228158" y="4922131"/>
            <a:ext cx="655879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27AF736-CF42-4EBA-A039-BAD86CB74CBA}"/>
              </a:ext>
            </a:extLst>
          </p:cNvPr>
          <p:cNvSpPr txBox="1"/>
          <p:nvPr/>
        </p:nvSpPr>
        <p:spPr>
          <a:xfrm>
            <a:off x="6940601" y="5375136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D525D17B-B2F2-499C-861E-DAD753AAE899}"/>
              </a:ext>
            </a:extLst>
          </p:cNvPr>
          <p:cNvSpPr txBox="1"/>
          <p:nvPr/>
        </p:nvSpPr>
        <p:spPr>
          <a:xfrm>
            <a:off x="8395766" y="4621895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23E32DA1-9F08-4FDB-A78B-92C79A96A505}"/>
              </a:ext>
            </a:extLst>
          </p:cNvPr>
          <p:cNvSpPr txBox="1"/>
          <p:nvPr/>
        </p:nvSpPr>
        <p:spPr>
          <a:xfrm>
            <a:off x="8357294" y="5836418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6B78743F-1242-4BAE-AA98-15C5D3D3AC6D}"/>
              </a:ext>
            </a:extLst>
          </p:cNvPr>
          <p:cNvSpPr txBox="1"/>
          <p:nvPr/>
        </p:nvSpPr>
        <p:spPr>
          <a:xfrm>
            <a:off x="6753302" y="415233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451C5563-A822-404F-ADD2-88D66EDA6711}"/>
              </a:ext>
            </a:extLst>
          </p:cNvPr>
          <p:cNvSpPr txBox="1"/>
          <p:nvPr/>
        </p:nvSpPr>
        <p:spPr>
          <a:xfrm>
            <a:off x="4690325" y="415732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B7AEC96B-A94E-40BA-A9D7-D002ADC33564}"/>
              </a:ext>
            </a:extLst>
          </p:cNvPr>
          <p:cNvSpPr txBox="1"/>
          <p:nvPr/>
        </p:nvSpPr>
        <p:spPr>
          <a:xfrm>
            <a:off x="4411917" y="533109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597069B6-B207-4999-8816-D4875590FB28}"/>
              </a:ext>
            </a:extLst>
          </p:cNvPr>
          <p:cNvSpPr txBox="1"/>
          <p:nvPr/>
        </p:nvSpPr>
        <p:spPr>
          <a:xfrm>
            <a:off x="5824540" y="470162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0C3C82F9-2ADE-4451-B238-1CA061B083B9}"/>
              </a:ext>
            </a:extLst>
          </p:cNvPr>
          <p:cNvSpPr txBox="1"/>
          <p:nvPr/>
        </p:nvSpPr>
        <p:spPr>
          <a:xfrm>
            <a:off x="5201424" y="5004142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773DDD83-7AD0-4363-A0F2-D2A733301FC3}"/>
              </a:ext>
            </a:extLst>
          </p:cNvPr>
          <p:cNvSpPr txBox="1"/>
          <p:nvPr/>
        </p:nvSpPr>
        <p:spPr>
          <a:xfrm>
            <a:off x="6317321" y="500414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B0F7DFDC-3186-4BBC-B2F2-FB1FABA23651}"/>
              </a:ext>
            </a:extLst>
          </p:cNvPr>
          <p:cNvSpPr txBox="1"/>
          <p:nvPr/>
        </p:nvSpPr>
        <p:spPr>
          <a:xfrm>
            <a:off x="5782828" y="622226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24460F52-AC52-4A90-91A5-97ABD7F9AFBA}"/>
              </a:ext>
            </a:extLst>
          </p:cNvPr>
          <p:cNvSpPr txBox="1"/>
          <p:nvPr/>
        </p:nvSpPr>
        <p:spPr>
          <a:xfrm>
            <a:off x="5420852" y="546527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18015154-A6EA-4BC7-AE77-F02B1F07F237}"/>
              </a:ext>
            </a:extLst>
          </p:cNvPr>
          <p:cNvSpPr txBox="1"/>
          <p:nvPr/>
        </p:nvSpPr>
        <p:spPr>
          <a:xfrm>
            <a:off x="6065294" y="546526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463102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5FFEAB-9EF4-47C6-82DC-7EECC2C44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4A4ABB-EC7C-436F-B6BF-1AE1584F2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5531" y="3125165"/>
            <a:ext cx="3565657" cy="625273"/>
          </a:xfrm>
        </p:spPr>
        <p:txBody>
          <a:bodyPr/>
          <a:lstStyle/>
          <a:p>
            <a:pPr marL="0" indent="0" algn="ctr">
              <a:buNone/>
            </a:pPr>
            <a:r>
              <a:rPr lang="en-US" b="1" i="1" u="sng" dirty="0"/>
              <a:t>Directed acyclic graph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14D31B25-43C2-4E4F-BF5F-7F196B61F011}"/>
              </a:ext>
            </a:extLst>
          </p:cNvPr>
          <p:cNvSpPr/>
          <p:nvPr/>
        </p:nvSpPr>
        <p:spPr>
          <a:xfrm>
            <a:off x="7052343" y="380832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Marc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DCE89849-5E18-47EB-9F5B-12A55177E3D8}"/>
              </a:ext>
            </a:extLst>
          </p:cNvPr>
          <p:cNvSpPr/>
          <p:nvPr/>
        </p:nvSpPr>
        <p:spPr>
          <a:xfrm>
            <a:off x="6123581" y="5110853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Samee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1C23EE10-DD57-4BFE-8097-17417165B7F6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6669511" y="4261333"/>
            <a:ext cx="382832" cy="8495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9F559759-A6EA-40F8-8E10-DC08813D3299}"/>
              </a:ext>
            </a:extLst>
          </p:cNvPr>
          <p:cNvSpPr/>
          <p:nvPr/>
        </p:nvSpPr>
        <p:spPr>
          <a:xfrm>
            <a:off x="8800082" y="380832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/>
              <a:t>Schmitty</a:t>
            </a:r>
            <a:endParaRPr lang="en-US" sz="13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BD2BF43C-8537-4D63-80C2-228753CA5809}"/>
              </a:ext>
            </a:extLst>
          </p:cNvPr>
          <p:cNvCxnSpPr>
            <a:cxnSpLocks/>
            <a:stCxn id="23" idx="4"/>
            <a:endCxn id="10" idx="6"/>
          </p:cNvCxnSpPr>
          <p:nvPr/>
        </p:nvCxnSpPr>
        <p:spPr>
          <a:xfrm flipH="1">
            <a:off x="7215441" y="4714337"/>
            <a:ext cx="2130571" cy="8495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8F7D7A4B-909A-4A05-8977-3CE0129C17D3}"/>
              </a:ext>
            </a:extLst>
          </p:cNvPr>
          <p:cNvCxnSpPr>
            <a:cxnSpLocks/>
            <a:stCxn id="9" idx="6"/>
            <a:endCxn id="23" idx="2"/>
          </p:cNvCxnSpPr>
          <p:nvPr/>
        </p:nvCxnSpPr>
        <p:spPr>
          <a:xfrm flipV="1">
            <a:off x="8144203" y="4261332"/>
            <a:ext cx="655879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786846BE-BC1A-4C92-91DD-40CC55B8A95B}"/>
              </a:ext>
            </a:extLst>
          </p:cNvPr>
          <p:cNvSpPr/>
          <p:nvPr/>
        </p:nvSpPr>
        <p:spPr>
          <a:xfrm>
            <a:off x="2754850" y="380832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Marc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xmlns="" id="{4BD6A25D-B782-4690-8652-97577F9AE248}"/>
              </a:ext>
            </a:extLst>
          </p:cNvPr>
          <p:cNvSpPr/>
          <p:nvPr/>
        </p:nvSpPr>
        <p:spPr>
          <a:xfrm>
            <a:off x="1826088" y="5110853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Samee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C3FDC4A1-5141-4284-A57A-57BB52D0AA7D}"/>
              </a:ext>
            </a:extLst>
          </p:cNvPr>
          <p:cNvCxnSpPr>
            <a:stCxn id="41" idx="0"/>
            <a:endCxn id="40" idx="2"/>
          </p:cNvCxnSpPr>
          <p:nvPr/>
        </p:nvCxnSpPr>
        <p:spPr>
          <a:xfrm flipV="1">
            <a:off x="2372018" y="4261333"/>
            <a:ext cx="382832" cy="8495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xmlns="" id="{0CC5B057-83E6-4B63-B3EB-88BD325524CE}"/>
              </a:ext>
            </a:extLst>
          </p:cNvPr>
          <p:cNvSpPr/>
          <p:nvPr/>
        </p:nvSpPr>
        <p:spPr>
          <a:xfrm>
            <a:off x="4502589" y="380832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/>
              <a:t>Schmitty</a:t>
            </a:r>
            <a:endParaRPr lang="en-US" sz="13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40AF452E-0349-4F0A-8C8E-EDA4A455940D}"/>
              </a:ext>
            </a:extLst>
          </p:cNvPr>
          <p:cNvCxnSpPr>
            <a:cxnSpLocks/>
            <a:stCxn id="40" idx="6"/>
            <a:endCxn id="43" idx="2"/>
          </p:cNvCxnSpPr>
          <p:nvPr/>
        </p:nvCxnSpPr>
        <p:spPr>
          <a:xfrm flipV="1">
            <a:off x="3846710" y="4261332"/>
            <a:ext cx="655879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xmlns="" id="{F1F3DDAD-96CB-4F84-B6B2-2BE4973DE013}"/>
              </a:ext>
            </a:extLst>
          </p:cNvPr>
          <p:cNvSpPr txBox="1">
            <a:spLocks/>
          </p:cNvSpPr>
          <p:nvPr/>
        </p:nvSpPr>
        <p:spPr>
          <a:xfrm>
            <a:off x="6669511" y="3125165"/>
            <a:ext cx="3565657" cy="625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i="1" u="sng" dirty="0"/>
              <a:t>Directed cyclic graph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BD2BF43C-8537-4D63-80C2-228753CA5809}"/>
              </a:ext>
            </a:extLst>
          </p:cNvPr>
          <p:cNvCxnSpPr>
            <a:cxnSpLocks/>
            <a:stCxn id="41" idx="6"/>
            <a:endCxn id="43" idx="3"/>
          </p:cNvCxnSpPr>
          <p:nvPr/>
        </p:nvCxnSpPr>
        <p:spPr>
          <a:xfrm flipV="1">
            <a:off x="2917948" y="4581655"/>
            <a:ext cx="1744540" cy="9822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056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38D826-3B78-430D-A1CF-20CE9230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graphs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8F80B9DD-A3BA-4683-B177-48DFFF48A8A2}"/>
              </a:ext>
            </a:extLst>
          </p:cNvPr>
          <p:cNvSpPr/>
          <p:nvPr/>
        </p:nvSpPr>
        <p:spPr>
          <a:xfrm>
            <a:off x="581475" y="3647005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Ashish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330AE07E-9B59-445B-80C4-AC9A7577AA5B}"/>
              </a:ext>
            </a:extLst>
          </p:cNvPr>
          <p:cNvSpPr/>
          <p:nvPr/>
        </p:nvSpPr>
        <p:spPr>
          <a:xfrm>
            <a:off x="2676772" y="279748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837447C9-2390-4F36-B9A4-FDB4C3B5D914}"/>
              </a:ext>
            </a:extLst>
          </p:cNvPr>
          <p:cNvSpPr/>
          <p:nvPr/>
        </p:nvSpPr>
        <p:spPr>
          <a:xfrm>
            <a:off x="1748010" y="4949531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37E78E68-4324-43FE-9064-064834F1F920}"/>
              </a:ext>
            </a:extLst>
          </p:cNvPr>
          <p:cNvSpPr/>
          <p:nvPr/>
        </p:nvSpPr>
        <p:spPr>
          <a:xfrm>
            <a:off x="4424511" y="364700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Marc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1D8807B3-C0B3-4E6E-9D0D-3E72E4B4E9DA}"/>
              </a:ext>
            </a:extLst>
          </p:cNvPr>
          <p:cNvSpPr/>
          <p:nvPr/>
        </p:nvSpPr>
        <p:spPr>
          <a:xfrm>
            <a:off x="3495749" y="4949530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Samee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596C00A2-725F-4F3B-873B-E638C588E7EA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V="1">
            <a:off x="2293940" y="3703495"/>
            <a:ext cx="928762" cy="124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F47810AC-B80E-4BAB-83BD-7D0898DC8F64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1653094" y="3250490"/>
            <a:ext cx="1023678" cy="84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152709CE-88B2-484A-9A99-6A90973DAF49}"/>
              </a:ext>
            </a:extLst>
          </p:cNvPr>
          <p:cNvCxnSpPr>
            <a:stCxn id="7" idx="6"/>
            <a:endCxn id="9" idx="2"/>
          </p:cNvCxnSpPr>
          <p:nvPr/>
        </p:nvCxnSpPr>
        <p:spPr>
          <a:xfrm flipV="1">
            <a:off x="2839870" y="5402536"/>
            <a:ext cx="6558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8306CD35-884B-4B14-94A1-2AFD4502C7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3222702" y="3703495"/>
            <a:ext cx="818977" cy="124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F0B9F3E1-D3EC-4542-B09C-D05E25016A15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3768632" y="3250490"/>
            <a:ext cx="655879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C5AB5821-A998-4D25-9205-FC9553DEC7EC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4041679" y="4100010"/>
            <a:ext cx="382832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1C190DF3-798D-4CE6-B48A-DC05E66A03EA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2839870" y="4100010"/>
            <a:ext cx="1584641" cy="130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44559A4E-7694-453C-ACF2-684C9B93FC51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>
            <a:off x="1653094" y="4100010"/>
            <a:ext cx="27714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D552E321-FC6D-45D9-9767-99E3624E6557}"/>
              </a:ext>
            </a:extLst>
          </p:cNvPr>
          <p:cNvCxnSpPr>
            <a:cxnSpLocks/>
            <a:stCxn id="5" idx="6"/>
            <a:endCxn id="7" idx="0"/>
          </p:cNvCxnSpPr>
          <p:nvPr/>
        </p:nvCxnSpPr>
        <p:spPr>
          <a:xfrm>
            <a:off x="1653094" y="4100011"/>
            <a:ext cx="640846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ACB0A01D-A08B-4376-B108-B630B4F835AA}"/>
              </a:ext>
            </a:extLst>
          </p:cNvPr>
          <p:cNvCxnSpPr>
            <a:cxnSpLocks/>
            <a:stCxn id="9" idx="2"/>
            <a:endCxn id="5" idx="6"/>
          </p:cNvCxnSpPr>
          <p:nvPr/>
        </p:nvCxnSpPr>
        <p:spPr>
          <a:xfrm flipH="1" flipV="1">
            <a:off x="1653094" y="4100011"/>
            <a:ext cx="1842655" cy="130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331BF726-F61A-4E58-AFBC-E0A11665CB70}"/>
              </a:ext>
            </a:extLst>
          </p:cNvPr>
          <p:cNvSpPr/>
          <p:nvPr/>
        </p:nvSpPr>
        <p:spPr>
          <a:xfrm>
            <a:off x="6172250" y="3647005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86C6A2E4-2F2B-42EC-9C74-0540AF68A5F8}"/>
              </a:ext>
            </a:extLst>
          </p:cNvPr>
          <p:cNvSpPr/>
          <p:nvPr/>
        </p:nvSpPr>
        <p:spPr>
          <a:xfrm>
            <a:off x="8267547" y="279748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8E600FE7-44EE-4BBF-B478-70FF037749A5}"/>
              </a:ext>
            </a:extLst>
          </p:cNvPr>
          <p:cNvSpPr/>
          <p:nvPr/>
        </p:nvSpPr>
        <p:spPr>
          <a:xfrm>
            <a:off x="7338785" y="4949531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F1FFE8CC-7DF8-41A5-811E-1B72ED0DE214}"/>
              </a:ext>
            </a:extLst>
          </p:cNvPr>
          <p:cNvSpPr/>
          <p:nvPr/>
        </p:nvSpPr>
        <p:spPr>
          <a:xfrm>
            <a:off x="10015286" y="364700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296198C8-8517-4ABB-A2FE-026403481D54}"/>
              </a:ext>
            </a:extLst>
          </p:cNvPr>
          <p:cNvSpPr/>
          <p:nvPr/>
        </p:nvSpPr>
        <p:spPr>
          <a:xfrm>
            <a:off x="9086524" y="4949530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8232515A-090C-4F76-BCBB-FC06352478C4}"/>
              </a:ext>
            </a:extLst>
          </p:cNvPr>
          <p:cNvCxnSpPr>
            <a:cxnSpLocks/>
            <a:stCxn id="22" idx="0"/>
            <a:endCxn id="21" idx="4"/>
          </p:cNvCxnSpPr>
          <p:nvPr/>
        </p:nvCxnSpPr>
        <p:spPr>
          <a:xfrm flipV="1">
            <a:off x="7884715" y="3703495"/>
            <a:ext cx="928762" cy="124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F45F78ED-5BDE-4815-82E8-655A4B7F17D3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 flipV="1">
            <a:off x="7243869" y="3250490"/>
            <a:ext cx="1023678" cy="84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C1C4F531-2106-45D0-80A9-A209250B8FD8}"/>
              </a:ext>
            </a:extLst>
          </p:cNvPr>
          <p:cNvCxnSpPr>
            <a:stCxn id="22" idx="6"/>
            <a:endCxn id="24" idx="2"/>
          </p:cNvCxnSpPr>
          <p:nvPr/>
        </p:nvCxnSpPr>
        <p:spPr>
          <a:xfrm flipV="1">
            <a:off x="8430645" y="5402536"/>
            <a:ext cx="6558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BB5718E9-BBCD-48D8-9FA7-D84369DF2A49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>
            <a:off x="8813477" y="3703495"/>
            <a:ext cx="818977" cy="124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55C2B12-5613-4496-B2E8-0956D7815E9C}"/>
              </a:ext>
            </a:extLst>
          </p:cNvPr>
          <p:cNvCxnSpPr>
            <a:cxnSpLocks/>
            <a:stCxn id="21" idx="6"/>
            <a:endCxn id="23" idx="2"/>
          </p:cNvCxnSpPr>
          <p:nvPr/>
        </p:nvCxnSpPr>
        <p:spPr>
          <a:xfrm>
            <a:off x="9359407" y="3250490"/>
            <a:ext cx="655879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17FF3290-4A7D-4AE1-81FE-B68576ACD5F2}"/>
              </a:ext>
            </a:extLst>
          </p:cNvPr>
          <p:cNvCxnSpPr>
            <a:cxnSpLocks/>
            <a:stCxn id="24" idx="0"/>
            <a:endCxn id="23" idx="2"/>
          </p:cNvCxnSpPr>
          <p:nvPr/>
        </p:nvCxnSpPr>
        <p:spPr>
          <a:xfrm flipV="1">
            <a:off x="9632454" y="4100010"/>
            <a:ext cx="382832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62115843-BC52-4565-B7FB-3E82B9A83412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 flipV="1">
            <a:off x="8430645" y="4100010"/>
            <a:ext cx="1584641" cy="130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C53CE704-089D-4C1D-A3F0-0083870431EC}"/>
              </a:ext>
            </a:extLst>
          </p:cNvPr>
          <p:cNvCxnSpPr>
            <a:cxnSpLocks/>
            <a:stCxn id="23" idx="2"/>
            <a:endCxn id="20" idx="6"/>
          </p:cNvCxnSpPr>
          <p:nvPr/>
        </p:nvCxnSpPr>
        <p:spPr>
          <a:xfrm flipH="1">
            <a:off x="7243869" y="4100010"/>
            <a:ext cx="27714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96F3A0C7-8C3B-4393-AE52-9136387C938D}"/>
              </a:ext>
            </a:extLst>
          </p:cNvPr>
          <p:cNvCxnSpPr>
            <a:cxnSpLocks/>
            <a:stCxn id="20" idx="6"/>
            <a:endCxn id="22" idx="0"/>
          </p:cNvCxnSpPr>
          <p:nvPr/>
        </p:nvCxnSpPr>
        <p:spPr>
          <a:xfrm>
            <a:off x="7243869" y="4100011"/>
            <a:ext cx="640846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09B4EFBD-6FA7-4BB8-A57A-497B7E0F581D}"/>
              </a:ext>
            </a:extLst>
          </p:cNvPr>
          <p:cNvCxnSpPr>
            <a:cxnSpLocks/>
            <a:stCxn id="24" idx="2"/>
            <a:endCxn id="20" idx="6"/>
          </p:cNvCxnSpPr>
          <p:nvPr/>
        </p:nvCxnSpPr>
        <p:spPr>
          <a:xfrm flipH="1" flipV="1">
            <a:off x="7243869" y="4100011"/>
            <a:ext cx="1842655" cy="130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4CC9305B-C93C-4B01-BBFE-1C8BF48B7D47}"/>
              </a:ext>
            </a:extLst>
          </p:cNvPr>
          <p:cNvSpPr txBox="1"/>
          <p:nvPr/>
        </p:nvSpPr>
        <p:spPr>
          <a:xfrm>
            <a:off x="2900477" y="6308546"/>
            <a:ext cx="639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Vertices can be numbered from 0 to </a:t>
            </a:r>
            <a:r>
              <a:rPr lang="en-US" i="1" u="sng" dirty="0"/>
              <a:t>N-1 </a:t>
            </a:r>
            <a:r>
              <a:rPr lang="en-US" u="sng" dirty="0"/>
              <a:t>where </a:t>
            </a:r>
            <a:r>
              <a:rPr lang="en-US" i="1" u="sng" dirty="0"/>
              <a:t>N</a:t>
            </a:r>
            <a:r>
              <a:rPr lang="en-US" u="sng" dirty="0"/>
              <a:t> is total # nodes</a:t>
            </a:r>
          </a:p>
        </p:txBody>
      </p:sp>
    </p:spTree>
    <p:extLst>
      <p:ext uri="{BB962C8B-B14F-4D97-AF65-F5344CB8AC3E}">
        <p14:creationId xmlns:p14="http://schemas.microsoft.com/office/powerpoint/2010/main" val="3172027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38D826-3B78-430D-A1CF-20CE9230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Representing graphs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sz="2200" b="1" dirty="0"/>
              <a:t>Edge lists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331BF726-F61A-4E58-AFBC-E0A11665CB70}"/>
              </a:ext>
            </a:extLst>
          </p:cNvPr>
          <p:cNvSpPr/>
          <p:nvPr/>
        </p:nvSpPr>
        <p:spPr>
          <a:xfrm>
            <a:off x="341901" y="3551471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86C6A2E4-2F2B-42EC-9C74-0540AF68A5F8}"/>
              </a:ext>
            </a:extLst>
          </p:cNvPr>
          <p:cNvSpPr/>
          <p:nvPr/>
        </p:nvSpPr>
        <p:spPr>
          <a:xfrm>
            <a:off x="2437198" y="2701950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8E600FE7-44EE-4BBF-B478-70FF037749A5}"/>
              </a:ext>
            </a:extLst>
          </p:cNvPr>
          <p:cNvSpPr/>
          <p:nvPr/>
        </p:nvSpPr>
        <p:spPr>
          <a:xfrm>
            <a:off x="1508436" y="485399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F1FFE8CC-7DF8-41A5-811E-1B72ED0DE214}"/>
              </a:ext>
            </a:extLst>
          </p:cNvPr>
          <p:cNvSpPr/>
          <p:nvPr/>
        </p:nvSpPr>
        <p:spPr>
          <a:xfrm>
            <a:off x="4184937" y="3551470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296198C8-8517-4ABB-A2FE-026403481D54}"/>
              </a:ext>
            </a:extLst>
          </p:cNvPr>
          <p:cNvSpPr/>
          <p:nvPr/>
        </p:nvSpPr>
        <p:spPr>
          <a:xfrm>
            <a:off x="3256175" y="485399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8232515A-090C-4F76-BCBB-FC06352478C4}"/>
              </a:ext>
            </a:extLst>
          </p:cNvPr>
          <p:cNvCxnSpPr>
            <a:cxnSpLocks/>
            <a:stCxn id="22" idx="0"/>
            <a:endCxn id="21" idx="4"/>
          </p:cNvCxnSpPr>
          <p:nvPr/>
        </p:nvCxnSpPr>
        <p:spPr>
          <a:xfrm flipV="1">
            <a:off x="2054366" y="3607961"/>
            <a:ext cx="928762" cy="124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F45F78ED-5BDE-4815-82E8-655A4B7F17D3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 flipV="1">
            <a:off x="1413520" y="3154956"/>
            <a:ext cx="1023678" cy="84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C1C4F531-2106-45D0-80A9-A209250B8FD8}"/>
              </a:ext>
            </a:extLst>
          </p:cNvPr>
          <p:cNvCxnSpPr>
            <a:stCxn id="22" idx="6"/>
            <a:endCxn id="24" idx="2"/>
          </p:cNvCxnSpPr>
          <p:nvPr/>
        </p:nvCxnSpPr>
        <p:spPr>
          <a:xfrm flipV="1">
            <a:off x="2600296" y="5307002"/>
            <a:ext cx="6558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BB5718E9-BBCD-48D8-9FA7-D84369DF2A49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>
            <a:off x="2983128" y="3607961"/>
            <a:ext cx="818977" cy="124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55C2B12-5613-4496-B2E8-0956D7815E9C}"/>
              </a:ext>
            </a:extLst>
          </p:cNvPr>
          <p:cNvCxnSpPr>
            <a:cxnSpLocks/>
            <a:stCxn id="21" idx="6"/>
            <a:endCxn id="23" idx="2"/>
          </p:cNvCxnSpPr>
          <p:nvPr/>
        </p:nvCxnSpPr>
        <p:spPr>
          <a:xfrm>
            <a:off x="3529058" y="3154956"/>
            <a:ext cx="655879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17FF3290-4A7D-4AE1-81FE-B68576ACD5F2}"/>
              </a:ext>
            </a:extLst>
          </p:cNvPr>
          <p:cNvCxnSpPr>
            <a:cxnSpLocks/>
            <a:stCxn id="24" idx="0"/>
            <a:endCxn id="23" idx="2"/>
          </p:cNvCxnSpPr>
          <p:nvPr/>
        </p:nvCxnSpPr>
        <p:spPr>
          <a:xfrm flipV="1">
            <a:off x="3802105" y="4004476"/>
            <a:ext cx="382832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62115843-BC52-4565-B7FB-3E82B9A83412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 flipV="1">
            <a:off x="2600296" y="4004476"/>
            <a:ext cx="1584641" cy="130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C53CE704-089D-4C1D-A3F0-0083870431EC}"/>
              </a:ext>
            </a:extLst>
          </p:cNvPr>
          <p:cNvCxnSpPr>
            <a:cxnSpLocks/>
            <a:stCxn id="23" idx="2"/>
            <a:endCxn id="20" idx="6"/>
          </p:cNvCxnSpPr>
          <p:nvPr/>
        </p:nvCxnSpPr>
        <p:spPr>
          <a:xfrm flipH="1">
            <a:off x="1413520" y="4004476"/>
            <a:ext cx="27714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96F3A0C7-8C3B-4393-AE52-9136387C938D}"/>
              </a:ext>
            </a:extLst>
          </p:cNvPr>
          <p:cNvCxnSpPr>
            <a:cxnSpLocks/>
            <a:stCxn id="20" idx="6"/>
            <a:endCxn id="22" idx="0"/>
          </p:cNvCxnSpPr>
          <p:nvPr/>
        </p:nvCxnSpPr>
        <p:spPr>
          <a:xfrm>
            <a:off x="1413520" y="4004477"/>
            <a:ext cx="640846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09B4EFBD-6FA7-4BB8-A57A-497B7E0F581D}"/>
              </a:ext>
            </a:extLst>
          </p:cNvPr>
          <p:cNvCxnSpPr>
            <a:cxnSpLocks/>
            <a:stCxn id="24" idx="2"/>
            <a:endCxn id="20" idx="6"/>
          </p:cNvCxnSpPr>
          <p:nvPr/>
        </p:nvCxnSpPr>
        <p:spPr>
          <a:xfrm flipH="1" flipV="1">
            <a:off x="1413520" y="4004477"/>
            <a:ext cx="1842655" cy="130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441CD14-4E7B-4B6B-B211-64ABE3E793E3}"/>
              </a:ext>
            </a:extLst>
          </p:cNvPr>
          <p:cNvSpPr txBox="1"/>
          <p:nvPr/>
        </p:nvSpPr>
        <p:spPr>
          <a:xfrm>
            <a:off x="6912529" y="2843584"/>
            <a:ext cx="4102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[</a:t>
            </a:r>
            <a:r>
              <a:rPr lang="en-US" sz="2000" dirty="0"/>
              <a:t> [0,1], [0,2], [0,3], [0, 4],</a:t>
            </a:r>
          </a:p>
          <a:p>
            <a:pPr algn="ctr"/>
            <a:r>
              <a:rPr lang="en-US" sz="2000" dirty="0"/>
              <a:t>[1,2], [1,3], [1,4], [2,3], [2,4], [3,4] </a:t>
            </a:r>
            <a:r>
              <a:rPr lang="en-US" sz="2000" b="1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213111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38D826-3B78-430D-A1CF-20CE9230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Representing graphs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sz="2200" b="1" dirty="0"/>
              <a:t>Edge lists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331BF726-F61A-4E58-AFBC-E0A11665CB70}"/>
              </a:ext>
            </a:extLst>
          </p:cNvPr>
          <p:cNvSpPr/>
          <p:nvPr/>
        </p:nvSpPr>
        <p:spPr>
          <a:xfrm>
            <a:off x="341901" y="3551471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86C6A2E4-2F2B-42EC-9C74-0540AF68A5F8}"/>
              </a:ext>
            </a:extLst>
          </p:cNvPr>
          <p:cNvSpPr/>
          <p:nvPr/>
        </p:nvSpPr>
        <p:spPr>
          <a:xfrm>
            <a:off x="2437198" y="2701950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8E600FE7-44EE-4BBF-B478-70FF037749A5}"/>
              </a:ext>
            </a:extLst>
          </p:cNvPr>
          <p:cNvSpPr/>
          <p:nvPr/>
        </p:nvSpPr>
        <p:spPr>
          <a:xfrm>
            <a:off x="1508436" y="485399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F1FFE8CC-7DF8-41A5-811E-1B72ED0DE214}"/>
              </a:ext>
            </a:extLst>
          </p:cNvPr>
          <p:cNvSpPr/>
          <p:nvPr/>
        </p:nvSpPr>
        <p:spPr>
          <a:xfrm>
            <a:off x="4184937" y="3551470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296198C8-8517-4ABB-A2FE-026403481D54}"/>
              </a:ext>
            </a:extLst>
          </p:cNvPr>
          <p:cNvSpPr/>
          <p:nvPr/>
        </p:nvSpPr>
        <p:spPr>
          <a:xfrm>
            <a:off x="3256175" y="485399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8232515A-090C-4F76-BCBB-FC06352478C4}"/>
              </a:ext>
            </a:extLst>
          </p:cNvPr>
          <p:cNvCxnSpPr>
            <a:cxnSpLocks/>
            <a:stCxn id="22" idx="0"/>
            <a:endCxn id="21" idx="4"/>
          </p:cNvCxnSpPr>
          <p:nvPr/>
        </p:nvCxnSpPr>
        <p:spPr>
          <a:xfrm flipV="1">
            <a:off x="2054366" y="3607961"/>
            <a:ext cx="928762" cy="124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F45F78ED-5BDE-4815-82E8-655A4B7F17D3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 flipV="1">
            <a:off x="1413520" y="3154956"/>
            <a:ext cx="1023678" cy="84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C1C4F531-2106-45D0-80A9-A209250B8FD8}"/>
              </a:ext>
            </a:extLst>
          </p:cNvPr>
          <p:cNvCxnSpPr>
            <a:stCxn id="22" idx="6"/>
            <a:endCxn id="24" idx="2"/>
          </p:cNvCxnSpPr>
          <p:nvPr/>
        </p:nvCxnSpPr>
        <p:spPr>
          <a:xfrm flipV="1">
            <a:off x="2600296" y="5307002"/>
            <a:ext cx="6558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BB5718E9-BBCD-48D8-9FA7-D84369DF2A49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>
            <a:off x="2983128" y="3607961"/>
            <a:ext cx="818977" cy="124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55C2B12-5613-4496-B2E8-0956D7815E9C}"/>
              </a:ext>
            </a:extLst>
          </p:cNvPr>
          <p:cNvCxnSpPr>
            <a:cxnSpLocks/>
            <a:stCxn id="21" idx="6"/>
            <a:endCxn id="23" idx="2"/>
          </p:cNvCxnSpPr>
          <p:nvPr/>
        </p:nvCxnSpPr>
        <p:spPr>
          <a:xfrm>
            <a:off x="3529058" y="3154956"/>
            <a:ext cx="655879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17FF3290-4A7D-4AE1-81FE-B68576ACD5F2}"/>
              </a:ext>
            </a:extLst>
          </p:cNvPr>
          <p:cNvCxnSpPr>
            <a:cxnSpLocks/>
            <a:stCxn id="24" idx="0"/>
            <a:endCxn id="23" idx="2"/>
          </p:cNvCxnSpPr>
          <p:nvPr/>
        </p:nvCxnSpPr>
        <p:spPr>
          <a:xfrm flipV="1">
            <a:off x="3802105" y="4004476"/>
            <a:ext cx="382832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62115843-BC52-4565-B7FB-3E82B9A83412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 flipV="1">
            <a:off x="2600296" y="4004476"/>
            <a:ext cx="1584641" cy="130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C53CE704-089D-4C1D-A3F0-0083870431EC}"/>
              </a:ext>
            </a:extLst>
          </p:cNvPr>
          <p:cNvCxnSpPr>
            <a:cxnSpLocks/>
            <a:stCxn id="23" idx="2"/>
            <a:endCxn id="20" idx="6"/>
          </p:cNvCxnSpPr>
          <p:nvPr/>
        </p:nvCxnSpPr>
        <p:spPr>
          <a:xfrm flipH="1">
            <a:off x="1413520" y="4004476"/>
            <a:ext cx="27714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96F3A0C7-8C3B-4393-AE52-9136387C938D}"/>
              </a:ext>
            </a:extLst>
          </p:cNvPr>
          <p:cNvCxnSpPr>
            <a:cxnSpLocks/>
            <a:stCxn id="20" idx="6"/>
            <a:endCxn id="22" idx="0"/>
          </p:cNvCxnSpPr>
          <p:nvPr/>
        </p:nvCxnSpPr>
        <p:spPr>
          <a:xfrm>
            <a:off x="1413520" y="4004477"/>
            <a:ext cx="640846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09B4EFBD-6FA7-4BB8-A57A-497B7E0F581D}"/>
              </a:ext>
            </a:extLst>
          </p:cNvPr>
          <p:cNvCxnSpPr>
            <a:cxnSpLocks/>
            <a:stCxn id="24" idx="2"/>
            <a:endCxn id="20" idx="6"/>
          </p:cNvCxnSpPr>
          <p:nvPr/>
        </p:nvCxnSpPr>
        <p:spPr>
          <a:xfrm flipH="1" flipV="1">
            <a:off x="1413520" y="4004477"/>
            <a:ext cx="1842655" cy="130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441CD14-4E7B-4B6B-B211-64ABE3E793E3}"/>
              </a:ext>
            </a:extLst>
          </p:cNvPr>
          <p:cNvSpPr txBox="1"/>
          <p:nvPr/>
        </p:nvSpPr>
        <p:spPr>
          <a:xfrm>
            <a:off x="6912529" y="2843584"/>
            <a:ext cx="4102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[</a:t>
            </a:r>
            <a:r>
              <a:rPr lang="en-US" sz="2000" dirty="0"/>
              <a:t> [0,1], [0,2], [0,3], [0, 4],</a:t>
            </a:r>
          </a:p>
          <a:p>
            <a:pPr algn="ctr"/>
            <a:r>
              <a:rPr lang="en-US" sz="2000" dirty="0"/>
              <a:t>[1,2], [1,3], [1,4], [2,3], [2,4], [3,4] </a:t>
            </a:r>
            <a:r>
              <a:rPr lang="en-US" sz="2000" b="1" dirty="0"/>
              <a:t>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A11EB8C-75E6-4F15-AE1D-500CFF012A4A}"/>
              </a:ext>
            </a:extLst>
          </p:cNvPr>
          <p:cNvSpPr txBox="1"/>
          <p:nvPr/>
        </p:nvSpPr>
        <p:spPr>
          <a:xfrm>
            <a:off x="6912529" y="4004475"/>
            <a:ext cx="41022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How long would it take to see if a specific edge (e.g. [0,4]) is in our graph?</a:t>
            </a:r>
          </a:p>
          <a:p>
            <a:endParaRPr lang="en-US" sz="2000" i="1" dirty="0"/>
          </a:p>
          <a:p>
            <a:r>
              <a:rPr lang="en-US" sz="2000" i="1" dirty="0"/>
              <a:t>How much space does this take?</a:t>
            </a:r>
          </a:p>
        </p:txBody>
      </p:sp>
    </p:spTree>
    <p:extLst>
      <p:ext uri="{BB962C8B-B14F-4D97-AF65-F5344CB8AC3E}">
        <p14:creationId xmlns:p14="http://schemas.microsoft.com/office/powerpoint/2010/main" val="2410525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38D826-3B78-430D-A1CF-20CE9230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Representing graphs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sz="2200" b="1" dirty="0"/>
              <a:t>Edge lists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331BF726-F61A-4E58-AFBC-E0A11665CB70}"/>
              </a:ext>
            </a:extLst>
          </p:cNvPr>
          <p:cNvSpPr/>
          <p:nvPr/>
        </p:nvSpPr>
        <p:spPr>
          <a:xfrm>
            <a:off x="341901" y="3551471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86C6A2E4-2F2B-42EC-9C74-0540AF68A5F8}"/>
              </a:ext>
            </a:extLst>
          </p:cNvPr>
          <p:cNvSpPr/>
          <p:nvPr/>
        </p:nvSpPr>
        <p:spPr>
          <a:xfrm>
            <a:off x="2437198" y="2701950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8E600FE7-44EE-4BBF-B478-70FF037749A5}"/>
              </a:ext>
            </a:extLst>
          </p:cNvPr>
          <p:cNvSpPr/>
          <p:nvPr/>
        </p:nvSpPr>
        <p:spPr>
          <a:xfrm>
            <a:off x="1508436" y="485399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F1FFE8CC-7DF8-41A5-811E-1B72ED0DE214}"/>
              </a:ext>
            </a:extLst>
          </p:cNvPr>
          <p:cNvSpPr/>
          <p:nvPr/>
        </p:nvSpPr>
        <p:spPr>
          <a:xfrm>
            <a:off x="4184937" y="3551470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296198C8-8517-4ABB-A2FE-026403481D54}"/>
              </a:ext>
            </a:extLst>
          </p:cNvPr>
          <p:cNvSpPr/>
          <p:nvPr/>
        </p:nvSpPr>
        <p:spPr>
          <a:xfrm>
            <a:off x="3256175" y="485399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8232515A-090C-4F76-BCBB-FC06352478C4}"/>
              </a:ext>
            </a:extLst>
          </p:cNvPr>
          <p:cNvCxnSpPr>
            <a:cxnSpLocks/>
            <a:stCxn id="22" idx="0"/>
            <a:endCxn id="21" idx="4"/>
          </p:cNvCxnSpPr>
          <p:nvPr/>
        </p:nvCxnSpPr>
        <p:spPr>
          <a:xfrm flipV="1">
            <a:off x="2054366" y="3607961"/>
            <a:ext cx="928762" cy="124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F45F78ED-5BDE-4815-82E8-655A4B7F17D3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 flipV="1">
            <a:off x="1413520" y="3154956"/>
            <a:ext cx="1023678" cy="84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C1C4F531-2106-45D0-80A9-A209250B8FD8}"/>
              </a:ext>
            </a:extLst>
          </p:cNvPr>
          <p:cNvCxnSpPr>
            <a:stCxn id="22" idx="6"/>
            <a:endCxn id="24" idx="2"/>
          </p:cNvCxnSpPr>
          <p:nvPr/>
        </p:nvCxnSpPr>
        <p:spPr>
          <a:xfrm flipV="1">
            <a:off x="2600296" y="5307002"/>
            <a:ext cx="6558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BB5718E9-BBCD-48D8-9FA7-D84369DF2A49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>
            <a:off x="2983128" y="3607961"/>
            <a:ext cx="818977" cy="124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55C2B12-5613-4496-B2E8-0956D7815E9C}"/>
              </a:ext>
            </a:extLst>
          </p:cNvPr>
          <p:cNvCxnSpPr>
            <a:cxnSpLocks/>
            <a:stCxn id="21" idx="6"/>
            <a:endCxn id="23" idx="2"/>
          </p:cNvCxnSpPr>
          <p:nvPr/>
        </p:nvCxnSpPr>
        <p:spPr>
          <a:xfrm>
            <a:off x="3529058" y="3154956"/>
            <a:ext cx="655879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17FF3290-4A7D-4AE1-81FE-B68576ACD5F2}"/>
              </a:ext>
            </a:extLst>
          </p:cNvPr>
          <p:cNvCxnSpPr>
            <a:cxnSpLocks/>
            <a:stCxn id="24" idx="0"/>
            <a:endCxn id="23" idx="2"/>
          </p:cNvCxnSpPr>
          <p:nvPr/>
        </p:nvCxnSpPr>
        <p:spPr>
          <a:xfrm flipV="1">
            <a:off x="3802105" y="4004476"/>
            <a:ext cx="382832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62115843-BC52-4565-B7FB-3E82B9A83412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 flipV="1">
            <a:off x="2600296" y="4004476"/>
            <a:ext cx="1584641" cy="130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C53CE704-089D-4C1D-A3F0-0083870431EC}"/>
              </a:ext>
            </a:extLst>
          </p:cNvPr>
          <p:cNvCxnSpPr>
            <a:cxnSpLocks/>
            <a:stCxn id="23" idx="2"/>
            <a:endCxn id="20" idx="6"/>
          </p:cNvCxnSpPr>
          <p:nvPr/>
        </p:nvCxnSpPr>
        <p:spPr>
          <a:xfrm flipH="1">
            <a:off x="1413520" y="4004476"/>
            <a:ext cx="27714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96F3A0C7-8C3B-4393-AE52-9136387C938D}"/>
              </a:ext>
            </a:extLst>
          </p:cNvPr>
          <p:cNvCxnSpPr>
            <a:cxnSpLocks/>
            <a:stCxn id="20" idx="6"/>
            <a:endCxn id="22" idx="0"/>
          </p:cNvCxnSpPr>
          <p:nvPr/>
        </p:nvCxnSpPr>
        <p:spPr>
          <a:xfrm>
            <a:off x="1413520" y="4004477"/>
            <a:ext cx="640846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09B4EFBD-6FA7-4BB8-A57A-497B7E0F581D}"/>
              </a:ext>
            </a:extLst>
          </p:cNvPr>
          <p:cNvCxnSpPr>
            <a:cxnSpLocks/>
            <a:stCxn id="24" idx="2"/>
            <a:endCxn id="20" idx="6"/>
          </p:cNvCxnSpPr>
          <p:nvPr/>
        </p:nvCxnSpPr>
        <p:spPr>
          <a:xfrm flipH="1" flipV="1">
            <a:off x="1413520" y="4004477"/>
            <a:ext cx="1842655" cy="130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441CD14-4E7B-4B6B-B211-64ABE3E793E3}"/>
              </a:ext>
            </a:extLst>
          </p:cNvPr>
          <p:cNvSpPr txBox="1"/>
          <p:nvPr/>
        </p:nvSpPr>
        <p:spPr>
          <a:xfrm>
            <a:off x="6912529" y="2843584"/>
            <a:ext cx="4102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[</a:t>
            </a:r>
            <a:r>
              <a:rPr lang="en-US" sz="2000" dirty="0"/>
              <a:t> [0,1], [0,2], [0,3], [0, 4],</a:t>
            </a:r>
          </a:p>
          <a:p>
            <a:pPr algn="ctr"/>
            <a:r>
              <a:rPr lang="en-US" sz="2000" dirty="0"/>
              <a:t>[1,2], [1,3], [1,4], [2,3], [2,4], [3,4] </a:t>
            </a:r>
            <a:r>
              <a:rPr lang="en-US" sz="2000" b="1" dirty="0"/>
              <a:t>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A11EB8C-75E6-4F15-AE1D-500CFF012A4A}"/>
              </a:ext>
            </a:extLst>
          </p:cNvPr>
          <p:cNvSpPr txBox="1"/>
          <p:nvPr/>
        </p:nvSpPr>
        <p:spPr>
          <a:xfrm>
            <a:off x="6912529" y="4004475"/>
            <a:ext cx="41022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How long would it take to see if a specific edge (e.g. [0,4]) is in our graph?</a:t>
            </a:r>
          </a:p>
          <a:p>
            <a:endParaRPr lang="en-US" sz="2000" i="1" dirty="0"/>
          </a:p>
          <a:p>
            <a:r>
              <a:rPr lang="en-US" sz="2000" i="1" dirty="0"/>
              <a:t>How much space does this take?</a:t>
            </a:r>
          </a:p>
          <a:p>
            <a:endParaRPr lang="en-US" sz="2000" b="1" dirty="0"/>
          </a:p>
          <a:p>
            <a:r>
              <a:rPr lang="en-US" sz="2000" b="1" dirty="0"/>
              <a:t>Time complexity: 	O(M)</a:t>
            </a:r>
          </a:p>
          <a:p>
            <a:r>
              <a:rPr lang="en-US" sz="2000" b="1" dirty="0"/>
              <a:t>Space complexity:  O(M)</a:t>
            </a:r>
          </a:p>
        </p:txBody>
      </p:sp>
    </p:spTree>
    <p:extLst>
      <p:ext uri="{BB962C8B-B14F-4D97-AF65-F5344CB8AC3E}">
        <p14:creationId xmlns:p14="http://schemas.microsoft.com/office/powerpoint/2010/main" val="1861589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38D826-3B78-430D-A1CF-20CE9230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Representing graphs </a:t>
            </a:r>
            <a:r>
              <a:rPr lang="en-US" dirty="0"/>
              <a:t/>
            </a:r>
            <a:br>
              <a:rPr lang="en-US" dirty="0"/>
            </a:br>
            <a:r>
              <a:rPr lang="en-US" sz="2200" b="1" dirty="0"/>
              <a:t>Adjacency MATRIX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331BF726-F61A-4E58-AFBC-E0A11665CB70}"/>
              </a:ext>
            </a:extLst>
          </p:cNvPr>
          <p:cNvSpPr/>
          <p:nvPr/>
        </p:nvSpPr>
        <p:spPr>
          <a:xfrm>
            <a:off x="341901" y="3551471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86C6A2E4-2F2B-42EC-9C74-0540AF68A5F8}"/>
              </a:ext>
            </a:extLst>
          </p:cNvPr>
          <p:cNvSpPr/>
          <p:nvPr/>
        </p:nvSpPr>
        <p:spPr>
          <a:xfrm>
            <a:off x="2437198" y="2701950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8E600FE7-44EE-4BBF-B478-70FF037749A5}"/>
              </a:ext>
            </a:extLst>
          </p:cNvPr>
          <p:cNvSpPr/>
          <p:nvPr/>
        </p:nvSpPr>
        <p:spPr>
          <a:xfrm>
            <a:off x="1508436" y="485399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F1FFE8CC-7DF8-41A5-811E-1B72ED0DE214}"/>
              </a:ext>
            </a:extLst>
          </p:cNvPr>
          <p:cNvSpPr/>
          <p:nvPr/>
        </p:nvSpPr>
        <p:spPr>
          <a:xfrm>
            <a:off x="4184937" y="3551470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296198C8-8517-4ABB-A2FE-026403481D54}"/>
              </a:ext>
            </a:extLst>
          </p:cNvPr>
          <p:cNvSpPr/>
          <p:nvPr/>
        </p:nvSpPr>
        <p:spPr>
          <a:xfrm>
            <a:off x="3256175" y="485399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8232515A-090C-4F76-BCBB-FC06352478C4}"/>
              </a:ext>
            </a:extLst>
          </p:cNvPr>
          <p:cNvCxnSpPr>
            <a:cxnSpLocks/>
            <a:stCxn id="22" idx="0"/>
            <a:endCxn id="21" idx="4"/>
          </p:cNvCxnSpPr>
          <p:nvPr/>
        </p:nvCxnSpPr>
        <p:spPr>
          <a:xfrm flipV="1">
            <a:off x="2054366" y="3607961"/>
            <a:ext cx="928762" cy="124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F45F78ED-5BDE-4815-82E8-655A4B7F17D3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 flipV="1">
            <a:off x="1413520" y="3154956"/>
            <a:ext cx="1023678" cy="84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C1C4F531-2106-45D0-80A9-A209250B8FD8}"/>
              </a:ext>
            </a:extLst>
          </p:cNvPr>
          <p:cNvCxnSpPr>
            <a:stCxn id="22" idx="6"/>
            <a:endCxn id="24" idx="2"/>
          </p:cNvCxnSpPr>
          <p:nvPr/>
        </p:nvCxnSpPr>
        <p:spPr>
          <a:xfrm flipV="1">
            <a:off x="2600296" y="5307002"/>
            <a:ext cx="6558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BB5718E9-BBCD-48D8-9FA7-D84369DF2A49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>
            <a:off x="2983128" y="3607961"/>
            <a:ext cx="818977" cy="124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55C2B12-5613-4496-B2E8-0956D7815E9C}"/>
              </a:ext>
            </a:extLst>
          </p:cNvPr>
          <p:cNvCxnSpPr>
            <a:cxnSpLocks/>
            <a:stCxn id="21" idx="6"/>
            <a:endCxn id="23" idx="2"/>
          </p:cNvCxnSpPr>
          <p:nvPr/>
        </p:nvCxnSpPr>
        <p:spPr>
          <a:xfrm>
            <a:off x="3529058" y="3154956"/>
            <a:ext cx="655879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17FF3290-4A7D-4AE1-81FE-B68576ACD5F2}"/>
              </a:ext>
            </a:extLst>
          </p:cNvPr>
          <p:cNvCxnSpPr>
            <a:cxnSpLocks/>
            <a:stCxn id="24" idx="0"/>
            <a:endCxn id="23" idx="2"/>
          </p:cNvCxnSpPr>
          <p:nvPr/>
        </p:nvCxnSpPr>
        <p:spPr>
          <a:xfrm flipV="1">
            <a:off x="3802105" y="4004476"/>
            <a:ext cx="382832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62115843-BC52-4565-B7FB-3E82B9A83412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 flipV="1">
            <a:off x="2600296" y="4004476"/>
            <a:ext cx="1584641" cy="130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C53CE704-089D-4C1D-A3F0-0083870431EC}"/>
              </a:ext>
            </a:extLst>
          </p:cNvPr>
          <p:cNvCxnSpPr>
            <a:cxnSpLocks/>
            <a:stCxn id="23" idx="2"/>
            <a:endCxn id="20" idx="6"/>
          </p:cNvCxnSpPr>
          <p:nvPr/>
        </p:nvCxnSpPr>
        <p:spPr>
          <a:xfrm flipH="1">
            <a:off x="1413520" y="4004476"/>
            <a:ext cx="27714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96F3A0C7-8C3B-4393-AE52-9136387C938D}"/>
              </a:ext>
            </a:extLst>
          </p:cNvPr>
          <p:cNvCxnSpPr>
            <a:cxnSpLocks/>
            <a:stCxn id="20" idx="6"/>
            <a:endCxn id="22" idx="0"/>
          </p:cNvCxnSpPr>
          <p:nvPr/>
        </p:nvCxnSpPr>
        <p:spPr>
          <a:xfrm>
            <a:off x="1413520" y="4004477"/>
            <a:ext cx="640846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09B4EFBD-6FA7-4BB8-A57A-497B7E0F581D}"/>
              </a:ext>
            </a:extLst>
          </p:cNvPr>
          <p:cNvCxnSpPr>
            <a:cxnSpLocks/>
            <a:stCxn id="24" idx="2"/>
            <a:endCxn id="20" idx="6"/>
          </p:cNvCxnSpPr>
          <p:nvPr/>
        </p:nvCxnSpPr>
        <p:spPr>
          <a:xfrm flipH="1" flipV="1">
            <a:off x="1413520" y="4004477"/>
            <a:ext cx="1842655" cy="130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441CD14-4E7B-4B6B-B211-64ABE3E793E3}"/>
              </a:ext>
            </a:extLst>
          </p:cNvPr>
          <p:cNvSpPr txBox="1"/>
          <p:nvPr/>
        </p:nvSpPr>
        <p:spPr>
          <a:xfrm>
            <a:off x="6096000" y="4790511"/>
            <a:ext cx="19154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[</a:t>
            </a:r>
            <a:r>
              <a:rPr lang="en-US" sz="2000" dirty="0"/>
              <a:t> [0, 1, 1, 1, 1],</a:t>
            </a:r>
          </a:p>
          <a:p>
            <a:r>
              <a:rPr lang="en-US" sz="2000" dirty="0"/>
              <a:t>   [1, 0, 1, 1, 1],</a:t>
            </a:r>
          </a:p>
          <a:p>
            <a:r>
              <a:rPr lang="en-US" sz="2000" dirty="0"/>
              <a:t>   [1, 1, 0, 1, 1],</a:t>
            </a:r>
          </a:p>
          <a:p>
            <a:r>
              <a:rPr lang="en-US" sz="2000" dirty="0"/>
              <a:t>   [1, 1, 1, 0, 1],</a:t>
            </a:r>
          </a:p>
          <a:p>
            <a:r>
              <a:rPr lang="en-US" sz="2000" dirty="0"/>
              <a:t>   [1, 1, 1, 1, 0] </a:t>
            </a:r>
            <a:r>
              <a:rPr lang="en-US" sz="2000" b="1" dirty="0"/>
              <a:t>]</a:t>
            </a:r>
          </a:p>
          <a:p>
            <a:r>
              <a:rPr lang="en-US" sz="2000" b="1" dirty="0"/>
              <a:t>  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8C69E74C-FB19-435E-8B55-E9B03FBBB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210285"/>
              </p:ext>
            </p:extLst>
          </p:nvPr>
        </p:nvGraphicFramePr>
        <p:xfrm>
          <a:off x="6096000" y="2694255"/>
          <a:ext cx="5302776" cy="1638096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83796">
                  <a:extLst>
                    <a:ext uri="{9D8B030D-6E8A-4147-A177-3AD203B41FA5}">
                      <a16:colId xmlns:a16="http://schemas.microsoft.com/office/drawing/2014/main" xmlns="" val="4070091824"/>
                    </a:ext>
                  </a:extLst>
                </a:gridCol>
                <a:gridCol w="883796">
                  <a:extLst>
                    <a:ext uri="{9D8B030D-6E8A-4147-A177-3AD203B41FA5}">
                      <a16:colId xmlns:a16="http://schemas.microsoft.com/office/drawing/2014/main" xmlns="" val="952461828"/>
                    </a:ext>
                  </a:extLst>
                </a:gridCol>
                <a:gridCol w="883796">
                  <a:extLst>
                    <a:ext uri="{9D8B030D-6E8A-4147-A177-3AD203B41FA5}">
                      <a16:colId xmlns:a16="http://schemas.microsoft.com/office/drawing/2014/main" xmlns="" val="2429371874"/>
                    </a:ext>
                  </a:extLst>
                </a:gridCol>
                <a:gridCol w="883796">
                  <a:extLst>
                    <a:ext uri="{9D8B030D-6E8A-4147-A177-3AD203B41FA5}">
                      <a16:colId xmlns:a16="http://schemas.microsoft.com/office/drawing/2014/main" xmlns="" val="972401548"/>
                    </a:ext>
                  </a:extLst>
                </a:gridCol>
                <a:gridCol w="883796">
                  <a:extLst>
                    <a:ext uri="{9D8B030D-6E8A-4147-A177-3AD203B41FA5}">
                      <a16:colId xmlns:a16="http://schemas.microsoft.com/office/drawing/2014/main" xmlns="" val="2871938420"/>
                    </a:ext>
                  </a:extLst>
                </a:gridCol>
                <a:gridCol w="883796">
                  <a:extLst>
                    <a:ext uri="{9D8B030D-6E8A-4147-A177-3AD203B41FA5}">
                      <a16:colId xmlns:a16="http://schemas.microsoft.com/office/drawing/2014/main" xmlns="" val="954863405"/>
                    </a:ext>
                  </a:extLst>
                </a:gridCol>
              </a:tblGrid>
              <a:tr h="241939">
                <a:tc>
                  <a:txBody>
                    <a:bodyPr/>
                    <a:lstStyle/>
                    <a:p>
                      <a:pPr algn="ctr"/>
                      <a:endParaRPr lang="en-US" sz="1200" b="1" u="sng" dirty="0"/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0</a:t>
                      </a:r>
                      <a:endParaRPr lang="en-US" sz="1400" b="1" u="sng" dirty="0"/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1</a:t>
                      </a:r>
                      <a:endParaRPr lang="en-US" sz="1400" b="1" u="sng" dirty="0"/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2</a:t>
                      </a:r>
                      <a:endParaRPr lang="en-US" sz="1400" b="1" u="sng" dirty="0"/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3</a:t>
                      </a:r>
                      <a:endParaRPr lang="en-US" sz="1400" b="1" u="sng" dirty="0"/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4</a:t>
                      </a:r>
                      <a:endParaRPr lang="en-US" sz="1400" b="1" u="sng" dirty="0"/>
                    </a:p>
                  </a:txBody>
                  <a:tcPr marL="59656" marR="59656" marT="29828" marB="29828"/>
                </a:tc>
                <a:extLst>
                  <a:ext uri="{0D108BD9-81ED-4DB2-BD59-A6C34878D82A}">
                    <a16:rowId xmlns:a16="http://schemas.microsoft.com/office/drawing/2014/main" xmlns="" val="2381573828"/>
                  </a:ext>
                </a:extLst>
              </a:tr>
              <a:tr h="241939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/>
                        <a:t>0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extLst>
                  <a:ext uri="{0D108BD9-81ED-4DB2-BD59-A6C34878D82A}">
                    <a16:rowId xmlns:a16="http://schemas.microsoft.com/office/drawing/2014/main" xmlns="" val="450327859"/>
                  </a:ext>
                </a:extLst>
              </a:tr>
              <a:tr h="241939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extLst>
                  <a:ext uri="{0D108BD9-81ED-4DB2-BD59-A6C34878D82A}">
                    <a16:rowId xmlns:a16="http://schemas.microsoft.com/office/drawing/2014/main" xmlns="" val="1702967227"/>
                  </a:ext>
                </a:extLst>
              </a:tr>
              <a:tr h="241939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/>
                        <a:t>2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extLst>
                  <a:ext uri="{0D108BD9-81ED-4DB2-BD59-A6C34878D82A}">
                    <a16:rowId xmlns:a16="http://schemas.microsoft.com/office/drawing/2014/main" xmlns="" val="3610746236"/>
                  </a:ext>
                </a:extLst>
              </a:tr>
              <a:tr h="241939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/>
                        <a:t>3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extLst>
                  <a:ext uri="{0D108BD9-81ED-4DB2-BD59-A6C34878D82A}">
                    <a16:rowId xmlns:a16="http://schemas.microsoft.com/office/drawing/2014/main" xmlns="" val="2780889687"/>
                  </a:ext>
                </a:extLst>
              </a:tr>
              <a:tr h="241939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/>
                        <a:t>4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L="59656" marR="59656" marT="29828" marB="29828"/>
                </a:tc>
                <a:extLst>
                  <a:ext uri="{0D108BD9-81ED-4DB2-BD59-A6C34878D82A}">
                    <a16:rowId xmlns:a16="http://schemas.microsoft.com/office/drawing/2014/main" xmlns="" val="3522788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970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C695E9-BED5-43C0-AC2E-E02ED8962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3C17D1-A116-41FF-AD2C-2C0DF94CD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Updated Schedule</a:t>
            </a:r>
          </a:p>
          <a:p>
            <a:pPr lvl="1"/>
            <a:r>
              <a:rPr lang="en-US" dirty="0"/>
              <a:t>Next week meeting tentative</a:t>
            </a:r>
          </a:p>
          <a:p>
            <a:pPr lvl="1"/>
            <a:r>
              <a:rPr lang="en-US" dirty="0"/>
              <a:t>Algorithms/fun puzzles starting the week after next (</a:t>
            </a:r>
            <a:r>
              <a:rPr lang="en-US" dirty="0">
                <a:sym typeface="Wingdings" panose="05000000000000000000" pitchFamily="2" charset="2"/>
              </a:rPr>
              <a:t>)</a:t>
            </a:r>
          </a:p>
          <a:p>
            <a:pPr lvl="1"/>
            <a:endParaRPr lang="en-US" dirty="0"/>
          </a:p>
          <a:p>
            <a:r>
              <a:rPr lang="en-US" b="1" dirty="0"/>
              <a:t>Overview of Graphs and Trees</a:t>
            </a:r>
          </a:p>
          <a:p>
            <a:pPr lvl="1"/>
            <a:r>
              <a:rPr lang="en-US" dirty="0"/>
              <a:t>Concepts from graph theory</a:t>
            </a:r>
          </a:p>
          <a:p>
            <a:pPr lvl="1"/>
            <a:r>
              <a:rPr lang="en-US" dirty="0"/>
              <a:t>Graph terminology</a:t>
            </a:r>
          </a:p>
          <a:p>
            <a:pPr lvl="1"/>
            <a:r>
              <a:rPr lang="en-US" dirty="0"/>
              <a:t>Graph </a:t>
            </a:r>
            <a:r>
              <a:rPr lang="en-US" dirty="0" smtClean="0"/>
              <a:t>representations</a:t>
            </a:r>
            <a:endParaRPr lang="en-US" dirty="0"/>
          </a:p>
          <a:p>
            <a:pPr lvl="1"/>
            <a:r>
              <a:rPr lang="en-US" dirty="0" smtClean="0"/>
              <a:t>Breadth and Depth First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62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38D826-3B78-430D-A1CF-20CE9230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Representing graphs </a:t>
            </a:r>
            <a:r>
              <a:rPr lang="en-US" dirty="0"/>
              <a:t/>
            </a:r>
            <a:br>
              <a:rPr lang="en-US" dirty="0"/>
            </a:br>
            <a:r>
              <a:rPr lang="en-US" sz="2200" b="1" dirty="0"/>
              <a:t>Adjacency MATRIX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331BF726-F61A-4E58-AFBC-E0A11665CB70}"/>
              </a:ext>
            </a:extLst>
          </p:cNvPr>
          <p:cNvSpPr/>
          <p:nvPr/>
        </p:nvSpPr>
        <p:spPr>
          <a:xfrm>
            <a:off x="341901" y="3551471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86C6A2E4-2F2B-42EC-9C74-0540AF68A5F8}"/>
              </a:ext>
            </a:extLst>
          </p:cNvPr>
          <p:cNvSpPr/>
          <p:nvPr/>
        </p:nvSpPr>
        <p:spPr>
          <a:xfrm>
            <a:off x="2437198" y="2701950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8E600FE7-44EE-4BBF-B478-70FF037749A5}"/>
              </a:ext>
            </a:extLst>
          </p:cNvPr>
          <p:cNvSpPr/>
          <p:nvPr/>
        </p:nvSpPr>
        <p:spPr>
          <a:xfrm>
            <a:off x="1508436" y="485399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F1FFE8CC-7DF8-41A5-811E-1B72ED0DE214}"/>
              </a:ext>
            </a:extLst>
          </p:cNvPr>
          <p:cNvSpPr/>
          <p:nvPr/>
        </p:nvSpPr>
        <p:spPr>
          <a:xfrm>
            <a:off x="4184937" y="3551470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296198C8-8517-4ABB-A2FE-026403481D54}"/>
              </a:ext>
            </a:extLst>
          </p:cNvPr>
          <p:cNvSpPr/>
          <p:nvPr/>
        </p:nvSpPr>
        <p:spPr>
          <a:xfrm>
            <a:off x="3256175" y="485399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8232515A-090C-4F76-BCBB-FC06352478C4}"/>
              </a:ext>
            </a:extLst>
          </p:cNvPr>
          <p:cNvCxnSpPr>
            <a:cxnSpLocks/>
            <a:stCxn id="22" idx="0"/>
            <a:endCxn id="21" idx="4"/>
          </p:cNvCxnSpPr>
          <p:nvPr/>
        </p:nvCxnSpPr>
        <p:spPr>
          <a:xfrm flipV="1">
            <a:off x="2054366" y="3607961"/>
            <a:ext cx="928762" cy="124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F45F78ED-5BDE-4815-82E8-655A4B7F17D3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 flipV="1">
            <a:off x="1413520" y="3154956"/>
            <a:ext cx="1023678" cy="84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C1C4F531-2106-45D0-80A9-A209250B8FD8}"/>
              </a:ext>
            </a:extLst>
          </p:cNvPr>
          <p:cNvCxnSpPr>
            <a:stCxn id="22" idx="6"/>
            <a:endCxn id="24" idx="2"/>
          </p:cNvCxnSpPr>
          <p:nvPr/>
        </p:nvCxnSpPr>
        <p:spPr>
          <a:xfrm flipV="1">
            <a:off x="2600296" y="5307002"/>
            <a:ext cx="6558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BB5718E9-BBCD-48D8-9FA7-D84369DF2A49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>
            <a:off x="2983128" y="3607961"/>
            <a:ext cx="818977" cy="124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55C2B12-5613-4496-B2E8-0956D7815E9C}"/>
              </a:ext>
            </a:extLst>
          </p:cNvPr>
          <p:cNvCxnSpPr>
            <a:cxnSpLocks/>
            <a:stCxn id="21" idx="6"/>
            <a:endCxn id="23" idx="2"/>
          </p:cNvCxnSpPr>
          <p:nvPr/>
        </p:nvCxnSpPr>
        <p:spPr>
          <a:xfrm>
            <a:off x="3529058" y="3154956"/>
            <a:ext cx="655879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17FF3290-4A7D-4AE1-81FE-B68576ACD5F2}"/>
              </a:ext>
            </a:extLst>
          </p:cNvPr>
          <p:cNvCxnSpPr>
            <a:cxnSpLocks/>
            <a:stCxn id="24" idx="0"/>
            <a:endCxn id="23" idx="2"/>
          </p:cNvCxnSpPr>
          <p:nvPr/>
        </p:nvCxnSpPr>
        <p:spPr>
          <a:xfrm flipV="1">
            <a:off x="3802105" y="4004476"/>
            <a:ext cx="382832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62115843-BC52-4565-B7FB-3E82B9A83412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 flipV="1">
            <a:off x="2600296" y="4004476"/>
            <a:ext cx="1584641" cy="130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C53CE704-089D-4C1D-A3F0-0083870431EC}"/>
              </a:ext>
            </a:extLst>
          </p:cNvPr>
          <p:cNvCxnSpPr>
            <a:cxnSpLocks/>
            <a:stCxn id="23" idx="2"/>
            <a:endCxn id="20" idx="6"/>
          </p:cNvCxnSpPr>
          <p:nvPr/>
        </p:nvCxnSpPr>
        <p:spPr>
          <a:xfrm flipH="1">
            <a:off x="1413520" y="4004476"/>
            <a:ext cx="27714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96F3A0C7-8C3B-4393-AE52-9136387C938D}"/>
              </a:ext>
            </a:extLst>
          </p:cNvPr>
          <p:cNvCxnSpPr>
            <a:cxnSpLocks/>
            <a:stCxn id="20" idx="6"/>
            <a:endCxn id="22" idx="0"/>
          </p:cNvCxnSpPr>
          <p:nvPr/>
        </p:nvCxnSpPr>
        <p:spPr>
          <a:xfrm>
            <a:off x="1413520" y="4004477"/>
            <a:ext cx="640846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09B4EFBD-6FA7-4BB8-A57A-497B7E0F581D}"/>
              </a:ext>
            </a:extLst>
          </p:cNvPr>
          <p:cNvCxnSpPr>
            <a:cxnSpLocks/>
            <a:stCxn id="24" idx="2"/>
            <a:endCxn id="20" idx="6"/>
          </p:cNvCxnSpPr>
          <p:nvPr/>
        </p:nvCxnSpPr>
        <p:spPr>
          <a:xfrm flipH="1" flipV="1">
            <a:off x="1413520" y="4004477"/>
            <a:ext cx="1842655" cy="130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441CD14-4E7B-4B6B-B211-64ABE3E793E3}"/>
              </a:ext>
            </a:extLst>
          </p:cNvPr>
          <p:cNvSpPr txBox="1"/>
          <p:nvPr/>
        </p:nvSpPr>
        <p:spPr>
          <a:xfrm>
            <a:off x="6096000" y="4790511"/>
            <a:ext cx="19154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[</a:t>
            </a:r>
            <a:r>
              <a:rPr lang="en-US" sz="2000" dirty="0"/>
              <a:t> [0, 1, 1, 1, 1],</a:t>
            </a:r>
          </a:p>
          <a:p>
            <a:r>
              <a:rPr lang="en-US" sz="2000" dirty="0"/>
              <a:t>   [1, 0, 1, 1, 1],</a:t>
            </a:r>
          </a:p>
          <a:p>
            <a:r>
              <a:rPr lang="en-US" sz="2000" dirty="0"/>
              <a:t>   [1, 1, 0, 1, 1],</a:t>
            </a:r>
          </a:p>
          <a:p>
            <a:r>
              <a:rPr lang="en-US" sz="2000" dirty="0"/>
              <a:t>   [1, 1, 1, 0, 1],</a:t>
            </a:r>
          </a:p>
          <a:p>
            <a:r>
              <a:rPr lang="en-US" sz="2000" dirty="0"/>
              <a:t>   [1, 1, 1, 1, 0] </a:t>
            </a:r>
            <a:r>
              <a:rPr lang="en-US" sz="2000" b="1" dirty="0"/>
              <a:t>]</a:t>
            </a:r>
          </a:p>
          <a:p>
            <a:r>
              <a:rPr lang="en-US" sz="2000" b="1" dirty="0"/>
              <a:t>  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8C69E74C-FB19-435E-8B55-E9B03FBBB338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694255"/>
          <a:ext cx="5302776" cy="1638096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83796">
                  <a:extLst>
                    <a:ext uri="{9D8B030D-6E8A-4147-A177-3AD203B41FA5}">
                      <a16:colId xmlns:a16="http://schemas.microsoft.com/office/drawing/2014/main" xmlns="" val="4070091824"/>
                    </a:ext>
                  </a:extLst>
                </a:gridCol>
                <a:gridCol w="883796">
                  <a:extLst>
                    <a:ext uri="{9D8B030D-6E8A-4147-A177-3AD203B41FA5}">
                      <a16:colId xmlns:a16="http://schemas.microsoft.com/office/drawing/2014/main" xmlns="" val="952461828"/>
                    </a:ext>
                  </a:extLst>
                </a:gridCol>
                <a:gridCol w="883796">
                  <a:extLst>
                    <a:ext uri="{9D8B030D-6E8A-4147-A177-3AD203B41FA5}">
                      <a16:colId xmlns:a16="http://schemas.microsoft.com/office/drawing/2014/main" xmlns="" val="2429371874"/>
                    </a:ext>
                  </a:extLst>
                </a:gridCol>
                <a:gridCol w="883796">
                  <a:extLst>
                    <a:ext uri="{9D8B030D-6E8A-4147-A177-3AD203B41FA5}">
                      <a16:colId xmlns:a16="http://schemas.microsoft.com/office/drawing/2014/main" xmlns="" val="972401548"/>
                    </a:ext>
                  </a:extLst>
                </a:gridCol>
                <a:gridCol w="883796">
                  <a:extLst>
                    <a:ext uri="{9D8B030D-6E8A-4147-A177-3AD203B41FA5}">
                      <a16:colId xmlns:a16="http://schemas.microsoft.com/office/drawing/2014/main" xmlns="" val="2871938420"/>
                    </a:ext>
                  </a:extLst>
                </a:gridCol>
                <a:gridCol w="883796">
                  <a:extLst>
                    <a:ext uri="{9D8B030D-6E8A-4147-A177-3AD203B41FA5}">
                      <a16:colId xmlns:a16="http://schemas.microsoft.com/office/drawing/2014/main" xmlns="" val="954863405"/>
                    </a:ext>
                  </a:extLst>
                </a:gridCol>
              </a:tblGrid>
              <a:tr h="241939">
                <a:tc>
                  <a:txBody>
                    <a:bodyPr/>
                    <a:lstStyle/>
                    <a:p>
                      <a:pPr algn="ctr"/>
                      <a:endParaRPr lang="en-US" sz="1200" b="1" u="sng" dirty="0"/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0</a:t>
                      </a:r>
                      <a:endParaRPr lang="en-US" sz="1400" b="1" u="sng" dirty="0"/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1</a:t>
                      </a:r>
                      <a:endParaRPr lang="en-US" sz="1400" b="1" u="sng" dirty="0"/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2</a:t>
                      </a:r>
                      <a:endParaRPr lang="en-US" sz="1400" b="1" u="sng" dirty="0"/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3</a:t>
                      </a:r>
                      <a:endParaRPr lang="en-US" sz="1400" b="1" u="sng" dirty="0"/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4</a:t>
                      </a:r>
                      <a:endParaRPr lang="en-US" sz="1400" b="1" u="sng" dirty="0"/>
                    </a:p>
                  </a:txBody>
                  <a:tcPr marL="59656" marR="59656" marT="29828" marB="29828"/>
                </a:tc>
                <a:extLst>
                  <a:ext uri="{0D108BD9-81ED-4DB2-BD59-A6C34878D82A}">
                    <a16:rowId xmlns:a16="http://schemas.microsoft.com/office/drawing/2014/main" xmlns="" val="2381573828"/>
                  </a:ext>
                </a:extLst>
              </a:tr>
              <a:tr h="241939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/>
                        <a:t>0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extLst>
                  <a:ext uri="{0D108BD9-81ED-4DB2-BD59-A6C34878D82A}">
                    <a16:rowId xmlns:a16="http://schemas.microsoft.com/office/drawing/2014/main" xmlns="" val="450327859"/>
                  </a:ext>
                </a:extLst>
              </a:tr>
              <a:tr h="241939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extLst>
                  <a:ext uri="{0D108BD9-81ED-4DB2-BD59-A6C34878D82A}">
                    <a16:rowId xmlns:a16="http://schemas.microsoft.com/office/drawing/2014/main" xmlns="" val="1702967227"/>
                  </a:ext>
                </a:extLst>
              </a:tr>
              <a:tr h="241939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/>
                        <a:t>2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extLst>
                  <a:ext uri="{0D108BD9-81ED-4DB2-BD59-A6C34878D82A}">
                    <a16:rowId xmlns:a16="http://schemas.microsoft.com/office/drawing/2014/main" xmlns="" val="3610746236"/>
                  </a:ext>
                </a:extLst>
              </a:tr>
              <a:tr h="241939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/>
                        <a:t>3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extLst>
                  <a:ext uri="{0D108BD9-81ED-4DB2-BD59-A6C34878D82A}">
                    <a16:rowId xmlns:a16="http://schemas.microsoft.com/office/drawing/2014/main" xmlns="" val="2780889687"/>
                  </a:ext>
                </a:extLst>
              </a:tr>
              <a:tr h="241939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/>
                        <a:t>4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L="59656" marR="59656" marT="29828" marB="29828"/>
                </a:tc>
                <a:extLst>
                  <a:ext uri="{0D108BD9-81ED-4DB2-BD59-A6C34878D82A}">
                    <a16:rowId xmlns:a16="http://schemas.microsoft.com/office/drawing/2014/main" xmlns="" val="352278881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C72EA2B-4C8F-4A7F-B093-A4B551D225EF}"/>
              </a:ext>
            </a:extLst>
          </p:cNvPr>
          <p:cNvSpPr txBox="1"/>
          <p:nvPr/>
        </p:nvSpPr>
        <p:spPr>
          <a:xfrm>
            <a:off x="8556771" y="5236659"/>
            <a:ext cx="314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 complexity:   O(</a:t>
            </a:r>
            <a:r>
              <a:rPr lang="en-US" b="1" dirty="0">
                <a:latin typeface="Abadi" panose="020B0604020202020204" pitchFamily="34" charset="0"/>
              </a:rPr>
              <a:t>1</a:t>
            </a:r>
            <a:r>
              <a:rPr lang="en-US" b="1" dirty="0"/>
              <a:t>)</a:t>
            </a:r>
          </a:p>
          <a:p>
            <a:r>
              <a:rPr lang="en-US" b="1" dirty="0"/>
              <a:t>Space complexity:  O(N^2)</a:t>
            </a:r>
          </a:p>
        </p:txBody>
      </p:sp>
    </p:spTree>
    <p:extLst>
      <p:ext uri="{BB962C8B-B14F-4D97-AF65-F5344CB8AC3E}">
        <p14:creationId xmlns:p14="http://schemas.microsoft.com/office/powerpoint/2010/main" val="1088392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38D826-3B78-430D-A1CF-20CE9230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Representing graphs </a:t>
            </a:r>
            <a:r>
              <a:rPr lang="en-US" dirty="0"/>
              <a:t/>
            </a:r>
            <a:br>
              <a:rPr lang="en-US" dirty="0"/>
            </a:br>
            <a:r>
              <a:rPr lang="en-US" sz="2200" b="1" dirty="0"/>
              <a:t>Adjacency LIST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331BF726-F61A-4E58-AFBC-E0A11665CB70}"/>
              </a:ext>
            </a:extLst>
          </p:cNvPr>
          <p:cNvSpPr/>
          <p:nvPr/>
        </p:nvSpPr>
        <p:spPr>
          <a:xfrm>
            <a:off x="341901" y="3551471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86C6A2E4-2F2B-42EC-9C74-0540AF68A5F8}"/>
              </a:ext>
            </a:extLst>
          </p:cNvPr>
          <p:cNvSpPr/>
          <p:nvPr/>
        </p:nvSpPr>
        <p:spPr>
          <a:xfrm>
            <a:off x="2437198" y="2701950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8E600FE7-44EE-4BBF-B478-70FF037749A5}"/>
              </a:ext>
            </a:extLst>
          </p:cNvPr>
          <p:cNvSpPr/>
          <p:nvPr/>
        </p:nvSpPr>
        <p:spPr>
          <a:xfrm>
            <a:off x="1508436" y="485399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F1FFE8CC-7DF8-41A5-811E-1B72ED0DE214}"/>
              </a:ext>
            </a:extLst>
          </p:cNvPr>
          <p:cNvSpPr/>
          <p:nvPr/>
        </p:nvSpPr>
        <p:spPr>
          <a:xfrm>
            <a:off x="4184937" y="3551470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296198C8-8517-4ABB-A2FE-026403481D54}"/>
              </a:ext>
            </a:extLst>
          </p:cNvPr>
          <p:cNvSpPr/>
          <p:nvPr/>
        </p:nvSpPr>
        <p:spPr>
          <a:xfrm>
            <a:off x="3256175" y="485399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F45F78ED-5BDE-4815-82E8-655A4B7F17D3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 flipV="1">
            <a:off x="1413520" y="3154956"/>
            <a:ext cx="1023678" cy="84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C1C4F531-2106-45D0-80A9-A209250B8FD8}"/>
              </a:ext>
            </a:extLst>
          </p:cNvPr>
          <p:cNvCxnSpPr>
            <a:stCxn id="22" idx="6"/>
            <a:endCxn id="24" idx="2"/>
          </p:cNvCxnSpPr>
          <p:nvPr/>
        </p:nvCxnSpPr>
        <p:spPr>
          <a:xfrm flipV="1">
            <a:off x="2600296" y="5307002"/>
            <a:ext cx="6558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55C2B12-5613-4496-B2E8-0956D7815E9C}"/>
              </a:ext>
            </a:extLst>
          </p:cNvPr>
          <p:cNvCxnSpPr>
            <a:cxnSpLocks/>
            <a:stCxn id="21" idx="6"/>
            <a:endCxn id="23" idx="2"/>
          </p:cNvCxnSpPr>
          <p:nvPr/>
        </p:nvCxnSpPr>
        <p:spPr>
          <a:xfrm>
            <a:off x="3529058" y="3154956"/>
            <a:ext cx="655879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17FF3290-4A7D-4AE1-81FE-B68576ACD5F2}"/>
              </a:ext>
            </a:extLst>
          </p:cNvPr>
          <p:cNvCxnSpPr>
            <a:cxnSpLocks/>
            <a:stCxn id="24" idx="0"/>
            <a:endCxn id="23" idx="2"/>
          </p:cNvCxnSpPr>
          <p:nvPr/>
        </p:nvCxnSpPr>
        <p:spPr>
          <a:xfrm flipV="1">
            <a:off x="3802105" y="4004476"/>
            <a:ext cx="382832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09B4EFBD-6FA7-4BB8-A57A-497B7E0F581D}"/>
              </a:ext>
            </a:extLst>
          </p:cNvPr>
          <p:cNvCxnSpPr>
            <a:cxnSpLocks/>
            <a:stCxn id="24" idx="2"/>
            <a:endCxn id="20" idx="6"/>
          </p:cNvCxnSpPr>
          <p:nvPr/>
        </p:nvCxnSpPr>
        <p:spPr>
          <a:xfrm flipH="1" flipV="1">
            <a:off x="1413520" y="4004477"/>
            <a:ext cx="1842655" cy="130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3894DA3-4E33-4DEF-A0A4-B6DD7FFBE5A5}"/>
              </a:ext>
            </a:extLst>
          </p:cNvPr>
          <p:cNvSpPr txBox="1"/>
          <p:nvPr/>
        </p:nvSpPr>
        <p:spPr>
          <a:xfrm>
            <a:off x="6621110" y="2701950"/>
            <a:ext cx="4445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Intuition:</a:t>
            </a:r>
            <a:r>
              <a:rPr lang="en-US" dirty="0"/>
              <a:t> </a:t>
            </a:r>
            <a:r>
              <a:rPr lang="en-US" i="1" dirty="0"/>
              <a:t>For each vertex, store an array of the adjacent/neighboring nodes.</a:t>
            </a:r>
            <a:endParaRPr 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0D201600-299F-4F21-A148-69280493ABB9}"/>
              </a:ext>
            </a:extLst>
          </p:cNvPr>
          <p:cNvSpPr txBox="1"/>
          <p:nvPr/>
        </p:nvSpPr>
        <p:spPr>
          <a:xfrm>
            <a:off x="9859967" y="4004475"/>
            <a:ext cx="12068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[</a:t>
            </a:r>
            <a:r>
              <a:rPr lang="en-US" sz="2000" dirty="0"/>
              <a:t> [1,4],</a:t>
            </a:r>
          </a:p>
          <a:p>
            <a:r>
              <a:rPr lang="en-US" sz="2000" b="1" dirty="0"/>
              <a:t>   </a:t>
            </a:r>
            <a:r>
              <a:rPr lang="en-US" sz="2000" dirty="0"/>
              <a:t>[0,2],</a:t>
            </a:r>
          </a:p>
          <a:p>
            <a:r>
              <a:rPr lang="en-US" sz="2000" b="1" dirty="0"/>
              <a:t>   </a:t>
            </a:r>
            <a:r>
              <a:rPr lang="en-US" sz="2000" dirty="0"/>
              <a:t>[1,3,4],</a:t>
            </a:r>
          </a:p>
          <a:p>
            <a:r>
              <a:rPr lang="en-US" sz="2000" b="1" dirty="0"/>
              <a:t>   </a:t>
            </a:r>
            <a:r>
              <a:rPr lang="en-US" sz="2000" dirty="0"/>
              <a:t>[2],</a:t>
            </a:r>
          </a:p>
          <a:p>
            <a:r>
              <a:rPr lang="en-US" sz="2000" b="1" dirty="0"/>
              <a:t>   </a:t>
            </a:r>
            <a:r>
              <a:rPr lang="en-US" sz="2000" dirty="0"/>
              <a:t>[0,2] </a:t>
            </a:r>
            <a:r>
              <a:rPr lang="en-US" sz="2000" b="1" dirty="0"/>
              <a:t>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4B372A7-1579-4802-B0AC-19E5FDD97028}"/>
              </a:ext>
            </a:extLst>
          </p:cNvPr>
          <p:cNvSpPr/>
          <p:nvPr/>
        </p:nvSpPr>
        <p:spPr>
          <a:xfrm>
            <a:off x="7224049" y="4097451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7F93EFE9-9FDA-4B9C-AA14-8AAA0B9827B2}"/>
              </a:ext>
            </a:extLst>
          </p:cNvPr>
          <p:cNvSpPr/>
          <p:nvPr/>
        </p:nvSpPr>
        <p:spPr>
          <a:xfrm>
            <a:off x="7224049" y="4405099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9DEFB98F-2926-4647-9E92-AF10E1627925}"/>
              </a:ext>
            </a:extLst>
          </p:cNvPr>
          <p:cNvSpPr/>
          <p:nvPr/>
        </p:nvSpPr>
        <p:spPr>
          <a:xfrm>
            <a:off x="7224049" y="4712747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3F42D48A-9D07-424B-AF7F-1BA3ABD11CB3}"/>
              </a:ext>
            </a:extLst>
          </p:cNvPr>
          <p:cNvSpPr/>
          <p:nvPr/>
        </p:nvSpPr>
        <p:spPr>
          <a:xfrm>
            <a:off x="7224049" y="5020395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49878A60-6150-4876-8D88-EAA9DFC7798C}"/>
              </a:ext>
            </a:extLst>
          </p:cNvPr>
          <p:cNvSpPr/>
          <p:nvPr/>
        </p:nvSpPr>
        <p:spPr>
          <a:xfrm>
            <a:off x="7224049" y="5328043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E46F5C9B-9B6D-4938-A19D-5E84928B7161}"/>
              </a:ext>
            </a:extLst>
          </p:cNvPr>
          <p:cNvSpPr/>
          <p:nvPr/>
        </p:nvSpPr>
        <p:spPr>
          <a:xfrm>
            <a:off x="7845163" y="4096804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F46FC61C-74B5-4FA3-9195-3016DCBD2D0C}"/>
              </a:ext>
            </a:extLst>
          </p:cNvPr>
          <p:cNvSpPr/>
          <p:nvPr/>
        </p:nvSpPr>
        <p:spPr>
          <a:xfrm>
            <a:off x="8152811" y="4095510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06803B9F-ADA6-4266-A5BA-02B1B393C68E}"/>
              </a:ext>
            </a:extLst>
          </p:cNvPr>
          <p:cNvSpPr/>
          <p:nvPr/>
        </p:nvSpPr>
        <p:spPr>
          <a:xfrm>
            <a:off x="7845163" y="4410287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4546CE48-AF34-4120-B535-77B0B9FF3069}"/>
              </a:ext>
            </a:extLst>
          </p:cNvPr>
          <p:cNvSpPr/>
          <p:nvPr/>
        </p:nvSpPr>
        <p:spPr>
          <a:xfrm>
            <a:off x="8152811" y="4408993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53AE3225-4B75-405B-9FF9-AB89F8601ED5}"/>
              </a:ext>
            </a:extLst>
          </p:cNvPr>
          <p:cNvSpPr/>
          <p:nvPr/>
        </p:nvSpPr>
        <p:spPr>
          <a:xfrm>
            <a:off x="7845163" y="4712100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A8D39FEE-FD99-4A77-AA3C-465BFA576315}"/>
              </a:ext>
            </a:extLst>
          </p:cNvPr>
          <p:cNvSpPr/>
          <p:nvPr/>
        </p:nvSpPr>
        <p:spPr>
          <a:xfrm>
            <a:off x="8152811" y="4717935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1C14C588-0F3E-415F-92FF-BD6EC6192D98}"/>
              </a:ext>
            </a:extLst>
          </p:cNvPr>
          <p:cNvSpPr/>
          <p:nvPr/>
        </p:nvSpPr>
        <p:spPr>
          <a:xfrm>
            <a:off x="8460459" y="4717935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69021C6A-9824-4E05-A8F3-6EBB097EFFFB}"/>
              </a:ext>
            </a:extLst>
          </p:cNvPr>
          <p:cNvSpPr/>
          <p:nvPr/>
        </p:nvSpPr>
        <p:spPr>
          <a:xfrm>
            <a:off x="7845163" y="5013914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33F7E80B-03FC-4980-94D1-CE4D20FF2E45}"/>
              </a:ext>
            </a:extLst>
          </p:cNvPr>
          <p:cNvSpPr/>
          <p:nvPr/>
        </p:nvSpPr>
        <p:spPr>
          <a:xfrm>
            <a:off x="7845163" y="5327396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04AD7F45-3311-4BE4-91EB-BB1FCBDC369C}"/>
              </a:ext>
            </a:extLst>
          </p:cNvPr>
          <p:cNvSpPr/>
          <p:nvPr/>
        </p:nvSpPr>
        <p:spPr>
          <a:xfrm>
            <a:off x="8152811" y="5327396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89E5D833-76E9-46B4-9ABC-7F368BAD9989}"/>
              </a:ext>
            </a:extLst>
          </p:cNvPr>
          <p:cNvCxnSpPr>
            <a:stCxn id="7" idx="3"/>
            <a:endCxn id="40" idx="1"/>
          </p:cNvCxnSpPr>
          <p:nvPr/>
        </p:nvCxnSpPr>
        <p:spPr>
          <a:xfrm flipV="1">
            <a:off x="7531697" y="4250628"/>
            <a:ext cx="313466" cy="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9FB2BA38-8034-4574-B59C-73FE4D36EDD4}"/>
              </a:ext>
            </a:extLst>
          </p:cNvPr>
          <p:cNvCxnSpPr/>
          <p:nvPr/>
        </p:nvCxnSpPr>
        <p:spPr>
          <a:xfrm flipV="1">
            <a:off x="7537515" y="4573936"/>
            <a:ext cx="313466" cy="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0C66BA62-3D09-4ACC-95D5-F63FBEA2A6B6}"/>
              </a:ext>
            </a:extLst>
          </p:cNvPr>
          <p:cNvCxnSpPr/>
          <p:nvPr/>
        </p:nvCxnSpPr>
        <p:spPr>
          <a:xfrm flipV="1">
            <a:off x="7537515" y="4870562"/>
            <a:ext cx="313466" cy="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750CC6D0-5C6D-4961-B360-67E482CD335A}"/>
              </a:ext>
            </a:extLst>
          </p:cNvPr>
          <p:cNvCxnSpPr/>
          <p:nvPr/>
        </p:nvCxnSpPr>
        <p:spPr>
          <a:xfrm flipV="1">
            <a:off x="7537515" y="5190581"/>
            <a:ext cx="313466" cy="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5629D4FE-B25E-4E14-8999-BB6B4C2E96E5}"/>
              </a:ext>
            </a:extLst>
          </p:cNvPr>
          <p:cNvCxnSpPr/>
          <p:nvPr/>
        </p:nvCxnSpPr>
        <p:spPr>
          <a:xfrm flipV="1">
            <a:off x="7525879" y="5496880"/>
            <a:ext cx="313466" cy="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62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38D826-3B78-430D-A1CF-20CE9230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Representing graphs </a:t>
            </a:r>
            <a:r>
              <a:rPr lang="en-US" dirty="0"/>
              <a:t/>
            </a:r>
            <a:br>
              <a:rPr lang="en-US" dirty="0"/>
            </a:br>
            <a:r>
              <a:rPr lang="en-US" sz="2200" b="1" dirty="0"/>
              <a:t>Adjacency LIST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331BF726-F61A-4E58-AFBC-E0A11665CB70}"/>
              </a:ext>
            </a:extLst>
          </p:cNvPr>
          <p:cNvSpPr/>
          <p:nvPr/>
        </p:nvSpPr>
        <p:spPr>
          <a:xfrm>
            <a:off x="341901" y="3551471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86C6A2E4-2F2B-42EC-9C74-0540AF68A5F8}"/>
              </a:ext>
            </a:extLst>
          </p:cNvPr>
          <p:cNvSpPr/>
          <p:nvPr/>
        </p:nvSpPr>
        <p:spPr>
          <a:xfrm>
            <a:off x="2437198" y="2701950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8E600FE7-44EE-4BBF-B478-70FF037749A5}"/>
              </a:ext>
            </a:extLst>
          </p:cNvPr>
          <p:cNvSpPr/>
          <p:nvPr/>
        </p:nvSpPr>
        <p:spPr>
          <a:xfrm>
            <a:off x="1508436" y="485399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F1FFE8CC-7DF8-41A5-811E-1B72ED0DE214}"/>
              </a:ext>
            </a:extLst>
          </p:cNvPr>
          <p:cNvSpPr/>
          <p:nvPr/>
        </p:nvSpPr>
        <p:spPr>
          <a:xfrm>
            <a:off x="4184937" y="3551470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296198C8-8517-4ABB-A2FE-026403481D54}"/>
              </a:ext>
            </a:extLst>
          </p:cNvPr>
          <p:cNvSpPr/>
          <p:nvPr/>
        </p:nvSpPr>
        <p:spPr>
          <a:xfrm>
            <a:off x="3256175" y="485399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F45F78ED-5BDE-4815-82E8-655A4B7F17D3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 flipV="1">
            <a:off x="1413520" y="3154956"/>
            <a:ext cx="1023678" cy="84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C1C4F531-2106-45D0-80A9-A209250B8FD8}"/>
              </a:ext>
            </a:extLst>
          </p:cNvPr>
          <p:cNvCxnSpPr>
            <a:stCxn id="22" idx="6"/>
            <a:endCxn id="24" idx="2"/>
          </p:cNvCxnSpPr>
          <p:nvPr/>
        </p:nvCxnSpPr>
        <p:spPr>
          <a:xfrm flipV="1">
            <a:off x="2600296" y="5307002"/>
            <a:ext cx="6558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55C2B12-5613-4496-B2E8-0956D7815E9C}"/>
              </a:ext>
            </a:extLst>
          </p:cNvPr>
          <p:cNvCxnSpPr>
            <a:cxnSpLocks/>
            <a:stCxn id="21" idx="6"/>
            <a:endCxn id="23" idx="2"/>
          </p:cNvCxnSpPr>
          <p:nvPr/>
        </p:nvCxnSpPr>
        <p:spPr>
          <a:xfrm>
            <a:off x="3529058" y="3154956"/>
            <a:ext cx="655879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17FF3290-4A7D-4AE1-81FE-B68576ACD5F2}"/>
              </a:ext>
            </a:extLst>
          </p:cNvPr>
          <p:cNvCxnSpPr>
            <a:cxnSpLocks/>
            <a:stCxn id="24" idx="0"/>
            <a:endCxn id="23" idx="2"/>
          </p:cNvCxnSpPr>
          <p:nvPr/>
        </p:nvCxnSpPr>
        <p:spPr>
          <a:xfrm flipV="1">
            <a:off x="3802105" y="4004476"/>
            <a:ext cx="382832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09B4EFBD-6FA7-4BB8-A57A-497B7E0F581D}"/>
              </a:ext>
            </a:extLst>
          </p:cNvPr>
          <p:cNvCxnSpPr>
            <a:cxnSpLocks/>
            <a:stCxn id="24" idx="2"/>
            <a:endCxn id="20" idx="6"/>
          </p:cNvCxnSpPr>
          <p:nvPr/>
        </p:nvCxnSpPr>
        <p:spPr>
          <a:xfrm flipH="1" flipV="1">
            <a:off x="1413520" y="4004477"/>
            <a:ext cx="1842655" cy="130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3894DA3-4E33-4DEF-A0A4-B6DD7FFBE5A5}"/>
              </a:ext>
            </a:extLst>
          </p:cNvPr>
          <p:cNvSpPr txBox="1"/>
          <p:nvPr/>
        </p:nvSpPr>
        <p:spPr>
          <a:xfrm>
            <a:off x="6621110" y="2701950"/>
            <a:ext cx="4445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Intuition:</a:t>
            </a:r>
            <a:r>
              <a:rPr lang="en-US" dirty="0"/>
              <a:t> </a:t>
            </a:r>
            <a:r>
              <a:rPr lang="en-US" i="1" dirty="0"/>
              <a:t>For each vertex, store an array of the adjacent/neighboring nodes.</a:t>
            </a:r>
            <a:endParaRPr 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0D201600-299F-4F21-A148-69280493ABB9}"/>
              </a:ext>
            </a:extLst>
          </p:cNvPr>
          <p:cNvSpPr txBox="1"/>
          <p:nvPr/>
        </p:nvSpPr>
        <p:spPr>
          <a:xfrm>
            <a:off x="9859967" y="4004475"/>
            <a:ext cx="12068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[</a:t>
            </a:r>
            <a:r>
              <a:rPr lang="en-US" sz="2000" dirty="0"/>
              <a:t> [1,4],</a:t>
            </a:r>
          </a:p>
          <a:p>
            <a:r>
              <a:rPr lang="en-US" sz="2000" b="1" dirty="0"/>
              <a:t>   </a:t>
            </a:r>
            <a:r>
              <a:rPr lang="en-US" sz="2000" dirty="0"/>
              <a:t>[0,2],</a:t>
            </a:r>
          </a:p>
          <a:p>
            <a:r>
              <a:rPr lang="en-US" sz="2000" b="1" dirty="0"/>
              <a:t>   </a:t>
            </a:r>
            <a:r>
              <a:rPr lang="en-US" sz="2000" dirty="0"/>
              <a:t>[1,3,4],</a:t>
            </a:r>
          </a:p>
          <a:p>
            <a:r>
              <a:rPr lang="en-US" sz="2000" b="1" dirty="0"/>
              <a:t>   </a:t>
            </a:r>
            <a:r>
              <a:rPr lang="en-US" sz="2000" dirty="0"/>
              <a:t>[2],</a:t>
            </a:r>
          </a:p>
          <a:p>
            <a:r>
              <a:rPr lang="en-US" sz="2000" b="1" dirty="0"/>
              <a:t>   </a:t>
            </a:r>
            <a:r>
              <a:rPr lang="en-US" sz="2000" dirty="0"/>
              <a:t>[0,2] </a:t>
            </a:r>
            <a:r>
              <a:rPr lang="en-US" sz="2000" b="1" dirty="0"/>
              <a:t>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4B372A7-1579-4802-B0AC-19E5FDD97028}"/>
              </a:ext>
            </a:extLst>
          </p:cNvPr>
          <p:cNvSpPr/>
          <p:nvPr/>
        </p:nvSpPr>
        <p:spPr>
          <a:xfrm>
            <a:off x="7224049" y="4097451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7F93EFE9-9FDA-4B9C-AA14-8AAA0B9827B2}"/>
              </a:ext>
            </a:extLst>
          </p:cNvPr>
          <p:cNvSpPr/>
          <p:nvPr/>
        </p:nvSpPr>
        <p:spPr>
          <a:xfrm>
            <a:off x="7224049" y="4405099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9DEFB98F-2926-4647-9E92-AF10E1627925}"/>
              </a:ext>
            </a:extLst>
          </p:cNvPr>
          <p:cNvSpPr/>
          <p:nvPr/>
        </p:nvSpPr>
        <p:spPr>
          <a:xfrm>
            <a:off x="7224049" y="4712747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3F42D48A-9D07-424B-AF7F-1BA3ABD11CB3}"/>
              </a:ext>
            </a:extLst>
          </p:cNvPr>
          <p:cNvSpPr/>
          <p:nvPr/>
        </p:nvSpPr>
        <p:spPr>
          <a:xfrm>
            <a:off x="7224049" y="5020395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49878A60-6150-4876-8D88-EAA9DFC7798C}"/>
              </a:ext>
            </a:extLst>
          </p:cNvPr>
          <p:cNvSpPr/>
          <p:nvPr/>
        </p:nvSpPr>
        <p:spPr>
          <a:xfrm>
            <a:off x="7224049" y="5328043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E46F5C9B-9B6D-4938-A19D-5E84928B7161}"/>
              </a:ext>
            </a:extLst>
          </p:cNvPr>
          <p:cNvSpPr/>
          <p:nvPr/>
        </p:nvSpPr>
        <p:spPr>
          <a:xfrm>
            <a:off x="7845163" y="4096804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F46FC61C-74B5-4FA3-9195-3016DCBD2D0C}"/>
              </a:ext>
            </a:extLst>
          </p:cNvPr>
          <p:cNvSpPr/>
          <p:nvPr/>
        </p:nvSpPr>
        <p:spPr>
          <a:xfrm>
            <a:off x="8152811" y="4095510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06803B9F-ADA6-4266-A5BA-02B1B393C68E}"/>
              </a:ext>
            </a:extLst>
          </p:cNvPr>
          <p:cNvSpPr/>
          <p:nvPr/>
        </p:nvSpPr>
        <p:spPr>
          <a:xfrm>
            <a:off x="7845163" y="4410287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4546CE48-AF34-4120-B535-77B0B9FF3069}"/>
              </a:ext>
            </a:extLst>
          </p:cNvPr>
          <p:cNvSpPr/>
          <p:nvPr/>
        </p:nvSpPr>
        <p:spPr>
          <a:xfrm>
            <a:off x="8152811" y="4408993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53AE3225-4B75-405B-9FF9-AB89F8601ED5}"/>
              </a:ext>
            </a:extLst>
          </p:cNvPr>
          <p:cNvSpPr/>
          <p:nvPr/>
        </p:nvSpPr>
        <p:spPr>
          <a:xfrm>
            <a:off x="7845163" y="4712100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A8D39FEE-FD99-4A77-AA3C-465BFA576315}"/>
              </a:ext>
            </a:extLst>
          </p:cNvPr>
          <p:cNvSpPr/>
          <p:nvPr/>
        </p:nvSpPr>
        <p:spPr>
          <a:xfrm>
            <a:off x="8152811" y="4717935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1C14C588-0F3E-415F-92FF-BD6EC6192D98}"/>
              </a:ext>
            </a:extLst>
          </p:cNvPr>
          <p:cNvSpPr/>
          <p:nvPr/>
        </p:nvSpPr>
        <p:spPr>
          <a:xfrm>
            <a:off x="8460459" y="4717935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69021C6A-9824-4E05-A8F3-6EBB097EFFFB}"/>
              </a:ext>
            </a:extLst>
          </p:cNvPr>
          <p:cNvSpPr/>
          <p:nvPr/>
        </p:nvSpPr>
        <p:spPr>
          <a:xfrm>
            <a:off x="7845163" y="5013914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33F7E80B-03FC-4980-94D1-CE4D20FF2E45}"/>
              </a:ext>
            </a:extLst>
          </p:cNvPr>
          <p:cNvSpPr/>
          <p:nvPr/>
        </p:nvSpPr>
        <p:spPr>
          <a:xfrm>
            <a:off x="7845163" y="5327396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04AD7F45-3311-4BE4-91EB-BB1FCBDC369C}"/>
              </a:ext>
            </a:extLst>
          </p:cNvPr>
          <p:cNvSpPr/>
          <p:nvPr/>
        </p:nvSpPr>
        <p:spPr>
          <a:xfrm>
            <a:off x="8152811" y="5327396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89E5D833-76E9-46B4-9ABC-7F368BAD9989}"/>
              </a:ext>
            </a:extLst>
          </p:cNvPr>
          <p:cNvCxnSpPr>
            <a:stCxn id="7" idx="3"/>
            <a:endCxn id="40" idx="1"/>
          </p:cNvCxnSpPr>
          <p:nvPr/>
        </p:nvCxnSpPr>
        <p:spPr>
          <a:xfrm flipV="1">
            <a:off x="7531697" y="4250628"/>
            <a:ext cx="313466" cy="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9FB2BA38-8034-4574-B59C-73FE4D36EDD4}"/>
              </a:ext>
            </a:extLst>
          </p:cNvPr>
          <p:cNvCxnSpPr/>
          <p:nvPr/>
        </p:nvCxnSpPr>
        <p:spPr>
          <a:xfrm flipV="1">
            <a:off x="7537515" y="4573936"/>
            <a:ext cx="313466" cy="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0C66BA62-3D09-4ACC-95D5-F63FBEA2A6B6}"/>
              </a:ext>
            </a:extLst>
          </p:cNvPr>
          <p:cNvCxnSpPr/>
          <p:nvPr/>
        </p:nvCxnSpPr>
        <p:spPr>
          <a:xfrm flipV="1">
            <a:off x="7537515" y="4870562"/>
            <a:ext cx="313466" cy="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750CC6D0-5C6D-4961-B360-67E482CD335A}"/>
              </a:ext>
            </a:extLst>
          </p:cNvPr>
          <p:cNvCxnSpPr/>
          <p:nvPr/>
        </p:nvCxnSpPr>
        <p:spPr>
          <a:xfrm flipV="1">
            <a:off x="7537515" y="5190581"/>
            <a:ext cx="313466" cy="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5629D4FE-B25E-4E14-8999-BB6B4C2E96E5}"/>
              </a:ext>
            </a:extLst>
          </p:cNvPr>
          <p:cNvCxnSpPr/>
          <p:nvPr/>
        </p:nvCxnSpPr>
        <p:spPr>
          <a:xfrm flipV="1">
            <a:off x="7525879" y="5496880"/>
            <a:ext cx="313466" cy="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95FEE36D-C8D1-40B9-B19F-82AC75BB5078}"/>
              </a:ext>
            </a:extLst>
          </p:cNvPr>
          <p:cNvSpPr txBox="1"/>
          <p:nvPr/>
        </p:nvSpPr>
        <p:spPr>
          <a:xfrm>
            <a:off x="6621110" y="5958494"/>
            <a:ext cx="5215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 complexity:     O(d) </a:t>
            </a:r>
            <a:r>
              <a:rPr lang="en-US" sz="1200" b="1" dirty="0"/>
              <a:t>//d = degree of vertex</a:t>
            </a:r>
          </a:p>
          <a:p>
            <a:r>
              <a:rPr lang="en-US" b="1" dirty="0"/>
              <a:t>Space complexity:    O(2*E) </a:t>
            </a:r>
            <a:r>
              <a:rPr lang="en-US" b="1" dirty="0">
                <a:sym typeface="Wingdings" panose="05000000000000000000" pitchFamily="2" charset="2"/>
              </a:rPr>
              <a:t> O(E)</a:t>
            </a:r>
            <a:r>
              <a:rPr lang="en-US" sz="1200" b="1" dirty="0">
                <a:sym typeface="Wingdings" panose="05000000000000000000" pitchFamily="2" charset="2"/>
              </a:rPr>
              <a:t> //E = # of edges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193812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Big-O of Graph representations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14103" y="3268313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Storage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Add Vertex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Add Edge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Query</a:t>
                      </a:r>
                      <a:endParaRPr lang="en-US" b="1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O(|V| + |E|)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O(|V|)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O(|V|^2)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O(|V|^2)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33398" y="5172568"/>
            <a:ext cx="2289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 = #vertices (nodes)</a:t>
            </a:r>
          </a:p>
          <a:p>
            <a:r>
              <a:rPr lang="en-US" dirty="0" smtClean="0"/>
              <a:t>E = #edges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852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Big-O of Graph representations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762771"/>
              </p:ext>
            </p:extLst>
          </p:nvPr>
        </p:nvGraphicFramePr>
        <p:xfrm>
          <a:off x="2314103" y="3268313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Storage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Add Vertex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Add Edge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Query</a:t>
                      </a:r>
                      <a:endParaRPr lang="en-US" b="1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O(|V| + |E|)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O(|V|)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O(|V|^2)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O(|V|^2)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33398" y="5172568"/>
            <a:ext cx="2289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 = #vertices (nodes)</a:t>
            </a:r>
          </a:p>
          <a:p>
            <a:r>
              <a:rPr lang="en-US" dirty="0" smtClean="0"/>
              <a:t>E = #edges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4215" y="3670684"/>
            <a:ext cx="1402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Adjacency List</a:t>
            </a:r>
            <a:endParaRPr 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08955" y="4053449"/>
            <a:ext cx="16482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Adjacency Matrix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24854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38D826-3B78-430D-A1CF-20CE9230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TREES</a:t>
            </a:r>
            <a:r>
              <a:rPr lang="en-US" dirty="0"/>
              <a:t/>
            </a:r>
            <a:br>
              <a:rPr lang="en-US" dirty="0"/>
            </a:br>
            <a:endParaRPr lang="en-US" sz="2200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331BF726-F61A-4E58-AFBC-E0A11665CB70}"/>
              </a:ext>
            </a:extLst>
          </p:cNvPr>
          <p:cNvSpPr/>
          <p:nvPr/>
        </p:nvSpPr>
        <p:spPr>
          <a:xfrm>
            <a:off x="5736244" y="3660021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86C6A2E4-2F2B-42EC-9C74-0540AF68A5F8}"/>
              </a:ext>
            </a:extLst>
          </p:cNvPr>
          <p:cNvSpPr/>
          <p:nvPr/>
        </p:nvSpPr>
        <p:spPr>
          <a:xfrm>
            <a:off x="7269257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8E600FE7-44EE-4BBF-B478-70FF037749A5}"/>
              </a:ext>
            </a:extLst>
          </p:cNvPr>
          <p:cNvSpPr/>
          <p:nvPr/>
        </p:nvSpPr>
        <p:spPr>
          <a:xfrm>
            <a:off x="4375936" y="5000248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F1FFE8CC-7DF8-41A5-811E-1B72ED0DE214}"/>
              </a:ext>
            </a:extLst>
          </p:cNvPr>
          <p:cNvSpPr/>
          <p:nvPr/>
        </p:nvSpPr>
        <p:spPr>
          <a:xfrm>
            <a:off x="9164790" y="3660021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296198C8-8517-4ABB-A2FE-026403481D54}"/>
              </a:ext>
            </a:extLst>
          </p:cNvPr>
          <p:cNvSpPr/>
          <p:nvPr/>
        </p:nvSpPr>
        <p:spPr>
          <a:xfrm>
            <a:off x="6807863" y="5000248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C206EB7F-9CDA-4D3C-9E7F-553BADF91209}"/>
              </a:ext>
            </a:extLst>
          </p:cNvPr>
          <p:cNvSpPr/>
          <p:nvPr/>
        </p:nvSpPr>
        <p:spPr>
          <a:xfrm>
            <a:off x="10256650" y="500024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xmlns="" id="{6B6A7CB4-86FC-4B1D-A706-F5DC277F97DD}"/>
              </a:ext>
            </a:extLst>
          </p:cNvPr>
          <p:cNvSpPr/>
          <p:nvPr/>
        </p:nvSpPr>
        <p:spPr>
          <a:xfrm>
            <a:off x="8072930" y="500024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1C782B1-96B4-4AD8-B9BC-8DE1BCE44E07}"/>
              </a:ext>
            </a:extLst>
          </p:cNvPr>
          <p:cNvCxnSpPr>
            <a:stCxn id="21" idx="2"/>
            <a:endCxn id="20" idx="0"/>
          </p:cNvCxnSpPr>
          <p:nvPr/>
        </p:nvCxnSpPr>
        <p:spPr>
          <a:xfrm flipH="1">
            <a:off x="6272054" y="2972620"/>
            <a:ext cx="997203" cy="687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7FDB98A2-B570-42D7-8D89-E2A3EB8C6F3E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8313789" y="2933343"/>
            <a:ext cx="1396931" cy="726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FB012178-74C7-498C-A8A1-070AE3B133AC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887300" y="4113027"/>
            <a:ext cx="848944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78EE2AA6-F4C8-4C14-AACB-88567603D31A}"/>
              </a:ext>
            </a:extLst>
          </p:cNvPr>
          <p:cNvCxnSpPr>
            <a:cxnSpLocks/>
            <a:stCxn id="20" idx="6"/>
            <a:endCxn id="24" idx="0"/>
          </p:cNvCxnSpPr>
          <p:nvPr/>
        </p:nvCxnSpPr>
        <p:spPr>
          <a:xfrm>
            <a:off x="6807863" y="4113027"/>
            <a:ext cx="545930" cy="887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xmlns="" id="{170F10F5-58E8-4908-9DF5-C437EB41F943}"/>
              </a:ext>
            </a:extLst>
          </p:cNvPr>
          <p:cNvCxnSpPr>
            <a:cxnSpLocks/>
            <a:stCxn id="23" idx="2"/>
            <a:endCxn id="44" idx="0"/>
          </p:cNvCxnSpPr>
          <p:nvPr/>
        </p:nvCxnSpPr>
        <p:spPr>
          <a:xfrm flipH="1">
            <a:off x="8618860" y="4113027"/>
            <a:ext cx="545930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9AC4564F-6D6C-4B9C-B60B-F32A4F11AA03}"/>
              </a:ext>
            </a:extLst>
          </p:cNvPr>
          <p:cNvCxnSpPr>
            <a:cxnSpLocks/>
            <a:stCxn id="23" idx="6"/>
            <a:endCxn id="42" idx="0"/>
          </p:cNvCxnSpPr>
          <p:nvPr/>
        </p:nvCxnSpPr>
        <p:spPr>
          <a:xfrm>
            <a:off x="10256650" y="4113027"/>
            <a:ext cx="545930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20FCF821-CD3F-46F1-8515-F3970318C4BE}"/>
              </a:ext>
            </a:extLst>
          </p:cNvPr>
          <p:cNvSpPr txBox="1"/>
          <p:nvPr/>
        </p:nvSpPr>
        <p:spPr>
          <a:xfrm>
            <a:off x="180072" y="2933343"/>
            <a:ext cx="43476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 node at the top</a:t>
            </a:r>
          </a:p>
          <a:p>
            <a:r>
              <a:rPr lang="en-US" dirty="0"/>
              <a:t>Root node has zero or more child nodes</a:t>
            </a:r>
          </a:p>
          <a:p>
            <a:r>
              <a:rPr lang="en-US" dirty="0"/>
              <a:t>Each child node has zero or more child nodes</a:t>
            </a:r>
          </a:p>
          <a:p>
            <a:r>
              <a:rPr lang="en-US" dirty="0"/>
              <a:t>… and so on</a:t>
            </a:r>
          </a:p>
          <a:p>
            <a:endParaRPr lang="en-US" dirty="0"/>
          </a:p>
          <a:p>
            <a:r>
              <a:rPr lang="en-US" dirty="0"/>
              <a:t>If each node has at most </a:t>
            </a:r>
            <a:r>
              <a:rPr lang="en-US" b="1" dirty="0"/>
              <a:t>two children</a:t>
            </a:r>
            <a:r>
              <a:rPr lang="en-US" dirty="0"/>
              <a:t>, then it’s a </a:t>
            </a:r>
            <a:r>
              <a:rPr lang="en-US" b="1" dirty="0"/>
              <a:t>binary tree</a:t>
            </a:r>
            <a:endParaRPr lang="en-US" dirty="0"/>
          </a:p>
          <a:p>
            <a:endParaRPr lang="en-US" dirty="0"/>
          </a:p>
          <a:p>
            <a:r>
              <a:rPr lang="en-US" dirty="0"/>
              <a:t>Nodes with</a:t>
            </a:r>
            <a:r>
              <a:rPr lang="en-US" b="1" dirty="0"/>
              <a:t> zero children </a:t>
            </a:r>
            <a:r>
              <a:rPr lang="en-US" dirty="0"/>
              <a:t>are called </a:t>
            </a:r>
            <a:r>
              <a:rPr lang="en-US" b="1" dirty="0"/>
              <a:t>leaf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566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0A0B80-C671-45FE-AD43-BCCECA32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Traversals</a:t>
            </a:r>
            <a:br>
              <a:rPr lang="en-US" sz="3200" dirty="0"/>
            </a:br>
            <a:r>
              <a:rPr lang="en-US" sz="2000" b="1" dirty="0"/>
              <a:t>Breadth First Search (BFS)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83256C-DAFE-4855-A791-481784FAD0A6}"/>
              </a:ext>
            </a:extLst>
          </p:cNvPr>
          <p:cNvSpPr txBox="1"/>
          <p:nvPr/>
        </p:nvSpPr>
        <p:spPr>
          <a:xfrm>
            <a:off x="976320" y="2519614"/>
            <a:ext cx="45765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Intuition</a:t>
            </a:r>
          </a:p>
          <a:p>
            <a:endParaRPr lang="en-US" b="1" dirty="0"/>
          </a:p>
          <a:p>
            <a:r>
              <a:rPr lang="en-US" dirty="0"/>
              <a:t>Start at the source (root) node</a:t>
            </a:r>
          </a:p>
          <a:p>
            <a:endParaRPr lang="en-US" dirty="0"/>
          </a:p>
          <a:p>
            <a:r>
              <a:rPr lang="en-US" dirty="0"/>
              <a:t>Go through each of its neighbors (children) before going onto their children.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7C698373-BED4-4C3B-AB0D-AFDB68234831}"/>
              </a:ext>
            </a:extLst>
          </p:cNvPr>
          <p:cNvSpPr/>
          <p:nvPr/>
        </p:nvSpPr>
        <p:spPr>
          <a:xfrm>
            <a:off x="5736244" y="3660021"/>
            <a:ext cx="1071619" cy="90601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2AFC8556-D16F-45ED-80A0-4487D84E403E}"/>
              </a:ext>
            </a:extLst>
          </p:cNvPr>
          <p:cNvSpPr/>
          <p:nvPr/>
        </p:nvSpPr>
        <p:spPr>
          <a:xfrm>
            <a:off x="7269257" y="2519614"/>
            <a:ext cx="1091860" cy="9060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69C61115-D5E7-4A80-9223-3E7C14FCB909}"/>
              </a:ext>
            </a:extLst>
          </p:cNvPr>
          <p:cNvSpPr/>
          <p:nvPr/>
        </p:nvSpPr>
        <p:spPr>
          <a:xfrm>
            <a:off x="4375936" y="5000248"/>
            <a:ext cx="1091860" cy="90601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0F635F50-21A8-4D7E-92C1-3DA7E416DF2C}"/>
              </a:ext>
            </a:extLst>
          </p:cNvPr>
          <p:cNvSpPr/>
          <p:nvPr/>
        </p:nvSpPr>
        <p:spPr>
          <a:xfrm>
            <a:off x="9164790" y="3660021"/>
            <a:ext cx="1091860" cy="90601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567EC305-E243-46D7-A1A4-57898B2A6BFF}"/>
              </a:ext>
            </a:extLst>
          </p:cNvPr>
          <p:cNvSpPr/>
          <p:nvPr/>
        </p:nvSpPr>
        <p:spPr>
          <a:xfrm>
            <a:off x="6807863" y="5000248"/>
            <a:ext cx="1091860" cy="90601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26325D76-0E9C-45BC-BF85-1ADC837D5B3E}"/>
              </a:ext>
            </a:extLst>
          </p:cNvPr>
          <p:cNvSpPr/>
          <p:nvPr/>
        </p:nvSpPr>
        <p:spPr>
          <a:xfrm>
            <a:off x="10256650" y="5000246"/>
            <a:ext cx="1091860" cy="90601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E4EFB6A6-70AB-4785-AF17-EA5815B444D9}"/>
              </a:ext>
            </a:extLst>
          </p:cNvPr>
          <p:cNvSpPr/>
          <p:nvPr/>
        </p:nvSpPr>
        <p:spPr>
          <a:xfrm>
            <a:off x="8072930" y="5000246"/>
            <a:ext cx="1091860" cy="90601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B77A1722-4980-41A4-ADB9-BBEA0E21C4C0}"/>
              </a:ext>
            </a:extLst>
          </p:cNvPr>
          <p:cNvCxnSpPr>
            <a:stCxn id="6" idx="2"/>
            <a:endCxn id="5" idx="0"/>
          </p:cNvCxnSpPr>
          <p:nvPr/>
        </p:nvCxnSpPr>
        <p:spPr>
          <a:xfrm flipH="1">
            <a:off x="6272054" y="2972620"/>
            <a:ext cx="997203" cy="687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6D6950D6-A9DA-4BA3-8831-BB5887FC4C35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8313789" y="2933343"/>
            <a:ext cx="1396931" cy="726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C2C36523-D305-416A-90A8-FBD2D026E0DF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4887300" y="4113027"/>
            <a:ext cx="848944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9B54BDFE-788A-4561-9985-C975CAE6978E}"/>
              </a:ext>
            </a:extLst>
          </p:cNvPr>
          <p:cNvCxnSpPr>
            <a:cxnSpLocks/>
            <a:stCxn id="5" idx="6"/>
            <a:endCxn id="9" idx="0"/>
          </p:cNvCxnSpPr>
          <p:nvPr/>
        </p:nvCxnSpPr>
        <p:spPr>
          <a:xfrm>
            <a:off x="6807863" y="4113027"/>
            <a:ext cx="545930" cy="887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68F1224D-2307-4846-AAB2-2789647BCF23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8618860" y="4113027"/>
            <a:ext cx="545930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FEDD086A-E016-4E5F-A980-888B57244C82}"/>
              </a:ext>
            </a:extLst>
          </p:cNvPr>
          <p:cNvCxnSpPr>
            <a:cxnSpLocks/>
            <a:stCxn id="8" idx="6"/>
            <a:endCxn id="10" idx="0"/>
          </p:cNvCxnSpPr>
          <p:nvPr/>
        </p:nvCxnSpPr>
        <p:spPr>
          <a:xfrm>
            <a:off x="10256650" y="4113027"/>
            <a:ext cx="545930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1249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0A0B80-C671-45FE-AD43-BCCECA32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Traversals</a:t>
            </a:r>
            <a:br>
              <a:rPr lang="en-US" sz="3200" dirty="0"/>
            </a:br>
            <a:r>
              <a:rPr lang="en-US" sz="2000" b="1" dirty="0"/>
              <a:t>Breadth First Search (BFS)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83256C-DAFE-4855-A791-481784FAD0A6}"/>
              </a:ext>
            </a:extLst>
          </p:cNvPr>
          <p:cNvSpPr txBox="1"/>
          <p:nvPr/>
        </p:nvSpPr>
        <p:spPr>
          <a:xfrm>
            <a:off x="976320" y="2519614"/>
            <a:ext cx="45765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Intuition</a:t>
            </a:r>
          </a:p>
          <a:p>
            <a:endParaRPr lang="en-US" b="1" dirty="0"/>
          </a:p>
          <a:p>
            <a:r>
              <a:rPr lang="en-US" dirty="0"/>
              <a:t>Start at the source (root) node</a:t>
            </a:r>
          </a:p>
          <a:p>
            <a:endParaRPr lang="en-US" dirty="0"/>
          </a:p>
          <a:p>
            <a:r>
              <a:rPr lang="en-US" dirty="0"/>
              <a:t>Go through each of its neighbors (children) before going onto their children. 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E3A70C93-FBFE-4C6B-9718-B3E23D7AF78C}"/>
              </a:ext>
            </a:extLst>
          </p:cNvPr>
          <p:cNvSpPr/>
          <p:nvPr/>
        </p:nvSpPr>
        <p:spPr>
          <a:xfrm>
            <a:off x="6195467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A9D8A195-C61E-45AF-8911-D48B6D5EFA63}"/>
              </a:ext>
            </a:extLst>
          </p:cNvPr>
          <p:cNvSpPr/>
          <p:nvPr/>
        </p:nvSpPr>
        <p:spPr>
          <a:xfrm>
            <a:off x="7766536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2530DC6F-0310-49DD-B461-F5E79C06D842}"/>
              </a:ext>
            </a:extLst>
          </p:cNvPr>
          <p:cNvSpPr/>
          <p:nvPr/>
        </p:nvSpPr>
        <p:spPr>
          <a:xfrm>
            <a:off x="7747682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2D30383C-AFC4-4EF5-A144-B7D7383317B0}"/>
              </a:ext>
            </a:extLst>
          </p:cNvPr>
          <p:cNvSpPr/>
          <p:nvPr/>
        </p:nvSpPr>
        <p:spPr>
          <a:xfrm>
            <a:off x="9318751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B7933EEF-65C0-4D7E-8EDC-F9EC80CC53A9}"/>
              </a:ext>
            </a:extLst>
          </p:cNvPr>
          <p:cNvSpPr/>
          <p:nvPr/>
        </p:nvSpPr>
        <p:spPr>
          <a:xfrm>
            <a:off x="6214321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ACBC3861-7CD0-492B-A8F2-5D5897647B0E}"/>
              </a:ext>
            </a:extLst>
          </p:cNvPr>
          <p:cNvSpPr/>
          <p:nvPr/>
        </p:nvSpPr>
        <p:spPr>
          <a:xfrm>
            <a:off x="9303029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BD2AC117-99A4-4902-86EA-A6FFA7DC4319}"/>
              </a:ext>
            </a:extLst>
          </p:cNvPr>
          <p:cNvCxnSpPr>
            <a:stCxn id="18" idx="4"/>
            <a:endCxn id="22" idx="0"/>
          </p:cNvCxnSpPr>
          <p:nvPr/>
        </p:nvCxnSpPr>
        <p:spPr>
          <a:xfrm>
            <a:off x="6741397" y="3425625"/>
            <a:ext cx="18854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DA3EDF12-09A3-47E6-94BF-4D56401E8BC1}"/>
              </a:ext>
            </a:extLst>
          </p:cNvPr>
          <p:cNvCxnSpPr>
            <a:cxnSpLocks/>
            <a:stCxn id="18" idx="5"/>
            <a:endCxn id="19" idx="1"/>
          </p:cNvCxnSpPr>
          <p:nvPr/>
        </p:nvCxnSpPr>
        <p:spPr>
          <a:xfrm>
            <a:off x="7127428" y="3292943"/>
            <a:ext cx="799007" cy="59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3EF20996-34DB-42A5-BA07-F3C4B821C43B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>
            <a:off x="7287327" y="2972620"/>
            <a:ext cx="460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03765C78-6E44-42E8-A389-88D3C0C77CD7}"/>
              </a:ext>
            </a:extLst>
          </p:cNvPr>
          <p:cNvCxnSpPr>
            <a:cxnSpLocks/>
            <a:stCxn id="20" idx="4"/>
            <a:endCxn id="19" idx="0"/>
          </p:cNvCxnSpPr>
          <p:nvPr/>
        </p:nvCxnSpPr>
        <p:spPr>
          <a:xfrm>
            <a:off x="8293612" y="3425625"/>
            <a:ext cx="18854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7856A272-8E7D-4F00-A51D-8615A11FB3C6}"/>
              </a:ext>
            </a:extLst>
          </p:cNvPr>
          <p:cNvCxnSpPr>
            <a:cxnSpLocks/>
            <a:stCxn id="20" idx="5"/>
            <a:endCxn id="21" idx="1"/>
          </p:cNvCxnSpPr>
          <p:nvPr/>
        </p:nvCxnSpPr>
        <p:spPr>
          <a:xfrm>
            <a:off x="8679643" y="3292943"/>
            <a:ext cx="799007" cy="59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8F292BE1-F59D-4B85-A0E1-7132A3805CF7}"/>
              </a:ext>
            </a:extLst>
          </p:cNvPr>
          <p:cNvCxnSpPr>
            <a:cxnSpLocks/>
            <a:stCxn id="21" idx="2"/>
            <a:endCxn id="19" idx="6"/>
          </p:cNvCxnSpPr>
          <p:nvPr/>
        </p:nvCxnSpPr>
        <p:spPr>
          <a:xfrm flipH="1">
            <a:off x="8858396" y="4212543"/>
            <a:ext cx="460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EAB267AB-B304-4A9B-8571-FB119ECDBD6D}"/>
              </a:ext>
            </a:extLst>
          </p:cNvPr>
          <p:cNvCxnSpPr>
            <a:cxnSpLocks/>
            <a:stCxn id="21" idx="0"/>
            <a:endCxn id="23" idx="4"/>
          </p:cNvCxnSpPr>
          <p:nvPr/>
        </p:nvCxnSpPr>
        <p:spPr>
          <a:xfrm flipH="1" flipV="1">
            <a:off x="9848959" y="3425625"/>
            <a:ext cx="15722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F90FF63D-F398-4F70-A13B-B076C40D0D95}"/>
              </a:ext>
            </a:extLst>
          </p:cNvPr>
          <p:cNvCxnSpPr>
            <a:cxnSpLocks/>
            <a:stCxn id="23" idx="2"/>
            <a:endCxn id="20" idx="6"/>
          </p:cNvCxnSpPr>
          <p:nvPr/>
        </p:nvCxnSpPr>
        <p:spPr>
          <a:xfrm flipH="1">
            <a:off x="8839542" y="2972620"/>
            <a:ext cx="463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2348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0A0B80-C671-45FE-AD43-BCCECA32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Traversals</a:t>
            </a:r>
            <a:br>
              <a:rPr lang="en-US" sz="3200" dirty="0"/>
            </a:br>
            <a:r>
              <a:rPr lang="en-US" sz="2000" b="1" dirty="0"/>
              <a:t>Breadth First Search (BFS)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83256C-DAFE-4855-A791-481784FAD0A6}"/>
              </a:ext>
            </a:extLst>
          </p:cNvPr>
          <p:cNvSpPr txBox="1"/>
          <p:nvPr/>
        </p:nvSpPr>
        <p:spPr>
          <a:xfrm>
            <a:off x="976320" y="2519614"/>
            <a:ext cx="45765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Intuition</a:t>
            </a:r>
          </a:p>
          <a:p>
            <a:endParaRPr lang="en-US" b="1" dirty="0"/>
          </a:p>
          <a:p>
            <a:r>
              <a:rPr lang="en-US" dirty="0"/>
              <a:t>Start at the source (root) node</a:t>
            </a:r>
          </a:p>
          <a:p>
            <a:endParaRPr lang="en-US" dirty="0"/>
          </a:p>
          <a:p>
            <a:r>
              <a:rPr lang="en-US" dirty="0"/>
              <a:t>Go through each of its neighbors (children) before going onto their children. 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E3A70C93-FBFE-4C6B-9718-B3E23D7AF78C}"/>
              </a:ext>
            </a:extLst>
          </p:cNvPr>
          <p:cNvSpPr/>
          <p:nvPr/>
        </p:nvSpPr>
        <p:spPr>
          <a:xfrm>
            <a:off x="6195467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A9D8A195-C61E-45AF-8911-D48B6D5EFA63}"/>
              </a:ext>
            </a:extLst>
          </p:cNvPr>
          <p:cNvSpPr/>
          <p:nvPr/>
        </p:nvSpPr>
        <p:spPr>
          <a:xfrm>
            <a:off x="7766536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2530DC6F-0310-49DD-B461-F5E79C06D842}"/>
              </a:ext>
            </a:extLst>
          </p:cNvPr>
          <p:cNvSpPr/>
          <p:nvPr/>
        </p:nvSpPr>
        <p:spPr>
          <a:xfrm>
            <a:off x="7747682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2D30383C-AFC4-4EF5-A144-B7D7383317B0}"/>
              </a:ext>
            </a:extLst>
          </p:cNvPr>
          <p:cNvSpPr/>
          <p:nvPr/>
        </p:nvSpPr>
        <p:spPr>
          <a:xfrm>
            <a:off x="9318751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B7933EEF-65C0-4D7E-8EDC-F9EC80CC53A9}"/>
              </a:ext>
            </a:extLst>
          </p:cNvPr>
          <p:cNvSpPr/>
          <p:nvPr/>
        </p:nvSpPr>
        <p:spPr>
          <a:xfrm>
            <a:off x="6214321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ACBC3861-7CD0-492B-A8F2-5D5897647B0E}"/>
              </a:ext>
            </a:extLst>
          </p:cNvPr>
          <p:cNvSpPr/>
          <p:nvPr/>
        </p:nvSpPr>
        <p:spPr>
          <a:xfrm>
            <a:off x="9303029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BD2AC117-99A4-4902-86EA-A6FFA7DC4319}"/>
              </a:ext>
            </a:extLst>
          </p:cNvPr>
          <p:cNvCxnSpPr>
            <a:stCxn id="18" idx="4"/>
            <a:endCxn id="22" idx="0"/>
          </p:cNvCxnSpPr>
          <p:nvPr/>
        </p:nvCxnSpPr>
        <p:spPr>
          <a:xfrm>
            <a:off x="6741397" y="3425625"/>
            <a:ext cx="18854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DA3EDF12-09A3-47E6-94BF-4D56401E8BC1}"/>
              </a:ext>
            </a:extLst>
          </p:cNvPr>
          <p:cNvCxnSpPr>
            <a:cxnSpLocks/>
            <a:stCxn id="18" idx="5"/>
            <a:endCxn id="19" idx="1"/>
          </p:cNvCxnSpPr>
          <p:nvPr/>
        </p:nvCxnSpPr>
        <p:spPr>
          <a:xfrm>
            <a:off x="7127428" y="3292943"/>
            <a:ext cx="799007" cy="59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3EF20996-34DB-42A5-BA07-F3C4B821C43B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>
            <a:off x="7287327" y="2972620"/>
            <a:ext cx="460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03765C78-6E44-42E8-A389-88D3C0C77CD7}"/>
              </a:ext>
            </a:extLst>
          </p:cNvPr>
          <p:cNvCxnSpPr>
            <a:cxnSpLocks/>
            <a:stCxn id="20" idx="4"/>
            <a:endCxn id="19" idx="0"/>
          </p:cNvCxnSpPr>
          <p:nvPr/>
        </p:nvCxnSpPr>
        <p:spPr>
          <a:xfrm>
            <a:off x="8293612" y="3425625"/>
            <a:ext cx="18854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7856A272-8E7D-4F00-A51D-8615A11FB3C6}"/>
              </a:ext>
            </a:extLst>
          </p:cNvPr>
          <p:cNvCxnSpPr>
            <a:cxnSpLocks/>
            <a:stCxn id="20" idx="5"/>
            <a:endCxn id="21" idx="1"/>
          </p:cNvCxnSpPr>
          <p:nvPr/>
        </p:nvCxnSpPr>
        <p:spPr>
          <a:xfrm>
            <a:off x="8679643" y="3292943"/>
            <a:ext cx="799007" cy="59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8F292BE1-F59D-4B85-A0E1-7132A3805CF7}"/>
              </a:ext>
            </a:extLst>
          </p:cNvPr>
          <p:cNvCxnSpPr>
            <a:cxnSpLocks/>
            <a:stCxn id="21" idx="2"/>
            <a:endCxn id="19" idx="6"/>
          </p:cNvCxnSpPr>
          <p:nvPr/>
        </p:nvCxnSpPr>
        <p:spPr>
          <a:xfrm flipH="1">
            <a:off x="8858396" y="4212543"/>
            <a:ext cx="460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EAB267AB-B304-4A9B-8571-FB119ECDBD6D}"/>
              </a:ext>
            </a:extLst>
          </p:cNvPr>
          <p:cNvCxnSpPr>
            <a:cxnSpLocks/>
            <a:stCxn id="21" idx="0"/>
            <a:endCxn id="23" idx="4"/>
          </p:cNvCxnSpPr>
          <p:nvPr/>
        </p:nvCxnSpPr>
        <p:spPr>
          <a:xfrm flipH="1" flipV="1">
            <a:off x="9848959" y="3425625"/>
            <a:ext cx="15722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F90FF63D-F398-4F70-A13B-B076C40D0D95}"/>
              </a:ext>
            </a:extLst>
          </p:cNvPr>
          <p:cNvCxnSpPr>
            <a:cxnSpLocks/>
            <a:stCxn id="23" idx="2"/>
            <a:endCxn id="20" idx="6"/>
          </p:cNvCxnSpPr>
          <p:nvPr/>
        </p:nvCxnSpPr>
        <p:spPr>
          <a:xfrm flipH="1">
            <a:off x="8839542" y="2972620"/>
            <a:ext cx="463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8EFF6C43-1197-47C6-AFBF-132D9814A2E6}"/>
              </a:ext>
            </a:extLst>
          </p:cNvPr>
          <p:cNvSpPr txBox="1"/>
          <p:nvPr/>
        </p:nvSpPr>
        <p:spPr>
          <a:xfrm>
            <a:off x="642158" y="4273940"/>
            <a:ext cx="58391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is the output of a BFS traversal of this graph?</a:t>
            </a:r>
          </a:p>
          <a:p>
            <a:pPr lvl="5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346718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0A0B80-C671-45FE-AD43-BCCECA32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Traversals</a:t>
            </a:r>
            <a:br>
              <a:rPr lang="en-US" sz="3200" dirty="0"/>
            </a:br>
            <a:r>
              <a:rPr lang="en-US" sz="2000" b="1" dirty="0"/>
              <a:t>Breadth First Search (BFS)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83256C-DAFE-4855-A791-481784FAD0A6}"/>
              </a:ext>
            </a:extLst>
          </p:cNvPr>
          <p:cNvSpPr txBox="1"/>
          <p:nvPr/>
        </p:nvSpPr>
        <p:spPr>
          <a:xfrm>
            <a:off x="976320" y="2519614"/>
            <a:ext cx="45765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Intuition</a:t>
            </a:r>
          </a:p>
          <a:p>
            <a:endParaRPr lang="en-US" b="1" dirty="0"/>
          </a:p>
          <a:p>
            <a:r>
              <a:rPr lang="en-US" dirty="0"/>
              <a:t>Start at the source (root) node</a:t>
            </a:r>
          </a:p>
          <a:p>
            <a:endParaRPr lang="en-US" dirty="0"/>
          </a:p>
          <a:p>
            <a:r>
              <a:rPr lang="en-US" dirty="0"/>
              <a:t>Go through each of its neighbors (children) before going onto their children. 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E3A70C93-FBFE-4C6B-9718-B3E23D7AF78C}"/>
              </a:ext>
            </a:extLst>
          </p:cNvPr>
          <p:cNvSpPr/>
          <p:nvPr/>
        </p:nvSpPr>
        <p:spPr>
          <a:xfrm>
            <a:off x="6195467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A9D8A195-C61E-45AF-8911-D48B6D5EFA63}"/>
              </a:ext>
            </a:extLst>
          </p:cNvPr>
          <p:cNvSpPr/>
          <p:nvPr/>
        </p:nvSpPr>
        <p:spPr>
          <a:xfrm>
            <a:off x="7766536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2530DC6F-0310-49DD-B461-F5E79C06D842}"/>
              </a:ext>
            </a:extLst>
          </p:cNvPr>
          <p:cNvSpPr/>
          <p:nvPr/>
        </p:nvSpPr>
        <p:spPr>
          <a:xfrm>
            <a:off x="7747682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2D30383C-AFC4-4EF5-A144-B7D7383317B0}"/>
              </a:ext>
            </a:extLst>
          </p:cNvPr>
          <p:cNvSpPr/>
          <p:nvPr/>
        </p:nvSpPr>
        <p:spPr>
          <a:xfrm>
            <a:off x="9318751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B7933EEF-65C0-4D7E-8EDC-F9EC80CC53A9}"/>
              </a:ext>
            </a:extLst>
          </p:cNvPr>
          <p:cNvSpPr/>
          <p:nvPr/>
        </p:nvSpPr>
        <p:spPr>
          <a:xfrm>
            <a:off x="6214321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ACBC3861-7CD0-492B-A8F2-5D5897647B0E}"/>
              </a:ext>
            </a:extLst>
          </p:cNvPr>
          <p:cNvSpPr/>
          <p:nvPr/>
        </p:nvSpPr>
        <p:spPr>
          <a:xfrm>
            <a:off x="9303029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BD2AC117-99A4-4902-86EA-A6FFA7DC4319}"/>
              </a:ext>
            </a:extLst>
          </p:cNvPr>
          <p:cNvCxnSpPr>
            <a:stCxn id="18" idx="4"/>
            <a:endCxn id="22" idx="0"/>
          </p:cNvCxnSpPr>
          <p:nvPr/>
        </p:nvCxnSpPr>
        <p:spPr>
          <a:xfrm>
            <a:off x="6741397" y="3425625"/>
            <a:ext cx="18854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DA3EDF12-09A3-47E6-94BF-4D56401E8BC1}"/>
              </a:ext>
            </a:extLst>
          </p:cNvPr>
          <p:cNvCxnSpPr>
            <a:cxnSpLocks/>
            <a:stCxn id="18" idx="5"/>
            <a:endCxn id="19" idx="1"/>
          </p:cNvCxnSpPr>
          <p:nvPr/>
        </p:nvCxnSpPr>
        <p:spPr>
          <a:xfrm>
            <a:off x="7127428" y="3292943"/>
            <a:ext cx="799007" cy="59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3EF20996-34DB-42A5-BA07-F3C4B821C43B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>
            <a:off x="7287327" y="2972620"/>
            <a:ext cx="460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03765C78-6E44-42E8-A389-88D3C0C77CD7}"/>
              </a:ext>
            </a:extLst>
          </p:cNvPr>
          <p:cNvCxnSpPr>
            <a:cxnSpLocks/>
            <a:stCxn id="20" idx="4"/>
            <a:endCxn id="19" idx="0"/>
          </p:cNvCxnSpPr>
          <p:nvPr/>
        </p:nvCxnSpPr>
        <p:spPr>
          <a:xfrm>
            <a:off x="8293612" y="3425625"/>
            <a:ext cx="18854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7856A272-8E7D-4F00-A51D-8615A11FB3C6}"/>
              </a:ext>
            </a:extLst>
          </p:cNvPr>
          <p:cNvCxnSpPr>
            <a:cxnSpLocks/>
            <a:stCxn id="20" idx="5"/>
            <a:endCxn id="21" idx="1"/>
          </p:cNvCxnSpPr>
          <p:nvPr/>
        </p:nvCxnSpPr>
        <p:spPr>
          <a:xfrm>
            <a:off x="8679643" y="3292943"/>
            <a:ext cx="799007" cy="59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8F292BE1-F59D-4B85-A0E1-7132A3805CF7}"/>
              </a:ext>
            </a:extLst>
          </p:cNvPr>
          <p:cNvCxnSpPr>
            <a:cxnSpLocks/>
            <a:stCxn id="21" idx="2"/>
            <a:endCxn id="19" idx="6"/>
          </p:cNvCxnSpPr>
          <p:nvPr/>
        </p:nvCxnSpPr>
        <p:spPr>
          <a:xfrm flipH="1">
            <a:off x="8858396" y="4212543"/>
            <a:ext cx="460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EAB267AB-B304-4A9B-8571-FB119ECDBD6D}"/>
              </a:ext>
            </a:extLst>
          </p:cNvPr>
          <p:cNvCxnSpPr>
            <a:cxnSpLocks/>
            <a:stCxn id="21" idx="0"/>
            <a:endCxn id="23" idx="4"/>
          </p:cNvCxnSpPr>
          <p:nvPr/>
        </p:nvCxnSpPr>
        <p:spPr>
          <a:xfrm flipH="1" flipV="1">
            <a:off x="9848959" y="3425625"/>
            <a:ext cx="15722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F90FF63D-F398-4F70-A13B-B076C40D0D95}"/>
              </a:ext>
            </a:extLst>
          </p:cNvPr>
          <p:cNvCxnSpPr>
            <a:cxnSpLocks/>
            <a:stCxn id="23" idx="2"/>
            <a:endCxn id="20" idx="6"/>
          </p:cNvCxnSpPr>
          <p:nvPr/>
        </p:nvCxnSpPr>
        <p:spPr>
          <a:xfrm flipH="1">
            <a:off x="8839542" y="2972620"/>
            <a:ext cx="463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C674BD7-2C40-476B-975D-7FA2EDC4C0BC}"/>
              </a:ext>
            </a:extLst>
          </p:cNvPr>
          <p:cNvSpPr txBox="1"/>
          <p:nvPr/>
        </p:nvSpPr>
        <p:spPr>
          <a:xfrm>
            <a:off x="642158" y="4273940"/>
            <a:ext cx="583918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is the output of a BFS traversal of this graph?</a:t>
            </a:r>
          </a:p>
          <a:p>
            <a:pPr lvl="5"/>
            <a:r>
              <a:rPr lang="en-US" u="sng" dirty="0"/>
              <a:t>Discovered</a:t>
            </a:r>
            <a:r>
              <a:rPr lang="en-US" dirty="0"/>
              <a:t>	</a:t>
            </a:r>
            <a:r>
              <a:rPr lang="en-US" u="sng" dirty="0"/>
              <a:t>Processed</a:t>
            </a:r>
          </a:p>
          <a:p>
            <a:pPr lvl="5"/>
            <a:r>
              <a:rPr lang="en-US" sz="1600" b="1" dirty="0"/>
              <a:t> [ </a:t>
            </a:r>
            <a:r>
              <a:rPr lang="en-US" sz="1600" dirty="0"/>
              <a:t>0 </a:t>
            </a:r>
            <a:r>
              <a:rPr lang="en-US" sz="1600" b="1" dirty="0"/>
              <a:t>] 		 []</a:t>
            </a:r>
          </a:p>
          <a:p>
            <a:pPr lvl="5"/>
            <a:r>
              <a:rPr lang="en-US" sz="1600" b="1" dirty="0"/>
              <a:t> [ </a:t>
            </a:r>
            <a:r>
              <a:rPr lang="en-US" sz="1600" dirty="0"/>
              <a:t>1,4,5</a:t>
            </a:r>
            <a:r>
              <a:rPr lang="en-US" sz="1600" b="1" dirty="0"/>
              <a:t> ]    	 [ </a:t>
            </a:r>
            <a:r>
              <a:rPr lang="en-US" sz="1600" dirty="0"/>
              <a:t>0</a:t>
            </a:r>
            <a:r>
              <a:rPr lang="en-US" sz="1600" b="1" dirty="0"/>
              <a:t> ]</a:t>
            </a:r>
          </a:p>
          <a:p>
            <a:pPr lvl="5"/>
            <a:r>
              <a:rPr lang="en-US" sz="1600" b="1" dirty="0"/>
              <a:t> [</a:t>
            </a:r>
            <a:r>
              <a:rPr lang="en-US" sz="1600" dirty="0"/>
              <a:t> 4, 5, 3 </a:t>
            </a:r>
            <a:r>
              <a:rPr lang="en-US" sz="1600" b="1" dirty="0"/>
              <a:t>]  	 [ </a:t>
            </a:r>
            <a:r>
              <a:rPr lang="en-US" sz="1600" dirty="0"/>
              <a:t>0, 1 </a:t>
            </a:r>
            <a:r>
              <a:rPr lang="en-US" sz="1600" b="1" dirty="0"/>
              <a:t>]</a:t>
            </a:r>
          </a:p>
          <a:p>
            <a:pPr lvl="5"/>
            <a:r>
              <a:rPr lang="en-US" sz="1600" b="1" dirty="0"/>
              <a:t> [ </a:t>
            </a:r>
            <a:r>
              <a:rPr lang="en-US" sz="1600" dirty="0"/>
              <a:t>5, 3 </a:t>
            </a:r>
            <a:r>
              <a:rPr lang="en-US" sz="1600" b="1" dirty="0"/>
              <a:t>]      	 [ </a:t>
            </a:r>
            <a:r>
              <a:rPr lang="en-US" sz="1600" dirty="0"/>
              <a:t>0, 1, 4 </a:t>
            </a:r>
            <a:r>
              <a:rPr lang="en-US" sz="1600" b="1" dirty="0"/>
              <a:t>]</a:t>
            </a:r>
          </a:p>
          <a:p>
            <a:pPr lvl="5"/>
            <a:r>
              <a:rPr lang="en-US" sz="1600" b="1" dirty="0"/>
              <a:t> [ </a:t>
            </a:r>
            <a:r>
              <a:rPr lang="en-US" sz="1600" dirty="0"/>
              <a:t>3</a:t>
            </a:r>
            <a:r>
              <a:rPr lang="en-US" sz="1600" b="1" dirty="0"/>
              <a:t> ]         	 [ </a:t>
            </a:r>
            <a:r>
              <a:rPr lang="en-US" sz="1600" dirty="0"/>
              <a:t>0, 1, 4, 5 </a:t>
            </a:r>
            <a:r>
              <a:rPr lang="en-US" sz="1600" b="1" dirty="0"/>
              <a:t>]</a:t>
            </a:r>
          </a:p>
          <a:p>
            <a:pPr lvl="5"/>
            <a:r>
              <a:rPr lang="en-US" sz="1600" b="1" dirty="0"/>
              <a:t> [ </a:t>
            </a:r>
            <a:r>
              <a:rPr lang="en-US" sz="1600" dirty="0"/>
              <a:t>2</a:t>
            </a:r>
            <a:r>
              <a:rPr lang="en-US" sz="1600" b="1" dirty="0"/>
              <a:t> ]          	 [ </a:t>
            </a:r>
            <a:r>
              <a:rPr lang="en-US" sz="1600" dirty="0"/>
              <a:t>0, 1, 4, 5, 3 </a:t>
            </a:r>
            <a:r>
              <a:rPr lang="en-US" sz="1600" b="1" dirty="0"/>
              <a:t>]</a:t>
            </a:r>
          </a:p>
          <a:p>
            <a:pPr lvl="5"/>
            <a:r>
              <a:rPr lang="en-US" sz="1600" b="1" dirty="0"/>
              <a:t> []              	 [ </a:t>
            </a:r>
            <a:r>
              <a:rPr lang="en-US" sz="1600" dirty="0"/>
              <a:t>0, 1, 4, 5, 3, 2 </a:t>
            </a:r>
            <a:r>
              <a:rPr lang="en-US" sz="1600" b="1" dirty="0"/>
              <a:t>]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47521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E5CCFA-AD16-4990-BF42-427F30DB1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5" y="2109060"/>
            <a:ext cx="8679915" cy="1338815"/>
          </a:xfrm>
        </p:spPr>
        <p:txBody>
          <a:bodyPr>
            <a:normAutofit/>
          </a:bodyPr>
          <a:lstStyle/>
          <a:p>
            <a:r>
              <a:rPr lang="en-US" dirty="0"/>
              <a:t>Graphs &amp; Trees</a:t>
            </a:r>
          </a:p>
        </p:txBody>
      </p:sp>
    </p:spTree>
    <p:extLst>
      <p:ext uri="{BB962C8B-B14F-4D97-AF65-F5344CB8AC3E}">
        <p14:creationId xmlns:p14="http://schemas.microsoft.com/office/powerpoint/2010/main" val="29548847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0A0B80-C671-45FE-AD43-BCCECA32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implementation</a:t>
            </a:r>
            <a:br>
              <a:rPr lang="en-US" sz="3200" dirty="0"/>
            </a:br>
            <a:r>
              <a:rPr lang="en-US" sz="2000" b="1" dirty="0"/>
              <a:t>Breadth First Search (BFS)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83256C-DAFE-4855-A791-481784FAD0A6}"/>
              </a:ext>
            </a:extLst>
          </p:cNvPr>
          <p:cNvSpPr txBox="1"/>
          <p:nvPr/>
        </p:nvSpPr>
        <p:spPr>
          <a:xfrm>
            <a:off x="1251693" y="3390205"/>
            <a:ext cx="457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CODEALONG!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E3A70C93-FBFE-4C6B-9718-B3E23D7AF78C}"/>
              </a:ext>
            </a:extLst>
          </p:cNvPr>
          <p:cNvSpPr/>
          <p:nvPr/>
        </p:nvSpPr>
        <p:spPr>
          <a:xfrm>
            <a:off x="6195467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A9D8A195-C61E-45AF-8911-D48B6D5EFA63}"/>
              </a:ext>
            </a:extLst>
          </p:cNvPr>
          <p:cNvSpPr/>
          <p:nvPr/>
        </p:nvSpPr>
        <p:spPr>
          <a:xfrm>
            <a:off x="7766536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2530DC6F-0310-49DD-B461-F5E79C06D842}"/>
              </a:ext>
            </a:extLst>
          </p:cNvPr>
          <p:cNvSpPr/>
          <p:nvPr/>
        </p:nvSpPr>
        <p:spPr>
          <a:xfrm>
            <a:off x="7747682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2D30383C-AFC4-4EF5-A144-B7D7383317B0}"/>
              </a:ext>
            </a:extLst>
          </p:cNvPr>
          <p:cNvSpPr/>
          <p:nvPr/>
        </p:nvSpPr>
        <p:spPr>
          <a:xfrm>
            <a:off x="9318751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B7933EEF-65C0-4D7E-8EDC-F9EC80CC53A9}"/>
              </a:ext>
            </a:extLst>
          </p:cNvPr>
          <p:cNvSpPr/>
          <p:nvPr/>
        </p:nvSpPr>
        <p:spPr>
          <a:xfrm>
            <a:off x="6214321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ACBC3861-7CD0-492B-A8F2-5D5897647B0E}"/>
              </a:ext>
            </a:extLst>
          </p:cNvPr>
          <p:cNvSpPr/>
          <p:nvPr/>
        </p:nvSpPr>
        <p:spPr>
          <a:xfrm>
            <a:off x="9303029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BD2AC117-99A4-4902-86EA-A6FFA7DC4319}"/>
              </a:ext>
            </a:extLst>
          </p:cNvPr>
          <p:cNvCxnSpPr>
            <a:stCxn id="18" idx="4"/>
            <a:endCxn id="22" idx="0"/>
          </p:cNvCxnSpPr>
          <p:nvPr/>
        </p:nvCxnSpPr>
        <p:spPr>
          <a:xfrm>
            <a:off x="6741397" y="3425625"/>
            <a:ext cx="18854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DA3EDF12-09A3-47E6-94BF-4D56401E8BC1}"/>
              </a:ext>
            </a:extLst>
          </p:cNvPr>
          <p:cNvCxnSpPr>
            <a:cxnSpLocks/>
            <a:stCxn id="18" idx="5"/>
            <a:endCxn id="19" idx="1"/>
          </p:cNvCxnSpPr>
          <p:nvPr/>
        </p:nvCxnSpPr>
        <p:spPr>
          <a:xfrm>
            <a:off x="7127428" y="3292943"/>
            <a:ext cx="799007" cy="59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3EF20996-34DB-42A5-BA07-F3C4B821C43B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>
            <a:off x="7287327" y="2972620"/>
            <a:ext cx="460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03765C78-6E44-42E8-A389-88D3C0C77CD7}"/>
              </a:ext>
            </a:extLst>
          </p:cNvPr>
          <p:cNvCxnSpPr>
            <a:cxnSpLocks/>
            <a:stCxn id="20" idx="4"/>
            <a:endCxn id="19" idx="0"/>
          </p:cNvCxnSpPr>
          <p:nvPr/>
        </p:nvCxnSpPr>
        <p:spPr>
          <a:xfrm>
            <a:off x="8293612" y="3425625"/>
            <a:ext cx="18854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7856A272-8E7D-4F00-A51D-8615A11FB3C6}"/>
              </a:ext>
            </a:extLst>
          </p:cNvPr>
          <p:cNvCxnSpPr>
            <a:cxnSpLocks/>
            <a:stCxn id="20" idx="5"/>
            <a:endCxn id="21" idx="1"/>
          </p:cNvCxnSpPr>
          <p:nvPr/>
        </p:nvCxnSpPr>
        <p:spPr>
          <a:xfrm>
            <a:off x="8679643" y="3292943"/>
            <a:ext cx="799007" cy="59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8F292BE1-F59D-4B85-A0E1-7132A3805CF7}"/>
              </a:ext>
            </a:extLst>
          </p:cNvPr>
          <p:cNvCxnSpPr>
            <a:cxnSpLocks/>
            <a:stCxn id="21" idx="2"/>
            <a:endCxn id="19" idx="6"/>
          </p:cNvCxnSpPr>
          <p:nvPr/>
        </p:nvCxnSpPr>
        <p:spPr>
          <a:xfrm flipH="1">
            <a:off x="8858396" y="4212543"/>
            <a:ext cx="460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EAB267AB-B304-4A9B-8571-FB119ECDBD6D}"/>
              </a:ext>
            </a:extLst>
          </p:cNvPr>
          <p:cNvCxnSpPr>
            <a:cxnSpLocks/>
            <a:stCxn id="21" idx="0"/>
            <a:endCxn id="23" idx="4"/>
          </p:cNvCxnSpPr>
          <p:nvPr/>
        </p:nvCxnSpPr>
        <p:spPr>
          <a:xfrm flipH="1" flipV="1">
            <a:off x="9848959" y="3425625"/>
            <a:ext cx="15722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F90FF63D-F398-4F70-A13B-B076C40D0D95}"/>
              </a:ext>
            </a:extLst>
          </p:cNvPr>
          <p:cNvCxnSpPr>
            <a:cxnSpLocks/>
            <a:stCxn id="23" idx="2"/>
            <a:endCxn id="20" idx="6"/>
          </p:cNvCxnSpPr>
          <p:nvPr/>
        </p:nvCxnSpPr>
        <p:spPr>
          <a:xfrm flipH="1">
            <a:off x="8839542" y="2972620"/>
            <a:ext cx="463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1300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0A0B80-C671-45FE-AD43-BCCECA32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Traversals</a:t>
            </a:r>
            <a:br>
              <a:rPr lang="en-US" sz="3200" dirty="0"/>
            </a:br>
            <a:r>
              <a:rPr lang="en-US" sz="2000" b="1" dirty="0" err="1"/>
              <a:t>DEpth</a:t>
            </a:r>
            <a:r>
              <a:rPr lang="en-US" sz="2000" b="1" dirty="0"/>
              <a:t> First Search (</a:t>
            </a:r>
            <a:r>
              <a:rPr lang="en-US" sz="2000" b="1" dirty="0" err="1"/>
              <a:t>dFS</a:t>
            </a:r>
            <a:r>
              <a:rPr lang="en-US" sz="2000" b="1" dirty="0"/>
              <a:t>)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83256C-DAFE-4855-A791-481784FAD0A6}"/>
              </a:ext>
            </a:extLst>
          </p:cNvPr>
          <p:cNvSpPr txBox="1"/>
          <p:nvPr/>
        </p:nvSpPr>
        <p:spPr>
          <a:xfrm>
            <a:off x="976320" y="2519614"/>
            <a:ext cx="47745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Intuition</a:t>
            </a:r>
          </a:p>
          <a:p>
            <a:endParaRPr lang="en-US" b="1" dirty="0"/>
          </a:p>
          <a:p>
            <a:r>
              <a:rPr lang="en-US" dirty="0"/>
              <a:t>Start at the source (or arbitrary node)</a:t>
            </a:r>
          </a:p>
          <a:p>
            <a:endParaRPr lang="en-US" dirty="0"/>
          </a:p>
          <a:p>
            <a:r>
              <a:rPr lang="en-US" dirty="0"/>
              <a:t>Explore each branch completely before going to next branch.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E3A70C93-FBFE-4C6B-9718-B3E23D7AF78C}"/>
              </a:ext>
            </a:extLst>
          </p:cNvPr>
          <p:cNvSpPr/>
          <p:nvPr/>
        </p:nvSpPr>
        <p:spPr>
          <a:xfrm>
            <a:off x="6195467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A9D8A195-C61E-45AF-8911-D48B6D5EFA63}"/>
              </a:ext>
            </a:extLst>
          </p:cNvPr>
          <p:cNvSpPr/>
          <p:nvPr/>
        </p:nvSpPr>
        <p:spPr>
          <a:xfrm>
            <a:off x="7766536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2530DC6F-0310-49DD-B461-F5E79C06D842}"/>
              </a:ext>
            </a:extLst>
          </p:cNvPr>
          <p:cNvSpPr/>
          <p:nvPr/>
        </p:nvSpPr>
        <p:spPr>
          <a:xfrm>
            <a:off x="7747682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2D30383C-AFC4-4EF5-A144-B7D7383317B0}"/>
              </a:ext>
            </a:extLst>
          </p:cNvPr>
          <p:cNvSpPr/>
          <p:nvPr/>
        </p:nvSpPr>
        <p:spPr>
          <a:xfrm>
            <a:off x="9318751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B7933EEF-65C0-4D7E-8EDC-F9EC80CC53A9}"/>
              </a:ext>
            </a:extLst>
          </p:cNvPr>
          <p:cNvSpPr/>
          <p:nvPr/>
        </p:nvSpPr>
        <p:spPr>
          <a:xfrm>
            <a:off x="6214321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ACBC3861-7CD0-492B-A8F2-5D5897647B0E}"/>
              </a:ext>
            </a:extLst>
          </p:cNvPr>
          <p:cNvSpPr/>
          <p:nvPr/>
        </p:nvSpPr>
        <p:spPr>
          <a:xfrm>
            <a:off x="9303029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BD2AC117-99A4-4902-86EA-A6FFA7DC4319}"/>
              </a:ext>
            </a:extLst>
          </p:cNvPr>
          <p:cNvCxnSpPr>
            <a:stCxn id="18" idx="4"/>
            <a:endCxn id="22" idx="0"/>
          </p:cNvCxnSpPr>
          <p:nvPr/>
        </p:nvCxnSpPr>
        <p:spPr>
          <a:xfrm>
            <a:off x="6741397" y="3425625"/>
            <a:ext cx="18854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DA3EDF12-09A3-47E6-94BF-4D56401E8BC1}"/>
              </a:ext>
            </a:extLst>
          </p:cNvPr>
          <p:cNvCxnSpPr>
            <a:cxnSpLocks/>
            <a:stCxn id="18" idx="5"/>
            <a:endCxn id="19" idx="1"/>
          </p:cNvCxnSpPr>
          <p:nvPr/>
        </p:nvCxnSpPr>
        <p:spPr>
          <a:xfrm>
            <a:off x="7127428" y="3292943"/>
            <a:ext cx="799007" cy="59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3EF20996-34DB-42A5-BA07-F3C4B821C43B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>
            <a:off x="7287327" y="2972620"/>
            <a:ext cx="460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03765C78-6E44-42E8-A389-88D3C0C77CD7}"/>
              </a:ext>
            </a:extLst>
          </p:cNvPr>
          <p:cNvCxnSpPr>
            <a:cxnSpLocks/>
            <a:stCxn id="20" idx="4"/>
            <a:endCxn id="19" idx="0"/>
          </p:cNvCxnSpPr>
          <p:nvPr/>
        </p:nvCxnSpPr>
        <p:spPr>
          <a:xfrm>
            <a:off x="8293612" y="3425625"/>
            <a:ext cx="18854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7856A272-8E7D-4F00-A51D-8615A11FB3C6}"/>
              </a:ext>
            </a:extLst>
          </p:cNvPr>
          <p:cNvCxnSpPr>
            <a:cxnSpLocks/>
            <a:stCxn id="20" idx="5"/>
            <a:endCxn id="21" idx="1"/>
          </p:cNvCxnSpPr>
          <p:nvPr/>
        </p:nvCxnSpPr>
        <p:spPr>
          <a:xfrm>
            <a:off x="8679643" y="3292943"/>
            <a:ext cx="799007" cy="59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8F292BE1-F59D-4B85-A0E1-7132A3805CF7}"/>
              </a:ext>
            </a:extLst>
          </p:cNvPr>
          <p:cNvCxnSpPr>
            <a:cxnSpLocks/>
            <a:stCxn id="21" idx="2"/>
            <a:endCxn id="19" idx="6"/>
          </p:cNvCxnSpPr>
          <p:nvPr/>
        </p:nvCxnSpPr>
        <p:spPr>
          <a:xfrm flipH="1">
            <a:off x="8858396" y="4212543"/>
            <a:ext cx="460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EAB267AB-B304-4A9B-8571-FB119ECDBD6D}"/>
              </a:ext>
            </a:extLst>
          </p:cNvPr>
          <p:cNvCxnSpPr>
            <a:cxnSpLocks/>
            <a:stCxn id="21" idx="0"/>
            <a:endCxn id="23" idx="4"/>
          </p:cNvCxnSpPr>
          <p:nvPr/>
        </p:nvCxnSpPr>
        <p:spPr>
          <a:xfrm flipH="1" flipV="1">
            <a:off x="9848959" y="3425625"/>
            <a:ext cx="15722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F90FF63D-F398-4F70-A13B-B076C40D0D95}"/>
              </a:ext>
            </a:extLst>
          </p:cNvPr>
          <p:cNvCxnSpPr>
            <a:cxnSpLocks/>
            <a:stCxn id="23" idx="2"/>
            <a:endCxn id="20" idx="6"/>
          </p:cNvCxnSpPr>
          <p:nvPr/>
        </p:nvCxnSpPr>
        <p:spPr>
          <a:xfrm flipH="1">
            <a:off x="8839542" y="2972620"/>
            <a:ext cx="463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F110B75F-3D0B-4EF5-BF60-7D9FB56C00D3}"/>
              </a:ext>
            </a:extLst>
          </p:cNvPr>
          <p:cNvSpPr txBox="1"/>
          <p:nvPr/>
        </p:nvSpPr>
        <p:spPr>
          <a:xfrm>
            <a:off x="642158" y="4273940"/>
            <a:ext cx="583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is the output of a DFS traversal of this graph?</a:t>
            </a:r>
          </a:p>
        </p:txBody>
      </p:sp>
    </p:spTree>
    <p:extLst>
      <p:ext uri="{BB962C8B-B14F-4D97-AF65-F5344CB8AC3E}">
        <p14:creationId xmlns:p14="http://schemas.microsoft.com/office/powerpoint/2010/main" val="11238408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0A0B80-C671-45FE-AD43-BCCECA32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Traversals</a:t>
            </a:r>
            <a:br>
              <a:rPr lang="en-US" sz="3200" dirty="0"/>
            </a:br>
            <a:r>
              <a:rPr lang="en-US" sz="2000" b="1" dirty="0"/>
              <a:t>Depth First Search (DFS)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83256C-DAFE-4855-A791-481784FAD0A6}"/>
              </a:ext>
            </a:extLst>
          </p:cNvPr>
          <p:cNvSpPr txBox="1"/>
          <p:nvPr/>
        </p:nvSpPr>
        <p:spPr>
          <a:xfrm>
            <a:off x="976320" y="2519614"/>
            <a:ext cx="45765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Intuition</a:t>
            </a:r>
          </a:p>
          <a:p>
            <a:endParaRPr lang="en-US" b="1" dirty="0"/>
          </a:p>
          <a:p>
            <a:r>
              <a:rPr lang="en-US" dirty="0"/>
              <a:t>Start at the source (or arbitrary node)</a:t>
            </a:r>
          </a:p>
          <a:p>
            <a:endParaRPr lang="en-US" dirty="0"/>
          </a:p>
          <a:p>
            <a:r>
              <a:rPr lang="en-US" dirty="0"/>
              <a:t>Explore each branch completely before going to next branch.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E3A70C93-FBFE-4C6B-9718-B3E23D7AF78C}"/>
              </a:ext>
            </a:extLst>
          </p:cNvPr>
          <p:cNvSpPr/>
          <p:nvPr/>
        </p:nvSpPr>
        <p:spPr>
          <a:xfrm>
            <a:off x="6195467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A9D8A195-C61E-45AF-8911-D48B6D5EFA63}"/>
              </a:ext>
            </a:extLst>
          </p:cNvPr>
          <p:cNvSpPr/>
          <p:nvPr/>
        </p:nvSpPr>
        <p:spPr>
          <a:xfrm>
            <a:off x="7766536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2530DC6F-0310-49DD-B461-F5E79C06D842}"/>
              </a:ext>
            </a:extLst>
          </p:cNvPr>
          <p:cNvSpPr/>
          <p:nvPr/>
        </p:nvSpPr>
        <p:spPr>
          <a:xfrm>
            <a:off x="7747682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2D30383C-AFC4-4EF5-A144-B7D7383317B0}"/>
              </a:ext>
            </a:extLst>
          </p:cNvPr>
          <p:cNvSpPr/>
          <p:nvPr/>
        </p:nvSpPr>
        <p:spPr>
          <a:xfrm>
            <a:off x="9318751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B7933EEF-65C0-4D7E-8EDC-F9EC80CC53A9}"/>
              </a:ext>
            </a:extLst>
          </p:cNvPr>
          <p:cNvSpPr/>
          <p:nvPr/>
        </p:nvSpPr>
        <p:spPr>
          <a:xfrm>
            <a:off x="6214321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ACBC3861-7CD0-492B-A8F2-5D5897647B0E}"/>
              </a:ext>
            </a:extLst>
          </p:cNvPr>
          <p:cNvSpPr/>
          <p:nvPr/>
        </p:nvSpPr>
        <p:spPr>
          <a:xfrm>
            <a:off x="9303029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BD2AC117-99A4-4902-86EA-A6FFA7DC4319}"/>
              </a:ext>
            </a:extLst>
          </p:cNvPr>
          <p:cNvCxnSpPr>
            <a:stCxn id="18" idx="4"/>
            <a:endCxn id="22" idx="0"/>
          </p:cNvCxnSpPr>
          <p:nvPr/>
        </p:nvCxnSpPr>
        <p:spPr>
          <a:xfrm>
            <a:off x="6741397" y="3425625"/>
            <a:ext cx="18854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DA3EDF12-09A3-47E6-94BF-4D56401E8BC1}"/>
              </a:ext>
            </a:extLst>
          </p:cNvPr>
          <p:cNvCxnSpPr>
            <a:cxnSpLocks/>
            <a:stCxn id="18" idx="5"/>
            <a:endCxn id="19" idx="1"/>
          </p:cNvCxnSpPr>
          <p:nvPr/>
        </p:nvCxnSpPr>
        <p:spPr>
          <a:xfrm>
            <a:off x="7127428" y="3292943"/>
            <a:ext cx="799007" cy="59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3EF20996-34DB-42A5-BA07-F3C4B821C43B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>
            <a:off x="7287327" y="2972620"/>
            <a:ext cx="460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03765C78-6E44-42E8-A389-88D3C0C77CD7}"/>
              </a:ext>
            </a:extLst>
          </p:cNvPr>
          <p:cNvCxnSpPr>
            <a:cxnSpLocks/>
            <a:stCxn id="20" idx="4"/>
            <a:endCxn id="19" idx="0"/>
          </p:cNvCxnSpPr>
          <p:nvPr/>
        </p:nvCxnSpPr>
        <p:spPr>
          <a:xfrm>
            <a:off x="8293612" y="3425625"/>
            <a:ext cx="18854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7856A272-8E7D-4F00-A51D-8615A11FB3C6}"/>
              </a:ext>
            </a:extLst>
          </p:cNvPr>
          <p:cNvCxnSpPr>
            <a:cxnSpLocks/>
            <a:stCxn id="20" idx="5"/>
            <a:endCxn id="21" idx="1"/>
          </p:cNvCxnSpPr>
          <p:nvPr/>
        </p:nvCxnSpPr>
        <p:spPr>
          <a:xfrm>
            <a:off x="8679643" y="3292943"/>
            <a:ext cx="799007" cy="59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8F292BE1-F59D-4B85-A0E1-7132A3805CF7}"/>
              </a:ext>
            </a:extLst>
          </p:cNvPr>
          <p:cNvCxnSpPr>
            <a:cxnSpLocks/>
            <a:stCxn id="21" idx="2"/>
            <a:endCxn id="19" idx="6"/>
          </p:cNvCxnSpPr>
          <p:nvPr/>
        </p:nvCxnSpPr>
        <p:spPr>
          <a:xfrm flipH="1">
            <a:off x="8858396" y="4212543"/>
            <a:ext cx="460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EAB267AB-B304-4A9B-8571-FB119ECDBD6D}"/>
              </a:ext>
            </a:extLst>
          </p:cNvPr>
          <p:cNvCxnSpPr>
            <a:cxnSpLocks/>
            <a:stCxn id="21" idx="0"/>
            <a:endCxn id="23" idx="4"/>
          </p:cNvCxnSpPr>
          <p:nvPr/>
        </p:nvCxnSpPr>
        <p:spPr>
          <a:xfrm flipH="1" flipV="1">
            <a:off x="9848959" y="3425625"/>
            <a:ext cx="15722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F90FF63D-F398-4F70-A13B-B076C40D0D95}"/>
              </a:ext>
            </a:extLst>
          </p:cNvPr>
          <p:cNvCxnSpPr>
            <a:cxnSpLocks/>
            <a:stCxn id="23" idx="2"/>
            <a:endCxn id="20" idx="6"/>
          </p:cNvCxnSpPr>
          <p:nvPr/>
        </p:nvCxnSpPr>
        <p:spPr>
          <a:xfrm flipH="1">
            <a:off x="8839542" y="2972620"/>
            <a:ext cx="463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C674BD7-2C40-476B-975D-7FA2EDC4C0BC}"/>
              </a:ext>
            </a:extLst>
          </p:cNvPr>
          <p:cNvSpPr txBox="1"/>
          <p:nvPr/>
        </p:nvSpPr>
        <p:spPr>
          <a:xfrm>
            <a:off x="642158" y="4273940"/>
            <a:ext cx="583918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is the output of a DFS traversal of this graph?</a:t>
            </a:r>
          </a:p>
          <a:p>
            <a:pPr lvl="5"/>
            <a:r>
              <a:rPr lang="en-US" u="sng" dirty="0"/>
              <a:t>Discovered</a:t>
            </a:r>
            <a:r>
              <a:rPr lang="en-US" dirty="0"/>
              <a:t>	</a:t>
            </a:r>
            <a:r>
              <a:rPr lang="en-US" u="sng" dirty="0"/>
              <a:t>Processed</a:t>
            </a:r>
          </a:p>
          <a:p>
            <a:pPr lvl="5"/>
            <a:r>
              <a:rPr lang="en-US" sz="1600" b="1" dirty="0"/>
              <a:t> [ </a:t>
            </a:r>
            <a:r>
              <a:rPr lang="en-US" sz="1600" dirty="0"/>
              <a:t>0 </a:t>
            </a:r>
            <a:r>
              <a:rPr lang="en-US" sz="1600" b="1" dirty="0"/>
              <a:t>] 		 []</a:t>
            </a:r>
          </a:p>
          <a:p>
            <a:pPr lvl="5"/>
            <a:r>
              <a:rPr lang="en-US" sz="1600" b="1" dirty="0"/>
              <a:t> [ </a:t>
            </a:r>
            <a:r>
              <a:rPr lang="en-US" sz="1600" dirty="0"/>
              <a:t>5,4,1</a:t>
            </a:r>
            <a:r>
              <a:rPr lang="en-US" sz="1600" b="1" dirty="0"/>
              <a:t> ]    	 [ </a:t>
            </a:r>
            <a:r>
              <a:rPr lang="en-US" sz="1600" dirty="0"/>
              <a:t>0</a:t>
            </a:r>
            <a:r>
              <a:rPr lang="en-US" sz="1600" b="1" dirty="0"/>
              <a:t> ]</a:t>
            </a:r>
          </a:p>
          <a:p>
            <a:pPr lvl="5"/>
            <a:r>
              <a:rPr lang="en-US" sz="1600" b="1" dirty="0"/>
              <a:t> [</a:t>
            </a:r>
            <a:r>
              <a:rPr lang="en-US" sz="1600" dirty="0"/>
              <a:t> 5,4, 3</a:t>
            </a:r>
            <a:r>
              <a:rPr lang="en-US" sz="1600" b="1" dirty="0"/>
              <a:t>]  	 	 [ </a:t>
            </a:r>
            <a:r>
              <a:rPr lang="en-US" sz="1600" dirty="0"/>
              <a:t>0, 1 </a:t>
            </a:r>
            <a:r>
              <a:rPr lang="en-US" sz="1600" b="1" dirty="0"/>
              <a:t>]</a:t>
            </a:r>
          </a:p>
          <a:p>
            <a:pPr lvl="5"/>
            <a:r>
              <a:rPr lang="en-US" sz="1600" b="1" dirty="0"/>
              <a:t> [ </a:t>
            </a:r>
            <a:r>
              <a:rPr lang="en-US" sz="1600" dirty="0"/>
              <a:t>5,4, 2 </a:t>
            </a:r>
            <a:r>
              <a:rPr lang="en-US" sz="1600" b="1" dirty="0"/>
              <a:t>]      	 [ </a:t>
            </a:r>
            <a:r>
              <a:rPr lang="en-US" sz="1600" dirty="0"/>
              <a:t>0, 1, 3 </a:t>
            </a:r>
            <a:r>
              <a:rPr lang="en-US" sz="1600" b="1" dirty="0"/>
              <a:t>]</a:t>
            </a:r>
          </a:p>
          <a:p>
            <a:pPr lvl="5"/>
            <a:r>
              <a:rPr lang="en-US" sz="1600" b="1" dirty="0"/>
              <a:t> [ </a:t>
            </a:r>
            <a:r>
              <a:rPr lang="en-US" sz="1600" dirty="0"/>
              <a:t>5,4</a:t>
            </a:r>
            <a:r>
              <a:rPr lang="en-US" sz="1600" b="1" dirty="0"/>
              <a:t> ]         	 [ </a:t>
            </a:r>
            <a:r>
              <a:rPr lang="en-US" sz="1600" dirty="0"/>
              <a:t>0, 1, 3, 2 </a:t>
            </a:r>
            <a:r>
              <a:rPr lang="en-US" sz="1600" b="1" dirty="0"/>
              <a:t>]</a:t>
            </a:r>
          </a:p>
          <a:p>
            <a:pPr lvl="5"/>
            <a:r>
              <a:rPr lang="en-US" sz="1600" b="1" dirty="0"/>
              <a:t> [ </a:t>
            </a:r>
            <a:r>
              <a:rPr lang="en-US" sz="1600" dirty="0"/>
              <a:t>5</a:t>
            </a:r>
            <a:r>
              <a:rPr lang="en-US" sz="1600" b="1" dirty="0"/>
              <a:t> ]          	 [ </a:t>
            </a:r>
            <a:r>
              <a:rPr lang="en-US" sz="1600" dirty="0"/>
              <a:t>0, 1, 3, 2, 4 </a:t>
            </a:r>
            <a:r>
              <a:rPr lang="en-US" sz="1600" b="1" dirty="0"/>
              <a:t>]</a:t>
            </a:r>
          </a:p>
          <a:p>
            <a:pPr lvl="5"/>
            <a:r>
              <a:rPr lang="en-US" sz="1600" b="1" dirty="0"/>
              <a:t> []              	 [ </a:t>
            </a:r>
            <a:r>
              <a:rPr lang="en-US" sz="1600" dirty="0"/>
              <a:t>0, 1, 3, 2, 4, 5 </a:t>
            </a:r>
            <a:r>
              <a:rPr lang="en-US" sz="1600" b="1" dirty="0"/>
              <a:t>]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7287327" y="4889494"/>
            <a:ext cx="6960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</a:p>
          <a:p>
            <a:r>
              <a:rPr lang="en-US" b="1" dirty="0" smtClean="0"/>
              <a:t>  1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3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2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4</a:t>
            </a:r>
          </a:p>
          <a:p>
            <a:r>
              <a:rPr lang="en-US" b="1" dirty="0" smtClean="0"/>
              <a:t>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968277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0A0B80-C671-45FE-AD43-BCCECA32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implementation</a:t>
            </a:r>
            <a:br>
              <a:rPr lang="en-US" sz="3200" dirty="0"/>
            </a:br>
            <a:r>
              <a:rPr lang="en-US" sz="2000" b="1" dirty="0"/>
              <a:t>DEPTH First Search (DFS)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83256C-DAFE-4855-A791-481784FAD0A6}"/>
              </a:ext>
            </a:extLst>
          </p:cNvPr>
          <p:cNvSpPr txBox="1"/>
          <p:nvPr/>
        </p:nvSpPr>
        <p:spPr>
          <a:xfrm>
            <a:off x="1251693" y="3390205"/>
            <a:ext cx="457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CODEALONG!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E3A70C93-FBFE-4C6B-9718-B3E23D7AF78C}"/>
              </a:ext>
            </a:extLst>
          </p:cNvPr>
          <p:cNvSpPr/>
          <p:nvPr/>
        </p:nvSpPr>
        <p:spPr>
          <a:xfrm>
            <a:off x="6195467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A9D8A195-C61E-45AF-8911-D48B6D5EFA63}"/>
              </a:ext>
            </a:extLst>
          </p:cNvPr>
          <p:cNvSpPr/>
          <p:nvPr/>
        </p:nvSpPr>
        <p:spPr>
          <a:xfrm>
            <a:off x="7766536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2530DC6F-0310-49DD-B461-F5E79C06D842}"/>
              </a:ext>
            </a:extLst>
          </p:cNvPr>
          <p:cNvSpPr/>
          <p:nvPr/>
        </p:nvSpPr>
        <p:spPr>
          <a:xfrm>
            <a:off x="7747682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2D30383C-AFC4-4EF5-A144-B7D7383317B0}"/>
              </a:ext>
            </a:extLst>
          </p:cNvPr>
          <p:cNvSpPr/>
          <p:nvPr/>
        </p:nvSpPr>
        <p:spPr>
          <a:xfrm>
            <a:off x="9318751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B7933EEF-65C0-4D7E-8EDC-F9EC80CC53A9}"/>
              </a:ext>
            </a:extLst>
          </p:cNvPr>
          <p:cNvSpPr/>
          <p:nvPr/>
        </p:nvSpPr>
        <p:spPr>
          <a:xfrm>
            <a:off x="6214321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ACBC3861-7CD0-492B-A8F2-5D5897647B0E}"/>
              </a:ext>
            </a:extLst>
          </p:cNvPr>
          <p:cNvSpPr/>
          <p:nvPr/>
        </p:nvSpPr>
        <p:spPr>
          <a:xfrm>
            <a:off x="9303029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BD2AC117-99A4-4902-86EA-A6FFA7DC4319}"/>
              </a:ext>
            </a:extLst>
          </p:cNvPr>
          <p:cNvCxnSpPr>
            <a:stCxn id="18" idx="4"/>
            <a:endCxn id="22" idx="0"/>
          </p:cNvCxnSpPr>
          <p:nvPr/>
        </p:nvCxnSpPr>
        <p:spPr>
          <a:xfrm>
            <a:off x="6741397" y="3425625"/>
            <a:ext cx="18854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DA3EDF12-09A3-47E6-94BF-4D56401E8BC1}"/>
              </a:ext>
            </a:extLst>
          </p:cNvPr>
          <p:cNvCxnSpPr>
            <a:cxnSpLocks/>
            <a:stCxn id="18" idx="5"/>
            <a:endCxn id="19" idx="1"/>
          </p:cNvCxnSpPr>
          <p:nvPr/>
        </p:nvCxnSpPr>
        <p:spPr>
          <a:xfrm>
            <a:off x="7127428" y="3292943"/>
            <a:ext cx="799007" cy="59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3EF20996-34DB-42A5-BA07-F3C4B821C43B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>
            <a:off x="7287327" y="2972620"/>
            <a:ext cx="460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03765C78-6E44-42E8-A389-88D3C0C77CD7}"/>
              </a:ext>
            </a:extLst>
          </p:cNvPr>
          <p:cNvCxnSpPr>
            <a:cxnSpLocks/>
            <a:stCxn id="20" idx="4"/>
            <a:endCxn id="19" idx="0"/>
          </p:cNvCxnSpPr>
          <p:nvPr/>
        </p:nvCxnSpPr>
        <p:spPr>
          <a:xfrm>
            <a:off x="8293612" y="3425625"/>
            <a:ext cx="18854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7856A272-8E7D-4F00-A51D-8615A11FB3C6}"/>
              </a:ext>
            </a:extLst>
          </p:cNvPr>
          <p:cNvCxnSpPr>
            <a:cxnSpLocks/>
            <a:stCxn id="20" idx="5"/>
            <a:endCxn id="21" idx="1"/>
          </p:cNvCxnSpPr>
          <p:nvPr/>
        </p:nvCxnSpPr>
        <p:spPr>
          <a:xfrm>
            <a:off x="8679643" y="3292943"/>
            <a:ext cx="799007" cy="59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8F292BE1-F59D-4B85-A0E1-7132A3805CF7}"/>
              </a:ext>
            </a:extLst>
          </p:cNvPr>
          <p:cNvCxnSpPr>
            <a:cxnSpLocks/>
            <a:stCxn id="21" idx="2"/>
            <a:endCxn id="19" idx="6"/>
          </p:cNvCxnSpPr>
          <p:nvPr/>
        </p:nvCxnSpPr>
        <p:spPr>
          <a:xfrm flipH="1">
            <a:off x="8858396" y="4212543"/>
            <a:ext cx="460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EAB267AB-B304-4A9B-8571-FB119ECDBD6D}"/>
              </a:ext>
            </a:extLst>
          </p:cNvPr>
          <p:cNvCxnSpPr>
            <a:cxnSpLocks/>
            <a:stCxn id="21" idx="0"/>
            <a:endCxn id="23" idx="4"/>
          </p:cNvCxnSpPr>
          <p:nvPr/>
        </p:nvCxnSpPr>
        <p:spPr>
          <a:xfrm flipH="1" flipV="1">
            <a:off x="9848959" y="3425625"/>
            <a:ext cx="15722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F90FF63D-F398-4F70-A13B-B076C40D0D95}"/>
              </a:ext>
            </a:extLst>
          </p:cNvPr>
          <p:cNvCxnSpPr>
            <a:cxnSpLocks/>
            <a:stCxn id="23" idx="2"/>
            <a:endCxn id="20" idx="6"/>
          </p:cNvCxnSpPr>
          <p:nvPr/>
        </p:nvCxnSpPr>
        <p:spPr>
          <a:xfrm flipH="1">
            <a:off x="8839542" y="2972620"/>
            <a:ext cx="463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8878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0A0B80-C671-45FE-AD43-BCCECA32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tidbits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83256C-DAFE-4855-A791-481784FAD0A6}"/>
              </a:ext>
            </a:extLst>
          </p:cNvPr>
          <p:cNvSpPr txBox="1"/>
          <p:nvPr/>
        </p:nvSpPr>
        <p:spPr>
          <a:xfrm>
            <a:off x="2231137" y="2601640"/>
            <a:ext cx="38201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BFS </a:t>
            </a:r>
            <a:r>
              <a:rPr lang="en-US" dirty="0"/>
              <a:t>is awesome for finding shortest path between two nodes in an unweighted graph.</a:t>
            </a:r>
          </a:p>
          <a:p>
            <a:endParaRPr lang="en-US" dirty="0"/>
          </a:p>
          <a:p>
            <a:r>
              <a:rPr lang="en-US" b="1" dirty="0"/>
              <a:t>BFS </a:t>
            </a:r>
            <a:r>
              <a:rPr lang="en-US" dirty="0"/>
              <a:t>– think of queues and iterative implementation.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EA3CE33-3193-4A10-B752-AF0D734241BC}"/>
              </a:ext>
            </a:extLst>
          </p:cNvPr>
          <p:cNvSpPr txBox="1"/>
          <p:nvPr/>
        </p:nvSpPr>
        <p:spPr>
          <a:xfrm>
            <a:off x="6051259" y="2601640"/>
            <a:ext cx="39096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DFS </a:t>
            </a:r>
            <a:r>
              <a:rPr lang="en-US" dirty="0"/>
              <a:t>is awesome for going through each node. Technically doable with either BFS/DFS though.</a:t>
            </a:r>
          </a:p>
          <a:p>
            <a:endParaRPr lang="en-US" dirty="0"/>
          </a:p>
          <a:p>
            <a:r>
              <a:rPr lang="en-US" b="1" dirty="0"/>
              <a:t>DFS </a:t>
            </a:r>
            <a:r>
              <a:rPr lang="en-US" dirty="0"/>
              <a:t>– think of stacks/recursion.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E019EA2-B23D-4DDF-B114-6802B3C7FF2C}"/>
              </a:ext>
            </a:extLst>
          </p:cNvPr>
          <p:cNvSpPr txBox="1"/>
          <p:nvPr/>
        </p:nvSpPr>
        <p:spPr>
          <a:xfrm>
            <a:off x="2231136" y="5063735"/>
            <a:ext cx="77900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 implementation, the way we track the processed nodes doesn’t matter. But the way we track the discovered nodes does.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With BFS, use a queue</a:t>
            </a:r>
          </a:p>
          <a:p>
            <a:pPr algn="ctr"/>
            <a:r>
              <a:rPr lang="en-US" dirty="0"/>
              <a:t>With DFS, use a stack.</a:t>
            </a:r>
          </a:p>
        </p:txBody>
      </p:sp>
    </p:spTree>
    <p:extLst>
      <p:ext uri="{BB962C8B-B14F-4D97-AF65-F5344CB8AC3E}">
        <p14:creationId xmlns:p14="http://schemas.microsoft.com/office/powerpoint/2010/main" val="35328864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code for an in-order, pre-order, and post-order traversal of a binary tree.</a:t>
            </a:r>
          </a:p>
          <a:p>
            <a:r>
              <a:rPr lang="en-US" dirty="0" smtClean="0"/>
              <a:t>Given a binary tree, find its minimum depth.</a:t>
            </a:r>
          </a:p>
          <a:p>
            <a:r>
              <a:rPr lang="en-US" dirty="0" smtClean="0"/>
              <a:t>Given a binary tree and two values in the tree, find their lowest common ancestor.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1398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Algorithm Design Manual by Steven </a:t>
            </a:r>
            <a:r>
              <a:rPr lang="en-US" dirty="0" err="1" smtClean="0"/>
              <a:t>Skiena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jeshu.weebly.com/uploads/5/2/6/0/5260012/skiena-the_algorithm_design_manual.pdf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568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C695E9-BED5-43C0-AC2E-E02ED8962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graphs?</a:t>
            </a:r>
          </a:p>
        </p:txBody>
      </p:sp>
      <p:pic>
        <p:nvPicPr>
          <p:cNvPr id="2050" name="Picture 2" descr="http://www.quickanddirtytips.com/sites/default/files/images/5360/line_graph.png">
            <a:extLst>
              <a:ext uri="{FF2B5EF4-FFF2-40B4-BE49-F238E27FC236}">
                <a16:creationId xmlns:a16="http://schemas.microsoft.com/office/drawing/2014/main" xmlns="" id="{B45A71C8-6160-4506-A945-1286327DF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681" y="2542398"/>
            <a:ext cx="5862638" cy="414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536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C695E9-BED5-43C0-AC2E-E02ED8962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graphs?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36DC10E6-FF3E-4069-9C3C-64434DDB9BDE}"/>
              </a:ext>
            </a:extLst>
          </p:cNvPr>
          <p:cNvSpPr/>
          <p:nvPr/>
        </p:nvSpPr>
        <p:spPr>
          <a:xfrm>
            <a:off x="2416027" y="4903362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3DE4B389-2DE2-4D7D-ACCD-5149A9D77C13}"/>
              </a:ext>
            </a:extLst>
          </p:cNvPr>
          <p:cNvSpPr/>
          <p:nvPr/>
        </p:nvSpPr>
        <p:spPr>
          <a:xfrm>
            <a:off x="2155968" y="4256710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E59DDD83-D5AC-4064-8367-AA9729377A65}"/>
              </a:ext>
            </a:extLst>
          </p:cNvPr>
          <p:cNvSpPr/>
          <p:nvPr/>
        </p:nvSpPr>
        <p:spPr>
          <a:xfrm>
            <a:off x="3340214" y="4256710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92E86A33-B915-4E6C-B127-17474CD55BFF}"/>
              </a:ext>
            </a:extLst>
          </p:cNvPr>
          <p:cNvSpPr/>
          <p:nvPr/>
        </p:nvSpPr>
        <p:spPr>
          <a:xfrm>
            <a:off x="3080155" y="4903361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52D92EAF-01F5-4DEF-9461-792B9DB753D9}"/>
              </a:ext>
            </a:extLst>
          </p:cNvPr>
          <p:cNvSpPr/>
          <p:nvPr/>
        </p:nvSpPr>
        <p:spPr>
          <a:xfrm>
            <a:off x="3080155" y="3610057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8426A3C1-4715-4CE7-81BF-0C3E44149210}"/>
              </a:ext>
            </a:extLst>
          </p:cNvPr>
          <p:cNvSpPr/>
          <p:nvPr/>
        </p:nvSpPr>
        <p:spPr>
          <a:xfrm>
            <a:off x="2416027" y="3610058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BC08D1D7-817E-4139-8AE1-8E8484B5A911}"/>
              </a:ext>
            </a:extLst>
          </p:cNvPr>
          <p:cNvSpPr/>
          <p:nvPr/>
        </p:nvSpPr>
        <p:spPr>
          <a:xfrm>
            <a:off x="5965970" y="4256710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90724CBA-F6EB-41BF-951A-DCEE3B4AD458}"/>
              </a:ext>
            </a:extLst>
          </p:cNvPr>
          <p:cNvCxnSpPr>
            <a:stCxn id="5" idx="0"/>
            <a:endCxn id="9" idx="3"/>
          </p:cNvCxnSpPr>
          <p:nvPr/>
        </p:nvCxnSpPr>
        <p:spPr>
          <a:xfrm flipV="1">
            <a:off x="2285998" y="3832032"/>
            <a:ext cx="168114" cy="424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6C584952-54CC-4934-999A-551760DE0D52}"/>
              </a:ext>
            </a:extLst>
          </p:cNvPr>
          <p:cNvCxnSpPr>
            <a:cxnSpLocks/>
            <a:stCxn id="5" idx="4"/>
            <a:endCxn id="3" idx="1"/>
          </p:cNvCxnSpPr>
          <p:nvPr/>
        </p:nvCxnSpPr>
        <p:spPr>
          <a:xfrm>
            <a:off x="2285998" y="4516769"/>
            <a:ext cx="168114" cy="424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F44D5917-B31F-46CF-9AD1-B5272AB078D7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2676086" y="3740087"/>
            <a:ext cx="40406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174B918A-1ABC-4411-8DB3-4D4B6804EEDC}"/>
              </a:ext>
            </a:extLst>
          </p:cNvPr>
          <p:cNvCxnSpPr>
            <a:cxnSpLocks/>
            <a:stCxn id="8" idx="5"/>
            <a:endCxn id="6" idx="0"/>
          </p:cNvCxnSpPr>
          <p:nvPr/>
        </p:nvCxnSpPr>
        <p:spPr>
          <a:xfrm>
            <a:off x="3302129" y="3832031"/>
            <a:ext cx="168115" cy="424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EA64DE28-E396-4351-AD29-FBFFB9A6E717}"/>
              </a:ext>
            </a:extLst>
          </p:cNvPr>
          <p:cNvCxnSpPr>
            <a:cxnSpLocks/>
            <a:stCxn id="7" idx="7"/>
            <a:endCxn id="6" idx="4"/>
          </p:cNvCxnSpPr>
          <p:nvPr/>
        </p:nvCxnSpPr>
        <p:spPr>
          <a:xfrm flipV="1">
            <a:off x="3302129" y="4516769"/>
            <a:ext cx="168115" cy="424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9419000B-6BC5-42C0-87EF-5802C20ACBC0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 flipV="1">
            <a:off x="2676086" y="5033391"/>
            <a:ext cx="40406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457F1CD9-1E3B-43BF-8E4E-6BD3948E2742}"/>
              </a:ext>
            </a:extLst>
          </p:cNvPr>
          <p:cNvSpPr/>
          <p:nvPr/>
        </p:nvSpPr>
        <p:spPr>
          <a:xfrm>
            <a:off x="5455640" y="3610057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21454233-9214-45E2-A510-C61428157C4D}"/>
              </a:ext>
            </a:extLst>
          </p:cNvPr>
          <p:cNvSpPr/>
          <p:nvPr/>
        </p:nvSpPr>
        <p:spPr>
          <a:xfrm>
            <a:off x="5965969" y="3349998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D1C81675-1E84-4974-B8D8-9471BD5A3720}"/>
              </a:ext>
            </a:extLst>
          </p:cNvPr>
          <p:cNvSpPr/>
          <p:nvPr/>
        </p:nvSpPr>
        <p:spPr>
          <a:xfrm>
            <a:off x="6452528" y="3610057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99106E4B-9CF3-46B3-A0B9-B063918D4D50}"/>
              </a:ext>
            </a:extLst>
          </p:cNvPr>
          <p:cNvSpPr/>
          <p:nvPr/>
        </p:nvSpPr>
        <p:spPr>
          <a:xfrm>
            <a:off x="5195581" y="4251812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D5629A4B-B165-4E1B-ACD8-07586AE46330}"/>
              </a:ext>
            </a:extLst>
          </p:cNvPr>
          <p:cNvSpPr/>
          <p:nvPr/>
        </p:nvSpPr>
        <p:spPr>
          <a:xfrm>
            <a:off x="5455640" y="4893567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02A62133-A64C-4B6D-9A71-51644E9D0190}"/>
              </a:ext>
            </a:extLst>
          </p:cNvPr>
          <p:cNvSpPr/>
          <p:nvPr/>
        </p:nvSpPr>
        <p:spPr>
          <a:xfrm>
            <a:off x="5965969" y="5209314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57CA8B87-B15B-4FDD-8098-3809F5B222A7}"/>
              </a:ext>
            </a:extLst>
          </p:cNvPr>
          <p:cNvSpPr/>
          <p:nvPr/>
        </p:nvSpPr>
        <p:spPr>
          <a:xfrm>
            <a:off x="6736359" y="4251812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9BC6B002-ACFB-4752-8611-896A2AAF41DE}"/>
              </a:ext>
            </a:extLst>
          </p:cNvPr>
          <p:cNvSpPr/>
          <p:nvPr/>
        </p:nvSpPr>
        <p:spPr>
          <a:xfrm>
            <a:off x="6452528" y="4893566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967BB18D-C2E8-47CC-89C6-96971583F412}"/>
              </a:ext>
            </a:extLst>
          </p:cNvPr>
          <p:cNvCxnSpPr>
            <a:stCxn id="10" idx="1"/>
            <a:endCxn id="28" idx="5"/>
          </p:cNvCxnSpPr>
          <p:nvPr/>
        </p:nvCxnSpPr>
        <p:spPr>
          <a:xfrm flipH="1" flipV="1">
            <a:off x="5677614" y="3832031"/>
            <a:ext cx="326441" cy="46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5478C5D7-B973-4E16-9AB9-A12EEC89702F}"/>
              </a:ext>
            </a:extLst>
          </p:cNvPr>
          <p:cNvCxnSpPr>
            <a:cxnSpLocks/>
            <a:stCxn id="10" idx="0"/>
            <a:endCxn id="29" idx="4"/>
          </p:cNvCxnSpPr>
          <p:nvPr/>
        </p:nvCxnSpPr>
        <p:spPr>
          <a:xfrm flipH="1" flipV="1">
            <a:off x="6095999" y="3610057"/>
            <a:ext cx="1" cy="646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493AEFA6-BEB7-4DA9-B3FE-E8476299C2E3}"/>
              </a:ext>
            </a:extLst>
          </p:cNvPr>
          <p:cNvCxnSpPr>
            <a:cxnSpLocks/>
            <a:stCxn id="10" idx="7"/>
            <a:endCxn id="30" idx="3"/>
          </p:cNvCxnSpPr>
          <p:nvPr/>
        </p:nvCxnSpPr>
        <p:spPr>
          <a:xfrm flipV="1">
            <a:off x="6187944" y="3832031"/>
            <a:ext cx="302669" cy="46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80CE8F4D-D25E-49A3-9215-DD0F5C07EBA5}"/>
              </a:ext>
            </a:extLst>
          </p:cNvPr>
          <p:cNvCxnSpPr>
            <a:cxnSpLocks/>
            <a:stCxn id="10" idx="2"/>
            <a:endCxn id="31" idx="6"/>
          </p:cNvCxnSpPr>
          <p:nvPr/>
        </p:nvCxnSpPr>
        <p:spPr>
          <a:xfrm flipH="1" flipV="1">
            <a:off x="5455640" y="4381842"/>
            <a:ext cx="510330" cy="4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1D02E6C0-B4B9-4B12-B544-55A7205F8A9D}"/>
              </a:ext>
            </a:extLst>
          </p:cNvPr>
          <p:cNvCxnSpPr>
            <a:cxnSpLocks/>
            <a:stCxn id="10" idx="3"/>
            <a:endCxn id="32" idx="7"/>
          </p:cNvCxnSpPr>
          <p:nvPr/>
        </p:nvCxnSpPr>
        <p:spPr>
          <a:xfrm flipH="1">
            <a:off x="5677614" y="4478684"/>
            <a:ext cx="326441" cy="452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1AA88706-0413-43B4-9E22-9CF173E76373}"/>
              </a:ext>
            </a:extLst>
          </p:cNvPr>
          <p:cNvCxnSpPr>
            <a:cxnSpLocks/>
            <a:stCxn id="10" idx="4"/>
            <a:endCxn id="33" idx="0"/>
          </p:cNvCxnSpPr>
          <p:nvPr/>
        </p:nvCxnSpPr>
        <p:spPr>
          <a:xfrm flipH="1">
            <a:off x="6095999" y="4516769"/>
            <a:ext cx="1" cy="692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xmlns="" id="{350BB44E-8781-4DF1-ACB2-9D14B005E0CE}"/>
              </a:ext>
            </a:extLst>
          </p:cNvPr>
          <p:cNvCxnSpPr>
            <a:cxnSpLocks/>
            <a:stCxn id="34" idx="2"/>
            <a:endCxn id="10" idx="6"/>
          </p:cNvCxnSpPr>
          <p:nvPr/>
        </p:nvCxnSpPr>
        <p:spPr>
          <a:xfrm flipH="1">
            <a:off x="6226029" y="4381842"/>
            <a:ext cx="510330" cy="4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xmlns="" id="{42D9FBCC-C1E3-4CFF-B74D-1D2D4DB64648}"/>
              </a:ext>
            </a:extLst>
          </p:cNvPr>
          <p:cNvCxnSpPr>
            <a:cxnSpLocks/>
            <a:stCxn id="35" idx="1"/>
            <a:endCxn id="10" idx="5"/>
          </p:cNvCxnSpPr>
          <p:nvPr/>
        </p:nvCxnSpPr>
        <p:spPr>
          <a:xfrm flipH="1" flipV="1">
            <a:off x="6187944" y="4478684"/>
            <a:ext cx="302669" cy="452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xmlns="" id="{1BCD16E8-55ED-4B77-93B6-F27958FCEA2C}"/>
              </a:ext>
            </a:extLst>
          </p:cNvPr>
          <p:cNvSpPr/>
          <p:nvPr/>
        </p:nvSpPr>
        <p:spPr>
          <a:xfrm>
            <a:off x="8981814" y="3743946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xmlns="" id="{6719A17A-6DD5-4363-9E1D-37425A2C0F96}"/>
              </a:ext>
            </a:extLst>
          </p:cNvPr>
          <p:cNvSpPr/>
          <p:nvPr/>
        </p:nvSpPr>
        <p:spPr>
          <a:xfrm>
            <a:off x="9434815" y="4262659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xmlns="" id="{B47ACD58-4260-4BA1-825E-DF456D2827F3}"/>
              </a:ext>
            </a:extLst>
          </p:cNvPr>
          <p:cNvSpPr/>
          <p:nvPr/>
        </p:nvSpPr>
        <p:spPr>
          <a:xfrm>
            <a:off x="8558169" y="4262659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xmlns="" id="{B052E845-A883-43CF-941F-C9D4565A1B5D}"/>
              </a:ext>
            </a:extLst>
          </p:cNvPr>
          <p:cNvSpPr/>
          <p:nvPr/>
        </p:nvSpPr>
        <p:spPr>
          <a:xfrm>
            <a:off x="8282730" y="4862996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xmlns="" id="{1DB76BB5-663B-4641-A13A-226AD5B2F499}"/>
              </a:ext>
            </a:extLst>
          </p:cNvPr>
          <p:cNvSpPr/>
          <p:nvPr/>
        </p:nvSpPr>
        <p:spPr>
          <a:xfrm>
            <a:off x="8833605" y="4880984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814A4D71-2C1C-4F6C-9396-B8BECC3956DA}"/>
              </a:ext>
            </a:extLst>
          </p:cNvPr>
          <p:cNvSpPr/>
          <p:nvPr/>
        </p:nvSpPr>
        <p:spPr>
          <a:xfrm>
            <a:off x="9792748" y="4872631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501D7B2F-2D1E-4713-AC21-682BF39404E6}"/>
              </a:ext>
            </a:extLst>
          </p:cNvPr>
          <p:cNvSpPr/>
          <p:nvPr/>
        </p:nvSpPr>
        <p:spPr>
          <a:xfrm>
            <a:off x="9241873" y="4872630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xmlns="" id="{26C7933D-A9FA-444B-9855-6DD87BD22DEC}"/>
              </a:ext>
            </a:extLst>
          </p:cNvPr>
          <p:cNvCxnSpPr>
            <a:stCxn id="63" idx="2"/>
            <a:endCxn id="65" idx="0"/>
          </p:cNvCxnSpPr>
          <p:nvPr/>
        </p:nvCxnSpPr>
        <p:spPr>
          <a:xfrm flipH="1">
            <a:off x="8688199" y="3873976"/>
            <a:ext cx="293615" cy="388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xmlns="" id="{E04AF3A4-7856-420E-A32E-17DC676F43A8}"/>
              </a:ext>
            </a:extLst>
          </p:cNvPr>
          <p:cNvCxnSpPr>
            <a:cxnSpLocks/>
            <a:stCxn id="63" idx="6"/>
            <a:endCxn id="64" idx="0"/>
          </p:cNvCxnSpPr>
          <p:nvPr/>
        </p:nvCxnSpPr>
        <p:spPr>
          <a:xfrm>
            <a:off x="9241873" y="3873976"/>
            <a:ext cx="322972" cy="388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51905173-97BE-4482-AFFE-58B0B35C2B9B}"/>
              </a:ext>
            </a:extLst>
          </p:cNvPr>
          <p:cNvCxnSpPr>
            <a:cxnSpLocks/>
            <a:stCxn id="65" idx="2"/>
            <a:endCxn id="66" idx="0"/>
          </p:cNvCxnSpPr>
          <p:nvPr/>
        </p:nvCxnSpPr>
        <p:spPr>
          <a:xfrm flipH="1">
            <a:off x="8412760" y="4392689"/>
            <a:ext cx="145409" cy="470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xmlns="" id="{FC7C5391-4407-494D-B404-5357D51B47BA}"/>
              </a:ext>
            </a:extLst>
          </p:cNvPr>
          <p:cNvCxnSpPr>
            <a:cxnSpLocks/>
            <a:stCxn id="65" idx="6"/>
            <a:endCxn id="67" idx="0"/>
          </p:cNvCxnSpPr>
          <p:nvPr/>
        </p:nvCxnSpPr>
        <p:spPr>
          <a:xfrm>
            <a:off x="8818228" y="4392689"/>
            <a:ext cx="145407" cy="488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FEAE366E-4A29-4EEC-838E-1B09F214AA48}"/>
              </a:ext>
            </a:extLst>
          </p:cNvPr>
          <p:cNvCxnSpPr>
            <a:cxnSpLocks/>
            <a:stCxn id="64" idx="2"/>
            <a:endCxn id="69" idx="0"/>
          </p:cNvCxnSpPr>
          <p:nvPr/>
        </p:nvCxnSpPr>
        <p:spPr>
          <a:xfrm flipH="1">
            <a:off x="9371903" y="4392689"/>
            <a:ext cx="62912" cy="479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xmlns="" id="{6765897B-4701-46F7-A21C-A3CC692EDEC0}"/>
              </a:ext>
            </a:extLst>
          </p:cNvPr>
          <p:cNvCxnSpPr>
            <a:cxnSpLocks/>
            <a:stCxn id="64" idx="6"/>
            <a:endCxn id="68" idx="0"/>
          </p:cNvCxnSpPr>
          <p:nvPr/>
        </p:nvCxnSpPr>
        <p:spPr>
          <a:xfrm>
            <a:off x="9694874" y="4392689"/>
            <a:ext cx="227904" cy="479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126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5FFEAB-9EF4-47C6-82DC-7EECC2C44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graphs?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4A4ABB-EC7C-436F-B6BF-1AE1584F2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46433"/>
            <a:ext cx="7729728" cy="3101983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/>
              <a:t>A collection of </a:t>
            </a:r>
            <a:r>
              <a:rPr lang="en-US" b="1" i="1" dirty="0"/>
              <a:t>nodes</a:t>
            </a:r>
            <a:r>
              <a:rPr lang="en-US" i="1" dirty="0"/>
              <a:t> with </a:t>
            </a:r>
            <a:r>
              <a:rPr lang="en-US" b="1" i="1" dirty="0"/>
              <a:t>edges</a:t>
            </a:r>
            <a:r>
              <a:rPr lang="en-US" i="1" dirty="0"/>
              <a:t> between (some of) them.</a:t>
            </a:r>
          </a:p>
          <a:p>
            <a:pPr marL="0" indent="0" algn="ctr">
              <a:buNone/>
            </a:pPr>
            <a:r>
              <a:rPr lang="en-US" b="1" i="1" dirty="0"/>
              <a:t>*edges </a:t>
            </a:r>
            <a:r>
              <a:rPr lang="en-US" i="1" dirty="0"/>
              <a:t>are also called </a:t>
            </a:r>
            <a:r>
              <a:rPr lang="en-US" b="1" i="1" dirty="0"/>
              <a:t>vertices</a:t>
            </a:r>
          </a:p>
        </p:txBody>
      </p:sp>
    </p:spTree>
    <p:extLst>
      <p:ext uri="{BB962C8B-B14F-4D97-AF65-F5344CB8AC3E}">
        <p14:creationId xmlns:p14="http://schemas.microsoft.com/office/powerpoint/2010/main" val="1020578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5FFEAB-9EF4-47C6-82DC-7EECC2C44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graphs?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4A4ABB-EC7C-436F-B6BF-1AE1584F2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06418"/>
            <a:ext cx="7729728" cy="925348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/>
              <a:t>A collection of </a:t>
            </a:r>
            <a:r>
              <a:rPr lang="en-US" b="1" i="1" dirty="0"/>
              <a:t>nodes</a:t>
            </a:r>
            <a:r>
              <a:rPr lang="en-US" i="1" dirty="0"/>
              <a:t> with </a:t>
            </a:r>
            <a:r>
              <a:rPr lang="en-US" b="1" i="1" dirty="0"/>
              <a:t>edges</a:t>
            </a:r>
            <a:r>
              <a:rPr lang="en-US" i="1" dirty="0"/>
              <a:t> between (some of) them.</a:t>
            </a:r>
          </a:p>
          <a:p>
            <a:pPr marL="0" indent="0" algn="ctr">
              <a:buNone/>
            </a:pPr>
            <a:r>
              <a:rPr lang="en-US" b="1" i="1" dirty="0"/>
              <a:t>*edges </a:t>
            </a:r>
            <a:r>
              <a:rPr lang="en-US" i="1" dirty="0"/>
              <a:t>are also called </a:t>
            </a:r>
            <a:r>
              <a:rPr lang="en-US" b="1" i="1" dirty="0"/>
              <a:t>vertices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A112A412-5264-4EEE-BC77-63A1260DE43B}"/>
              </a:ext>
            </a:extLst>
          </p:cNvPr>
          <p:cNvSpPr/>
          <p:nvPr/>
        </p:nvSpPr>
        <p:spPr>
          <a:xfrm>
            <a:off x="3293262" y="4469127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Ashish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A636791F-920B-47E5-B147-F198D7186BEF}"/>
              </a:ext>
            </a:extLst>
          </p:cNvPr>
          <p:cNvSpPr/>
          <p:nvPr/>
        </p:nvSpPr>
        <p:spPr>
          <a:xfrm>
            <a:off x="5388559" y="361960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C632D8CD-344D-4847-8795-6323F3D6B0B1}"/>
              </a:ext>
            </a:extLst>
          </p:cNvPr>
          <p:cNvSpPr/>
          <p:nvPr/>
        </p:nvSpPr>
        <p:spPr>
          <a:xfrm>
            <a:off x="4459797" y="5771653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14D31B25-43C2-4E4F-BF5F-7F196B61F011}"/>
              </a:ext>
            </a:extLst>
          </p:cNvPr>
          <p:cNvSpPr/>
          <p:nvPr/>
        </p:nvSpPr>
        <p:spPr>
          <a:xfrm>
            <a:off x="7136298" y="446912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Marc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DCE89849-5E18-47EB-9F5B-12A55177E3D8}"/>
              </a:ext>
            </a:extLst>
          </p:cNvPr>
          <p:cNvSpPr/>
          <p:nvPr/>
        </p:nvSpPr>
        <p:spPr>
          <a:xfrm>
            <a:off x="6207536" y="5771652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Samee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D07F43CB-D415-4304-A2EC-9634173D41C2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5005727" y="4525617"/>
            <a:ext cx="928762" cy="124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B28AC787-2D29-441D-898A-77213CB199CB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4364881" y="4072612"/>
            <a:ext cx="1023678" cy="84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DEDBC809-E81E-4FAC-88FC-F5BA9B2B7B45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5551657" y="6224658"/>
            <a:ext cx="6558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CBEB927A-68BA-4505-ADE0-8145FC6994BB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5934489" y="4525617"/>
            <a:ext cx="818977" cy="124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0455ED96-1E55-498F-B7A3-1A28335E0876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6480419" y="4072612"/>
            <a:ext cx="655879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29CB20F5-9C45-4E31-9D44-6D31541BE408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6753466" y="4922132"/>
            <a:ext cx="382832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AF8829FC-F7C4-4698-8D8B-B96A0DD81A62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5551657" y="4922132"/>
            <a:ext cx="1584641" cy="130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5FF6E787-A6EC-4D92-B227-03832AD0D158}"/>
              </a:ext>
            </a:extLst>
          </p:cNvPr>
          <p:cNvCxnSpPr>
            <a:cxnSpLocks/>
            <a:stCxn id="9" idx="2"/>
            <a:endCxn id="4" idx="6"/>
          </p:cNvCxnSpPr>
          <p:nvPr/>
        </p:nvCxnSpPr>
        <p:spPr>
          <a:xfrm flipH="1">
            <a:off x="4364881" y="4922132"/>
            <a:ext cx="27714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0A98D450-6532-4618-941C-99101B549335}"/>
              </a:ext>
            </a:extLst>
          </p:cNvPr>
          <p:cNvCxnSpPr>
            <a:cxnSpLocks/>
            <a:stCxn id="4" idx="6"/>
            <a:endCxn id="8" idx="0"/>
          </p:cNvCxnSpPr>
          <p:nvPr/>
        </p:nvCxnSpPr>
        <p:spPr>
          <a:xfrm>
            <a:off x="4364881" y="4922133"/>
            <a:ext cx="640846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xmlns="" id="{11FB9AAB-13D4-4EC0-A850-5B27AA61AEDB}"/>
              </a:ext>
            </a:extLst>
          </p:cNvPr>
          <p:cNvCxnSpPr>
            <a:cxnSpLocks/>
            <a:stCxn id="10" idx="2"/>
            <a:endCxn id="4" idx="6"/>
          </p:cNvCxnSpPr>
          <p:nvPr/>
        </p:nvCxnSpPr>
        <p:spPr>
          <a:xfrm flipH="1" flipV="1">
            <a:off x="4364881" y="4922133"/>
            <a:ext cx="1842655" cy="130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994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5FFEAB-9EF4-47C6-82DC-7EECC2C44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graphs?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4A4ABB-EC7C-436F-B6BF-1AE1584F2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46433"/>
            <a:ext cx="7729728" cy="3101983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/>
              <a:t>A collection of </a:t>
            </a:r>
            <a:r>
              <a:rPr lang="en-US" b="1" i="1" dirty="0"/>
              <a:t>nodes</a:t>
            </a:r>
            <a:r>
              <a:rPr lang="en-US" i="1" dirty="0"/>
              <a:t> with </a:t>
            </a:r>
            <a:r>
              <a:rPr lang="en-US" b="1" i="1" dirty="0"/>
              <a:t>edges</a:t>
            </a:r>
            <a:r>
              <a:rPr lang="en-US" i="1" dirty="0"/>
              <a:t> between (some of) them.</a:t>
            </a:r>
            <a:endParaRPr lang="en-US" b="1" i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A112A412-5264-4EEE-BC77-63A1260DE43B}"/>
              </a:ext>
            </a:extLst>
          </p:cNvPr>
          <p:cNvSpPr/>
          <p:nvPr/>
        </p:nvSpPr>
        <p:spPr>
          <a:xfrm>
            <a:off x="3293262" y="4469127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Ashish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A636791F-920B-47E5-B147-F198D7186BEF}"/>
              </a:ext>
            </a:extLst>
          </p:cNvPr>
          <p:cNvSpPr/>
          <p:nvPr/>
        </p:nvSpPr>
        <p:spPr>
          <a:xfrm>
            <a:off x="5388559" y="361960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C632D8CD-344D-4847-8795-6323F3D6B0B1}"/>
              </a:ext>
            </a:extLst>
          </p:cNvPr>
          <p:cNvSpPr/>
          <p:nvPr/>
        </p:nvSpPr>
        <p:spPr>
          <a:xfrm>
            <a:off x="4459797" y="5771653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14D31B25-43C2-4E4F-BF5F-7F196B61F011}"/>
              </a:ext>
            </a:extLst>
          </p:cNvPr>
          <p:cNvSpPr/>
          <p:nvPr/>
        </p:nvSpPr>
        <p:spPr>
          <a:xfrm>
            <a:off x="7136298" y="446912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Marc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DCE89849-5E18-47EB-9F5B-12A55177E3D8}"/>
              </a:ext>
            </a:extLst>
          </p:cNvPr>
          <p:cNvSpPr/>
          <p:nvPr/>
        </p:nvSpPr>
        <p:spPr>
          <a:xfrm>
            <a:off x="6207536" y="5771652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Samee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D07F43CB-D415-4304-A2EC-9634173D41C2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5005727" y="4525617"/>
            <a:ext cx="928762" cy="124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B28AC787-2D29-441D-898A-77213CB199CB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4364881" y="4072612"/>
            <a:ext cx="1023678" cy="84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DEDBC809-E81E-4FAC-88FC-F5BA9B2B7B45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5551657" y="6224658"/>
            <a:ext cx="6558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CBEB927A-68BA-4505-ADE0-8145FC6994BB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5934489" y="4525617"/>
            <a:ext cx="818977" cy="124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0455ED96-1E55-498F-B7A3-1A28335E0876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6480419" y="4072612"/>
            <a:ext cx="655879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29CB20F5-9C45-4E31-9D44-6D31541BE408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6753466" y="4922132"/>
            <a:ext cx="382832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AF8829FC-F7C4-4698-8D8B-B96A0DD81A62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5551657" y="4922132"/>
            <a:ext cx="1584641" cy="130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5FF6E787-A6EC-4D92-B227-03832AD0D158}"/>
              </a:ext>
            </a:extLst>
          </p:cNvPr>
          <p:cNvCxnSpPr>
            <a:cxnSpLocks/>
            <a:stCxn id="9" idx="2"/>
            <a:endCxn id="4" idx="6"/>
          </p:cNvCxnSpPr>
          <p:nvPr/>
        </p:nvCxnSpPr>
        <p:spPr>
          <a:xfrm flipH="1">
            <a:off x="4364881" y="4922132"/>
            <a:ext cx="27714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0A98D450-6532-4618-941C-99101B549335}"/>
              </a:ext>
            </a:extLst>
          </p:cNvPr>
          <p:cNvCxnSpPr>
            <a:cxnSpLocks/>
            <a:stCxn id="4" idx="6"/>
            <a:endCxn id="8" idx="0"/>
          </p:cNvCxnSpPr>
          <p:nvPr/>
        </p:nvCxnSpPr>
        <p:spPr>
          <a:xfrm>
            <a:off x="4364881" y="4922133"/>
            <a:ext cx="640846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xmlns="" id="{11FB9AAB-13D4-4EC0-A850-5B27AA61AEDB}"/>
              </a:ext>
            </a:extLst>
          </p:cNvPr>
          <p:cNvCxnSpPr>
            <a:cxnSpLocks/>
            <a:stCxn id="10" idx="2"/>
            <a:endCxn id="4" idx="6"/>
          </p:cNvCxnSpPr>
          <p:nvPr/>
        </p:nvCxnSpPr>
        <p:spPr>
          <a:xfrm flipH="1" flipV="1">
            <a:off x="4364881" y="4922133"/>
            <a:ext cx="1842655" cy="130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7D412CF-A4E3-493D-BE28-DB579C3D234A}"/>
              </a:ext>
            </a:extLst>
          </p:cNvPr>
          <p:cNvSpPr txBox="1"/>
          <p:nvPr/>
        </p:nvSpPr>
        <p:spPr>
          <a:xfrm>
            <a:off x="228844" y="4414299"/>
            <a:ext cx="29828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Undirected Graph</a:t>
            </a:r>
          </a:p>
          <a:p>
            <a:pPr algn="ctr"/>
            <a:endParaRPr lang="en-US" b="1" dirty="0"/>
          </a:p>
          <a:p>
            <a:pPr algn="ctr"/>
            <a:r>
              <a:rPr lang="en-US" dirty="0"/>
              <a:t>(No arrows; goes both ways)</a:t>
            </a:r>
          </a:p>
        </p:txBody>
      </p:sp>
    </p:spTree>
    <p:extLst>
      <p:ext uri="{BB962C8B-B14F-4D97-AF65-F5344CB8AC3E}">
        <p14:creationId xmlns:p14="http://schemas.microsoft.com/office/powerpoint/2010/main" val="4008550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5FFEAB-9EF4-47C6-82DC-7EECC2C44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graphs?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4A4ABB-EC7C-436F-B6BF-1AE1584F2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46433"/>
            <a:ext cx="7729728" cy="3101983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/>
              <a:t>What if not everyone knows each other?</a:t>
            </a:r>
            <a:endParaRPr lang="en-US" b="1" i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A112A412-5264-4EEE-BC77-63A1260DE43B}"/>
              </a:ext>
            </a:extLst>
          </p:cNvPr>
          <p:cNvSpPr/>
          <p:nvPr/>
        </p:nvSpPr>
        <p:spPr>
          <a:xfrm>
            <a:off x="3293262" y="4469127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Ashish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A636791F-920B-47E5-B147-F198D7186BEF}"/>
              </a:ext>
            </a:extLst>
          </p:cNvPr>
          <p:cNvSpPr/>
          <p:nvPr/>
        </p:nvSpPr>
        <p:spPr>
          <a:xfrm>
            <a:off x="5388559" y="361960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C632D8CD-344D-4847-8795-6323F3D6B0B1}"/>
              </a:ext>
            </a:extLst>
          </p:cNvPr>
          <p:cNvSpPr/>
          <p:nvPr/>
        </p:nvSpPr>
        <p:spPr>
          <a:xfrm>
            <a:off x="4459797" y="5771653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14D31B25-43C2-4E4F-BF5F-7F196B61F011}"/>
              </a:ext>
            </a:extLst>
          </p:cNvPr>
          <p:cNvSpPr/>
          <p:nvPr/>
        </p:nvSpPr>
        <p:spPr>
          <a:xfrm>
            <a:off x="7136298" y="446912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Marc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DCE89849-5E18-47EB-9F5B-12A55177E3D8}"/>
              </a:ext>
            </a:extLst>
          </p:cNvPr>
          <p:cNvSpPr/>
          <p:nvPr/>
        </p:nvSpPr>
        <p:spPr>
          <a:xfrm>
            <a:off x="6207536" y="5771652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Samee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D07F43CB-D415-4304-A2EC-9634173D41C2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5005727" y="4525617"/>
            <a:ext cx="928762" cy="124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B28AC787-2D29-441D-898A-77213CB199CB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4364881" y="4072612"/>
            <a:ext cx="1023678" cy="84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DEDBC809-E81E-4FAC-88FC-F5BA9B2B7B45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5551657" y="6224658"/>
            <a:ext cx="6558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CBEB927A-68BA-4505-ADE0-8145FC6994BB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5934489" y="4525617"/>
            <a:ext cx="818977" cy="124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0455ED96-1E55-498F-B7A3-1A28335E0876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6480419" y="4072612"/>
            <a:ext cx="655879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AF8829FC-F7C4-4698-8D8B-B96A0DD81A62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5551657" y="4922132"/>
            <a:ext cx="1584641" cy="130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5FF6E787-A6EC-4D92-B227-03832AD0D158}"/>
              </a:ext>
            </a:extLst>
          </p:cNvPr>
          <p:cNvCxnSpPr>
            <a:cxnSpLocks/>
            <a:stCxn id="9" idx="2"/>
            <a:endCxn id="4" idx="6"/>
          </p:cNvCxnSpPr>
          <p:nvPr/>
        </p:nvCxnSpPr>
        <p:spPr>
          <a:xfrm flipH="1">
            <a:off x="4364881" y="4922132"/>
            <a:ext cx="27714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0A98D450-6532-4618-941C-99101B549335}"/>
              </a:ext>
            </a:extLst>
          </p:cNvPr>
          <p:cNvCxnSpPr>
            <a:cxnSpLocks/>
            <a:stCxn id="4" idx="6"/>
            <a:endCxn id="8" idx="0"/>
          </p:cNvCxnSpPr>
          <p:nvPr/>
        </p:nvCxnSpPr>
        <p:spPr>
          <a:xfrm>
            <a:off x="4364881" y="4922133"/>
            <a:ext cx="640846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xmlns="" id="{11FB9AAB-13D4-4EC0-A850-5B27AA61AEDB}"/>
              </a:ext>
            </a:extLst>
          </p:cNvPr>
          <p:cNvCxnSpPr>
            <a:cxnSpLocks/>
            <a:stCxn id="10" idx="2"/>
            <a:endCxn id="4" idx="6"/>
          </p:cNvCxnSpPr>
          <p:nvPr/>
        </p:nvCxnSpPr>
        <p:spPr>
          <a:xfrm flipH="1" flipV="1">
            <a:off x="4364881" y="4922133"/>
            <a:ext cx="1842655" cy="130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1C23EE10-DD57-4BFE-8097-17417165B7F6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6753466" y="4922132"/>
            <a:ext cx="382832" cy="8495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9F559759-A6EA-40F8-8E10-DC08813D3299}"/>
              </a:ext>
            </a:extLst>
          </p:cNvPr>
          <p:cNvSpPr/>
          <p:nvPr/>
        </p:nvSpPr>
        <p:spPr>
          <a:xfrm>
            <a:off x="8884037" y="4469125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/>
              <a:t>Schmitty</a:t>
            </a:r>
            <a:endParaRPr lang="en-US" sz="130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35E32FAE-AA61-4CBC-BF4A-0A7D4BFE7B57}"/>
              </a:ext>
            </a:extLst>
          </p:cNvPr>
          <p:cNvCxnSpPr>
            <a:stCxn id="9" idx="6"/>
            <a:endCxn id="23" idx="2"/>
          </p:cNvCxnSpPr>
          <p:nvPr/>
        </p:nvCxnSpPr>
        <p:spPr>
          <a:xfrm flipV="1">
            <a:off x="8228158" y="4922131"/>
            <a:ext cx="655879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11490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324</TotalTime>
  <Words>1449</Words>
  <Application>Microsoft Macintosh PowerPoint</Application>
  <PresentationFormat>Widescreen</PresentationFormat>
  <Paragraphs>500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Abadi</vt:lpstr>
      <vt:lpstr>Calibri</vt:lpstr>
      <vt:lpstr>Gill Sans MT</vt:lpstr>
      <vt:lpstr>Wingdings</vt:lpstr>
      <vt:lpstr>Arial</vt:lpstr>
      <vt:lpstr>Parcel</vt:lpstr>
      <vt:lpstr>Algorithms Club</vt:lpstr>
      <vt:lpstr>Today’s Agenda</vt:lpstr>
      <vt:lpstr>Graphs &amp; Trees</vt:lpstr>
      <vt:lpstr>What are graphs?</vt:lpstr>
      <vt:lpstr>What are graphs?</vt:lpstr>
      <vt:lpstr>What are graphs?</vt:lpstr>
      <vt:lpstr>What are graphs?</vt:lpstr>
      <vt:lpstr>What are graphs?</vt:lpstr>
      <vt:lpstr>What are graphs?</vt:lpstr>
      <vt:lpstr>What are graphs?</vt:lpstr>
      <vt:lpstr>Graph terminology</vt:lpstr>
      <vt:lpstr>Graph terminology</vt:lpstr>
      <vt:lpstr>Graph terminology</vt:lpstr>
      <vt:lpstr>Graph terminology</vt:lpstr>
      <vt:lpstr>Representing graphs</vt:lpstr>
      <vt:lpstr>Representing graphs  Edge lists</vt:lpstr>
      <vt:lpstr>Representing graphs  Edge lists</vt:lpstr>
      <vt:lpstr>Representing graphs  Edge lists</vt:lpstr>
      <vt:lpstr>Representing graphs  Adjacency MATRIX</vt:lpstr>
      <vt:lpstr>Representing graphs  Adjacency MATRIX</vt:lpstr>
      <vt:lpstr>Representing graphs  Adjacency LIST</vt:lpstr>
      <vt:lpstr>Representing graphs  Adjacency LIST</vt:lpstr>
      <vt:lpstr>Big-O of Graph representations</vt:lpstr>
      <vt:lpstr>Big-O of Graph representations</vt:lpstr>
      <vt:lpstr>TREES </vt:lpstr>
      <vt:lpstr>Traversals Breadth First Search (BFS)</vt:lpstr>
      <vt:lpstr>Traversals Breadth First Search (BFS)</vt:lpstr>
      <vt:lpstr>Traversals Breadth First Search (BFS)</vt:lpstr>
      <vt:lpstr>Traversals Breadth First Search (BFS)</vt:lpstr>
      <vt:lpstr>implementation Breadth First Search (BFS)</vt:lpstr>
      <vt:lpstr>Traversals DEpth First Search (dFS)</vt:lpstr>
      <vt:lpstr>Traversals Depth First Search (DFS)</vt:lpstr>
      <vt:lpstr>implementation DEPTH First Search (DFS)</vt:lpstr>
      <vt:lpstr>tidbits</vt:lpstr>
      <vt:lpstr>Practice questions</vt:lpstr>
      <vt:lpstr>Continued reading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Club</dc:title>
  <dc:creator>Ashish Uppala</dc:creator>
  <cp:lastModifiedBy>Uppala, Ashish</cp:lastModifiedBy>
  <cp:revision>293</cp:revision>
  <dcterms:created xsi:type="dcterms:W3CDTF">2017-09-26T22:55:39Z</dcterms:created>
  <dcterms:modified xsi:type="dcterms:W3CDTF">2017-09-27T14:09:22Z</dcterms:modified>
</cp:coreProperties>
</file>