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sldIdLst>
    <p:sldId id="256" r:id="rId2"/>
    <p:sldId id="259" r:id="rId3"/>
    <p:sldId id="258" r:id="rId4"/>
    <p:sldId id="257" r:id="rId5"/>
    <p:sldId id="29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9" r:id="rId22"/>
    <p:sldId id="277" r:id="rId23"/>
    <p:sldId id="304" r:id="rId24"/>
    <p:sldId id="294" r:id="rId25"/>
    <p:sldId id="293" r:id="rId26"/>
    <p:sldId id="281" r:id="rId27"/>
    <p:sldId id="298" r:id="rId28"/>
    <p:sldId id="299" r:id="rId29"/>
    <p:sldId id="300" r:id="rId30"/>
    <p:sldId id="301" r:id="rId31"/>
    <p:sldId id="303" r:id="rId32"/>
    <p:sldId id="302" r:id="rId33"/>
    <p:sldId id="305" r:id="rId34"/>
    <p:sldId id="280" r:id="rId35"/>
    <p:sldId id="282" r:id="rId36"/>
    <p:sldId id="285" r:id="rId37"/>
    <p:sldId id="284" r:id="rId38"/>
    <p:sldId id="286" r:id="rId39"/>
    <p:sldId id="287" r:id="rId40"/>
    <p:sldId id="288" r:id="rId41"/>
    <p:sldId id="289" r:id="rId42"/>
    <p:sldId id="290" r:id="rId43"/>
    <p:sldId id="295" r:id="rId44"/>
    <p:sldId id="29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5EA42-F3D9-D545-9CF5-3156AD59CDC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F283-8347-0843-A992-65D0B25D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shu.weebly.com/uploads/5/2/6/0/5260012/skiena-the_algorithm_design_manual.pdf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D717D3-0C30-41A0-869A-71B06FFA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Ashish Uppala</a:t>
            </a:r>
          </a:p>
          <a:p>
            <a:r>
              <a:rPr lang="en-US" dirty="0"/>
              <a:t>09/27/2017</a:t>
            </a:r>
          </a:p>
        </p:txBody>
      </p:sp>
    </p:spTree>
    <p:extLst>
      <p:ext uri="{BB962C8B-B14F-4D97-AF65-F5344CB8AC3E}">
        <p14:creationId xmlns:p14="http://schemas.microsoft.com/office/powerpoint/2010/main" val="42736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Directed graphs have </a:t>
            </a:r>
            <a:r>
              <a:rPr lang="en-US" b="1" i="1" dirty="0"/>
              <a:t>directed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(Arrows; go one way)</a:t>
            </a:r>
          </a:p>
        </p:txBody>
      </p:sp>
    </p:spTree>
    <p:extLst>
      <p:ext uri="{BB962C8B-B14F-4D97-AF65-F5344CB8AC3E}">
        <p14:creationId xmlns:p14="http://schemas.microsoft.com/office/powerpoint/2010/main" val="22373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Sometimes you can have a </a:t>
            </a:r>
            <a:r>
              <a:rPr lang="en-US" b="1" i="1" dirty="0"/>
              <a:t>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Cycle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When a path ends in a vertex it started with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3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We can give edges different </a:t>
            </a:r>
            <a:r>
              <a:rPr lang="en-US" b="1" i="1" dirty="0"/>
              <a:t>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Weights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Values on an edge to represent metrics like cost, capacity, distance, similarity, etc.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87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An edge between two vertices is </a:t>
            </a:r>
            <a:r>
              <a:rPr lang="en-US" b="1" i="1" dirty="0"/>
              <a:t>incident </a:t>
            </a:r>
            <a:r>
              <a:rPr lang="en-US" i="1" dirty="0"/>
              <a:t>on the two vertices. The number of edges incident on a vertex is the </a:t>
            </a:r>
            <a:r>
              <a:rPr lang="en-US" b="1" i="1" dirty="0"/>
              <a:t>degree </a:t>
            </a:r>
            <a:r>
              <a:rPr lang="en-US" i="1" dirty="0"/>
              <a:t>of the vertex.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Degree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Number of edges incident on a vertex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310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531" y="3125165"/>
            <a:ext cx="3565657" cy="6252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Directed acyclic graph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052343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123581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669511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00082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15441" y="4714337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144203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786846BE-BC1A-4C92-91DD-40CC55B8A95B}"/>
              </a:ext>
            </a:extLst>
          </p:cNvPr>
          <p:cNvSpPr/>
          <p:nvPr/>
        </p:nvSpPr>
        <p:spPr>
          <a:xfrm>
            <a:off x="2754850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BD6A25D-B782-4690-8652-97577F9AE248}"/>
              </a:ext>
            </a:extLst>
          </p:cNvPr>
          <p:cNvSpPr/>
          <p:nvPr/>
        </p:nvSpPr>
        <p:spPr>
          <a:xfrm>
            <a:off x="1826088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3FDC4A1-5141-4284-A57A-57BB52D0AA7D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372018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0CC5B057-83E6-4B63-B3EB-88BD325524CE}"/>
              </a:ext>
            </a:extLst>
          </p:cNvPr>
          <p:cNvSpPr/>
          <p:nvPr/>
        </p:nvSpPr>
        <p:spPr>
          <a:xfrm>
            <a:off x="4502589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0AF452E-0349-4F0A-8C8E-EDA4A45594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3846710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F1F3DDAD-96CB-4F84-B6B2-2BE4973DE013}"/>
              </a:ext>
            </a:extLst>
          </p:cNvPr>
          <p:cNvSpPr txBox="1">
            <a:spLocks/>
          </p:cNvSpPr>
          <p:nvPr/>
        </p:nvSpPr>
        <p:spPr>
          <a:xfrm>
            <a:off x="6669511" y="3125165"/>
            <a:ext cx="3565657" cy="62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Directed cyclic graph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D2BF43C-8537-4D63-80C2-228753CA5809}"/>
              </a:ext>
            </a:extLst>
          </p:cNvPr>
          <p:cNvCxnSpPr>
            <a:cxnSpLocks/>
            <a:stCxn id="41" idx="6"/>
            <a:endCxn id="43" idx="3"/>
          </p:cNvCxnSpPr>
          <p:nvPr/>
        </p:nvCxnSpPr>
        <p:spPr>
          <a:xfrm flipV="1">
            <a:off x="2917948" y="4581655"/>
            <a:ext cx="1744540" cy="982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F80B9DD-A3BA-4683-B177-48DFFF48A8A2}"/>
              </a:ext>
            </a:extLst>
          </p:cNvPr>
          <p:cNvSpPr/>
          <p:nvPr/>
        </p:nvSpPr>
        <p:spPr>
          <a:xfrm>
            <a:off x="581475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30AE07E-9B59-445B-80C4-AC9A7577AA5B}"/>
              </a:ext>
            </a:extLst>
          </p:cNvPr>
          <p:cNvSpPr/>
          <p:nvPr/>
        </p:nvSpPr>
        <p:spPr>
          <a:xfrm>
            <a:off x="2676772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37447C9-2390-4F36-B9A4-FDB4C3B5D914}"/>
              </a:ext>
            </a:extLst>
          </p:cNvPr>
          <p:cNvSpPr/>
          <p:nvPr/>
        </p:nvSpPr>
        <p:spPr>
          <a:xfrm>
            <a:off x="1748010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7E78E68-4324-43FE-9064-064834F1F920}"/>
              </a:ext>
            </a:extLst>
          </p:cNvPr>
          <p:cNvSpPr/>
          <p:nvPr/>
        </p:nvSpPr>
        <p:spPr>
          <a:xfrm>
            <a:off x="4424511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D8807B3-C0B3-4E6E-9D0D-3E72E4B4E9DA}"/>
              </a:ext>
            </a:extLst>
          </p:cNvPr>
          <p:cNvSpPr/>
          <p:nvPr/>
        </p:nvSpPr>
        <p:spPr>
          <a:xfrm>
            <a:off x="3495749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96C00A2-725F-4F3B-873B-E638C588E7EA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2293940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47810AC-B80E-4BAB-83BD-7D0898DC8F6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653094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52709CE-88B2-484A-9A99-6A90973DAF49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39870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306CD35-884B-4B14-94A1-2AFD4502C7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22702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0B9F3E1-D3EC-4542-B09C-D05E25016A1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768632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5AB5821-A998-4D25-9205-FC9553DEC7E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041679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C190DF3-798D-4CE6-B48A-DC05E66A03E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839870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559A4E-7694-453C-ACF2-684C9B93FC5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653094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552E321-FC6D-45D9-9767-99E3624E655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53094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CB0A01D-A08B-4376-B108-B630B4F835AA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1653094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6172250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8267547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7338785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10015286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9086524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7884715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7243869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8430645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8813477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9359407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9632454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8430645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7243869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7243869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7243869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CC9305B-C93C-4B01-BBFE-1C8BF48B7D47}"/>
              </a:ext>
            </a:extLst>
          </p:cNvPr>
          <p:cNvSpPr txBox="1"/>
          <p:nvPr/>
        </p:nvSpPr>
        <p:spPr>
          <a:xfrm>
            <a:off x="2900477" y="6308546"/>
            <a:ext cx="639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Vertices can be numbered from 0 to </a:t>
            </a:r>
            <a:r>
              <a:rPr lang="en-US" i="1" u="sng" dirty="0"/>
              <a:t>N-1 </a:t>
            </a:r>
            <a:r>
              <a:rPr lang="en-US" u="sng" dirty="0"/>
              <a:t>where </a:t>
            </a:r>
            <a:r>
              <a:rPr lang="en-US" i="1" u="sng" dirty="0"/>
              <a:t>N</a:t>
            </a:r>
            <a:r>
              <a:rPr lang="en-US" u="sng" dirty="0"/>
              <a:t> is total # nodes</a:t>
            </a:r>
          </a:p>
        </p:txBody>
      </p:sp>
    </p:spTree>
    <p:extLst>
      <p:ext uri="{BB962C8B-B14F-4D97-AF65-F5344CB8AC3E}">
        <p14:creationId xmlns:p14="http://schemas.microsoft.com/office/powerpoint/2010/main" val="31720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36720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2600296" y="5307003"/>
            <a:ext cx="63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79952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782650" y="4004476"/>
            <a:ext cx="402287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23200" cy="130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11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</p:txBody>
      </p:sp>
    </p:spTree>
    <p:extLst>
      <p:ext uri="{BB962C8B-B14F-4D97-AF65-F5344CB8AC3E}">
        <p14:creationId xmlns:p14="http://schemas.microsoft.com/office/powerpoint/2010/main" val="241052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  <a:p>
            <a:endParaRPr lang="en-US" sz="2000" b="1" dirty="0"/>
          </a:p>
          <a:p>
            <a:r>
              <a:rPr lang="en-US" sz="2000" b="1" dirty="0"/>
              <a:t>Time complexity: 	O(M)</a:t>
            </a:r>
          </a:p>
          <a:p>
            <a:r>
              <a:rPr lang="en-US" sz="2000" b="1" dirty="0"/>
              <a:t>Space complexity:  O(M)</a:t>
            </a:r>
          </a:p>
        </p:txBody>
      </p:sp>
    </p:spTree>
    <p:extLst>
      <p:ext uri="{BB962C8B-B14F-4D97-AF65-F5344CB8AC3E}">
        <p14:creationId xmlns:p14="http://schemas.microsoft.com/office/powerpoint/2010/main" val="186158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69E74C-FB19-435E-8B55-E9B03FBB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10285"/>
              </p:ext>
            </p:extLst>
          </p:nvPr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:a16="http://schemas.microsoft.com/office/drawing/2014/main" xmlns="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52278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C17D1-A116-41FF-AD2C-2C0DF94C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Updated Schedule</a:t>
            </a:r>
          </a:p>
          <a:p>
            <a:pPr lvl="1"/>
            <a:r>
              <a:rPr lang="en-US" dirty="0"/>
              <a:t>Next week meeting tentative</a:t>
            </a:r>
          </a:p>
          <a:p>
            <a:pPr lvl="1"/>
            <a:r>
              <a:rPr lang="en-US" dirty="0"/>
              <a:t>Algorithms/fun puzzles starting the week after next (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lvl="1"/>
            <a:endParaRPr lang="en-US" dirty="0"/>
          </a:p>
          <a:p>
            <a:r>
              <a:rPr lang="en-US" b="1" dirty="0"/>
              <a:t>Overview of Graphs and Trees</a:t>
            </a:r>
          </a:p>
          <a:p>
            <a:pPr lvl="1"/>
            <a:r>
              <a:rPr lang="en-US" dirty="0"/>
              <a:t>Concepts from graph theory</a:t>
            </a:r>
          </a:p>
          <a:p>
            <a:pPr lvl="1"/>
            <a:r>
              <a:rPr lang="en-US" dirty="0"/>
              <a:t>Graph terminology</a:t>
            </a:r>
          </a:p>
          <a:p>
            <a:pPr lvl="1"/>
            <a:r>
              <a:rPr lang="en-US" dirty="0"/>
              <a:t>Graph </a:t>
            </a:r>
            <a:r>
              <a:rPr lang="en-US" dirty="0" smtClean="0"/>
              <a:t>representations</a:t>
            </a:r>
            <a:endParaRPr lang="en-US" dirty="0"/>
          </a:p>
          <a:p>
            <a:pPr lvl="1"/>
            <a:r>
              <a:rPr lang="en-US" dirty="0" smtClean="0"/>
              <a:t>Breadth and Depth 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C69E74C-FB19-435E-8B55-E9B03FBBB33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:a16="http://schemas.microsoft.com/office/drawing/2014/main" xmlns="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:a16="http://schemas.microsoft.com/office/drawing/2014/main" xmlns="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:a16="http://schemas.microsoft.com/office/drawing/2014/main" xmlns="" val="3522788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72EA2B-4C8F-4A7F-B093-A4B551D225EF}"/>
              </a:ext>
            </a:extLst>
          </p:cNvPr>
          <p:cNvSpPr txBox="1"/>
          <p:nvPr/>
        </p:nvSpPr>
        <p:spPr>
          <a:xfrm>
            <a:off x="8556771" y="5236659"/>
            <a:ext cx="314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O(</a:t>
            </a:r>
            <a:r>
              <a:rPr lang="en-US" b="1" dirty="0">
                <a:latin typeface="Abadi" panose="020B0604020202020204" pitchFamily="34" charset="0"/>
              </a:rPr>
              <a:t>1</a:t>
            </a:r>
            <a:r>
              <a:rPr lang="en-US" b="1" dirty="0"/>
              <a:t>)</a:t>
            </a:r>
          </a:p>
          <a:p>
            <a:r>
              <a:rPr lang="en-US" b="1" dirty="0"/>
              <a:t>Space complexity:  O(N^2)</a:t>
            </a:r>
          </a:p>
        </p:txBody>
      </p:sp>
    </p:spTree>
    <p:extLst>
      <p:ext uri="{BB962C8B-B14F-4D97-AF65-F5344CB8AC3E}">
        <p14:creationId xmlns:p14="http://schemas.microsoft.com/office/powerpoint/2010/main" val="108839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5FEE36D-C8D1-40B9-B19F-82AC75BB5078}"/>
              </a:ext>
            </a:extLst>
          </p:cNvPr>
          <p:cNvSpPr txBox="1"/>
          <p:nvPr/>
        </p:nvSpPr>
        <p:spPr>
          <a:xfrm>
            <a:off x="6621110" y="5958494"/>
            <a:ext cx="521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  O(d) </a:t>
            </a:r>
            <a:r>
              <a:rPr lang="en-US" sz="1200" b="1" dirty="0"/>
              <a:t>//d = degree of vertex</a:t>
            </a:r>
          </a:p>
          <a:p>
            <a:r>
              <a:rPr lang="en-US" b="1" dirty="0"/>
              <a:t>Space complexity:    O(2*E) </a:t>
            </a:r>
            <a:r>
              <a:rPr lang="en-US" b="1" dirty="0">
                <a:sym typeface="Wingdings" panose="05000000000000000000" pitchFamily="2" charset="2"/>
              </a:rPr>
              <a:t> O(E)</a:t>
            </a:r>
            <a:r>
              <a:rPr lang="en-US" sz="1200" b="1" dirty="0">
                <a:sym typeface="Wingdings" panose="05000000000000000000" pitchFamily="2" charset="2"/>
              </a:rPr>
              <a:t> //E = # of edges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381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 smtClean="0"/>
              <a:t>adjacency vs. edge </a:t>
            </a:r>
            <a:r>
              <a:rPr lang="en-US" sz="2200" b="1" dirty="0"/>
              <a:t>lists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11EB8C-75E6-4F15-AE1D-500CFF012A4A}"/>
              </a:ext>
            </a:extLst>
          </p:cNvPr>
          <p:cNvSpPr txBox="1"/>
          <p:nvPr/>
        </p:nvSpPr>
        <p:spPr>
          <a:xfrm>
            <a:off x="2231136" y="2959165"/>
            <a:ext cx="5869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Adjacency List:</a:t>
            </a:r>
          </a:p>
          <a:p>
            <a:endParaRPr lang="en-US" sz="2000" b="1" i="1" dirty="0" smtClean="0"/>
          </a:p>
          <a:p>
            <a:r>
              <a:rPr lang="en-US" sz="2000" b="1" dirty="0" smtClean="0"/>
              <a:t>Time </a:t>
            </a:r>
            <a:r>
              <a:rPr lang="en-US" sz="2000" b="1" dirty="0"/>
              <a:t>complexity:     O(d) </a:t>
            </a:r>
            <a:r>
              <a:rPr lang="en-US" sz="1400" b="1" dirty="0"/>
              <a:t>//d = degree of vertex</a:t>
            </a:r>
          </a:p>
          <a:p>
            <a:r>
              <a:rPr lang="en-US" sz="2000" b="1" dirty="0"/>
              <a:t>Space complexity:    O(2*E) </a:t>
            </a:r>
            <a:r>
              <a:rPr lang="en-US" sz="2000" b="1" dirty="0">
                <a:sym typeface="Wingdings" panose="05000000000000000000" pitchFamily="2" charset="2"/>
              </a:rPr>
              <a:t> O(E)</a:t>
            </a:r>
            <a:r>
              <a:rPr lang="en-US" sz="1400" b="1" dirty="0">
                <a:sym typeface="Wingdings" panose="05000000000000000000" pitchFamily="2" charset="2"/>
              </a:rPr>
              <a:t> //E = # of edges</a:t>
            </a:r>
            <a:endParaRPr lang="en-US" sz="1400" b="1" dirty="0"/>
          </a:p>
          <a:p>
            <a:endParaRPr lang="en-US" sz="2000" i="1" dirty="0" smtClean="0"/>
          </a:p>
          <a:p>
            <a:r>
              <a:rPr lang="en-US" sz="2000" i="1" dirty="0" smtClean="0"/>
              <a:t>Edge List:</a:t>
            </a:r>
            <a:endParaRPr lang="en-US" sz="2000" i="1" dirty="0"/>
          </a:p>
          <a:p>
            <a:endParaRPr lang="en-US" sz="2000" b="1" dirty="0"/>
          </a:p>
          <a:p>
            <a:r>
              <a:rPr lang="en-US" sz="2000" b="1" dirty="0"/>
              <a:t>Time complexity: 	O(M)</a:t>
            </a:r>
          </a:p>
          <a:p>
            <a:r>
              <a:rPr lang="en-US" sz="2000" b="1" dirty="0"/>
              <a:t>Space complexity:  O(M)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5165" y="3974827"/>
            <a:ext cx="2140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ARE  THEY THE SAME?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739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= #vertices (nodes)</a:t>
            </a:r>
          </a:p>
          <a:p>
            <a:r>
              <a:rPr lang="en-US" b="1" dirty="0" smtClean="0"/>
              <a:t>E = #edges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85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62771"/>
              </p:ext>
            </p:extLst>
          </p:nvPr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= #vertices (nodes)</a:t>
            </a:r>
          </a:p>
          <a:p>
            <a:r>
              <a:rPr lang="en-US" b="1" dirty="0" smtClean="0"/>
              <a:t>E = #edges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4215" y="3670684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List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955" y="405344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Matrix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85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6B6A7CB4-86FC-4B1D-A706-F5DC277F97DD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170F10F5-58E8-4908-9DF5-C437EB41F943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0FCF821-CD3F-46F1-8515-F3970318C4BE}"/>
              </a:ext>
            </a:extLst>
          </p:cNvPr>
          <p:cNvSpPr txBox="1"/>
          <p:nvPr/>
        </p:nvSpPr>
        <p:spPr>
          <a:xfrm>
            <a:off x="180072" y="2933343"/>
            <a:ext cx="4347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 at the top</a:t>
            </a:r>
          </a:p>
          <a:p>
            <a:r>
              <a:rPr lang="en-US" dirty="0"/>
              <a:t>Root node has zero or more child nodes</a:t>
            </a:r>
          </a:p>
          <a:p>
            <a:r>
              <a:rPr lang="en-US" dirty="0"/>
              <a:t>Each child node has zero or more child nodes</a:t>
            </a:r>
          </a:p>
          <a:p>
            <a:r>
              <a:rPr lang="en-US" dirty="0"/>
              <a:t>… and so on</a:t>
            </a:r>
          </a:p>
          <a:p>
            <a:endParaRPr lang="en-US" dirty="0"/>
          </a:p>
          <a:p>
            <a:r>
              <a:rPr lang="en-US" dirty="0"/>
              <a:t>If each node has at most </a:t>
            </a:r>
            <a:r>
              <a:rPr lang="en-US" b="1" dirty="0"/>
              <a:t>two children</a:t>
            </a:r>
            <a:r>
              <a:rPr lang="en-US" dirty="0"/>
              <a:t>, then it’s a </a:t>
            </a:r>
            <a:r>
              <a:rPr lang="en-US" b="1" dirty="0"/>
              <a:t>binary 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Nodes with</a:t>
            </a:r>
            <a:r>
              <a:rPr lang="en-US" b="1" dirty="0"/>
              <a:t> zero children </a:t>
            </a:r>
            <a:r>
              <a:rPr lang="en-US" dirty="0"/>
              <a:t>are called </a:t>
            </a:r>
            <a:r>
              <a:rPr lang="en-US" b="1" dirty="0"/>
              <a:t>leaf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6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5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child</a:t>
            </a:r>
          </a:p>
          <a:p>
            <a:pPr lvl="3"/>
            <a:r>
              <a:rPr lang="en-US" b="1" i="1" dirty="0">
                <a:sym typeface="Wingdings"/>
              </a:rPr>
              <a:t> </a:t>
            </a:r>
            <a:r>
              <a:rPr lang="en-US" b="1" i="1" dirty="0"/>
              <a:t>3,1,4,0,2,5</a:t>
            </a:r>
          </a:p>
        </p:txBody>
      </p:sp>
    </p:spTree>
    <p:extLst>
      <p:ext uri="{BB962C8B-B14F-4D97-AF65-F5344CB8AC3E}">
        <p14:creationId xmlns:p14="http://schemas.microsoft.com/office/powerpoint/2010/main" val="634219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1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5" y="2109060"/>
            <a:ext cx="8679915" cy="1338815"/>
          </a:xfrm>
        </p:spPr>
        <p:txBody>
          <a:bodyPr>
            <a:normAutofit/>
          </a:bodyPr>
          <a:lstStyle/>
          <a:p>
            <a:r>
              <a:rPr lang="en-US" dirty="0"/>
              <a:t>Graphs &amp; Trees</a:t>
            </a:r>
          </a:p>
        </p:txBody>
      </p:sp>
    </p:spTree>
    <p:extLst>
      <p:ext uri="{BB962C8B-B14F-4D97-AF65-F5344CB8AC3E}">
        <p14:creationId xmlns:p14="http://schemas.microsoft.com/office/powerpoint/2010/main" val="29548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44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node</a:t>
            </a:r>
          </a:p>
          <a:p>
            <a:r>
              <a:rPr lang="en-US" dirty="0" smtClean="0"/>
              <a:t>			</a:t>
            </a:r>
            <a:r>
              <a:rPr lang="en-US" b="1" i="1" dirty="0" smtClean="0">
                <a:sym typeface="Wingdings"/>
              </a:rPr>
              <a:t> 3,4,1,2,5,0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C698373-BED4-4C3B-AB0D-AFDB68234831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AFC8556-D16F-45ED-80A0-4487D84E403E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9C61115-D5E7-4A80-9223-3E7C14FCB909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F635F50-21A8-4D7E-92C1-3DA7E416DF2C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67EC305-E243-46D7-A1A4-57898B2A6BFF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325D76-0E9C-45BC-BF85-1ADC837D5B3E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4EFB6A6-70AB-4785-AF17-EA5815B444D9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77A1722-4980-41A4-ADB9-BBEA0E21C4C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D6950D6-A9DA-4BA3-8831-BB5887FC4C35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361117" y="2972620"/>
            <a:ext cx="13496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2C36523-D305-416A-90A8-FBD2D026E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B54BDFE-788A-4561-9985-C975CAE6978E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8F1224D-2307-4846-AAB2-2789647BCF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EDD086A-E016-4E5F-A980-888B57244C82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53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C698373-BED4-4C3B-AB0D-AFDB68234831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AFC8556-D16F-45ED-80A0-4487D84E403E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9C61115-D5E7-4A80-9223-3E7C14FCB909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F635F50-21A8-4D7E-92C1-3DA7E416DF2C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67EC305-E243-46D7-A1A4-57898B2A6BFF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325D76-0E9C-45BC-BF85-1ADC837D5B3E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4EFB6A6-70AB-4785-AF17-EA5815B444D9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77A1722-4980-41A4-ADB9-BBEA0E21C4C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D6950D6-A9DA-4BA3-8831-BB5887FC4C35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361117" y="2972620"/>
            <a:ext cx="13496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2C36523-D305-416A-90A8-FBD2D026E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B54BDFE-788A-4561-9985-C975CAE6978E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8F1224D-2307-4846-AAB2-2789647BCF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EDD086A-E016-4E5F-A980-888B57244C82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24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34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EFF6C43-1197-47C6-AFBF-132D9814A2E6}"/>
              </a:ext>
            </a:extLst>
          </p:cNvPr>
          <p:cNvSpPr txBox="1"/>
          <p:nvPr/>
        </p:nvSpPr>
        <p:spPr>
          <a:xfrm>
            <a:off x="642158" y="4273940"/>
            <a:ext cx="5839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671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1,4,5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4, 5, 3 </a:t>
            </a:r>
            <a:r>
              <a:rPr lang="en-US" sz="1600" b="1" dirty="0"/>
              <a:t>] 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5, 3 </a:t>
            </a:r>
            <a:r>
              <a:rPr lang="en-US" sz="1600" b="1" dirty="0"/>
              <a:t>]      	 [ </a:t>
            </a:r>
            <a:r>
              <a:rPr lang="en-US" sz="1600" dirty="0"/>
              <a:t>0, 1, 4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3</a:t>
            </a:r>
            <a:r>
              <a:rPr lang="en-US" sz="1600" b="1" dirty="0"/>
              <a:t> ]         	 [ </a:t>
            </a:r>
            <a:r>
              <a:rPr lang="en-US" sz="1600" dirty="0"/>
              <a:t>0, 1, 4, 5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2</a:t>
            </a:r>
            <a:r>
              <a:rPr lang="en-US" sz="1600" b="1" dirty="0"/>
              <a:t> ]          	 [ </a:t>
            </a:r>
            <a:r>
              <a:rPr lang="en-US" sz="1600" dirty="0"/>
              <a:t>0, 1, 4, 5, 3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0, 1, 4, 5, 3, 2 </a:t>
            </a:r>
            <a:r>
              <a:rPr lang="en-US" sz="1600" b="1" dirty="0"/>
              <a:t>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521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30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 err="1"/>
              <a:t>DEpth</a:t>
            </a:r>
            <a:r>
              <a:rPr lang="en-US" sz="2000" b="1" dirty="0"/>
              <a:t> First Search (</a:t>
            </a:r>
            <a:r>
              <a:rPr lang="en-US" sz="2000" b="1" dirty="0" err="1"/>
              <a:t>dFS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77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110B75F-3D0B-4EF5-BF60-7D9FB56C00D3}"/>
              </a:ext>
            </a:extLst>
          </p:cNvPr>
          <p:cNvSpPr txBox="1"/>
          <p:nvPr/>
        </p:nvSpPr>
        <p:spPr>
          <a:xfrm>
            <a:off x="642158" y="4273940"/>
            <a:ext cx="583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</p:txBody>
      </p:sp>
    </p:spTree>
    <p:extLst>
      <p:ext uri="{BB962C8B-B14F-4D97-AF65-F5344CB8AC3E}">
        <p14:creationId xmlns:p14="http://schemas.microsoft.com/office/powerpoint/2010/main" val="112384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pic>
        <p:nvPicPr>
          <p:cNvPr id="2050" name="Picture 2" descr="http://www.quickanddirtytips.com/sites/default/files/images/5360/line_graph.png">
            <a:extLst>
              <a:ext uri="{FF2B5EF4-FFF2-40B4-BE49-F238E27FC236}">
                <a16:creationId xmlns:a16="http://schemas.microsoft.com/office/drawing/2014/main" xmlns="" id="{B45A71C8-6160-4506-A945-1286327D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81" y="2396483"/>
            <a:ext cx="5862638" cy="41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3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688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5,4,1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5,4, 3</a:t>
            </a:r>
            <a:r>
              <a:rPr lang="en-US" sz="1600" b="1" dirty="0"/>
              <a:t>]  	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5,4, 2 </a:t>
            </a:r>
            <a:r>
              <a:rPr lang="en-US" sz="1600" b="1" dirty="0"/>
              <a:t>]      	 [ </a:t>
            </a:r>
            <a:r>
              <a:rPr lang="en-US" sz="1600" dirty="0"/>
              <a:t>0, 1, 3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</a:t>
            </a:r>
            <a:r>
              <a:rPr lang="en-US" sz="1600" b="1" dirty="0"/>
              <a:t> ]         	 [ </a:t>
            </a:r>
            <a:r>
              <a:rPr lang="en-US" sz="1600" dirty="0"/>
              <a:t>0, 1, 3, 2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</a:t>
            </a:r>
            <a:r>
              <a:rPr lang="en-US" sz="1600" b="1" dirty="0"/>
              <a:t> ]          	 [ </a:t>
            </a:r>
            <a:r>
              <a:rPr lang="en-US" sz="1600" dirty="0"/>
              <a:t>0, 1, 3, 2, 4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0, 1, 3, 2, 4, 5 </a:t>
            </a:r>
            <a:r>
              <a:rPr lang="en-US" sz="1600" b="1" dirty="0"/>
              <a:t>]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287327" y="4889494"/>
            <a:ext cx="6960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  1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3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2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4</a:t>
            </a:r>
          </a:p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827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87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tidbits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3256C-DAFE-4855-A791-481784FAD0A6}"/>
              </a:ext>
            </a:extLst>
          </p:cNvPr>
          <p:cNvSpPr txBox="1"/>
          <p:nvPr/>
        </p:nvSpPr>
        <p:spPr>
          <a:xfrm>
            <a:off x="2231137" y="2601640"/>
            <a:ext cx="3820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BFS </a:t>
            </a:r>
            <a:r>
              <a:rPr lang="en-US" dirty="0"/>
              <a:t>is awesome for finding shortest path between two nodes in an unweighted graph.</a:t>
            </a:r>
          </a:p>
          <a:p>
            <a:endParaRPr lang="en-US" dirty="0"/>
          </a:p>
          <a:p>
            <a:r>
              <a:rPr lang="en-US" b="1" dirty="0"/>
              <a:t>BFS </a:t>
            </a:r>
            <a:r>
              <a:rPr lang="en-US" dirty="0"/>
              <a:t>– think of queues and iterative implementation.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EA3CE33-3193-4A10-B752-AF0D734241BC}"/>
              </a:ext>
            </a:extLst>
          </p:cNvPr>
          <p:cNvSpPr txBox="1"/>
          <p:nvPr/>
        </p:nvSpPr>
        <p:spPr>
          <a:xfrm>
            <a:off x="6051259" y="2601640"/>
            <a:ext cx="3909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</a:t>
            </a:r>
            <a:r>
              <a:rPr lang="en-US" dirty="0"/>
              <a:t>is awesome for going through each node. Technically doable with either BFS/DFS though.</a:t>
            </a:r>
          </a:p>
          <a:p>
            <a:endParaRPr lang="en-US" dirty="0"/>
          </a:p>
          <a:p>
            <a:r>
              <a:rPr lang="en-US" b="1" dirty="0"/>
              <a:t>DFS </a:t>
            </a:r>
            <a:r>
              <a:rPr lang="en-US" dirty="0"/>
              <a:t>– think of stacks/recursion.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019EA2-B23D-4DDF-B114-6802B3C7FF2C}"/>
              </a:ext>
            </a:extLst>
          </p:cNvPr>
          <p:cNvSpPr txBox="1"/>
          <p:nvPr/>
        </p:nvSpPr>
        <p:spPr>
          <a:xfrm>
            <a:off x="2231136" y="5063735"/>
            <a:ext cx="7790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implementation, the way we track the processed nodes doesn’t matter. But the way we track the discovered nodes does.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With BFS, use a </a:t>
            </a:r>
            <a:r>
              <a:rPr lang="en-US" dirty="0" smtClean="0"/>
              <a:t>queue.</a:t>
            </a:r>
            <a:endParaRPr lang="en-US" dirty="0"/>
          </a:p>
          <a:p>
            <a:pPr algn="ctr"/>
            <a:r>
              <a:rPr lang="en-US" dirty="0"/>
              <a:t>With DFS, use a stack.</a:t>
            </a:r>
          </a:p>
        </p:txBody>
      </p:sp>
    </p:spTree>
    <p:extLst>
      <p:ext uri="{BB962C8B-B14F-4D97-AF65-F5344CB8AC3E}">
        <p14:creationId xmlns:p14="http://schemas.microsoft.com/office/powerpoint/2010/main" val="3532886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code for an in-order, pre-order, and post-order traversal of a binary tree.</a:t>
            </a:r>
          </a:p>
          <a:p>
            <a:r>
              <a:rPr lang="en-US" dirty="0" smtClean="0"/>
              <a:t>Given a binary tree, find its minimum depth.</a:t>
            </a:r>
          </a:p>
          <a:p>
            <a:r>
              <a:rPr lang="en-US" dirty="0" smtClean="0"/>
              <a:t>Given a binary tree and two values in the tree, find their lowest common ancestor.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9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Design Manual by Steven </a:t>
            </a:r>
            <a:r>
              <a:rPr lang="en-US" dirty="0" err="1" smtClean="0"/>
              <a:t>Skiena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jeshu.weebly.com/uploads/5/2/6/0/5260012/skiena-the_algorithm_design_manual.pdf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36DC10E6-FF3E-4069-9C3C-64434DDB9BDE}"/>
              </a:ext>
            </a:extLst>
          </p:cNvPr>
          <p:cNvSpPr/>
          <p:nvPr/>
        </p:nvSpPr>
        <p:spPr>
          <a:xfrm>
            <a:off x="2416027" y="490336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DE4B389-2DE2-4D7D-ACCD-5149A9D77C13}"/>
              </a:ext>
            </a:extLst>
          </p:cNvPr>
          <p:cNvSpPr/>
          <p:nvPr/>
        </p:nvSpPr>
        <p:spPr>
          <a:xfrm>
            <a:off x="2155968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DDD83-D5AC-4064-8367-AA9729377A65}"/>
              </a:ext>
            </a:extLst>
          </p:cNvPr>
          <p:cNvSpPr/>
          <p:nvPr/>
        </p:nvSpPr>
        <p:spPr>
          <a:xfrm>
            <a:off x="3340214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2E86A33-B915-4E6C-B127-17474CD55BFF}"/>
              </a:ext>
            </a:extLst>
          </p:cNvPr>
          <p:cNvSpPr/>
          <p:nvPr/>
        </p:nvSpPr>
        <p:spPr>
          <a:xfrm>
            <a:off x="3080155" y="490336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D92EAF-01F5-4DEF-9461-792B9DB753D9}"/>
              </a:ext>
            </a:extLst>
          </p:cNvPr>
          <p:cNvSpPr/>
          <p:nvPr/>
        </p:nvSpPr>
        <p:spPr>
          <a:xfrm>
            <a:off x="3080155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426A3C1-4715-4CE7-81BF-0C3E44149210}"/>
              </a:ext>
            </a:extLst>
          </p:cNvPr>
          <p:cNvSpPr/>
          <p:nvPr/>
        </p:nvSpPr>
        <p:spPr>
          <a:xfrm>
            <a:off x="2416027" y="361005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C08D1D7-817E-4139-8AE1-8E8484B5A911}"/>
              </a:ext>
            </a:extLst>
          </p:cNvPr>
          <p:cNvSpPr/>
          <p:nvPr/>
        </p:nvSpPr>
        <p:spPr>
          <a:xfrm>
            <a:off x="5965970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0724CBA-F6EB-41BF-951A-DCEE3B4AD458}"/>
              </a:ext>
            </a:extLst>
          </p:cNvPr>
          <p:cNvCxnSpPr>
            <a:stCxn id="5" idx="0"/>
            <a:endCxn id="9" idx="3"/>
          </p:cNvCxnSpPr>
          <p:nvPr/>
        </p:nvCxnSpPr>
        <p:spPr>
          <a:xfrm flipV="1">
            <a:off x="2285998" y="3832032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C584952-54CC-4934-999A-551760DE0D52}"/>
              </a:ext>
            </a:extLst>
          </p:cNvPr>
          <p:cNvCxnSpPr>
            <a:cxnSpLocks/>
            <a:stCxn id="5" idx="4"/>
            <a:endCxn id="3" idx="1"/>
          </p:cNvCxnSpPr>
          <p:nvPr/>
        </p:nvCxnSpPr>
        <p:spPr>
          <a:xfrm>
            <a:off x="2285998" y="4516769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4D5917-B31F-46CF-9AD1-B5272AB078D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2676086" y="3740087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74B918A-1ABC-4411-8DB3-4D4B6804EEDC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3302129" y="3832031"/>
            <a:ext cx="168115" cy="42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A64DE28-E396-4351-AD29-FBFFB9A6E717}"/>
              </a:ext>
            </a:extLst>
          </p:cNvPr>
          <p:cNvCxnSpPr>
            <a:cxnSpLocks/>
            <a:stCxn id="7" idx="7"/>
            <a:endCxn id="6" idx="4"/>
          </p:cNvCxnSpPr>
          <p:nvPr/>
        </p:nvCxnSpPr>
        <p:spPr>
          <a:xfrm flipV="1">
            <a:off x="3302129" y="4516769"/>
            <a:ext cx="168115" cy="42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419000B-6BC5-42C0-87EF-5802C20ACBC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676086" y="5033391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457F1CD9-1E3B-43BF-8E4E-6BD3948E2742}"/>
              </a:ext>
            </a:extLst>
          </p:cNvPr>
          <p:cNvSpPr/>
          <p:nvPr/>
        </p:nvSpPr>
        <p:spPr>
          <a:xfrm>
            <a:off x="5455640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21454233-9214-45E2-A510-C61428157C4D}"/>
              </a:ext>
            </a:extLst>
          </p:cNvPr>
          <p:cNvSpPr/>
          <p:nvPr/>
        </p:nvSpPr>
        <p:spPr>
          <a:xfrm>
            <a:off x="5965969" y="334999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D1C81675-1E84-4974-B8D8-9471BD5A3720}"/>
              </a:ext>
            </a:extLst>
          </p:cNvPr>
          <p:cNvSpPr/>
          <p:nvPr/>
        </p:nvSpPr>
        <p:spPr>
          <a:xfrm>
            <a:off x="6452528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99106E4B-9CF3-46B3-A0B9-B063918D4D50}"/>
              </a:ext>
            </a:extLst>
          </p:cNvPr>
          <p:cNvSpPr/>
          <p:nvPr/>
        </p:nvSpPr>
        <p:spPr>
          <a:xfrm>
            <a:off x="5195581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5629A4B-B165-4E1B-ACD8-07586AE46330}"/>
              </a:ext>
            </a:extLst>
          </p:cNvPr>
          <p:cNvSpPr/>
          <p:nvPr/>
        </p:nvSpPr>
        <p:spPr>
          <a:xfrm>
            <a:off x="5455640" y="489356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02A62133-A64C-4B6D-9A71-51644E9D0190}"/>
              </a:ext>
            </a:extLst>
          </p:cNvPr>
          <p:cNvSpPr/>
          <p:nvPr/>
        </p:nvSpPr>
        <p:spPr>
          <a:xfrm>
            <a:off x="5965969" y="520931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57CA8B87-B15B-4FDD-8098-3809F5B222A7}"/>
              </a:ext>
            </a:extLst>
          </p:cNvPr>
          <p:cNvSpPr/>
          <p:nvPr/>
        </p:nvSpPr>
        <p:spPr>
          <a:xfrm>
            <a:off x="6736359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9BC6B002-ACFB-4752-8611-896A2AAF41DE}"/>
              </a:ext>
            </a:extLst>
          </p:cNvPr>
          <p:cNvSpPr/>
          <p:nvPr/>
        </p:nvSpPr>
        <p:spPr>
          <a:xfrm>
            <a:off x="6452528" y="489356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7BB18D-C2E8-47CC-89C6-96971583F412}"/>
              </a:ext>
            </a:extLst>
          </p:cNvPr>
          <p:cNvCxnSpPr>
            <a:stCxn id="10" idx="1"/>
            <a:endCxn id="28" idx="5"/>
          </p:cNvCxnSpPr>
          <p:nvPr/>
        </p:nvCxnSpPr>
        <p:spPr>
          <a:xfrm flipH="1" flipV="1">
            <a:off x="5677614" y="3832031"/>
            <a:ext cx="326441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478C5D7-B973-4E16-9AB9-A12EEC89702F}"/>
              </a:ext>
            </a:extLst>
          </p:cNvPr>
          <p:cNvCxnSpPr>
            <a:cxnSpLocks/>
            <a:stCxn id="10" idx="0"/>
            <a:endCxn id="29" idx="4"/>
          </p:cNvCxnSpPr>
          <p:nvPr/>
        </p:nvCxnSpPr>
        <p:spPr>
          <a:xfrm flipH="1" flipV="1">
            <a:off x="6095999" y="3610057"/>
            <a:ext cx="1" cy="64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493AEFA6-BEB7-4DA9-B3FE-E8476299C2E3}"/>
              </a:ext>
            </a:extLst>
          </p:cNvPr>
          <p:cNvCxnSpPr>
            <a:cxnSpLocks/>
            <a:stCxn id="10" idx="7"/>
            <a:endCxn id="30" idx="3"/>
          </p:cNvCxnSpPr>
          <p:nvPr/>
        </p:nvCxnSpPr>
        <p:spPr>
          <a:xfrm flipV="1">
            <a:off x="6187944" y="3832031"/>
            <a:ext cx="302669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80CE8F4D-D25E-49A3-9215-DD0F5C07EBA5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 flipV="1">
            <a:off x="5455640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1D02E6C0-B4B9-4B12-B544-55A7205F8A9D}"/>
              </a:ext>
            </a:extLst>
          </p:cNvPr>
          <p:cNvCxnSpPr>
            <a:cxnSpLocks/>
            <a:stCxn id="10" idx="3"/>
            <a:endCxn id="32" idx="7"/>
          </p:cNvCxnSpPr>
          <p:nvPr/>
        </p:nvCxnSpPr>
        <p:spPr>
          <a:xfrm flipH="1">
            <a:off x="5677614" y="4478684"/>
            <a:ext cx="326441" cy="45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AA88706-0413-43B4-9E22-9CF173E76373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 flipH="1">
            <a:off x="6095999" y="4516769"/>
            <a:ext cx="1" cy="69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50BB44E-8781-4DF1-ACB2-9D14B005E0CE}"/>
              </a:ext>
            </a:extLst>
          </p:cNvPr>
          <p:cNvCxnSpPr>
            <a:cxnSpLocks/>
            <a:stCxn id="34" idx="2"/>
            <a:endCxn id="10" idx="6"/>
          </p:cNvCxnSpPr>
          <p:nvPr/>
        </p:nvCxnSpPr>
        <p:spPr>
          <a:xfrm flipH="1">
            <a:off x="6226029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42D9FBCC-C1E3-4CFF-B74D-1D2D4DB64648}"/>
              </a:ext>
            </a:extLst>
          </p:cNvPr>
          <p:cNvCxnSpPr>
            <a:cxnSpLocks/>
            <a:stCxn id="35" idx="1"/>
            <a:endCxn id="10" idx="5"/>
          </p:cNvCxnSpPr>
          <p:nvPr/>
        </p:nvCxnSpPr>
        <p:spPr>
          <a:xfrm flipH="1" flipV="1">
            <a:off x="6187944" y="4478684"/>
            <a:ext cx="302669" cy="45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1BCD16E8-55ED-4B77-93B6-F27958FCEA2C}"/>
              </a:ext>
            </a:extLst>
          </p:cNvPr>
          <p:cNvSpPr/>
          <p:nvPr/>
        </p:nvSpPr>
        <p:spPr>
          <a:xfrm>
            <a:off x="8981814" y="374394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6719A17A-6DD5-4363-9E1D-37425A2C0F96}"/>
              </a:ext>
            </a:extLst>
          </p:cNvPr>
          <p:cNvSpPr/>
          <p:nvPr/>
        </p:nvSpPr>
        <p:spPr>
          <a:xfrm>
            <a:off x="9434815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B47ACD58-4260-4BA1-825E-DF456D2827F3}"/>
              </a:ext>
            </a:extLst>
          </p:cNvPr>
          <p:cNvSpPr/>
          <p:nvPr/>
        </p:nvSpPr>
        <p:spPr>
          <a:xfrm>
            <a:off x="8558169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052E845-A883-43CF-941F-C9D4565A1B5D}"/>
              </a:ext>
            </a:extLst>
          </p:cNvPr>
          <p:cNvSpPr/>
          <p:nvPr/>
        </p:nvSpPr>
        <p:spPr>
          <a:xfrm>
            <a:off x="8282730" y="486299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1DB76BB5-663B-4641-A13A-226AD5B2F499}"/>
              </a:ext>
            </a:extLst>
          </p:cNvPr>
          <p:cNvSpPr/>
          <p:nvPr/>
        </p:nvSpPr>
        <p:spPr>
          <a:xfrm>
            <a:off x="8833605" y="488098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14A4D71-2C1C-4F6C-9396-B8BECC3956DA}"/>
              </a:ext>
            </a:extLst>
          </p:cNvPr>
          <p:cNvSpPr/>
          <p:nvPr/>
        </p:nvSpPr>
        <p:spPr>
          <a:xfrm>
            <a:off x="9792748" y="487263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501D7B2F-2D1E-4713-AC21-682BF39404E6}"/>
              </a:ext>
            </a:extLst>
          </p:cNvPr>
          <p:cNvSpPr/>
          <p:nvPr/>
        </p:nvSpPr>
        <p:spPr>
          <a:xfrm>
            <a:off x="9241873" y="487263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26C7933D-A9FA-444B-9855-6DD87BD22DEC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 flipH="1">
            <a:off x="8688199" y="3873976"/>
            <a:ext cx="293615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E04AF3A4-7856-420E-A32E-17DC676F43A8}"/>
              </a:ext>
            </a:extLst>
          </p:cNvPr>
          <p:cNvCxnSpPr>
            <a:cxnSpLocks/>
            <a:stCxn id="63" idx="6"/>
            <a:endCxn id="64" idx="0"/>
          </p:cNvCxnSpPr>
          <p:nvPr/>
        </p:nvCxnSpPr>
        <p:spPr>
          <a:xfrm>
            <a:off x="9241873" y="3873976"/>
            <a:ext cx="322972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51905173-97BE-4482-AFFE-58B0B35C2B9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8412760" y="4392689"/>
            <a:ext cx="145409" cy="47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FC7C5391-4407-494D-B404-5357D51B47BA}"/>
              </a:ext>
            </a:extLst>
          </p:cNvPr>
          <p:cNvCxnSpPr>
            <a:cxnSpLocks/>
            <a:stCxn id="65" idx="6"/>
            <a:endCxn id="67" idx="0"/>
          </p:cNvCxnSpPr>
          <p:nvPr/>
        </p:nvCxnSpPr>
        <p:spPr>
          <a:xfrm>
            <a:off x="8818228" y="4392689"/>
            <a:ext cx="145407" cy="48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FEAE366E-4A29-4EEC-838E-1B09F214AA48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9371903" y="4392689"/>
            <a:ext cx="62912" cy="4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6765897B-4701-46F7-A21C-A3CC692EDEC0}"/>
              </a:ext>
            </a:extLst>
          </p:cNvPr>
          <p:cNvCxnSpPr>
            <a:cxnSpLocks/>
            <a:stCxn id="64" idx="6"/>
            <a:endCxn id="68" idx="0"/>
          </p:cNvCxnSpPr>
          <p:nvPr/>
        </p:nvCxnSpPr>
        <p:spPr>
          <a:xfrm>
            <a:off x="9694874" y="4392689"/>
            <a:ext cx="227904" cy="4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</p:spTree>
    <p:extLst>
      <p:ext uri="{BB962C8B-B14F-4D97-AF65-F5344CB8AC3E}">
        <p14:creationId xmlns:p14="http://schemas.microsoft.com/office/powerpoint/2010/main" val="10205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06418"/>
            <a:ext cx="7729728" cy="92534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D412CF-A4E3-493D-BE28-DB579C3D234A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(No arrows; goes both ways)</a:t>
            </a:r>
          </a:p>
        </p:txBody>
      </p:sp>
    </p:spTree>
    <p:extLst>
      <p:ext uri="{BB962C8B-B14F-4D97-AF65-F5344CB8AC3E}">
        <p14:creationId xmlns:p14="http://schemas.microsoft.com/office/powerpoint/2010/main" val="40085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What if not everyone knows each other?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149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532</TotalTime>
  <Words>1559</Words>
  <Application>Microsoft Macintosh PowerPoint</Application>
  <PresentationFormat>Widescreen</PresentationFormat>
  <Paragraphs>613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Abadi</vt:lpstr>
      <vt:lpstr>Calibri</vt:lpstr>
      <vt:lpstr>Gill Sans MT</vt:lpstr>
      <vt:lpstr>Wingdings</vt:lpstr>
      <vt:lpstr>Arial</vt:lpstr>
      <vt:lpstr>Parcel</vt:lpstr>
      <vt:lpstr>Algorithms Club</vt:lpstr>
      <vt:lpstr>Today’s Agenda</vt:lpstr>
      <vt:lpstr>Graphs &amp; Trees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Graph terminology</vt:lpstr>
      <vt:lpstr>Graph terminology</vt:lpstr>
      <vt:lpstr>Graph terminology</vt:lpstr>
      <vt:lpstr>Graph terminology</vt:lpstr>
      <vt:lpstr>Representing graphs</vt:lpstr>
      <vt:lpstr>Representing graphs  Edge lists</vt:lpstr>
      <vt:lpstr>Representing graphs  Edge lists</vt:lpstr>
      <vt:lpstr>Representing graphs  Edge lists</vt:lpstr>
      <vt:lpstr>Representing graphs  Adjacency MATRIX</vt:lpstr>
      <vt:lpstr>Representing graphs  Adjacency MATRIX</vt:lpstr>
      <vt:lpstr>Representing graphs  Adjacency LIST</vt:lpstr>
      <vt:lpstr>Representing graphs  Adjacency LIST</vt:lpstr>
      <vt:lpstr>Representing graphs  adjacency vs. edge lists</vt:lpstr>
      <vt:lpstr>Big-O of Graph representations</vt:lpstr>
      <vt:lpstr>Big-O of Graph representations</vt:lpstr>
      <vt:lpstr>TREES </vt:lpstr>
      <vt:lpstr>TREE Traversals </vt:lpstr>
      <vt:lpstr>TREE Traversals </vt:lpstr>
      <vt:lpstr>TREE Traversals </vt:lpstr>
      <vt:lpstr>TREE Traversals </vt:lpstr>
      <vt:lpstr>TREE Traversals </vt:lpstr>
      <vt:lpstr>TREE Traversals </vt:lpstr>
      <vt:lpstr>Traversals Breadth First Search (BFS)</vt:lpstr>
      <vt:lpstr>Traversals Breadth First Search (BFS)</vt:lpstr>
      <vt:lpstr>Traversals Breadth First Search (BFS)</vt:lpstr>
      <vt:lpstr>Traversals Breadth First Search (BFS)</vt:lpstr>
      <vt:lpstr>Traversals Breadth First Search (BFS)</vt:lpstr>
      <vt:lpstr>implementation Breadth First Search (BFS)</vt:lpstr>
      <vt:lpstr>Traversals DEpth First Search (dFS)</vt:lpstr>
      <vt:lpstr>Traversals Depth First Search (DFS)</vt:lpstr>
      <vt:lpstr>implementation DEPTH First Search (DFS)</vt:lpstr>
      <vt:lpstr>tidbits</vt:lpstr>
      <vt:lpstr>Practice questions</vt:lpstr>
      <vt:lpstr>Continued reading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Club</dc:title>
  <dc:creator>Ashish Uppala</dc:creator>
  <cp:lastModifiedBy>Uppala, Ashish</cp:lastModifiedBy>
  <cp:revision>363</cp:revision>
  <dcterms:created xsi:type="dcterms:W3CDTF">2017-09-26T22:55:39Z</dcterms:created>
  <dcterms:modified xsi:type="dcterms:W3CDTF">2017-09-27T20:03:34Z</dcterms:modified>
</cp:coreProperties>
</file>