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4" r:id="rId1"/>
  </p:sldMasterIdLst>
  <p:notesMasterIdLst>
    <p:notesMasterId r:id="rId25"/>
  </p:notesMasterIdLst>
  <p:sldIdLst>
    <p:sldId id="282" r:id="rId2"/>
    <p:sldId id="257" r:id="rId3"/>
    <p:sldId id="256" r:id="rId4"/>
    <p:sldId id="258" r:id="rId5"/>
    <p:sldId id="285" r:id="rId6"/>
    <p:sldId id="284" r:id="rId7"/>
    <p:sldId id="259" r:id="rId8"/>
    <p:sldId id="261" r:id="rId9"/>
    <p:sldId id="263" r:id="rId10"/>
    <p:sldId id="265" r:id="rId11"/>
    <p:sldId id="270" r:id="rId12"/>
    <p:sldId id="269" r:id="rId13"/>
    <p:sldId id="271" r:id="rId14"/>
    <p:sldId id="260" r:id="rId15"/>
    <p:sldId id="274" r:id="rId16"/>
    <p:sldId id="272" r:id="rId17"/>
    <p:sldId id="275" r:id="rId18"/>
    <p:sldId id="264" r:id="rId19"/>
    <p:sldId id="283" r:id="rId20"/>
    <p:sldId id="279" r:id="rId21"/>
    <p:sldId id="280" r:id="rId22"/>
    <p:sldId id="281" r:id="rId23"/>
    <p:sldId id="26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5A4144-0AFD-B449-AB1C-F578077FB2D3}" type="datetimeFigureOut">
              <a:rPr lang="en-US" smtClean="0"/>
              <a:t>8/31/17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BED483-BED0-A340-84E6-B5601E5A4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3157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BED483-BED0-A340-84E6-B5601E5A45F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335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BED483-BED0-A340-84E6-B5601E5A45F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6410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1831E-C1DF-764D-AE0B-CE173753AF0D}" type="datetimeFigureOut">
              <a:rPr lang="en-US" smtClean="0"/>
              <a:t>8/31/17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8C84EB2E-A861-C74B-A49D-6C2EED7A15AE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1831E-C1DF-764D-AE0B-CE173753AF0D}" type="datetimeFigureOut">
              <a:rPr lang="en-US" smtClean="0"/>
              <a:t>8/31/17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4EB2E-A861-C74B-A49D-6C2EED7A15AE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1831E-C1DF-764D-AE0B-CE173753AF0D}" type="datetimeFigureOut">
              <a:rPr lang="en-US" smtClean="0"/>
              <a:t>8/31/17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4EB2E-A861-C74B-A49D-6C2EED7A15AE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1831E-C1DF-764D-AE0B-CE173753AF0D}" type="datetimeFigureOut">
              <a:rPr lang="en-US" smtClean="0"/>
              <a:t>8/31/17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4EB2E-A861-C74B-A49D-6C2EED7A15AE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8591831E-C1DF-764D-AE0B-CE173753AF0D}" type="datetimeFigureOut">
              <a:rPr lang="en-US" smtClean="0"/>
              <a:t>8/31/17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8C84EB2E-A861-C74B-A49D-6C2EED7A15AE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1831E-C1DF-764D-AE0B-CE173753AF0D}" type="datetimeFigureOut">
              <a:rPr lang="en-US" smtClean="0"/>
              <a:t>8/31/17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4EB2E-A861-C74B-A49D-6C2EED7A15AE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1831E-C1DF-764D-AE0B-CE173753AF0D}" type="datetimeFigureOut">
              <a:rPr lang="en-US" smtClean="0"/>
              <a:t>8/31/17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4EB2E-A861-C74B-A49D-6C2EED7A15A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1831E-C1DF-764D-AE0B-CE173753AF0D}" type="datetimeFigureOut">
              <a:rPr lang="en-US" smtClean="0"/>
              <a:t>8/31/17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4EB2E-A861-C74B-A49D-6C2EED7A15AE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1831E-C1DF-764D-AE0B-CE173753AF0D}" type="datetimeFigureOut">
              <a:rPr lang="en-US" smtClean="0"/>
              <a:t>8/31/17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4EB2E-A861-C74B-A49D-6C2EED7A15AE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1831E-C1DF-764D-AE0B-CE173753AF0D}" type="datetimeFigureOut">
              <a:rPr lang="en-US" smtClean="0"/>
              <a:t>8/31/17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4EB2E-A861-C74B-A49D-6C2EED7A15AE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1831E-C1DF-764D-AE0B-CE173753AF0D}" type="datetimeFigureOut">
              <a:rPr lang="en-US" smtClean="0"/>
              <a:t>8/31/17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4EB2E-A861-C74B-A49D-6C2EED7A15AE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png"/><Relationship Id="rId14" Type="http://schemas.microsoft.com/office/2007/relationships/hdphoto" Target="../media/hdphoto1.wdp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591831E-C1DF-764D-AE0B-CE173753AF0D}" type="datetimeFigureOut">
              <a:rPr lang="en-US" smtClean="0"/>
              <a:t>8/31/17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8C84EB2E-A861-C74B-A49D-6C2EED7A1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08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leetcode.com/" TargetMode="External"/><Relationship Id="rId3" Type="http://schemas.openxmlformats.org/officeDocument/2006/relationships/hyperlink" Target="http://www.projecteuler.net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tif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tif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5.tif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Welcome to algorithms club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Ya</a:t>
            </a:r>
            <a:r>
              <a:rPr lang="en-US" dirty="0" smtClean="0"/>
              <a:t> nerds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7892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happening internally?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3259" y="2018536"/>
            <a:ext cx="5147226" cy="467202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For example, if we called </a:t>
            </a:r>
            <a:r>
              <a:rPr lang="en-US" b="1" i="1" dirty="0" err="1" smtClean="0"/>
              <a:t>fibRecursive</a:t>
            </a:r>
            <a:r>
              <a:rPr lang="en-US" b="1" i="1" dirty="0" smtClean="0"/>
              <a:t>(5)</a:t>
            </a:r>
            <a:r>
              <a:rPr lang="en-US" dirty="0" smtClean="0"/>
              <a:t> </a:t>
            </a:r>
            <a:endParaRPr lang="en-US" dirty="0"/>
          </a:p>
        </p:txBody>
      </p:sp>
      <p:grpSp>
        <p:nvGrpSpPr>
          <p:cNvPr id="162" name="Group 161"/>
          <p:cNvGrpSpPr/>
          <p:nvPr/>
        </p:nvGrpSpPr>
        <p:grpSpPr>
          <a:xfrm>
            <a:off x="484340" y="2658213"/>
            <a:ext cx="10643908" cy="4107320"/>
            <a:chOff x="484340" y="2658213"/>
            <a:chExt cx="10643908" cy="4107320"/>
          </a:xfrm>
        </p:grpSpPr>
        <p:grpSp>
          <p:nvGrpSpPr>
            <p:cNvPr id="156" name="Group 155"/>
            <p:cNvGrpSpPr/>
            <p:nvPr/>
          </p:nvGrpSpPr>
          <p:grpSpPr>
            <a:xfrm>
              <a:off x="484340" y="2686257"/>
              <a:ext cx="10643908" cy="4079276"/>
              <a:chOff x="484340" y="2686257"/>
              <a:chExt cx="10643908" cy="4079276"/>
            </a:xfrm>
          </p:grpSpPr>
          <p:sp>
            <p:nvSpPr>
              <p:cNvPr id="54" name="TextBox 53"/>
              <p:cNvSpPr txBox="1"/>
              <p:nvPr/>
            </p:nvSpPr>
            <p:spPr>
              <a:xfrm>
                <a:off x="9990200" y="3574354"/>
                <a:ext cx="91473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 smtClean="0"/>
                  <a:t>Return 0</a:t>
                </a:r>
                <a:endParaRPr lang="en-US" sz="1600" b="1" dirty="0"/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9990199" y="3878568"/>
                <a:ext cx="91473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 smtClean="0"/>
                  <a:t>Return 1</a:t>
                </a:r>
                <a:endParaRPr lang="en-US" sz="1600" b="1" dirty="0"/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9982363" y="4552164"/>
                <a:ext cx="91473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 smtClean="0"/>
                  <a:t>Return 0</a:t>
                </a:r>
                <a:endParaRPr lang="en-US" sz="1600" b="1" dirty="0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9982362" y="4856378"/>
                <a:ext cx="91473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 smtClean="0"/>
                  <a:t>Return 1</a:t>
                </a:r>
                <a:endParaRPr lang="en-US" sz="1600" b="1" dirty="0"/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9983596" y="5508826"/>
                <a:ext cx="91473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 smtClean="0"/>
                  <a:t>Return 1</a:t>
                </a:r>
                <a:endParaRPr lang="en-US" sz="1600" b="1" dirty="0"/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9983596" y="5811371"/>
                <a:ext cx="91473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 smtClean="0"/>
                  <a:t>Return 1</a:t>
                </a:r>
                <a:endParaRPr lang="en-US" sz="1600" b="1" dirty="0"/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9982362" y="3101373"/>
                <a:ext cx="91473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 smtClean="0"/>
                  <a:t>Return 1</a:t>
                </a:r>
                <a:endParaRPr lang="en-US" sz="1600" b="1" dirty="0"/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9711983" y="6303868"/>
                <a:ext cx="141626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u="sng" dirty="0" smtClean="0"/>
                  <a:t>Sum = 5</a:t>
                </a:r>
                <a:endParaRPr lang="en-US" sz="2400" b="1" u="sng" dirty="0"/>
              </a:p>
            </p:txBody>
          </p:sp>
          <p:grpSp>
            <p:nvGrpSpPr>
              <p:cNvPr id="15" name="Group 14"/>
              <p:cNvGrpSpPr/>
              <p:nvPr/>
            </p:nvGrpSpPr>
            <p:grpSpPr>
              <a:xfrm>
                <a:off x="484340" y="2687078"/>
                <a:ext cx="1828800" cy="3557016"/>
                <a:chOff x="484340" y="2687078"/>
                <a:chExt cx="1828800" cy="3557016"/>
              </a:xfrm>
            </p:grpSpPr>
            <p:sp>
              <p:nvSpPr>
                <p:cNvPr id="11" name="Rectangle 10"/>
                <p:cNvSpPr/>
                <p:nvPr/>
              </p:nvSpPr>
              <p:spPr>
                <a:xfrm>
                  <a:off x="545438" y="5840647"/>
                  <a:ext cx="1710683" cy="33855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lIns="91440" tIns="45720" rIns="91440" bIns="45720">
                  <a:spAutoFit/>
                </a:bodyPr>
                <a:lstStyle/>
                <a:p>
                  <a:pPr algn="ctr"/>
                  <a:r>
                    <a:rPr lang="en-US" sz="1600" b="0" cap="none" spc="0" dirty="0" err="1" smtClean="0">
                      <a:ln w="0"/>
                      <a:solidFill>
                        <a:schemeClr val="accent1"/>
                      </a:solidFill>
                      <a:effectLst>
                        <a:outerShdw blurRad="38100" dist="25400" dir="5400000" algn="ctr" rotWithShape="0">
                          <a:srgbClr val="6E747A">
                            <a:alpha val="43000"/>
                          </a:srgbClr>
                        </a:outerShdw>
                      </a:effectLst>
                    </a:rPr>
                    <a:t>fibRecursive</a:t>
                  </a:r>
                  <a:r>
                    <a:rPr lang="en-US" sz="1600" b="0" cap="none" spc="0" dirty="0" smtClean="0">
                      <a:ln w="0"/>
                      <a:solidFill>
                        <a:schemeClr val="accent1"/>
                      </a:solidFill>
                      <a:effectLst>
                        <a:outerShdw blurRad="38100" dist="25400" dir="5400000" algn="ctr" rotWithShape="0">
                          <a:srgbClr val="6E747A">
                            <a:alpha val="43000"/>
                          </a:srgbClr>
                        </a:outerShdw>
                      </a:effectLst>
                    </a:rPr>
                    <a:t>(5)</a:t>
                  </a:r>
                  <a:endParaRPr lang="en-US" sz="1600" b="0" cap="none" spc="0" dirty="0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3" name="Rectangle 12"/>
                <p:cNvSpPr/>
                <p:nvPr/>
              </p:nvSpPr>
              <p:spPr>
                <a:xfrm>
                  <a:off x="484340" y="2687078"/>
                  <a:ext cx="1828800" cy="3557016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7" name="Group 16"/>
              <p:cNvGrpSpPr/>
              <p:nvPr/>
            </p:nvGrpSpPr>
            <p:grpSpPr>
              <a:xfrm>
                <a:off x="2834073" y="2686257"/>
                <a:ext cx="1828800" cy="3557016"/>
                <a:chOff x="2979933" y="2712564"/>
                <a:chExt cx="1828800" cy="3557016"/>
              </a:xfrm>
            </p:grpSpPr>
            <p:sp>
              <p:nvSpPr>
                <p:cNvPr id="39" name="Rectangle 38"/>
                <p:cNvSpPr/>
                <p:nvPr/>
              </p:nvSpPr>
              <p:spPr>
                <a:xfrm>
                  <a:off x="3040446" y="5462072"/>
                  <a:ext cx="1710683" cy="338554"/>
                </a:xfrm>
                <a:prstGeom prst="rect">
                  <a:avLst/>
                </a:prstGeom>
                <a:noFill/>
                <a:ln>
                  <a:solidFill>
                    <a:srgbClr val="AB2301"/>
                  </a:solidFill>
                </a:ln>
              </p:spPr>
              <p:txBody>
                <a:bodyPr wrap="square" lIns="91440" tIns="45720" rIns="91440" bIns="45720">
                  <a:spAutoFit/>
                </a:bodyPr>
                <a:lstStyle/>
                <a:p>
                  <a:pPr algn="ctr"/>
                  <a:r>
                    <a:rPr lang="en-US" sz="1600" b="0" cap="none" spc="0" dirty="0" smtClean="0">
                      <a:ln w="0"/>
                      <a:solidFill>
                        <a:schemeClr val="accent1"/>
                      </a:solidFill>
                      <a:effectLst>
                        <a:outerShdw blurRad="38100" dist="25400" dir="5400000" algn="ctr" rotWithShape="0">
                          <a:srgbClr val="6E747A">
                            <a:alpha val="43000"/>
                          </a:srgbClr>
                        </a:outerShdw>
                      </a:effectLst>
                    </a:rPr>
                    <a:t>fibRecursive(3)</a:t>
                  </a:r>
                  <a:endParaRPr lang="en-US" sz="1600" b="0" cap="none" spc="0" dirty="0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40" name="Rectangle 39"/>
                <p:cNvSpPr/>
                <p:nvPr/>
              </p:nvSpPr>
              <p:spPr>
                <a:xfrm>
                  <a:off x="3046588" y="5866563"/>
                  <a:ext cx="1710683" cy="338554"/>
                </a:xfrm>
                <a:prstGeom prst="rect">
                  <a:avLst/>
                </a:prstGeom>
                <a:noFill/>
                <a:ln>
                  <a:solidFill>
                    <a:srgbClr val="AB2301"/>
                  </a:solidFill>
                </a:ln>
              </p:spPr>
              <p:txBody>
                <a:bodyPr wrap="square" lIns="91440" tIns="45720" rIns="91440" bIns="45720">
                  <a:spAutoFit/>
                </a:bodyPr>
                <a:lstStyle/>
                <a:p>
                  <a:pPr algn="ctr"/>
                  <a:r>
                    <a:rPr lang="en-US" sz="1600" b="0" cap="none" spc="0" dirty="0" smtClean="0">
                      <a:ln w="0"/>
                      <a:solidFill>
                        <a:schemeClr val="accent1"/>
                      </a:solidFill>
                      <a:effectLst>
                        <a:outerShdw blurRad="38100" dist="25400" dir="5400000" algn="ctr" rotWithShape="0">
                          <a:srgbClr val="6E747A">
                            <a:alpha val="43000"/>
                          </a:srgbClr>
                        </a:outerShdw>
                      </a:effectLst>
                    </a:rPr>
                    <a:t>fibRecursive(4)</a:t>
                  </a:r>
                  <a:endParaRPr lang="en-US" sz="1600" b="0" cap="none" spc="0" dirty="0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41" name="Rectangle 40"/>
                <p:cNvSpPr/>
                <p:nvPr/>
              </p:nvSpPr>
              <p:spPr>
                <a:xfrm>
                  <a:off x="2979933" y="2712564"/>
                  <a:ext cx="1828800" cy="3557016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22" name="Straight Arrow Connector 21"/>
              <p:cNvCxnSpPr>
                <a:stCxn id="11" idx="3"/>
                <a:endCxn id="39" idx="1"/>
              </p:cNvCxnSpPr>
              <p:nvPr/>
            </p:nvCxnSpPr>
            <p:spPr>
              <a:xfrm flipV="1">
                <a:off x="2256121" y="5605042"/>
                <a:ext cx="638465" cy="40488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/>
              <p:cNvCxnSpPr>
                <a:stCxn id="11" idx="3"/>
                <a:endCxn id="40" idx="1"/>
              </p:cNvCxnSpPr>
              <p:nvPr/>
            </p:nvCxnSpPr>
            <p:spPr>
              <a:xfrm flipV="1">
                <a:off x="2256121" y="6009533"/>
                <a:ext cx="644607" cy="39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7" name="Group 76"/>
              <p:cNvGrpSpPr/>
              <p:nvPr/>
            </p:nvGrpSpPr>
            <p:grpSpPr>
              <a:xfrm>
                <a:off x="5180661" y="2686257"/>
                <a:ext cx="1828800" cy="3557016"/>
                <a:chOff x="5180661" y="2686257"/>
                <a:chExt cx="1828800" cy="3557016"/>
              </a:xfrm>
            </p:grpSpPr>
            <p:grpSp>
              <p:nvGrpSpPr>
                <p:cNvPr id="53" name="Group 52"/>
                <p:cNvGrpSpPr/>
                <p:nvPr/>
              </p:nvGrpSpPr>
              <p:grpSpPr>
                <a:xfrm>
                  <a:off x="5180661" y="2686257"/>
                  <a:ext cx="1828800" cy="3557016"/>
                  <a:chOff x="2979933" y="2712564"/>
                  <a:chExt cx="1828800" cy="3557016"/>
                </a:xfrm>
              </p:grpSpPr>
              <p:sp>
                <p:nvSpPr>
                  <p:cNvPr id="58" name="Rectangle 57"/>
                  <p:cNvSpPr/>
                  <p:nvPr/>
                </p:nvSpPr>
                <p:spPr>
                  <a:xfrm>
                    <a:off x="3040446" y="5462072"/>
                    <a:ext cx="1710683" cy="338554"/>
                  </a:xfrm>
                  <a:prstGeom prst="rect">
                    <a:avLst/>
                  </a:prstGeom>
                  <a:noFill/>
                  <a:ln>
                    <a:solidFill>
                      <a:srgbClr val="AB2301"/>
                    </a:solidFill>
                  </a:ln>
                </p:spPr>
                <p:txBody>
                  <a:bodyPr wrap="square" lIns="91440" tIns="45720" rIns="91440" bIns="45720">
                    <a:spAutoFit/>
                  </a:bodyPr>
                  <a:lstStyle/>
                  <a:p>
                    <a:pPr algn="ctr"/>
                    <a:r>
                      <a:rPr lang="en-US" sz="1600" b="0" cap="none" spc="0" smtClean="0">
                        <a:ln w="0"/>
                        <a:solidFill>
                          <a:schemeClr val="accent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</a:rPr>
                      <a:t>fibRecursive(2)</a:t>
                    </a:r>
                    <a:endParaRPr lang="en-US" sz="1600" b="0" cap="none" spc="0" dirty="0">
                      <a:ln w="0"/>
                      <a:solidFill>
                        <a:schemeClr val="accent1"/>
                      </a:solidFill>
                      <a:effectLst>
                        <a:outerShdw blurRad="38100" dist="25400" dir="5400000" algn="ctr" rotWithShape="0">
                          <a:srgbClr val="6E747A">
                            <a:alpha val="43000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59" name="Rectangle 58"/>
                  <p:cNvSpPr/>
                  <p:nvPr/>
                </p:nvSpPr>
                <p:spPr>
                  <a:xfrm>
                    <a:off x="3046588" y="5866563"/>
                    <a:ext cx="1710683" cy="338554"/>
                  </a:xfrm>
                  <a:prstGeom prst="rect">
                    <a:avLst/>
                  </a:prstGeom>
                  <a:noFill/>
                  <a:ln>
                    <a:solidFill>
                      <a:srgbClr val="AB2301"/>
                    </a:solidFill>
                  </a:ln>
                </p:spPr>
                <p:txBody>
                  <a:bodyPr wrap="square" lIns="91440" tIns="45720" rIns="91440" bIns="45720">
                    <a:spAutoFit/>
                  </a:bodyPr>
                  <a:lstStyle/>
                  <a:p>
                    <a:pPr algn="ctr"/>
                    <a:r>
                      <a:rPr lang="en-US" sz="1600" b="0" cap="none" spc="0" dirty="0" smtClean="0">
                        <a:ln w="0"/>
                        <a:solidFill>
                          <a:schemeClr val="accent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</a:rPr>
                      <a:t>fibRecursive(3)</a:t>
                    </a:r>
                    <a:endParaRPr lang="en-US" sz="1600" b="0" cap="none" spc="0" dirty="0">
                      <a:ln w="0"/>
                      <a:solidFill>
                        <a:schemeClr val="accent1"/>
                      </a:solidFill>
                      <a:effectLst>
                        <a:outerShdw blurRad="38100" dist="25400" dir="5400000" algn="ctr" rotWithShape="0">
                          <a:srgbClr val="6E747A">
                            <a:alpha val="43000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64" name="Rectangle 63"/>
                  <p:cNvSpPr/>
                  <p:nvPr/>
                </p:nvSpPr>
                <p:spPr>
                  <a:xfrm>
                    <a:off x="2979933" y="2712564"/>
                    <a:ext cx="1828800" cy="3557016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66" name="Rectangle 65"/>
                <p:cNvSpPr/>
                <p:nvPr/>
              </p:nvSpPr>
              <p:spPr>
                <a:xfrm>
                  <a:off x="5235032" y="4492201"/>
                  <a:ext cx="1710683" cy="338554"/>
                </a:xfrm>
                <a:prstGeom prst="rect">
                  <a:avLst/>
                </a:prstGeom>
                <a:noFill/>
                <a:ln>
                  <a:solidFill>
                    <a:srgbClr val="AB2301"/>
                  </a:solidFill>
                </a:ln>
              </p:spPr>
              <p:txBody>
                <a:bodyPr wrap="square" lIns="91440" tIns="45720" rIns="91440" bIns="45720">
                  <a:spAutoFit/>
                </a:bodyPr>
                <a:lstStyle/>
                <a:p>
                  <a:pPr algn="ctr"/>
                  <a:r>
                    <a:rPr lang="en-US" sz="1600" b="0" cap="none" spc="0" dirty="0" smtClean="0">
                      <a:ln w="0"/>
                      <a:solidFill>
                        <a:schemeClr val="accent1"/>
                      </a:solidFill>
                      <a:effectLst>
                        <a:outerShdw blurRad="38100" dist="25400" dir="5400000" algn="ctr" rotWithShape="0">
                          <a:srgbClr val="6E747A">
                            <a:alpha val="43000"/>
                          </a:srgbClr>
                        </a:outerShdw>
                      </a:effectLst>
                    </a:rPr>
                    <a:t>fibRecursive(1)</a:t>
                  </a:r>
                  <a:endParaRPr lang="en-US" sz="1600" b="0" cap="none" spc="0" dirty="0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67" name="Rectangle 66"/>
                <p:cNvSpPr/>
                <p:nvPr/>
              </p:nvSpPr>
              <p:spPr>
                <a:xfrm>
                  <a:off x="5241174" y="4896692"/>
                  <a:ext cx="1710683" cy="338554"/>
                </a:xfrm>
                <a:prstGeom prst="rect">
                  <a:avLst/>
                </a:prstGeom>
                <a:noFill/>
                <a:ln>
                  <a:solidFill>
                    <a:srgbClr val="AB2301"/>
                  </a:solidFill>
                </a:ln>
              </p:spPr>
              <p:txBody>
                <a:bodyPr wrap="square" lIns="91440" tIns="45720" rIns="91440" bIns="45720">
                  <a:spAutoFit/>
                </a:bodyPr>
                <a:lstStyle/>
                <a:p>
                  <a:pPr algn="ctr"/>
                  <a:r>
                    <a:rPr lang="en-US" sz="1600" b="0" cap="none" spc="0" dirty="0" smtClean="0">
                      <a:ln w="0"/>
                      <a:solidFill>
                        <a:schemeClr val="accent1"/>
                      </a:solidFill>
                      <a:effectLst>
                        <a:outerShdw blurRad="38100" dist="25400" dir="5400000" algn="ctr" rotWithShape="0">
                          <a:srgbClr val="6E747A">
                            <a:alpha val="43000"/>
                          </a:srgbClr>
                        </a:outerShdw>
                      </a:effectLst>
                    </a:rPr>
                    <a:t>fibRecursive(2)</a:t>
                  </a:r>
                  <a:endParaRPr lang="en-US" sz="1600" b="0" cap="none" spc="0" dirty="0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endParaRPr>
                </a:p>
              </p:txBody>
            </p:sp>
          </p:grpSp>
          <p:cxnSp>
            <p:nvCxnSpPr>
              <p:cNvPr id="68" name="Straight Arrow Connector 67"/>
              <p:cNvCxnSpPr>
                <a:stCxn id="39" idx="3"/>
                <a:endCxn id="66" idx="1"/>
              </p:cNvCxnSpPr>
              <p:nvPr/>
            </p:nvCxnSpPr>
            <p:spPr>
              <a:xfrm flipV="1">
                <a:off x="4605269" y="4661478"/>
                <a:ext cx="629763" cy="943564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/>
              <p:cNvCxnSpPr>
                <a:stCxn id="39" idx="3"/>
                <a:endCxn id="67" idx="1"/>
              </p:cNvCxnSpPr>
              <p:nvPr/>
            </p:nvCxnSpPr>
            <p:spPr>
              <a:xfrm flipV="1">
                <a:off x="4605269" y="5065969"/>
                <a:ext cx="635905" cy="53907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/>
              <p:cNvCxnSpPr>
                <a:stCxn id="40" idx="3"/>
                <a:endCxn id="58" idx="1"/>
              </p:cNvCxnSpPr>
              <p:nvPr/>
            </p:nvCxnSpPr>
            <p:spPr>
              <a:xfrm flipV="1">
                <a:off x="4611411" y="5605042"/>
                <a:ext cx="629763" cy="40449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/>
              <p:cNvCxnSpPr>
                <a:stCxn id="40" idx="3"/>
                <a:endCxn id="59" idx="1"/>
              </p:cNvCxnSpPr>
              <p:nvPr/>
            </p:nvCxnSpPr>
            <p:spPr>
              <a:xfrm>
                <a:off x="4611411" y="6009533"/>
                <a:ext cx="635905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/>
              <p:cNvCxnSpPr>
                <a:stCxn id="59" idx="3"/>
                <a:endCxn id="83" idx="1"/>
              </p:cNvCxnSpPr>
              <p:nvPr/>
            </p:nvCxnSpPr>
            <p:spPr>
              <a:xfrm>
                <a:off x="6957999" y="6009533"/>
                <a:ext cx="727961" cy="82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8" name="Group 77"/>
              <p:cNvGrpSpPr/>
              <p:nvPr/>
            </p:nvGrpSpPr>
            <p:grpSpPr>
              <a:xfrm>
                <a:off x="7619305" y="2687078"/>
                <a:ext cx="1828800" cy="3557016"/>
                <a:chOff x="5180661" y="2686257"/>
                <a:chExt cx="1828800" cy="3557016"/>
              </a:xfrm>
            </p:grpSpPr>
            <p:grpSp>
              <p:nvGrpSpPr>
                <p:cNvPr id="79" name="Group 78"/>
                <p:cNvGrpSpPr/>
                <p:nvPr/>
              </p:nvGrpSpPr>
              <p:grpSpPr>
                <a:xfrm>
                  <a:off x="5180661" y="2686257"/>
                  <a:ext cx="1828800" cy="3557016"/>
                  <a:chOff x="2979933" y="2712564"/>
                  <a:chExt cx="1828800" cy="3557016"/>
                </a:xfrm>
              </p:grpSpPr>
              <p:sp>
                <p:nvSpPr>
                  <p:cNvPr id="82" name="Rectangle 81"/>
                  <p:cNvSpPr/>
                  <p:nvPr/>
                </p:nvSpPr>
                <p:spPr>
                  <a:xfrm>
                    <a:off x="3040446" y="5462072"/>
                    <a:ext cx="1710683" cy="338554"/>
                  </a:xfrm>
                  <a:prstGeom prst="rect">
                    <a:avLst/>
                  </a:prstGeom>
                  <a:noFill/>
                  <a:ln>
                    <a:solidFill>
                      <a:srgbClr val="AB2301"/>
                    </a:solidFill>
                  </a:ln>
                </p:spPr>
                <p:txBody>
                  <a:bodyPr wrap="square" lIns="91440" tIns="45720" rIns="91440" bIns="45720">
                    <a:spAutoFit/>
                  </a:bodyPr>
                  <a:lstStyle/>
                  <a:p>
                    <a:pPr algn="ctr"/>
                    <a:r>
                      <a:rPr lang="en-US" sz="1600" b="0" cap="none" spc="0" dirty="0" smtClean="0">
                        <a:ln w="0"/>
                        <a:solidFill>
                          <a:schemeClr val="accent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</a:rPr>
                      <a:t>fibRecursive(1)</a:t>
                    </a:r>
                    <a:endParaRPr lang="en-US" sz="1600" b="0" cap="none" spc="0" dirty="0">
                      <a:ln w="0"/>
                      <a:solidFill>
                        <a:schemeClr val="accent1"/>
                      </a:solidFill>
                      <a:effectLst>
                        <a:outerShdw blurRad="38100" dist="25400" dir="5400000" algn="ctr" rotWithShape="0">
                          <a:srgbClr val="6E747A">
                            <a:alpha val="43000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83" name="Rectangle 82"/>
                  <p:cNvSpPr/>
                  <p:nvPr/>
                </p:nvSpPr>
                <p:spPr>
                  <a:xfrm>
                    <a:off x="3046588" y="5866563"/>
                    <a:ext cx="1710683" cy="338554"/>
                  </a:xfrm>
                  <a:prstGeom prst="rect">
                    <a:avLst/>
                  </a:prstGeom>
                  <a:noFill/>
                  <a:ln>
                    <a:solidFill>
                      <a:srgbClr val="AB2301"/>
                    </a:solidFill>
                  </a:ln>
                </p:spPr>
                <p:txBody>
                  <a:bodyPr wrap="square" lIns="91440" tIns="45720" rIns="91440" bIns="45720">
                    <a:spAutoFit/>
                  </a:bodyPr>
                  <a:lstStyle/>
                  <a:p>
                    <a:pPr algn="ctr"/>
                    <a:r>
                      <a:rPr lang="en-US" sz="1600" b="0" cap="none" spc="0" dirty="0" smtClean="0">
                        <a:ln w="0"/>
                        <a:solidFill>
                          <a:schemeClr val="accent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</a:rPr>
                      <a:t>fibRecursive(2)</a:t>
                    </a:r>
                    <a:endParaRPr lang="en-US" sz="1600" b="0" cap="none" spc="0" dirty="0">
                      <a:ln w="0"/>
                      <a:solidFill>
                        <a:schemeClr val="accent1"/>
                      </a:solidFill>
                      <a:effectLst>
                        <a:outerShdw blurRad="38100" dist="25400" dir="5400000" algn="ctr" rotWithShape="0">
                          <a:srgbClr val="6E747A">
                            <a:alpha val="43000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84" name="Rectangle 83"/>
                  <p:cNvSpPr/>
                  <p:nvPr/>
                </p:nvSpPr>
                <p:spPr>
                  <a:xfrm>
                    <a:off x="2979933" y="2712564"/>
                    <a:ext cx="1828800" cy="3557016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80" name="Rectangle 79"/>
                <p:cNvSpPr/>
                <p:nvPr/>
              </p:nvSpPr>
              <p:spPr>
                <a:xfrm>
                  <a:off x="5235032" y="4492201"/>
                  <a:ext cx="1710683" cy="338554"/>
                </a:xfrm>
                <a:prstGeom prst="rect">
                  <a:avLst/>
                </a:prstGeom>
                <a:noFill/>
                <a:ln>
                  <a:solidFill>
                    <a:srgbClr val="AB2301"/>
                  </a:solidFill>
                </a:ln>
              </p:spPr>
              <p:txBody>
                <a:bodyPr wrap="square" lIns="91440" tIns="45720" rIns="91440" bIns="45720">
                  <a:spAutoFit/>
                </a:bodyPr>
                <a:lstStyle/>
                <a:p>
                  <a:pPr algn="ctr"/>
                  <a:r>
                    <a:rPr lang="en-US" sz="1600" b="0" cap="none" spc="0" smtClean="0">
                      <a:ln w="0"/>
                      <a:solidFill>
                        <a:schemeClr val="accent1"/>
                      </a:solidFill>
                      <a:effectLst>
                        <a:outerShdw blurRad="38100" dist="25400" dir="5400000" algn="ctr" rotWithShape="0">
                          <a:srgbClr val="6E747A">
                            <a:alpha val="43000"/>
                          </a:srgbClr>
                        </a:outerShdw>
                      </a:effectLst>
                    </a:rPr>
                    <a:t>fibRecursive(0)</a:t>
                  </a:r>
                  <a:endParaRPr lang="en-US" sz="1600" b="0" cap="none" spc="0" dirty="0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5241174" y="4896692"/>
                  <a:ext cx="1710683" cy="338554"/>
                </a:xfrm>
                <a:prstGeom prst="rect">
                  <a:avLst/>
                </a:prstGeom>
                <a:noFill/>
                <a:ln>
                  <a:solidFill>
                    <a:srgbClr val="AB2301"/>
                  </a:solidFill>
                </a:ln>
              </p:spPr>
              <p:txBody>
                <a:bodyPr wrap="square" lIns="91440" tIns="45720" rIns="91440" bIns="45720">
                  <a:spAutoFit/>
                </a:bodyPr>
                <a:lstStyle/>
                <a:p>
                  <a:pPr algn="ctr"/>
                  <a:r>
                    <a:rPr lang="en-US" sz="1600" b="0" cap="none" spc="0" dirty="0" smtClean="0">
                      <a:ln w="0"/>
                      <a:solidFill>
                        <a:schemeClr val="accent1"/>
                      </a:solidFill>
                      <a:effectLst>
                        <a:outerShdw blurRad="38100" dist="25400" dir="5400000" algn="ctr" rotWithShape="0">
                          <a:srgbClr val="6E747A">
                            <a:alpha val="43000"/>
                          </a:srgbClr>
                        </a:outerShdw>
                      </a:effectLst>
                    </a:rPr>
                    <a:t>fibRecursive(1)</a:t>
                  </a:r>
                  <a:endParaRPr lang="en-US" sz="1600" b="0" cap="none" spc="0" dirty="0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endParaRPr>
                </a:p>
              </p:txBody>
            </p:sp>
          </p:grpSp>
          <p:cxnSp>
            <p:nvCxnSpPr>
              <p:cNvPr id="88" name="Straight Arrow Connector 87"/>
              <p:cNvCxnSpPr>
                <a:stCxn id="59" idx="3"/>
                <a:endCxn id="82" idx="1"/>
              </p:cNvCxnSpPr>
              <p:nvPr/>
            </p:nvCxnSpPr>
            <p:spPr>
              <a:xfrm flipV="1">
                <a:off x="6957999" y="5605863"/>
                <a:ext cx="721819" cy="40367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Arrow Connector 88"/>
              <p:cNvCxnSpPr>
                <a:stCxn id="58" idx="3"/>
                <a:endCxn id="81" idx="1"/>
              </p:cNvCxnSpPr>
              <p:nvPr/>
            </p:nvCxnSpPr>
            <p:spPr>
              <a:xfrm flipV="1">
                <a:off x="6951857" y="5066790"/>
                <a:ext cx="727961" cy="53825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Arrow Connector 89"/>
              <p:cNvCxnSpPr>
                <a:stCxn id="58" idx="3"/>
                <a:endCxn id="80" idx="1"/>
              </p:cNvCxnSpPr>
              <p:nvPr/>
            </p:nvCxnSpPr>
            <p:spPr>
              <a:xfrm flipV="1">
                <a:off x="6951857" y="4662299"/>
                <a:ext cx="721819" cy="94274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Arrow Connector 90"/>
              <p:cNvCxnSpPr>
                <a:stCxn id="67" idx="3"/>
                <a:endCxn id="136" idx="1"/>
              </p:cNvCxnSpPr>
              <p:nvPr/>
            </p:nvCxnSpPr>
            <p:spPr>
              <a:xfrm flipV="1">
                <a:off x="6951857" y="4065550"/>
                <a:ext cx="723138" cy="1000419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Arrow Connector 112"/>
              <p:cNvCxnSpPr>
                <a:stCxn id="66" idx="3"/>
              </p:cNvCxnSpPr>
              <p:nvPr/>
            </p:nvCxnSpPr>
            <p:spPr>
              <a:xfrm flipV="1">
                <a:off x="6945715" y="3249404"/>
                <a:ext cx="862485" cy="1412074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Arrow Connector 114"/>
              <p:cNvCxnSpPr/>
              <p:nvPr/>
            </p:nvCxnSpPr>
            <p:spPr>
              <a:xfrm>
                <a:off x="7803905" y="3276470"/>
                <a:ext cx="2170209" cy="315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Arrow Connector 116"/>
              <p:cNvCxnSpPr>
                <a:stCxn id="136" idx="3"/>
                <a:endCxn id="55" idx="1"/>
              </p:cNvCxnSpPr>
              <p:nvPr/>
            </p:nvCxnSpPr>
            <p:spPr>
              <a:xfrm flipV="1">
                <a:off x="9385678" y="4047845"/>
                <a:ext cx="604521" cy="1770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Arrow Connector 118"/>
              <p:cNvCxnSpPr>
                <a:stCxn id="80" idx="3"/>
                <a:endCxn id="56" idx="1"/>
              </p:cNvCxnSpPr>
              <p:nvPr/>
            </p:nvCxnSpPr>
            <p:spPr>
              <a:xfrm>
                <a:off x="9384359" y="4662299"/>
                <a:ext cx="598004" cy="5914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Arrow Connector 119"/>
              <p:cNvCxnSpPr>
                <a:stCxn id="81" idx="3"/>
                <a:endCxn id="57" idx="1"/>
              </p:cNvCxnSpPr>
              <p:nvPr/>
            </p:nvCxnSpPr>
            <p:spPr>
              <a:xfrm flipV="1">
                <a:off x="9390501" y="5025655"/>
                <a:ext cx="591861" cy="4113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Arrow Connector 120"/>
              <p:cNvCxnSpPr>
                <a:stCxn id="82" idx="3"/>
                <a:endCxn id="60" idx="1"/>
              </p:cNvCxnSpPr>
              <p:nvPr/>
            </p:nvCxnSpPr>
            <p:spPr>
              <a:xfrm>
                <a:off x="9390501" y="5605863"/>
                <a:ext cx="593095" cy="7224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Arrow Connector 121"/>
              <p:cNvCxnSpPr>
                <a:stCxn id="83" idx="3"/>
                <a:endCxn id="61" idx="1"/>
              </p:cNvCxnSpPr>
              <p:nvPr/>
            </p:nvCxnSpPr>
            <p:spPr>
              <a:xfrm flipV="1">
                <a:off x="9396643" y="5980648"/>
                <a:ext cx="586953" cy="2970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5" name="Rectangle 134"/>
              <p:cNvSpPr/>
              <p:nvPr/>
            </p:nvSpPr>
            <p:spPr>
              <a:xfrm>
                <a:off x="7668853" y="3491782"/>
                <a:ext cx="1710683" cy="338554"/>
              </a:xfrm>
              <a:prstGeom prst="rect">
                <a:avLst/>
              </a:prstGeom>
              <a:noFill/>
              <a:ln>
                <a:solidFill>
                  <a:srgbClr val="AB2301"/>
                </a:solidFill>
              </a:ln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sz="1600" b="0" cap="none" spc="0" smtClean="0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fibRecursive(0)</a:t>
                </a:r>
                <a:endParaRPr lang="en-US" sz="1600" b="0" cap="none" spc="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  <p:sp>
            <p:nvSpPr>
              <p:cNvPr id="136" name="Rectangle 135"/>
              <p:cNvSpPr/>
              <p:nvPr/>
            </p:nvSpPr>
            <p:spPr>
              <a:xfrm>
                <a:off x="7674995" y="3896273"/>
                <a:ext cx="1710683" cy="338554"/>
              </a:xfrm>
              <a:prstGeom prst="rect">
                <a:avLst/>
              </a:prstGeom>
              <a:noFill/>
              <a:ln>
                <a:solidFill>
                  <a:srgbClr val="AB2301"/>
                </a:solidFill>
              </a:ln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sz="1600" b="0" cap="none" spc="0" dirty="0" smtClean="0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fibRecursive(1)</a:t>
                </a:r>
                <a:endParaRPr lang="en-US" sz="1600" b="0" cap="none" spc="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  <p:cxnSp>
            <p:nvCxnSpPr>
              <p:cNvPr id="138" name="Straight Arrow Connector 137"/>
              <p:cNvCxnSpPr>
                <a:stCxn id="67" idx="3"/>
                <a:endCxn id="135" idx="1"/>
              </p:cNvCxnSpPr>
              <p:nvPr/>
            </p:nvCxnSpPr>
            <p:spPr>
              <a:xfrm flipV="1">
                <a:off x="6951857" y="3661059"/>
                <a:ext cx="716996" cy="140491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Arrow Connector 145"/>
              <p:cNvCxnSpPr>
                <a:stCxn id="135" idx="3"/>
                <a:endCxn id="54" idx="1"/>
              </p:cNvCxnSpPr>
              <p:nvPr/>
            </p:nvCxnSpPr>
            <p:spPr>
              <a:xfrm>
                <a:off x="9379536" y="3661059"/>
                <a:ext cx="610664" cy="8257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7" name="Rectangle 156"/>
            <p:cNvSpPr/>
            <p:nvPr/>
          </p:nvSpPr>
          <p:spPr>
            <a:xfrm>
              <a:off x="1148893" y="2658214"/>
              <a:ext cx="413929" cy="64633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3600" b="1" cap="none" spc="0" dirty="0" smtClean="0">
                  <a:ln w="12700">
                    <a:solidFill>
                      <a:schemeClr val="accent1"/>
                    </a:solidFill>
                    <a:prstDash val="solid"/>
                  </a:ln>
                  <a:pattFill prst="pct50">
                    <a:fgClr>
                      <a:schemeClr val="accent1"/>
                    </a:fgClr>
                    <a:bgClr>
                      <a:schemeClr val="accent1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accent1"/>
                    </a:outerShdw>
                  </a:effectLst>
                </a:rPr>
                <a:t>1</a:t>
              </a:r>
              <a:endParaRPr lang="en-US" sz="36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endParaRPr>
            </a:p>
          </p:txBody>
        </p:sp>
        <p:sp>
          <p:nvSpPr>
            <p:cNvPr id="158" name="Rectangle 157"/>
            <p:cNvSpPr/>
            <p:nvPr/>
          </p:nvSpPr>
          <p:spPr>
            <a:xfrm>
              <a:off x="3539936" y="2658214"/>
              <a:ext cx="413929" cy="64633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3600" b="1" dirty="0">
                  <a:ln w="12700">
                    <a:solidFill>
                      <a:schemeClr val="accent1"/>
                    </a:solidFill>
                    <a:prstDash val="solid"/>
                  </a:ln>
                  <a:pattFill prst="pct50">
                    <a:fgClr>
                      <a:schemeClr val="accent1"/>
                    </a:fgClr>
                    <a:bgClr>
                      <a:schemeClr val="accent1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accent1"/>
                    </a:outerShdw>
                  </a:effectLst>
                </a:rPr>
                <a:t>2</a:t>
              </a:r>
              <a:endParaRPr lang="en-US" sz="36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endParaRPr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5936827" y="2658213"/>
              <a:ext cx="413929" cy="64633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3600" b="1" dirty="0">
                  <a:ln w="12700">
                    <a:solidFill>
                      <a:schemeClr val="accent1"/>
                    </a:solidFill>
                    <a:prstDash val="solid"/>
                  </a:ln>
                  <a:pattFill prst="pct50">
                    <a:fgClr>
                      <a:schemeClr val="accent1"/>
                    </a:fgClr>
                    <a:bgClr>
                      <a:schemeClr val="accent1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accent1"/>
                    </a:outerShdw>
                  </a:effectLst>
                </a:rPr>
                <a:t>3</a:t>
              </a:r>
              <a:endParaRPr lang="en-US" sz="36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endParaRPr>
            </a:p>
          </p:txBody>
        </p:sp>
        <p:sp>
          <p:nvSpPr>
            <p:cNvPr id="160" name="Rectangle 159"/>
            <p:cNvSpPr/>
            <p:nvPr/>
          </p:nvSpPr>
          <p:spPr>
            <a:xfrm>
              <a:off x="8334336" y="2659428"/>
              <a:ext cx="413929" cy="64633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3600" b="1" dirty="0">
                  <a:ln w="12700">
                    <a:solidFill>
                      <a:schemeClr val="accent1"/>
                    </a:solidFill>
                    <a:prstDash val="solid"/>
                  </a:ln>
                  <a:pattFill prst="pct50">
                    <a:fgClr>
                      <a:schemeClr val="accent1"/>
                    </a:fgClr>
                    <a:bgClr>
                      <a:schemeClr val="accent1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accent1"/>
                    </a:outerShdw>
                  </a:effectLst>
                </a:rPr>
                <a:t>4</a:t>
              </a:r>
              <a:endParaRPr lang="en-US" sz="36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65506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the Interpreter Does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fibRecursive</a:t>
            </a:r>
            <a:r>
              <a:rPr lang="en-US" dirty="0" smtClean="0"/>
              <a:t>(3)</a:t>
            </a:r>
          </a:p>
          <a:p>
            <a:r>
              <a:rPr lang="en-US" dirty="0" err="1" smtClean="0"/>
              <a:t>fibRecursive</a:t>
            </a:r>
            <a:r>
              <a:rPr lang="en-US" dirty="0" smtClean="0"/>
              <a:t>(3) + </a:t>
            </a:r>
            <a:r>
              <a:rPr lang="en-US" dirty="0" err="1" smtClean="0"/>
              <a:t>fibRecursive</a:t>
            </a:r>
            <a:r>
              <a:rPr lang="en-US" dirty="0" smtClean="0"/>
              <a:t>(2)</a:t>
            </a:r>
          </a:p>
          <a:p>
            <a:r>
              <a:rPr lang="en-US" dirty="0" err="1" smtClean="0"/>
              <a:t>fibRecursive</a:t>
            </a:r>
            <a:r>
              <a:rPr lang="en-US" dirty="0" smtClean="0"/>
              <a:t>(2) + </a:t>
            </a:r>
            <a:r>
              <a:rPr lang="en-US" dirty="0" err="1" smtClean="0"/>
              <a:t>fibRecursive</a:t>
            </a:r>
            <a:r>
              <a:rPr lang="en-US" dirty="0" smtClean="0"/>
              <a:t>(1) + </a:t>
            </a:r>
            <a:r>
              <a:rPr lang="en-US" dirty="0" err="1" smtClean="0"/>
              <a:t>fibReursive</a:t>
            </a:r>
            <a:r>
              <a:rPr lang="en-US" dirty="0" smtClean="0"/>
              <a:t>(1) + </a:t>
            </a:r>
            <a:r>
              <a:rPr lang="en-US" dirty="0" err="1" smtClean="0"/>
              <a:t>fibRecursive</a:t>
            </a:r>
            <a:r>
              <a:rPr lang="en-US" dirty="0" smtClean="0"/>
              <a:t>(0)</a:t>
            </a:r>
          </a:p>
          <a:p>
            <a:r>
              <a:rPr lang="en-US" dirty="0" err="1" smtClean="0"/>
              <a:t>fibRecursive</a:t>
            </a:r>
            <a:r>
              <a:rPr lang="en-US" dirty="0" smtClean="0"/>
              <a:t>(1) + </a:t>
            </a:r>
            <a:r>
              <a:rPr lang="en-US" dirty="0" err="1" smtClean="0"/>
              <a:t>fibRecursive</a:t>
            </a:r>
            <a:r>
              <a:rPr lang="en-US" dirty="0" smtClean="0"/>
              <a:t>(0) + 1 + 1 + 0</a:t>
            </a:r>
          </a:p>
          <a:p>
            <a:r>
              <a:rPr lang="en-US" dirty="0" smtClean="0"/>
              <a:t>1 + 0 + 1 + 1 + 0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009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853683" cy="4351338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en-US" dirty="0" smtClean="0"/>
              <a:t>Each sub-call runs independently.</a:t>
            </a:r>
            <a:endParaRPr lang="en-US" dirty="0"/>
          </a:p>
          <a:p>
            <a:pPr>
              <a:lnSpc>
                <a:spcPct val="160000"/>
              </a:lnSpc>
            </a:pPr>
            <a:r>
              <a:rPr lang="en-US" dirty="0" smtClean="0"/>
              <a:t>That information is in the recursive stack!</a:t>
            </a:r>
          </a:p>
          <a:p>
            <a:pPr>
              <a:lnSpc>
                <a:spcPct val="160000"/>
              </a:lnSpc>
            </a:pPr>
            <a:r>
              <a:rPr lang="en-US" dirty="0" smtClean="0"/>
              <a:t>Implications: </a:t>
            </a:r>
          </a:p>
          <a:p>
            <a:pPr lvl="1">
              <a:lnSpc>
                <a:spcPct val="160000"/>
              </a:lnSpc>
            </a:pPr>
            <a:r>
              <a:rPr lang="en-US" dirty="0" smtClean="0"/>
              <a:t>Must all be in the SAME stack</a:t>
            </a:r>
            <a:r>
              <a:rPr lang="en-US" dirty="0"/>
              <a:t>,</a:t>
            </a:r>
            <a:r>
              <a:rPr lang="en-US" dirty="0" smtClean="0"/>
              <a:t> </a:t>
            </a:r>
            <a:r>
              <a:rPr lang="en-US" dirty="0"/>
              <a:t>o</a:t>
            </a:r>
            <a:r>
              <a:rPr lang="en-US" dirty="0" smtClean="0"/>
              <a:t>therwise it loses that information and cannot reconstruct your answer.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1883" y="2555833"/>
            <a:ext cx="6055581" cy="2253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066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40530"/>
            <a:ext cx="10058400" cy="1609344"/>
          </a:xfrm>
        </p:spPr>
        <p:txBody>
          <a:bodyPr/>
          <a:lstStyle/>
          <a:p>
            <a:r>
              <a:rPr lang="en-US" dirty="0" smtClean="0"/>
              <a:t>How could we improve this?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84528"/>
            <a:ext cx="7346244" cy="530693"/>
          </a:xfrm>
        </p:spPr>
        <p:txBody>
          <a:bodyPr/>
          <a:lstStyle/>
          <a:p>
            <a:r>
              <a:rPr lang="en-US" dirty="0" smtClean="0"/>
              <a:t>What if the recursive stack didn’t get bigger at each step?</a:t>
            </a:r>
          </a:p>
        </p:txBody>
      </p:sp>
      <p:sp>
        <p:nvSpPr>
          <p:cNvPr id="59" name="TextBox 58"/>
          <p:cNvSpPr txBox="1"/>
          <p:nvPr/>
        </p:nvSpPr>
        <p:spPr>
          <a:xfrm flipH="1">
            <a:off x="838200" y="5226316"/>
            <a:ext cx="879467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In ES6, the interpreter will reuse the stack frame instead of creating a new one if</a:t>
            </a:r>
            <a:r>
              <a:rPr lang="mr-IN" b="1" dirty="0" smtClean="0"/>
              <a:t>…</a:t>
            </a:r>
            <a:r>
              <a:rPr lang="en-US" b="1" dirty="0" smtClean="0"/>
              <a:t>: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 smtClean="0"/>
              <a:t>The LAST thing the function does before returning is a function call, 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 smtClean="0"/>
              <a:t>The next recursive function call does not need access to any current local variables,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 smtClean="0"/>
              <a:t>And if the interpreter does not need to remember how to reconstruct your answer</a:t>
            </a:r>
            <a:endParaRPr lang="en-US" sz="1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885" y="2365000"/>
            <a:ext cx="7122559" cy="2811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79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Iterative Implementation?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5252" y="2974016"/>
            <a:ext cx="3429000" cy="28829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69848" y="2008764"/>
            <a:ext cx="102839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Pretend as if we’re walking along a list of Fibonacci numbers until we reach the terminating condition.</a:t>
            </a:r>
          </a:p>
        </p:txBody>
      </p:sp>
      <p:sp>
        <p:nvSpPr>
          <p:cNvPr id="5" name="Rectangle 4"/>
          <p:cNvSpPr/>
          <p:nvPr/>
        </p:nvSpPr>
        <p:spPr>
          <a:xfrm>
            <a:off x="6409726" y="6073761"/>
            <a:ext cx="39353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b="1" i="1" dirty="0">
                <a:solidFill>
                  <a:srgbClr val="9B320E"/>
                </a:solidFill>
              </a:rPr>
              <a:t>0, 1, 1, 2, 3, 5, 8, 13, 21, 34, 55, 89, </a:t>
            </a:r>
            <a:r>
              <a:rPr lang="mr-IN" b="1" i="1" dirty="0">
                <a:solidFill>
                  <a:srgbClr val="9B320E"/>
                </a:solidFill>
              </a:rPr>
              <a:t>…</a:t>
            </a:r>
            <a:endParaRPr lang="en-US" b="1" i="1" dirty="0">
              <a:solidFill>
                <a:srgbClr val="9B320E"/>
              </a:solidFill>
            </a:endParaRPr>
          </a:p>
        </p:txBody>
      </p:sp>
      <p:cxnSp>
        <p:nvCxnSpPr>
          <p:cNvPr id="9" name="Straight Arrow Connector 8"/>
          <p:cNvCxnSpPr>
            <a:stCxn id="8" idx="2"/>
          </p:cNvCxnSpPr>
          <p:nvPr/>
        </p:nvCxnSpPr>
        <p:spPr>
          <a:xfrm>
            <a:off x="6535369" y="4828216"/>
            <a:ext cx="810653" cy="121297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14" idx="2"/>
          </p:cNvCxnSpPr>
          <p:nvPr/>
        </p:nvCxnSpPr>
        <p:spPr>
          <a:xfrm flipH="1">
            <a:off x="7859731" y="5569896"/>
            <a:ext cx="1995535" cy="47129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376625" y="6438314"/>
            <a:ext cx="2001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*indices start at 0, not 1!</a:t>
            </a:r>
            <a:endParaRPr lang="en-US" sz="140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016644"/>
              </p:ext>
            </p:extLst>
          </p:nvPr>
        </p:nvGraphicFramePr>
        <p:xfrm>
          <a:off x="5376340" y="2974016"/>
          <a:ext cx="231805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2711"/>
                <a:gridCol w="382661"/>
                <a:gridCol w="772686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/>
                        <a:t>fibIter</a:t>
                      </a:r>
                      <a:r>
                        <a:rPr lang="en-US" sz="1600" dirty="0" smtClean="0"/>
                        <a:t>(3)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r>
                        <a:rPr lang="en-US" baseline="0" dirty="0" smtClean="0"/>
                        <a:t> =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r>
                        <a:rPr lang="en-US" baseline="0" dirty="0" smtClean="0"/>
                        <a:t> =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r>
                        <a:rPr lang="en-US" baseline="0" dirty="0" smtClean="0"/>
                        <a:t> =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r>
                        <a:rPr lang="en-US" baseline="0" dirty="0" smtClean="0"/>
                        <a:t> = 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4906965"/>
              </p:ext>
            </p:extLst>
          </p:nvPr>
        </p:nvGraphicFramePr>
        <p:xfrm>
          <a:off x="8696237" y="2974016"/>
          <a:ext cx="2318058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2711"/>
                <a:gridCol w="382661"/>
                <a:gridCol w="772686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/>
                        <a:t>fibIter</a:t>
                      </a:r>
                      <a:r>
                        <a:rPr lang="en-US" sz="1600" dirty="0" smtClean="0"/>
                        <a:t>(5)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r>
                        <a:rPr lang="en-US" baseline="0" dirty="0" smtClean="0"/>
                        <a:t> = 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r>
                        <a:rPr lang="en-US" baseline="0" dirty="0" smtClean="0"/>
                        <a:t> = 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r>
                        <a:rPr lang="en-US" baseline="0" dirty="0" smtClean="0"/>
                        <a:t> =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r>
                        <a:rPr lang="en-US" baseline="0" dirty="0" smtClean="0"/>
                        <a:t> =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r>
                        <a:rPr lang="en-US" baseline="0" dirty="0" smtClean="0"/>
                        <a:t> =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r>
                        <a:rPr lang="en-US" baseline="0" dirty="0" smtClean="0"/>
                        <a:t> = 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6970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Recall our Previous Recursive Solution</a:t>
            </a:r>
            <a:r>
              <a:rPr lang="mr-IN" dirty="0" smtClean="0"/>
              <a:t>…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244" y="2479566"/>
            <a:ext cx="7817447" cy="2908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704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Tail-Optimized Recursion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861" y="2872216"/>
            <a:ext cx="6311900" cy="20701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709806" y="1535836"/>
            <a:ext cx="4130211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US" dirty="0" err="1" smtClean="0"/>
              <a:t>fibRecursiveOptimized</a:t>
            </a:r>
            <a:r>
              <a:rPr lang="en-US" dirty="0" smtClean="0"/>
              <a:t>(5, 1, 0)</a:t>
            </a:r>
          </a:p>
          <a:p>
            <a:pPr>
              <a:lnSpc>
                <a:spcPct val="250000"/>
              </a:lnSpc>
            </a:pPr>
            <a:r>
              <a:rPr lang="en-US" dirty="0" err="1" smtClean="0"/>
              <a:t>fibRecursiveOptimized</a:t>
            </a:r>
            <a:r>
              <a:rPr lang="en-US" dirty="0" smtClean="0"/>
              <a:t>(4, 1, 1)</a:t>
            </a:r>
          </a:p>
          <a:p>
            <a:pPr>
              <a:lnSpc>
                <a:spcPct val="250000"/>
              </a:lnSpc>
            </a:pPr>
            <a:r>
              <a:rPr lang="en-US" dirty="0" err="1" smtClean="0"/>
              <a:t>fibRecursiveOptimized</a:t>
            </a:r>
            <a:r>
              <a:rPr lang="en-US" dirty="0" smtClean="0"/>
              <a:t>(3, 2, 1)</a:t>
            </a:r>
          </a:p>
          <a:p>
            <a:pPr>
              <a:lnSpc>
                <a:spcPct val="250000"/>
              </a:lnSpc>
            </a:pPr>
            <a:r>
              <a:rPr lang="en-US" dirty="0" err="1" smtClean="0"/>
              <a:t>fibRecursiveOptimized</a:t>
            </a:r>
            <a:r>
              <a:rPr lang="en-US" dirty="0" smtClean="0"/>
              <a:t>(2, 3, 2)</a:t>
            </a:r>
          </a:p>
          <a:p>
            <a:pPr>
              <a:lnSpc>
                <a:spcPct val="250000"/>
              </a:lnSpc>
            </a:pPr>
            <a:r>
              <a:rPr lang="en-US" dirty="0" err="1" smtClean="0"/>
              <a:t>fibRecursiveOptimized</a:t>
            </a:r>
            <a:r>
              <a:rPr lang="en-US" dirty="0" smtClean="0"/>
              <a:t>(1, 5, 3)</a:t>
            </a:r>
          </a:p>
          <a:p>
            <a:pPr>
              <a:lnSpc>
                <a:spcPct val="250000"/>
              </a:lnSpc>
            </a:pPr>
            <a:r>
              <a:rPr lang="en-US" dirty="0" err="1" smtClean="0"/>
              <a:t>fibRecursiveOptimized</a:t>
            </a:r>
            <a:r>
              <a:rPr lang="en-US" dirty="0" smtClean="0"/>
              <a:t>(0, 8, 5)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b="1" dirty="0" smtClean="0">
                <a:sym typeface="Wingdings"/>
              </a:rPr>
              <a:t></a:t>
            </a:r>
            <a:r>
              <a:rPr lang="en-US" b="1" dirty="0" smtClean="0"/>
              <a:t> Returns 5 when you reach base case!</a:t>
            </a:r>
          </a:p>
          <a:p>
            <a:pPr>
              <a:lnSpc>
                <a:spcPct val="150000"/>
              </a:lnSpc>
            </a:pPr>
            <a:endParaRPr lang="en-US" dirty="0" smtClean="0"/>
          </a:p>
          <a:p>
            <a:pPr>
              <a:lnSpc>
                <a:spcPct val="150000"/>
              </a:lnSpc>
            </a:pPr>
            <a:endParaRPr lang="en-US" dirty="0" smtClean="0"/>
          </a:p>
        </p:txBody>
      </p:sp>
      <p:sp>
        <p:nvSpPr>
          <p:cNvPr id="3" name="Down Arrow 2"/>
          <p:cNvSpPr/>
          <p:nvPr/>
        </p:nvSpPr>
        <p:spPr>
          <a:xfrm>
            <a:off x="9108489" y="2228295"/>
            <a:ext cx="213064" cy="32847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own Arrow 5"/>
          <p:cNvSpPr/>
          <p:nvPr/>
        </p:nvSpPr>
        <p:spPr>
          <a:xfrm>
            <a:off x="9108489" y="2881094"/>
            <a:ext cx="213064" cy="32847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own Arrow 6"/>
          <p:cNvSpPr/>
          <p:nvPr/>
        </p:nvSpPr>
        <p:spPr>
          <a:xfrm>
            <a:off x="9108489" y="3578792"/>
            <a:ext cx="213064" cy="32847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wn Arrow 7"/>
          <p:cNvSpPr/>
          <p:nvPr/>
        </p:nvSpPr>
        <p:spPr>
          <a:xfrm>
            <a:off x="9108489" y="4276850"/>
            <a:ext cx="213064" cy="32847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wn Arrow 8"/>
          <p:cNvSpPr/>
          <p:nvPr/>
        </p:nvSpPr>
        <p:spPr>
          <a:xfrm>
            <a:off x="9108489" y="4998703"/>
            <a:ext cx="213064" cy="32847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919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Now what happens with the stack?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2078" y="1752485"/>
            <a:ext cx="10058400" cy="626835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For example, if we called </a:t>
            </a:r>
            <a:r>
              <a:rPr lang="en-US" b="1" i="1" dirty="0" err="1" smtClean="0"/>
              <a:t>fibRecursiveOptimized</a:t>
            </a:r>
            <a:r>
              <a:rPr lang="en-US" b="1" i="1" dirty="0" smtClean="0"/>
              <a:t>(5)</a:t>
            </a:r>
            <a:r>
              <a:rPr lang="en-US" dirty="0" smtClean="0"/>
              <a:t> 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275618" y="2413409"/>
            <a:ext cx="11583397" cy="3558746"/>
            <a:chOff x="291657" y="2866170"/>
            <a:chExt cx="11583397" cy="3558746"/>
          </a:xfrm>
        </p:grpSpPr>
        <p:sp>
          <p:nvSpPr>
            <p:cNvPr id="5" name="Rectangle 4"/>
            <p:cNvSpPr/>
            <p:nvPr/>
          </p:nvSpPr>
          <p:spPr>
            <a:xfrm>
              <a:off x="291657" y="2866170"/>
              <a:ext cx="1830859" cy="355874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0" b="1" dirty="0" smtClean="0">
                  <a:solidFill>
                    <a:schemeClr val="tx1"/>
                  </a:solidFill>
                </a:rPr>
                <a:t>1</a:t>
              </a: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Func</a:t>
              </a:r>
              <a:r>
                <a:rPr lang="en-US" dirty="0" smtClean="0">
                  <a:solidFill>
                    <a:schemeClr val="tx1"/>
                  </a:solidFill>
                </a:rPr>
                <a:t>(5, 1, 0)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2287273" y="2866170"/>
              <a:ext cx="1830859" cy="355874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0" b="1" dirty="0" smtClean="0">
                  <a:solidFill>
                    <a:schemeClr val="tx1"/>
                  </a:solidFill>
                </a:rPr>
                <a:t>2</a:t>
              </a: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Func</a:t>
              </a:r>
              <a:r>
                <a:rPr lang="en-US" dirty="0" smtClean="0">
                  <a:solidFill>
                    <a:schemeClr val="tx1"/>
                  </a:solidFill>
                </a:rPr>
                <a:t>(4, 1, 1)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4236458" y="2866170"/>
              <a:ext cx="1830859" cy="355874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0" b="1" dirty="0" smtClean="0">
                  <a:solidFill>
                    <a:schemeClr val="tx1"/>
                  </a:solidFill>
                </a:rPr>
                <a:t>3</a:t>
              </a: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Func</a:t>
              </a:r>
              <a:r>
                <a:rPr lang="en-US" dirty="0" smtClean="0">
                  <a:solidFill>
                    <a:schemeClr val="tx1"/>
                  </a:solidFill>
                </a:rPr>
                <a:t>(3, 2, 1)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6185643" y="2866170"/>
              <a:ext cx="1830859" cy="355874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0" b="1" dirty="0" smtClean="0">
                  <a:solidFill>
                    <a:schemeClr val="tx1"/>
                  </a:solidFill>
                </a:rPr>
                <a:t>4</a:t>
              </a: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Func</a:t>
              </a:r>
              <a:r>
                <a:rPr lang="en-US" dirty="0" smtClean="0">
                  <a:solidFill>
                    <a:schemeClr val="tx1"/>
                  </a:solidFill>
                </a:rPr>
                <a:t>(2, 3, 2)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8134828" y="2866170"/>
              <a:ext cx="1830859" cy="355874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0" b="1" dirty="0">
                  <a:solidFill>
                    <a:schemeClr val="tx1"/>
                  </a:solidFill>
                </a:rPr>
                <a:t>5</a:t>
              </a:r>
              <a:endParaRPr lang="en-US" sz="3000" b="1" dirty="0" smtClean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Func</a:t>
              </a:r>
              <a:r>
                <a:rPr lang="en-US" dirty="0" smtClean="0">
                  <a:solidFill>
                    <a:schemeClr val="tx1"/>
                  </a:solidFill>
                </a:rPr>
                <a:t>(1, 5, 3)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10044195" y="2866170"/>
              <a:ext cx="1830859" cy="355874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0" b="1" dirty="0" smtClean="0">
                  <a:solidFill>
                    <a:schemeClr val="tx1"/>
                  </a:solidFill>
                </a:rPr>
                <a:t>6</a:t>
              </a: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Func</a:t>
              </a:r>
              <a:r>
                <a:rPr lang="en-US" dirty="0" smtClean="0">
                  <a:solidFill>
                    <a:schemeClr val="tx1"/>
                  </a:solidFill>
                </a:rPr>
                <a:t>(0, 8, 5)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15441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Uses of Recursion in JS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568" y="2485507"/>
            <a:ext cx="10465942" cy="2526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416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Uses of Recursion in JS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518" y="1996440"/>
            <a:ext cx="10289059" cy="3745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403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Logistics</a:t>
            </a:r>
            <a:endParaRPr lang="en-US" dirty="0"/>
          </a:p>
        </p:txBody>
      </p:sp>
      <p:sp>
        <p:nvSpPr>
          <p:cNvPr id="3" name="Content Placeholder 2"/>
          <p:cNvSpPr>
            <a:spLocks noGrp="1" noChangeAspect="1"/>
          </p:cNvSpPr>
          <p:nvPr>
            <p:ph idx="1"/>
          </p:nvPr>
        </p:nvSpPr>
        <p:spPr>
          <a:xfrm>
            <a:off x="1069848" y="2121408"/>
            <a:ext cx="10058400" cy="4023360"/>
          </a:xfrm>
        </p:spPr>
        <p:txBody>
          <a:bodyPr/>
          <a:lstStyle/>
          <a:p>
            <a:r>
              <a:rPr lang="en-US" dirty="0" smtClean="0"/>
              <a:t>Wednesdays @ 5:30pm</a:t>
            </a:r>
          </a:p>
          <a:p>
            <a:r>
              <a:rPr lang="en-US" dirty="0" smtClean="0"/>
              <a:t>Rotating speakers?</a:t>
            </a:r>
          </a:p>
          <a:p>
            <a:r>
              <a:rPr lang="en-US" dirty="0" smtClean="0"/>
              <a:t>Topics:</a:t>
            </a:r>
          </a:p>
          <a:p>
            <a:pPr lvl="1">
              <a:lnSpc>
                <a:spcPct val="200000"/>
              </a:lnSpc>
            </a:pPr>
            <a:r>
              <a:rPr lang="en-US" b="1" i="1" dirty="0" smtClean="0"/>
              <a:t>Recursion</a:t>
            </a:r>
          </a:p>
          <a:p>
            <a:pPr lvl="1">
              <a:lnSpc>
                <a:spcPct val="200000"/>
              </a:lnSpc>
            </a:pPr>
            <a:r>
              <a:rPr lang="en-US" b="1" i="1" dirty="0" smtClean="0"/>
              <a:t>Space and Runtime Complexity Analysis </a:t>
            </a:r>
            <a:r>
              <a:rPr lang="mr-IN" i="1" dirty="0"/>
              <a:t>–</a:t>
            </a:r>
            <a:r>
              <a:rPr lang="en-US" i="1" dirty="0" smtClean="0"/>
              <a:t> </a:t>
            </a:r>
            <a:r>
              <a:rPr lang="en-US" i="1" dirty="0"/>
              <a:t>Big O</a:t>
            </a:r>
          </a:p>
          <a:p>
            <a:pPr lvl="1">
              <a:lnSpc>
                <a:spcPct val="200000"/>
              </a:lnSpc>
            </a:pPr>
            <a:r>
              <a:rPr lang="en-US" b="1" i="1" dirty="0" smtClean="0"/>
              <a:t>Data Structures </a:t>
            </a:r>
            <a:r>
              <a:rPr lang="mr-IN" i="1" dirty="0" smtClean="0"/>
              <a:t>–</a:t>
            </a:r>
            <a:r>
              <a:rPr lang="en-US" i="1" dirty="0" smtClean="0"/>
              <a:t> {Linked Lists, Maps, Stacks, Queues, Graphs, Trees}</a:t>
            </a:r>
          </a:p>
          <a:p>
            <a:pPr lvl="1">
              <a:lnSpc>
                <a:spcPct val="200000"/>
              </a:lnSpc>
            </a:pPr>
            <a:r>
              <a:rPr lang="en-US" b="1" i="1" dirty="0" smtClean="0"/>
              <a:t>Algorithms</a:t>
            </a:r>
          </a:p>
        </p:txBody>
      </p:sp>
    </p:spTree>
    <p:extLst>
      <p:ext uri="{BB962C8B-B14F-4D97-AF65-F5344CB8AC3E}">
        <p14:creationId xmlns:p14="http://schemas.microsoft.com/office/powerpoint/2010/main" val="1257653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HOMEWORK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Palindromes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i="1" dirty="0" smtClean="0"/>
              <a:t>Given an input string, determine if it is a palindrome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Reverse String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i="1" dirty="0" smtClean="0"/>
              <a:t>Given an input string, return a reverse of the string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Make Change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i="1" dirty="0" smtClean="0"/>
              <a:t>Given an input value and an array [0, 0, 0, 0], return an array with values showing how many [quarters, dimes, nickels, pennies] </a:t>
            </a:r>
            <a:r>
              <a:rPr lang="en-US" dirty="0" smtClean="0"/>
              <a:t>should be used to efficiently get that value.</a:t>
            </a:r>
          </a:p>
          <a:p>
            <a:pPr lvl="2"/>
            <a:r>
              <a:rPr lang="en-US" dirty="0" smtClean="0"/>
              <a:t>e.g. with an input of ( 68, [0,0,0,0] ), return [2,1,1,3] for 2 quarters, 1 dime, 1 nickel, and 3 pennies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791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MORE HOMEWORK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7652" y="1835899"/>
            <a:ext cx="10515600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Flatten Array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i="1" dirty="0"/>
              <a:t>Given an input array that might have nested arrays, return one array with all of the values in the nested array</a:t>
            </a:r>
            <a:r>
              <a:rPr lang="en-US" i="1" dirty="0" smtClean="0"/>
              <a:t>.</a:t>
            </a:r>
          </a:p>
          <a:p>
            <a:pPr lvl="1"/>
            <a:r>
              <a:rPr lang="en-US" sz="1800" dirty="0" smtClean="0"/>
              <a:t>Input: [], return: []</a:t>
            </a:r>
          </a:p>
          <a:p>
            <a:pPr lvl="1"/>
            <a:r>
              <a:rPr lang="en-US" sz="1800" dirty="0" smtClean="0"/>
              <a:t>Input: [1,2,3], return: [1,2,3]</a:t>
            </a:r>
          </a:p>
          <a:p>
            <a:pPr lvl="1"/>
            <a:r>
              <a:rPr lang="en-US" sz="1800" dirty="0" smtClean="0"/>
              <a:t>Input: [1, [2, 3]], return: [1,2,3]</a:t>
            </a:r>
          </a:p>
          <a:p>
            <a:pPr lvl="1"/>
            <a:r>
              <a:rPr lang="en-US" sz="1800" dirty="0" smtClean="0"/>
              <a:t>Input: [1, [[[2]]], 3], return: [1,2,3]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900275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MORE HOMEWORK!!!!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Pretty Print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i="1" dirty="0"/>
              <a:t>Given a complex object, print all of its properties and values (but make it pretty</a:t>
            </a:r>
            <a:r>
              <a:rPr lang="en-US" i="1" dirty="0" smtClean="0"/>
              <a:t>).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914400" lvl="2" indent="0">
              <a:buNone/>
            </a:pPr>
            <a:r>
              <a:rPr lang="en-US" dirty="0" err="1" smtClean="0"/>
              <a:t>var</a:t>
            </a:r>
            <a:r>
              <a:rPr lang="en-US" dirty="0" smtClean="0"/>
              <a:t> o1 = {a:1, b:2}</a:t>
            </a:r>
          </a:p>
          <a:p>
            <a:pPr marL="914400" lvl="2" indent="0">
              <a:buNone/>
            </a:pPr>
            <a:r>
              <a:rPr lang="en-US" dirty="0" err="1" smtClean="0"/>
              <a:t>var</a:t>
            </a:r>
            <a:r>
              <a:rPr lang="en-US" dirty="0" smtClean="0"/>
              <a:t> o2 = {a:1, b:2, c:{</a:t>
            </a:r>
            <a:r>
              <a:rPr lang="en-US" dirty="0" err="1" smtClean="0"/>
              <a:t>name:”Mo</a:t>
            </a:r>
            <a:r>
              <a:rPr lang="en-US" dirty="0" smtClean="0"/>
              <a:t>”}, d:4}</a:t>
            </a:r>
          </a:p>
          <a:p>
            <a:pPr marL="914400" lvl="2" indent="0">
              <a:buNone/>
            </a:pPr>
            <a:endParaRPr lang="en-US" dirty="0"/>
          </a:p>
          <a:p>
            <a:pPr marL="914400" lvl="2" indent="0">
              <a:buNone/>
            </a:pPr>
            <a:r>
              <a:rPr lang="en-US" dirty="0"/>
              <a:t>Pretty Print o1:</a:t>
            </a:r>
          </a:p>
          <a:p>
            <a:pPr marL="1371600" lvl="3" indent="0">
              <a:buNone/>
            </a:pPr>
            <a:r>
              <a:rPr lang="en-US" dirty="0"/>
              <a:t>a:1</a:t>
            </a:r>
          </a:p>
          <a:p>
            <a:pPr marL="1371600" lvl="3" indent="0">
              <a:buNone/>
            </a:pPr>
            <a:r>
              <a:rPr lang="en-US" dirty="0" smtClean="0"/>
              <a:t>b:2</a:t>
            </a:r>
          </a:p>
          <a:p>
            <a:pPr marL="1371600" lvl="3" indent="0">
              <a:buNone/>
            </a:pPr>
            <a:endParaRPr lang="en-US" dirty="0" smtClean="0"/>
          </a:p>
          <a:p>
            <a:pPr marL="914400" lvl="2" indent="0">
              <a:buNone/>
            </a:pPr>
            <a:r>
              <a:rPr lang="en-US" dirty="0" smtClean="0"/>
              <a:t>Pretty Print o2:</a:t>
            </a:r>
          </a:p>
          <a:p>
            <a:pPr marL="1371600" lvl="3" indent="0">
              <a:buNone/>
            </a:pPr>
            <a:r>
              <a:rPr lang="en-US" dirty="0" smtClean="0"/>
              <a:t>a:1</a:t>
            </a:r>
          </a:p>
          <a:p>
            <a:pPr marL="1371600" lvl="3" indent="0">
              <a:buNone/>
            </a:pPr>
            <a:r>
              <a:rPr lang="en-US" dirty="0" smtClean="0"/>
              <a:t>b:2</a:t>
            </a:r>
          </a:p>
          <a:p>
            <a:pPr marL="1371600" lvl="3" indent="0">
              <a:buNone/>
            </a:pPr>
            <a:r>
              <a:rPr lang="en-US" dirty="0" smtClean="0"/>
              <a:t>c:</a:t>
            </a:r>
          </a:p>
          <a:p>
            <a:pPr marL="1828800" lvl="4" indent="0">
              <a:buNone/>
            </a:pPr>
            <a:r>
              <a:rPr lang="en-US" dirty="0"/>
              <a:t>name: </a:t>
            </a:r>
            <a:r>
              <a:rPr lang="en-US" dirty="0" smtClean="0"/>
              <a:t>Mo</a:t>
            </a:r>
          </a:p>
          <a:p>
            <a:pPr marL="1371600" lvl="3" indent="0">
              <a:buNone/>
            </a:pPr>
            <a:r>
              <a:rPr lang="en-US" dirty="0" smtClean="0"/>
              <a:t>d:4</a:t>
            </a:r>
          </a:p>
          <a:p>
            <a:pPr lvl="3"/>
            <a:endParaRPr lang="en-US" dirty="0"/>
          </a:p>
          <a:p>
            <a:pPr lvl="3"/>
            <a:endParaRPr lang="en-US" dirty="0" smtClean="0"/>
          </a:p>
          <a:p>
            <a:pPr lvl="3"/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5599416" y="4161034"/>
            <a:ext cx="4840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Just focus on the indentations at each depth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145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www.leetcode.com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www.projecteuler.net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196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Recursion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Slides Designed by 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932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recursion?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184037" cy="562468"/>
          </a:xfrm>
        </p:spPr>
        <p:txBody>
          <a:bodyPr/>
          <a:lstStyle/>
          <a:p>
            <a:r>
              <a:rPr lang="en-US" dirty="0" smtClean="0"/>
              <a:t>When a function calls itself over and over again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2686" y="648997"/>
            <a:ext cx="3175000" cy="494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959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recursion?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184037" cy="562468"/>
          </a:xfrm>
        </p:spPr>
        <p:txBody>
          <a:bodyPr/>
          <a:lstStyle/>
          <a:p>
            <a:r>
              <a:rPr lang="en-US" dirty="0" smtClean="0"/>
              <a:t>When a function calls itself over and over again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45072" y="2898758"/>
            <a:ext cx="5257352" cy="209288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Warm Up</a:t>
            </a:r>
          </a:p>
          <a:p>
            <a:pPr marL="742950" lvl="2" indent="-285750">
              <a:buFont typeface="Arial" charset="0"/>
              <a:buChar char="•"/>
            </a:pPr>
            <a:r>
              <a:rPr lang="en-US" dirty="0" smtClean="0"/>
              <a:t>Write a function that takes an input </a:t>
            </a:r>
            <a:r>
              <a:rPr lang="en-US" i="1" dirty="0" smtClean="0"/>
              <a:t>n </a:t>
            </a:r>
            <a:r>
              <a:rPr lang="en-US" dirty="0" smtClean="0"/>
              <a:t>and counts down from </a:t>
            </a:r>
            <a:r>
              <a:rPr lang="en-US" i="1" dirty="0" smtClean="0"/>
              <a:t>n </a:t>
            </a:r>
            <a:r>
              <a:rPr lang="en-US" dirty="0" smtClean="0"/>
              <a:t>to 0. </a:t>
            </a:r>
          </a:p>
          <a:p>
            <a:pPr marL="742950" lvl="2" indent="-285750">
              <a:buFont typeface="Arial" charset="0"/>
              <a:buChar char="•"/>
            </a:pPr>
            <a:endParaRPr lang="en-US" dirty="0"/>
          </a:p>
          <a:p>
            <a:pPr marL="742950" lvl="2" indent="-285750">
              <a:buFont typeface="Arial" charset="0"/>
              <a:buChar char="•"/>
            </a:pPr>
            <a:r>
              <a:rPr lang="en-US" dirty="0" smtClean="0"/>
              <a:t>Given </a:t>
            </a:r>
            <a:r>
              <a:rPr lang="en-US" i="1" dirty="0" smtClean="0"/>
              <a:t>n</a:t>
            </a:r>
            <a:r>
              <a:rPr lang="en-US" dirty="0" smtClean="0"/>
              <a:t> = 5, </a:t>
            </a:r>
          </a:p>
          <a:p>
            <a:pPr marL="742950" lvl="2" indent="-285750">
              <a:buFont typeface="Arial" charset="0"/>
              <a:buChar char="•"/>
            </a:pPr>
            <a:r>
              <a:rPr lang="en-US" dirty="0" smtClean="0">
                <a:sym typeface="Wingdings"/>
              </a:rPr>
              <a:t> </a:t>
            </a:r>
            <a:r>
              <a:rPr lang="en-US" b="1" dirty="0" smtClean="0">
                <a:sym typeface="Wingdings"/>
              </a:rPr>
              <a:t>5, 4, 3, 2, 1, 0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2686" y="648997"/>
            <a:ext cx="3175000" cy="494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535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730" y="2898758"/>
            <a:ext cx="3708543" cy="204068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recursion?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184037" cy="562468"/>
          </a:xfrm>
        </p:spPr>
        <p:txBody>
          <a:bodyPr/>
          <a:lstStyle/>
          <a:p>
            <a:r>
              <a:rPr lang="en-US" dirty="0" smtClean="0"/>
              <a:t>When a function calls itself over and over again</a:t>
            </a:r>
            <a:endParaRPr lang="en-US" dirty="0"/>
          </a:p>
        </p:txBody>
      </p:sp>
      <p:grpSp>
        <p:nvGrpSpPr>
          <p:cNvPr id="22" name="Group 21"/>
          <p:cNvGrpSpPr/>
          <p:nvPr/>
        </p:nvGrpSpPr>
        <p:grpSpPr>
          <a:xfrm>
            <a:off x="145072" y="2898758"/>
            <a:ext cx="4890211" cy="984885"/>
            <a:chOff x="145072" y="2898758"/>
            <a:chExt cx="4890211" cy="984885"/>
          </a:xfrm>
        </p:grpSpPr>
        <p:sp>
          <p:nvSpPr>
            <p:cNvPr id="8" name="Rectangle 7"/>
            <p:cNvSpPr/>
            <p:nvPr/>
          </p:nvSpPr>
          <p:spPr>
            <a:xfrm>
              <a:off x="145072" y="2898758"/>
              <a:ext cx="3399762" cy="98488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4000" b="0" cap="none" spc="0" dirty="0" smtClean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Base Case(s)</a:t>
              </a:r>
            </a:p>
            <a:p>
              <a:pPr marL="742950" lvl="2" indent="-285750">
                <a:buFont typeface="Arial" charset="0"/>
                <a:buChar char="•"/>
              </a:pPr>
              <a:r>
                <a:rPr lang="en-US" dirty="0" smtClean="0"/>
                <a:t>Terminate it</a:t>
              </a:r>
              <a:r>
                <a:rPr lang="en-US" dirty="0"/>
                <a:t>!</a:t>
              </a:r>
            </a:p>
          </p:txBody>
        </p:sp>
        <p:cxnSp>
          <p:nvCxnSpPr>
            <p:cNvPr id="11" name="Straight Arrow Connector 10"/>
            <p:cNvCxnSpPr>
              <a:stCxn id="8" idx="3"/>
            </p:cNvCxnSpPr>
            <p:nvPr/>
          </p:nvCxnSpPr>
          <p:spPr>
            <a:xfrm>
              <a:off x="3544834" y="3391201"/>
              <a:ext cx="1490449" cy="43768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145072" y="4039936"/>
            <a:ext cx="5006003" cy="1037234"/>
            <a:chOff x="145072" y="4039936"/>
            <a:chExt cx="5006003" cy="1037234"/>
          </a:xfrm>
        </p:grpSpPr>
        <p:sp>
          <p:nvSpPr>
            <p:cNvPr id="9" name="Rectangle 8"/>
            <p:cNvSpPr/>
            <p:nvPr/>
          </p:nvSpPr>
          <p:spPr>
            <a:xfrm>
              <a:off x="145072" y="4071822"/>
              <a:ext cx="3992246" cy="1005348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4000" b="0" cap="none" spc="0" dirty="0" smtClean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Recursive Case</a:t>
              </a:r>
            </a:p>
            <a:p>
              <a:pPr marL="742950" lvl="1" indent="-285750">
                <a:buFont typeface="Arial" charset="0"/>
                <a:buChar char="•"/>
              </a:pPr>
              <a:r>
                <a:rPr lang="en-US" dirty="0" smtClean="0"/>
                <a:t>Make </a:t>
              </a:r>
              <a:r>
                <a:rPr lang="en-US" dirty="0"/>
                <a:t>more function calls. </a:t>
              </a:r>
            </a:p>
          </p:txBody>
        </p:sp>
        <p:cxnSp>
          <p:nvCxnSpPr>
            <p:cNvPr id="12" name="Straight Arrow Connector 11"/>
            <p:cNvCxnSpPr>
              <a:stCxn id="9" idx="3"/>
            </p:cNvCxnSpPr>
            <p:nvPr/>
          </p:nvCxnSpPr>
          <p:spPr>
            <a:xfrm flipV="1">
              <a:off x="4137318" y="4039936"/>
              <a:ext cx="1013757" cy="53456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2686" y="648997"/>
            <a:ext cx="3175000" cy="494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885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Fibonacci Sequence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3291674"/>
            <a:ext cx="10058400" cy="159104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dirty="0" smtClean="0"/>
              <a:t>Given a number </a:t>
            </a:r>
            <a:r>
              <a:rPr lang="en-US" i="1" dirty="0" smtClean="0"/>
              <a:t>n, </a:t>
            </a:r>
            <a:r>
              <a:rPr lang="en-US" dirty="0" smtClean="0"/>
              <a:t>find the corresponding value in the </a:t>
            </a:r>
            <a:r>
              <a:rPr lang="en-US" dirty="0"/>
              <a:t>F</a:t>
            </a:r>
            <a:r>
              <a:rPr lang="en-US" dirty="0" smtClean="0"/>
              <a:t>ibonacci sequence. </a:t>
            </a:r>
            <a:r>
              <a:rPr lang="en-US" i="1" dirty="0" smtClean="0"/>
              <a:t> 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i="1" dirty="0" smtClean="0"/>
              <a:t>n = 4, =&gt; return 3;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i="1" dirty="0" smtClean="0"/>
              <a:t>n=10, =&gt; return 55;</a:t>
            </a:r>
          </a:p>
        </p:txBody>
      </p:sp>
      <p:sp>
        <p:nvSpPr>
          <p:cNvPr id="4" name="Rectangle 3"/>
          <p:cNvSpPr/>
          <p:nvPr/>
        </p:nvSpPr>
        <p:spPr>
          <a:xfrm>
            <a:off x="1069848" y="2093976"/>
            <a:ext cx="8745120" cy="769441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lvl="0" algn="ctr"/>
            <a:r>
              <a:rPr lang="en-US" sz="4400" i="1" dirty="0" smtClean="0">
                <a:ln w="0"/>
                <a:solidFill>
                  <a:srgbClr val="9B320E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0</a:t>
            </a:r>
            <a:r>
              <a:rPr lang="en-US" sz="4400" i="1" dirty="0">
                <a:ln w="0"/>
                <a:solidFill>
                  <a:srgbClr val="9B320E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, 1, 1, 2, 3, 5, 8, 13, 21, 34, 55, 89, </a:t>
            </a:r>
            <a:r>
              <a:rPr lang="mr-IN" sz="4400" i="1" dirty="0" smtClean="0">
                <a:ln w="0"/>
                <a:solidFill>
                  <a:srgbClr val="9B320E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…</a:t>
            </a:r>
            <a:endParaRPr lang="en-US" sz="4400" i="1" dirty="0">
              <a:ln w="0"/>
              <a:solidFill>
                <a:srgbClr val="9B320E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19580" y="4572310"/>
            <a:ext cx="43589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i="1" dirty="0"/>
              <a:t>How can we implement this?</a:t>
            </a:r>
          </a:p>
          <a:p>
            <a:pPr lvl="0" algn="ctr">
              <a:defRPr/>
            </a:pPr>
            <a:endParaRPr lang="en-US" i="1" dirty="0"/>
          </a:p>
          <a:p>
            <a:pPr lvl="0" algn="ctr">
              <a:defRPr/>
            </a:pPr>
            <a:r>
              <a:rPr lang="en-US" b="1" i="1" dirty="0"/>
              <a:t>*Assume we’re starting with n=0</a:t>
            </a:r>
          </a:p>
          <a:p>
            <a:pPr lvl="0" algn="ctr">
              <a:defRPr/>
            </a:pPr>
            <a:r>
              <a:rPr lang="en-US" b="1" i="1" dirty="0"/>
              <a:t>*NOTE: Indices start at 0, not 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129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With Recursion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448" y="2615652"/>
            <a:ext cx="65532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475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Parts of a Recursive Solution</a:t>
            </a:r>
            <a:endParaRPr lang="en-US" dirty="0"/>
          </a:p>
        </p:txBody>
      </p:sp>
      <p:grpSp>
        <p:nvGrpSpPr>
          <p:cNvPr id="27" name="Group 26"/>
          <p:cNvGrpSpPr/>
          <p:nvPr/>
        </p:nvGrpSpPr>
        <p:grpSpPr>
          <a:xfrm>
            <a:off x="-88777" y="2512039"/>
            <a:ext cx="12213725" cy="2704427"/>
            <a:chOff x="-8878" y="1952747"/>
            <a:chExt cx="12213725" cy="2704427"/>
          </a:xfrm>
        </p:grpSpPr>
        <p:sp>
          <p:nvSpPr>
            <p:cNvPr id="9" name="Rectangle 8"/>
            <p:cNvSpPr/>
            <p:nvPr/>
          </p:nvSpPr>
          <p:spPr>
            <a:xfrm>
              <a:off x="-8878" y="1952747"/>
              <a:ext cx="4793942" cy="1538883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4000" b="0" cap="none" spc="0" dirty="0" smtClean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Base Case(s)</a:t>
              </a:r>
            </a:p>
            <a:p>
              <a:pPr marL="1200150" lvl="2" indent="-285750">
                <a:buFont typeface="Arial" charset="0"/>
                <a:buChar char="•"/>
              </a:pPr>
              <a:r>
                <a:rPr lang="en-US" dirty="0" smtClean="0"/>
                <a:t>Check to see if you are finished with recursion, and begin to return.</a:t>
              </a:r>
              <a:endParaRPr lang="en-US" dirty="0"/>
            </a:p>
          </p:txBody>
        </p:sp>
        <p:grpSp>
          <p:nvGrpSpPr>
            <p:cNvPr id="26" name="Group 25"/>
            <p:cNvGrpSpPr/>
            <p:nvPr/>
          </p:nvGrpSpPr>
          <p:grpSpPr>
            <a:xfrm>
              <a:off x="617169" y="2403934"/>
              <a:ext cx="11587678" cy="2253240"/>
              <a:chOff x="563903" y="2395056"/>
              <a:chExt cx="11587678" cy="2253240"/>
            </a:xfrm>
          </p:grpSpPr>
          <p:pic>
            <p:nvPicPr>
              <p:cNvPr id="16" name="Picture 15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96000" y="2395056"/>
                <a:ext cx="6055581" cy="2253240"/>
              </a:xfrm>
              <a:prstGeom prst="rect">
                <a:avLst/>
              </a:prstGeom>
            </p:spPr>
          </p:pic>
          <p:cxnSp>
            <p:nvCxnSpPr>
              <p:cNvPr id="10" name="Straight Arrow Connector 9"/>
              <p:cNvCxnSpPr>
                <a:stCxn id="11" idx="3"/>
              </p:cNvCxnSpPr>
              <p:nvPr/>
            </p:nvCxnSpPr>
            <p:spPr>
              <a:xfrm>
                <a:off x="4374643" y="3825088"/>
                <a:ext cx="2656472" cy="276999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Rectangle 10"/>
              <p:cNvSpPr/>
              <p:nvPr/>
            </p:nvSpPr>
            <p:spPr>
              <a:xfrm>
                <a:off x="563903" y="3332645"/>
                <a:ext cx="3810740" cy="98488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sz="4000" b="0" cap="none" spc="0" dirty="0" smtClean="0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Recursive Case</a:t>
                </a:r>
              </a:p>
              <a:p>
                <a:pPr marL="285750" indent="-285750" algn="ctr">
                  <a:buFont typeface="Arial" charset="0"/>
                  <a:buChar char="•"/>
                </a:pPr>
                <a:r>
                  <a:rPr lang="en-US" dirty="0" smtClean="0"/>
                  <a:t>Make </a:t>
                </a:r>
                <a:r>
                  <a:rPr lang="en-US" dirty="0"/>
                  <a:t>more function calls. </a:t>
                </a:r>
              </a:p>
            </p:txBody>
          </p:sp>
          <p:cxnSp>
            <p:nvCxnSpPr>
              <p:cNvPr id="15" name="Straight Arrow Connector 14"/>
              <p:cNvCxnSpPr>
                <a:stCxn id="9" idx="3"/>
              </p:cNvCxnSpPr>
              <p:nvPr/>
            </p:nvCxnSpPr>
            <p:spPr>
              <a:xfrm>
                <a:off x="4731798" y="2713311"/>
                <a:ext cx="2424515" cy="457045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/>
              <p:cNvCxnSpPr>
                <a:stCxn id="9" idx="3"/>
              </p:cNvCxnSpPr>
              <p:nvPr/>
            </p:nvCxnSpPr>
            <p:spPr>
              <a:xfrm>
                <a:off x="4785064" y="2722189"/>
                <a:ext cx="2371249" cy="896334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21801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950</Words>
  <Application>Microsoft Macintosh PowerPoint</Application>
  <PresentationFormat>Widescreen</PresentationFormat>
  <Paragraphs>239</Paragraphs>
  <Slides>23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Calibri</vt:lpstr>
      <vt:lpstr>Mangal</vt:lpstr>
      <vt:lpstr>Rockwell</vt:lpstr>
      <vt:lpstr>Rockwell Condensed</vt:lpstr>
      <vt:lpstr>Rockwell Extra Bold</vt:lpstr>
      <vt:lpstr>Wingdings</vt:lpstr>
      <vt:lpstr>Arial</vt:lpstr>
      <vt:lpstr>Wood Type</vt:lpstr>
      <vt:lpstr>Welcome to algorithms club</vt:lpstr>
      <vt:lpstr>Logistics</vt:lpstr>
      <vt:lpstr>Dynamic Recursion</vt:lpstr>
      <vt:lpstr>What is recursion?</vt:lpstr>
      <vt:lpstr>What is recursion?</vt:lpstr>
      <vt:lpstr>What is recursion?</vt:lpstr>
      <vt:lpstr>Fibonacci Sequence</vt:lpstr>
      <vt:lpstr>With Recursion</vt:lpstr>
      <vt:lpstr>Parts of a Recursive Solution</vt:lpstr>
      <vt:lpstr>What is happening internally?</vt:lpstr>
      <vt:lpstr>What the Interpreter Does</vt:lpstr>
      <vt:lpstr>Recursive Stack</vt:lpstr>
      <vt:lpstr>How could we improve this?</vt:lpstr>
      <vt:lpstr>Iterative Implementation?</vt:lpstr>
      <vt:lpstr>Recall our Previous Recursive Solution…</vt:lpstr>
      <vt:lpstr>Tail-Optimized Recursion</vt:lpstr>
      <vt:lpstr>Now what happens with the stack?</vt:lpstr>
      <vt:lpstr>Uses of Recursion in JS</vt:lpstr>
      <vt:lpstr>Uses of Recursion in JS</vt:lpstr>
      <vt:lpstr>HOMEWORK</vt:lpstr>
      <vt:lpstr>MORE HOMEWORK</vt:lpstr>
      <vt:lpstr>MORE HOMEWORK!!!!</vt:lpstr>
      <vt:lpstr>Resources</vt:lpstr>
    </vt:vector>
  </TitlesOfParts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algorithms club</dc:title>
  <cp:lastModifiedBy>Uppala, Ashish</cp:lastModifiedBy>
  <cp:revision>3</cp:revision>
  <dcterms:modified xsi:type="dcterms:W3CDTF">2017-08-31T14:29:48Z</dcterms:modified>
</cp:coreProperties>
</file>