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6add5643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f6add5643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f6add5643a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f6add5643a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7fe9945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17fe9945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6add564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f6add564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6add564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f6add564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f6add5643a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f6add5643a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f6add5643a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f6add5643a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f6add5643a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f6add5643a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Tia: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anticipate that the ANN model will prove to be a better estimation technique as it is likely to give lower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root mean square error (RMSE) and mean absolute percentage error (MAPE) values, indicating that the ANN model is more accurate and efficient in predicting stock closing price.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f6add5643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f6add564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f6add5643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f6add5643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f6add5643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f6add5643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google.com/spreadsheets/d/1jcLufMrpu7KztN1j2t-BFHT6EB-sfhIDHoMgkhHM6xo/edit?usp=shar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2275" y="1071925"/>
            <a:ext cx="8641500" cy="15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380">
                <a:solidFill>
                  <a:srgbClr val="FF0000"/>
                </a:solidFill>
              </a:rPr>
              <a:t>Replicating Stock Closing Price Prediction using Machine Learning Techniques</a:t>
            </a:r>
            <a:endParaRPr b="1" sz="3380">
              <a:solidFill>
                <a:srgbClr val="FF0000"/>
              </a:solidFill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3087450" y="2863525"/>
            <a:ext cx="39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3"/>
          <p:cNvSpPr txBox="1"/>
          <p:nvPr>
            <p:ph type="ctrTitle"/>
          </p:nvPr>
        </p:nvSpPr>
        <p:spPr>
          <a:xfrm>
            <a:off x="334675" y="2443525"/>
            <a:ext cx="8641500" cy="15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rgbClr val="FF0000"/>
                </a:solidFill>
              </a:rPr>
              <a:t>By Andrew Kaminer, Tia Kungwani, and Siddharth Vijay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819150" y="667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Week Plan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703900" y="1550025"/>
            <a:ext cx="4089000" cy="23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10: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Tia: Get a conceptual idea of how to make the models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Sid: Collect data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Andrew: Look at study results and figure out how to compare our results from the study’s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11: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Tia: Start work on neural network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Sid: Clean the data + Descriptive statistics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Andrew: Start work on random forest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12: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Tia: Continue working on neural network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Sid: Jump on to whichever model needs the most work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Andrew: Continue working on random forest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4" name="Google Shape;194;p22"/>
          <p:cNvSpPr txBox="1"/>
          <p:nvPr/>
        </p:nvSpPr>
        <p:spPr>
          <a:xfrm>
            <a:off x="4893675" y="1550025"/>
            <a:ext cx="39555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Week 13: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Everyone: first attempts at replicating paper results and plotting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/>
            </a:br>
            <a:r>
              <a:rPr b="1" lang="en" sz="1200"/>
              <a:t>Week 14: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Tia: Tune models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Sid: Tune models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Andrew: Improve plotting and making sure we replicate the main results of the paper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Week 15: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Tia: Slideshow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Sid: Report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Andrew: Report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 sz="3600"/>
              <a:t> to document with Articles</a:t>
            </a:r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819150" y="16859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Most used journals: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Journal of Finance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Journal of Financial Economics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Journal of Risk and Finance Management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Common topics: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Outperforming the market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Extending traditional pricing models like Black Scholes’ and the CAPM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Machine learning for predicting the market (going beyond traditional regression techniques)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Identifying the most important factors in pricing a company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650725" y="515275"/>
            <a:ext cx="2931000" cy="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Basics About Study</a:t>
            </a:r>
            <a:endParaRPr sz="2400"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219375" y="1152475"/>
            <a:ext cx="3530700" cy="3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32980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50"/>
              <a:t>Used to predict closing price of 5 stocks:  Nike, Goldman Sachs, Johnson and Johnson, Pfizer and JP Morgan Chase and Co. </a:t>
            </a:r>
            <a:endParaRPr sz="2550"/>
          </a:p>
          <a:p>
            <a:pPr indent="-32980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50"/>
              <a:t>Uses 2 ML Models:</a:t>
            </a:r>
            <a:endParaRPr sz="2550"/>
          </a:p>
          <a:p>
            <a:pPr indent="-329803" lvl="0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2550"/>
              <a:t>Artificial Neural Network</a:t>
            </a:r>
            <a:endParaRPr sz="2550"/>
          </a:p>
          <a:p>
            <a:pPr indent="-329803" lvl="0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2550"/>
              <a:t>Random Forest Model</a:t>
            </a:r>
            <a:endParaRPr sz="2550"/>
          </a:p>
          <a:p>
            <a:pPr indent="-32980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50"/>
              <a:t>Trained Data Set from 2009 - 2017</a:t>
            </a:r>
            <a:endParaRPr sz="2550"/>
          </a:p>
          <a:p>
            <a:pPr indent="-32980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50"/>
              <a:t>Tested Data from 2017 - 2019</a:t>
            </a:r>
            <a:endParaRPr sz="2550"/>
          </a:p>
          <a:p>
            <a:pPr indent="-32980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50"/>
              <a:t>Vijh, Mehar et. al</a:t>
            </a:r>
            <a:endParaRPr sz="255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475" y="351200"/>
            <a:ext cx="3841825" cy="216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6825" y="2798075"/>
            <a:ext cx="3331426" cy="223564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4"/>
          <p:cNvSpPr txBox="1"/>
          <p:nvPr/>
        </p:nvSpPr>
        <p:spPr>
          <a:xfrm>
            <a:off x="7953300" y="1763550"/>
            <a:ext cx="87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ANN Model</a:t>
            </a:r>
            <a:endParaRPr b="1" i="1"/>
          </a:p>
        </p:txBody>
      </p:sp>
      <p:sp>
        <p:nvSpPr>
          <p:cNvPr id="140" name="Google Shape;140;p14"/>
          <p:cNvSpPr txBox="1"/>
          <p:nvPr/>
        </p:nvSpPr>
        <p:spPr>
          <a:xfrm>
            <a:off x="4196950" y="3025025"/>
            <a:ext cx="87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RFM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Model</a:t>
            </a:r>
            <a:endParaRPr b="1" i="1"/>
          </a:p>
        </p:txBody>
      </p:sp>
      <p:cxnSp>
        <p:nvCxnSpPr>
          <p:cNvPr id="141" name="Google Shape;141;p14"/>
          <p:cNvCxnSpPr>
            <a:stCxn id="140" idx="3"/>
            <a:endCxn id="138" idx="1"/>
          </p:cNvCxnSpPr>
          <p:nvPr/>
        </p:nvCxnSpPr>
        <p:spPr>
          <a:xfrm>
            <a:off x="5075950" y="3332825"/>
            <a:ext cx="270900" cy="58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4"/>
          <p:cNvCxnSpPr>
            <a:stCxn id="139" idx="1"/>
            <a:endCxn id="137" idx="3"/>
          </p:cNvCxnSpPr>
          <p:nvPr/>
        </p:nvCxnSpPr>
        <p:spPr>
          <a:xfrm rot="10800000">
            <a:off x="7545300" y="1434150"/>
            <a:ext cx="408000" cy="63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819150" y="495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relates to Initial Interests 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427550" y="1321500"/>
            <a:ext cx="3954900" cy="30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Initial Interests:</a:t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➢"/>
            </a:pPr>
            <a:r>
              <a:rPr lang="en" sz="1900"/>
              <a:t>Model that could be adopted in today’s market  ✅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en" sz="1900"/>
              <a:t>Develop tool that can be used by traders to make decisions ✅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en" sz="1900"/>
              <a:t>Use historical data to predict future prices ✅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en" sz="1900"/>
              <a:t>Use Regression Model ✅</a:t>
            </a:r>
            <a:endParaRPr sz="19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050" y="1321500"/>
            <a:ext cx="4456749" cy="2969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Acquiring the Data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819150" y="1800200"/>
            <a:ext cx="45315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XBRL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Yahoo Finance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SEC EDGAR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Bloomberg Terminal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Investopedia</a:t>
            </a:r>
            <a:endParaRPr sz="30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475" y="1800200"/>
            <a:ext cx="4014325" cy="238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Model(s)/Statistical Techniques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819150" y="1419200"/>
            <a:ext cx="7505700" cy="31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Neural Network (Artificial Neural Network)</a:t>
            </a:r>
            <a:endParaRPr b="1"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3 l</a:t>
            </a:r>
            <a:r>
              <a:rPr lang="en" sz="1900"/>
              <a:t>ayers of nodes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Identifies and generalizes trend in data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/>
              <a:t>Random Forest</a:t>
            </a:r>
            <a:endParaRPr b="1"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Many decision trees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Decides through a “vote” which decision is correct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/>
              <a:t>New Parameters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Extend the parameters to include more intrinsic data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Anticipated Results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732700" y="1800200"/>
            <a:ext cx="4557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We anticipate that the ANN model will prove to be a better estimation technique</a:t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Likely to give lower </a:t>
            </a: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root mean square error (RMSE) value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Likely to give lower mean absolute percentage error (MAPE) value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descr="MAPE (Mean Absolute Percentage Error)"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0600" y="1944275"/>
            <a:ext cx="3447826" cy="180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Roles: Sid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819150" y="18607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Extracting Data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Computing Initial Descriptive Statistics and analyzing differences between ANN and RFM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Assist with developing ANN and RFM models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Individual Roles: Tia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Gaining a conceptual idea of how to </a:t>
            </a:r>
            <a:r>
              <a:rPr lang="en" sz="2400"/>
              <a:t>develop</a:t>
            </a:r>
            <a:r>
              <a:rPr lang="en" sz="2400"/>
              <a:t> the models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Work on developing the neural network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Tuning the models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Individual Roles: Andrew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819150" y="17621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Understanding the results of the study and trying to match them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Working on the random forest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Plotting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