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6858000" cx="9144000"/>
  <p:notesSz cx="7315200" cy="9601200"/>
  <p:embeddedFontLst>
    <p:embeddedFont>
      <p:font typeface="Tahoma"/>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025">
          <p15:clr>
            <a:srgbClr val="000000"/>
          </p15:clr>
        </p15:guide>
        <p15:guide id="2" pos="2304">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025" orient="horz"/>
        <p:guide pos="2304"/>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Tahoma-bold.fntdata"/><Relationship Id="rId21" Type="http://schemas.openxmlformats.org/officeDocument/2006/relationships/slide" Target="slides/slide16.xml"/><Relationship Id="rId43" Type="http://schemas.openxmlformats.org/officeDocument/2006/relationships/font" Target="fonts/Tahoma-regular.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7" cy="479425"/>
          </a:xfrm>
          <a:prstGeom prst="rect">
            <a:avLst/>
          </a:prstGeom>
          <a:noFill/>
          <a:ln>
            <a:noFill/>
          </a:ln>
        </p:spPr>
        <p:txBody>
          <a:bodyPr anchorCtr="0" anchor="t" bIns="48400" lIns="96825" spcFirstLastPara="1" rIns="96825" wrap="square" tIns="484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4143375" y="0"/>
            <a:ext cx="3170237" cy="479425"/>
          </a:xfrm>
          <a:prstGeom prst="rect">
            <a:avLst/>
          </a:prstGeom>
          <a:noFill/>
          <a:ln>
            <a:noFill/>
          </a:ln>
        </p:spPr>
        <p:txBody>
          <a:bodyPr anchorCtr="0" anchor="t" bIns="48400" lIns="96825" spcFirstLastPara="1" rIns="96825" wrap="square" tIns="484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31837" y="4560887"/>
            <a:ext cx="5851525" cy="4319587"/>
          </a:xfrm>
          <a:prstGeom prst="rect">
            <a:avLst/>
          </a:prstGeom>
          <a:noFill/>
          <a:ln>
            <a:noFill/>
          </a:ln>
        </p:spPr>
        <p:txBody>
          <a:bodyPr anchorCtr="0" anchor="t" bIns="48400" lIns="96825" spcFirstLastPara="1" rIns="96825" wrap="square" tIns="484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120187"/>
            <a:ext cx="3170237" cy="479425"/>
          </a:xfrm>
          <a:prstGeom prst="rect">
            <a:avLst/>
          </a:prstGeom>
          <a:noFill/>
          <a:ln>
            <a:noFill/>
          </a:ln>
        </p:spPr>
        <p:txBody>
          <a:bodyPr anchorCtr="0" anchor="b" bIns="48400" lIns="96825" spcFirstLastPara="1" rIns="96825" wrap="square" tIns="484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4143375" y="9120187"/>
            <a:ext cx="3170237" cy="479425"/>
          </a:xfrm>
          <a:prstGeom prst="rect">
            <a:avLst/>
          </a:prstGeom>
          <a:noFill/>
          <a:ln>
            <a:noFill/>
          </a:ln>
        </p:spPr>
        <p:txBody>
          <a:bodyPr anchorCtr="0" anchor="b" bIns="48400" lIns="96825" spcFirstLastPara="1" rIns="96825" wrap="square" tIns="484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731837" y="4560887"/>
            <a:ext cx="5851525" cy="4319587"/>
          </a:xfrm>
          <a:prstGeom prst="rect">
            <a:avLst/>
          </a:prstGeom>
        </p:spPr>
        <p:txBody>
          <a:bodyPr anchorCtr="0" anchor="t" bIns="48400" lIns="96825" spcFirstLastPara="1" rIns="96825" wrap="square" tIns="48400">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0:notes"/>
          <p:cNvSpPr txBox="1"/>
          <p:nvPr>
            <p:ph idx="1" type="body"/>
          </p:nvPr>
        </p:nvSpPr>
        <p:spPr>
          <a:xfrm>
            <a:off x="731837" y="4560887"/>
            <a:ext cx="5851525" cy="4319587"/>
          </a:xfrm>
          <a:prstGeom prst="rect">
            <a:avLst/>
          </a:prstGeom>
        </p:spPr>
        <p:txBody>
          <a:bodyPr anchorCtr="0" anchor="t" bIns="48400" lIns="96825" spcFirstLastPara="1" rIns="96825" wrap="square" tIns="48400">
            <a:noAutofit/>
          </a:bodyPr>
          <a:lstStyle/>
          <a:p>
            <a:pPr indent="0" lvl="0" marL="0" rtl="0" algn="l">
              <a:spcBef>
                <a:spcPts val="0"/>
              </a:spcBef>
              <a:spcAft>
                <a:spcPts val="0"/>
              </a:spcAft>
              <a:buNone/>
            </a:pPr>
            <a:r>
              <a:t/>
            </a:r>
            <a:endParaRPr/>
          </a:p>
        </p:txBody>
      </p:sp>
      <p:sp>
        <p:nvSpPr>
          <p:cNvPr id="184" name="Google Shape;184;p10: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1: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2" name="Google Shape;192;p11:notes"/>
          <p:cNvSpPr txBox="1"/>
          <p:nvPr>
            <p:ph idx="1" type="body"/>
          </p:nvPr>
        </p:nvSpPr>
        <p:spPr>
          <a:xfrm>
            <a:off x="731837" y="4560887"/>
            <a:ext cx="5851525" cy="4319587"/>
          </a:xfrm>
          <a:prstGeom prst="rect">
            <a:avLst/>
          </a:prstGeom>
          <a:noFill/>
          <a:ln>
            <a:noFill/>
          </a:ln>
        </p:spPr>
        <p:txBody>
          <a:bodyPr anchorCtr="0" anchor="t" bIns="48400" lIns="96825" spcFirstLastPara="1" rIns="96825" wrap="square" tIns="48400">
            <a:noAutofit/>
          </a:bodyPr>
          <a:lstStyle/>
          <a:p>
            <a:pPr indent="0" lvl="0" marL="0" rtl="0" algn="l">
              <a:spcBef>
                <a:spcPts val="0"/>
              </a:spcBef>
              <a:spcAft>
                <a:spcPts val="0"/>
              </a:spcAft>
              <a:buNone/>
            </a:pPr>
            <a:r>
              <a:t/>
            </a:r>
            <a:endParaRPr/>
          </a:p>
        </p:txBody>
      </p:sp>
      <p:sp>
        <p:nvSpPr>
          <p:cNvPr id="193" name="Google Shape;193;p11:notes"/>
          <p:cNvSpPr txBox="1"/>
          <p:nvPr/>
        </p:nvSpPr>
        <p:spPr>
          <a:xfrm>
            <a:off x="4143375" y="9120187"/>
            <a:ext cx="3170237" cy="479425"/>
          </a:xfrm>
          <a:prstGeom prst="rect">
            <a:avLst/>
          </a:prstGeom>
          <a:noFill/>
          <a:ln>
            <a:noFill/>
          </a:ln>
        </p:spPr>
        <p:txBody>
          <a:bodyPr anchorCtr="0" anchor="b" bIns="48400" lIns="96825" spcFirstLastPara="1" rIns="96825" wrap="square" tIns="484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2:notes"/>
          <p:cNvSpPr txBox="1"/>
          <p:nvPr>
            <p:ph idx="1" type="body"/>
          </p:nvPr>
        </p:nvSpPr>
        <p:spPr>
          <a:xfrm>
            <a:off x="731837" y="4560887"/>
            <a:ext cx="5851525" cy="4319587"/>
          </a:xfrm>
          <a:prstGeom prst="rect">
            <a:avLst/>
          </a:prstGeom>
        </p:spPr>
        <p:txBody>
          <a:bodyPr anchorCtr="0" anchor="t" bIns="48400" lIns="96825" spcFirstLastPara="1" rIns="96825" wrap="square" tIns="48400">
            <a:noAutofit/>
          </a:bodyPr>
          <a:lstStyle/>
          <a:p>
            <a:pPr indent="0" lvl="0" marL="0" rtl="0" algn="l">
              <a:spcBef>
                <a:spcPts val="0"/>
              </a:spcBef>
              <a:spcAft>
                <a:spcPts val="0"/>
              </a:spcAft>
              <a:buNone/>
            </a:pPr>
            <a:r>
              <a:t/>
            </a:r>
            <a:endParaRPr/>
          </a:p>
        </p:txBody>
      </p:sp>
      <p:sp>
        <p:nvSpPr>
          <p:cNvPr id="216" name="Google Shape;216;p12: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3:notes"/>
          <p:cNvSpPr txBox="1"/>
          <p:nvPr>
            <p:ph idx="1" type="body"/>
          </p:nvPr>
        </p:nvSpPr>
        <p:spPr>
          <a:xfrm>
            <a:off x="731837" y="4560887"/>
            <a:ext cx="5851525" cy="4319587"/>
          </a:xfrm>
          <a:prstGeom prst="rect">
            <a:avLst/>
          </a:prstGeom>
        </p:spPr>
        <p:txBody>
          <a:bodyPr anchorCtr="0" anchor="t" bIns="48400" lIns="96825" spcFirstLastPara="1" rIns="96825" wrap="square" tIns="48400">
            <a:noAutofit/>
          </a:bodyPr>
          <a:lstStyle/>
          <a:p>
            <a:pPr indent="0" lvl="0" marL="0" rtl="0" algn="l">
              <a:spcBef>
                <a:spcPts val="0"/>
              </a:spcBef>
              <a:spcAft>
                <a:spcPts val="0"/>
              </a:spcAft>
              <a:buNone/>
            </a:pPr>
            <a:r>
              <a:t/>
            </a:r>
            <a:endParaRPr/>
          </a:p>
        </p:txBody>
      </p:sp>
      <p:sp>
        <p:nvSpPr>
          <p:cNvPr id="224" name="Google Shape;224;p13: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4:notes"/>
          <p:cNvSpPr txBox="1"/>
          <p:nvPr>
            <p:ph idx="1" type="body"/>
          </p:nvPr>
        </p:nvSpPr>
        <p:spPr>
          <a:xfrm>
            <a:off x="731837" y="4560887"/>
            <a:ext cx="5851525" cy="4319587"/>
          </a:xfrm>
          <a:prstGeom prst="rect">
            <a:avLst/>
          </a:prstGeom>
        </p:spPr>
        <p:txBody>
          <a:bodyPr anchorCtr="0" anchor="t" bIns="48400" lIns="96825" spcFirstLastPara="1" rIns="96825" wrap="square" tIns="48400">
            <a:noAutofit/>
          </a:bodyPr>
          <a:lstStyle/>
          <a:p>
            <a:pPr indent="0" lvl="0" marL="0" rtl="0" algn="l">
              <a:spcBef>
                <a:spcPts val="0"/>
              </a:spcBef>
              <a:spcAft>
                <a:spcPts val="0"/>
              </a:spcAft>
              <a:buNone/>
            </a:pPr>
            <a:r>
              <a:t/>
            </a:r>
            <a:endParaRPr/>
          </a:p>
        </p:txBody>
      </p:sp>
      <p:sp>
        <p:nvSpPr>
          <p:cNvPr id="232" name="Google Shape;232;p14: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5:notes"/>
          <p:cNvSpPr txBox="1"/>
          <p:nvPr>
            <p:ph idx="1" type="body"/>
          </p:nvPr>
        </p:nvSpPr>
        <p:spPr>
          <a:xfrm>
            <a:off x="731837" y="4560887"/>
            <a:ext cx="5851525" cy="4319587"/>
          </a:xfrm>
          <a:prstGeom prst="rect">
            <a:avLst/>
          </a:prstGeom>
        </p:spPr>
        <p:txBody>
          <a:bodyPr anchorCtr="0" anchor="t" bIns="48400" lIns="96825" spcFirstLastPara="1" rIns="96825" wrap="square" tIns="48400">
            <a:noAutofit/>
          </a:bodyPr>
          <a:lstStyle/>
          <a:p>
            <a:pPr indent="0" lvl="0" marL="0" rtl="0" algn="l">
              <a:spcBef>
                <a:spcPts val="0"/>
              </a:spcBef>
              <a:spcAft>
                <a:spcPts val="0"/>
              </a:spcAft>
              <a:buNone/>
            </a:pPr>
            <a:r>
              <a:t/>
            </a:r>
            <a:endParaRPr/>
          </a:p>
        </p:txBody>
      </p:sp>
      <p:sp>
        <p:nvSpPr>
          <p:cNvPr id="240" name="Google Shape;240;p15: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6:notes"/>
          <p:cNvSpPr txBox="1"/>
          <p:nvPr>
            <p:ph idx="1" type="body"/>
          </p:nvPr>
        </p:nvSpPr>
        <p:spPr>
          <a:xfrm>
            <a:off x="731837" y="4560887"/>
            <a:ext cx="5851525" cy="4319587"/>
          </a:xfrm>
          <a:prstGeom prst="rect">
            <a:avLst/>
          </a:prstGeom>
        </p:spPr>
        <p:txBody>
          <a:bodyPr anchorCtr="0" anchor="t" bIns="48400" lIns="96825" spcFirstLastPara="1" rIns="96825" wrap="square" tIns="48400">
            <a:noAutofit/>
          </a:bodyPr>
          <a:lstStyle/>
          <a:p>
            <a:pPr indent="0" lvl="0" marL="0" rtl="0" algn="l">
              <a:spcBef>
                <a:spcPts val="0"/>
              </a:spcBef>
              <a:spcAft>
                <a:spcPts val="0"/>
              </a:spcAft>
              <a:buNone/>
            </a:pPr>
            <a:r>
              <a:t/>
            </a:r>
            <a:endParaRPr/>
          </a:p>
        </p:txBody>
      </p:sp>
      <p:sp>
        <p:nvSpPr>
          <p:cNvPr id="252" name="Google Shape;252;p16: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7:notes"/>
          <p:cNvSpPr txBox="1"/>
          <p:nvPr>
            <p:ph idx="1" type="body"/>
          </p:nvPr>
        </p:nvSpPr>
        <p:spPr>
          <a:xfrm>
            <a:off x="731837" y="4560887"/>
            <a:ext cx="5851525" cy="4319587"/>
          </a:xfrm>
          <a:prstGeom prst="rect">
            <a:avLst/>
          </a:prstGeom>
        </p:spPr>
        <p:txBody>
          <a:bodyPr anchorCtr="0" anchor="t" bIns="48400" lIns="96825" spcFirstLastPara="1" rIns="96825" wrap="square" tIns="48400">
            <a:noAutofit/>
          </a:bodyPr>
          <a:lstStyle/>
          <a:p>
            <a:pPr indent="0" lvl="0" marL="0" rtl="0" algn="l">
              <a:spcBef>
                <a:spcPts val="0"/>
              </a:spcBef>
              <a:spcAft>
                <a:spcPts val="0"/>
              </a:spcAft>
              <a:buNone/>
            </a:pPr>
            <a:r>
              <a:t/>
            </a:r>
            <a:endParaRPr/>
          </a:p>
        </p:txBody>
      </p:sp>
      <p:sp>
        <p:nvSpPr>
          <p:cNvPr id="260" name="Google Shape;260;p17: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8:notes"/>
          <p:cNvSpPr txBox="1"/>
          <p:nvPr>
            <p:ph idx="1" type="body"/>
          </p:nvPr>
        </p:nvSpPr>
        <p:spPr>
          <a:xfrm>
            <a:off x="731837" y="4560887"/>
            <a:ext cx="5851525" cy="4319587"/>
          </a:xfrm>
          <a:prstGeom prst="rect">
            <a:avLst/>
          </a:prstGeom>
        </p:spPr>
        <p:txBody>
          <a:bodyPr anchorCtr="0" anchor="t" bIns="48400" lIns="96825" spcFirstLastPara="1" rIns="96825" wrap="square" tIns="48400">
            <a:noAutofit/>
          </a:bodyPr>
          <a:lstStyle/>
          <a:p>
            <a:pPr indent="0" lvl="0" marL="0" rtl="0" algn="l">
              <a:spcBef>
                <a:spcPts val="0"/>
              </a:spcBef>
              <a:spcAft>
                <a:spcPts val="0"/>
              </a:spcAft>
              <a:buNone/>
            </a:pPr>
            <a:r>
              <a:t/>
            </a:r>
            <a:endParaRPr/>
          </a:p>
        </p:txBody>
      </p:sp>
      <p:sp>
        <p:nvSpPr>
          <p:cNvPr id="269" name="Google Shape;269;p18: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9:notes"/>
          <p:cNvSpPr txBox="1"/>
          <p:nvPr>
            <p:ph idx="1" type="body"/>
          </p:nvPr>
        </p:nvSpPr>
        <p:spPr>
          <a:xfrm>
            <a:off x="731837" y="4560887"/>
            <a:ext cx="5851525" cy="4319587"/>
          </a:xfrm>
          <a:prstGeom prst="rect">
            <a:avLst/>
          </a:prstGeom>
        </p:spPr>
        <p:txBody>
          <a:bodyPr anchorCtr="0" anchor="t" bIns="48400" lIns="96825" spcFirstLastPara="1" rIns="96825" wrap="square" tIns="48400">
            <a:noAutofit/>
          </a:bodyPr>
          <a:lstStyle/>
          <a:p>
            <a:pPr indent="0" lvl="0" marL="0" rtl="0" algn="l">
              <a:spcBef>
                <a:spcPts val="0"/>
              </a:spcBef>
              <a:spcAft>
                <a:spcPts val="0"/>
              </a:spcAft>
              <a:buNone/>
            </a:pPr>
            <a:r>
              <a:t/>
            </a:r>
            <a:endParaRPr/>
          </a:p>
        </p:txBody>
      </p:sp>
      <p:sp>
        <p:nvSpPr>
          <p:cNvPr id="281" name="Google Shape;281;p19: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731837" y="4560887"/>
            <a:ext cx="5851525" cy="4319587"/>
          </a:xfrm>
          <a:prstGeom prst="rect">
            <a:avLst/>
          </a:prstGeom>
        </p:spPr>
        <p:txBody>
          <a:bodyPr anchorCtr="0" anchor="t" bIns="48400" lIns="96825" spcFirstLastPara="1" rIns="96825" wrap="square" tIns="484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0:notes"/>
          <p:cNvSpPr txBox="1"/>
          <p:nvPr>
            <p:ph idx="1" type="body"/>
          </p:nvPr>
        </p:nvSpPr>
        <p:spPr>
          <a:xfrm>
            <a:off x="731837" y="4560887"/>
            <a:ext cx="5851525" cy="4319587"/>
          </a:xfrm>
          <a:prstGeom prst="rect">
            <a:avLst/>
          </a:prstGeom>
        </p:spPr>
        <p:txBody>
          <a:bodyPr anchorCtr="0" anchor="t" bIns="48400" lIns="96825" spcFirstLastPara="1" rIns="96825" wrap="square" tIns="48400">
            <a:noAutofit/>
          </a:bodyPr>
          <a:lstStyle/>
          <a:p>
            <a:pPr indent="0" lvl="0" marL="0" rtl="0" algn="l">
              <a:spcBef>
                <a:spcPts val="0"/>
              </a:spcBef>
              <a:spcAft>
                <a:spcPts val="0"/>
              </a:spcAft>
              <a:buNone/>
            </a:pPr>
            <a:r>
              <a:t/>
            </a:r>
            <a:endParaRPr/>
          </a:p>
        </p:txBody>
      </p:sp>
      <p:sp>
        <p:nvSpPr>
          <p:cNvPr id="304" name="Google Shape;304;p20: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1:notes"/>
          <p:cNvSpPr txBox="1"/>
          <p:nvPr>
            <p:ph idx="1" type="body"/>
          </p:nvPr>
        </p:nvSpPr>
        <p:spPr>
          <a:xfrm>
            <a:off x="731837" y="4560887"/>
            <a:ext cx="5851525" cy="4319587"/>
          </a:xfrm>
          <a:prstGeom prst="rect">
            <a:avLst/>
          </a:prstGeom>
        </p:spPr>
        <p:txBody>
          <a:bodyPr anchorCtr="0" anchor="t" bIns="48400" lIns="96825" spcFirstLastPara="1" rIns="96825" wrap="square" tIns="48400">
            <a:noAutofit/>
          </a:bodyPr>
          <a:lstStyle/>
          <a:p>
            <a:pPr indent="0" lvl="0" marL="0" rtl="0" algn="l">
              <a:spcBef>
                <a:spcPts val="0"/>
              </a:spcBef>
              <a:spcAft>
                <a:spcPts val="0"/>
              </a:spcAft>
              <a:buNone/>
            </a:pPr>
            <a:r>
              <a:t/>
            </a:r>
            <a:endParaRPr/>
          </a:p>
        </p:txBody>
      </p:sp>
      <p:sp>
        <p:nvSpPr>
          <p:cNvPr id="314" name="Google Shape;314;p21: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2:notes"/>
          <p:cNvSpPr txBox="1"/>
          <p:nvPr>
            <p:ph idx="1" type="body"/>
          </p:nvPr>
        </p:nvSpPr>
        <p:spPr>
          <a:xfrm>
            <a:off x="731837" y="4560887"/>
            <a:ext cx="5851525" cy="4319587"/>
          </a:xfrm>
          <a:prstGeom prst="rect">
            <a:avLst/>
          </a:prstGeom>
        </p:spPr>
        <p:txBody>
          <a:bodyPr anchorCtr="0" anchor="t" bIns="48400" lIns="96825" spcFirstLastPara="1" rIns="96825" wrap="square" tIns="48400">
            <a:noAutofit/>
          </a:bodyPr>
          <a:lstStyle/>
          <a:p>
            <a:pPr indent="0" lvl="0" marL="0" rtl="0" algn="l">
              <a:spcBef>
                <a:spcPts val="0"/>
              </a:spcBef>
              <a:spcAft>
                <a:spcPts val="0"/>
              </a:spcAft>
              <a:buNone/>
            </a:pPr>
            <a:r>
              <a:t/>
            </a:r>
            <a:endParaRPr/>
          </a:p>
        </p:txBody>
      </p:sp>
      <p:sp>
        <p:nvSpPr>
          <p:cNvPr id="322" name="Google Shape;322;p22: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3:notes"/>
          <p:cNvSpPr txBox="1"/>
          <p:nvPr>
            <p:ph idx="1" type="body"/>
          </p:nvPr>
        </p:nvSpPr>
        <p:spPr>
          <a:xfrm>
            <a:off x="731837" y="4560887"/>
            <a:ext cx="5851525" cy="4319587"/>
          </a:xfrm>
          <a:prstGeom prst="rect">
            <a:avLst/>
          </a:prstGeom>
        </p:spPr>
        <p:txBody>
          <a:bodyPr anchorCtr="0" anchor="t" bIns="48400" lIns="96825" spcFirstLastPara="1" rIns="96825" wrap="square" tIns="48400">
            <a:noAutofit/>
          </a:bodyPr>
          <a:lstStyle/>
          <a:p>
            <a:pPr indent="0" lvl="0" marL="0" rtl="0" algn="l">
              <a:spcBef>
                <a:spcPts val="0"/>
              </a:spcBef>
              <a:spcAft>
                <a:spcPts val="0"/>
              </a:spcAft>
              <a:buNone/>
            </a:pPr>
            <a:r>
              <a:t/>
            </a:r>
            <a:endParaRPr/>
          </a:p>
        </p:txBody>
      </p:sp>
      <p:sp>
        <p:nvSpPr>
          <p:cNvPr id="330" name="Google Shape;330;p23: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4:notes"/>
          <p:cNvSpPr txBox="1"/>
          <p:nvPr>
            <p:ph idx="1" type="body"/>
          </p:nvPr>
        </p:nvSpPr>
        <p:spPr>
          <a:xfrm>
            <a:off x="731837" y="4560887"/>
            <a:ext cx="5851525" cy="4319587"/>
          </a:xfrm>
          <a:prstGeom prst="rect">
            <a:avLst/>
          </a:prstGeom>
        </p:spPr>
        <p:txBody>
          <a:bodyPr anchorCtr="0" anchor="t" bIns="48400" lIns="96825" spcFirstLastPara="1" rIns="96825" wrap="square" tIns="48400">
            <a:noAutofit/>
          </a:bodyPr>
          <a:lstStyle/>
          <a:p>
            <a:pPr indent="0" lvl="0" marL="0" rtl="0" algn="l">
              <a:spcBef>
                <a:spcPts val="0"/>
              </a:spcBef>
              <a:spcAft>
                <a:spcPts val="0"/>
              </a:spcAft>
              <a:buNone/>
            </a:pPr>
            <a:r>
              <a:t/>
            </a:r>
            <a:endParaRPr/>
          </a:p>
        </p:txBody>
      </p:sp>
      <p:sp>
        <p:nvSpPr>
          <p:cNvPr id="338" name="Google Shape;338;p24: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5:notes"/>
          <p:cNvSpPr txBox="1"/>
          <p:nvPr>
            <p:ph idx="1" type="body"/>
          </p:nvPr>
        </p:nvSpPr>
        <p:spPr>
          <a:xfrm>
            <a:off x="731837" y="4560887"/>
            <a:ext cx="5851525" cy="4319587"/>
          </a:xfrm>
          <a:prstGeom prst="rect">
            <a:avLst/>
          </a:prstGeom>
        </p:spPr>
        <p:txBody>
          <a:bodyPr anchorCtr="0" anchor="t" bIns="48400" lIns="96825" spcFirstLastPara="1" rIns="96825" wrap="square" tIns="48400">
            <a:noAutofit/>
          </a:bodyPr>
          <a:lstStyle/>
          <a:p>
            <a:pPr indent="0" lvl="0" marL="0" rtl="0" algn="l">
              <a:spcBef>
                <a:spcPts val="0"/>
              </a:spcBef>
              <a:spcAft>
                <a:spcPts val="0"/>
              </a:spcAft>
              <a:buNone/>
            </a:pPr>
            <a:r>
              <a:t/>
            </a:r>
            <a:endParaRPr/>
          </a:p>
        </p:txBody>
      </p:sp>
      <p:sp>
        <p:nvSpPr>
          <p:cNvPr id="346" name="Google Shape;346;p25: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6:notes"/>
          <p:cNvSpPr txBox="1"/>
          <p:nvPr>
            <p:ph idx="1" type="body"/>
          </p:nvPr>
        </p:nvSpPr>
        <p:spPr>
          <a:xfrm>
            <a:off x="731837" y="4560887"/>
            <a:ext cx="5851525" cy="4319587"/>
          </a:xfrm>
          <a:prstGeom prst="rect">
            <a:avLst/>
          </a:prstGeom>
        </p:spPr>
        <p:txBody>
          <a:bodyPr anchorCtr="0" anchor="t" bIns="48400" lIns="96825" spcFirstLastPara="1" rIns="96825" wrap="square" tIns="48400">
            <a:noAutofit/>
          </a:bodyPr>
          <a:lstStyle/>
          <a:p>
            <a:pPr indent="0" lvl="0" marL="0" rtl="0" algn="l">
              <a:spcBef>
                <a:spcPts val="0"/>
              </a:spcBef>
              <a:spcAft>
                <a:spcPts val="0"/>
              </a:spcAft>
              <a:buNone/>
            </a:pPr>
            <a:r>
              <a:t/>
            </a:r>
            <a:endParaRPr/>
          </a:p>
        </p:txBody>
      </p:sp>
      <p:sp>
        <p:nvSpPr>
          <p:cNvPr id="354" name="Google Shape;354;p26: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7:notes"/>
          <p:cNvSpPr txBox="1"/>
          <p:nvPr>
            <p:ph idx="1" type="body"/>
          </p:nvPr>
        </p:nvSpPr>
        <p:spPr>
          <a:xfrm>
            <a:off x="731837" y="4560887"/>
            <a:ext cx="5851525" cy="4319587"/>
          </a:xfrm>
          <a:prstGeom prst="rect">
            <a:avLst/>
          </a:prstGeom>
        </p:spPr>
        <p:txBody>
          <a:bodyPr anchorCtr="0" anchor="t" bIns="48400" lIns="96825" spcFirstLastPara="1" rIns="96825" wrap="square" tIns="48400">
            <a:noAutofit/>
          </a:bodyPr>
          <a:lstStyle/>
          <a:p>
            <a:pPr indent="0" lvl="0" marL="0" rtl="0" algn="l">
              <a:spcBef>
                <a:spcPts val="0"/>
              </a:spcBef>
              <a:spcAft>
                <a:spcPts val="0"/>
              </a:spcAft>
              <a:buNone/>
            </a:pPr>
            <a:r>
              <a:t/>
            </a:r>
            <a:endParaRPr/>
          </a:p>
        </p:txBody>
      </p:sp>
      <p:sp>
        <p:nvSpPr>
          <p:cNvPr id="362" name="Google Shape;362;p27: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8:notes"/>
          <p:cNvSpPr txBox="1"/>
          <p:nvPr>
            <p:ph idx="1" type="body"/>
          </p:nvPr>
        </p:nvSpPr>
        <p:spPr>
          <a:xfrm>
            <a:off x="731837" y="4560887"/>
            <a:ext cx="5851525" cy="4319587"/>
          </a:xfrm>
          <a:prstGeom prst="rect">
            <a:avLst/>
          </a:prstGeom>
        </p:spPr>
        <p:txBody>
          <a:bodyPr anchorCtr="0" anchor="t" bIns="48400" lIns="96825" spcFirstLastPara="1" rIns="96825" wrap="square" tIns="48400">
            <a:noAutofit/>
          </a:bodyPr>
          <a:lstStyle/>
          <a:p>
            <a:pPr indent="0" lvl="0" marL="0" rtl="0" algn="l">
              <a:spcBef>
                <a:spcPts val="0"/>
              </a:spcBef>
              <a:spcAft>
                <a:spcPts val="0"/>
              </a:spcAft>
              <a:buNone/>
            </a:pPr>
            <a:r>
              <a:t/>
            </a:r>
            <a:endParaRPr/>
          </a:p>
        </p:txBody>
      </p:sp>
      <p:sp>
        <p:nvSpPr>
          <p:cNvPr id="370" name="Google Shape;370;p28: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9:notes"/>
          <p:cNvSpPr txBox="1"/>
          <p:nvPr>
            <p:ph idx="1" type="body"/>
          </p:nvPr>
        </p:nvSpPr>
        <p:spPr>
          <a:xfrm>
            <a:off x="731837" y="4560887"/>
            <a:ext cx="5851525" cy="4319587"/>
          </a:xfrm>
          <a:prstGeom prst="rect">
            <a:avLst/>
          </a:prstGeom>
        </p:spPr>
        <p:txBody>
          <a:bodyPr anchorCtr="0" anchor="t" bIns="48400" lIns="96825" spcFirstLastPara="1" rIns="96825" wrap="square" tIns="48400">
            <a:noAutofit/>
          </a:bodyPr>
          <a:lstStyle/>
          <a:p>
            <a:pPr indent="0" lvl="0" marL="0" rtl="0" algn="l">
              <a:spcBef>
                <a:spcPts val="0"/>
              </a:spcBef>
              <a:spcAft>
                <a:spcPts val="0"/>
              </a:spcAft>
              <a:buNone/>
            </a:pPr>
            <a:r>
              <a:t/>
            </a:r>
            <a:endParaRPr/>
          </a:p>
        </p:txBody>
      </p:sp>
      <p:sp>
        <p:nvSpPr>
          <p:cNvPr id="378" name="Google Shape;378;p29: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731837" y="4560887"/>
            <a:ext cx="5851525" cy="4319587"/>
          </a:xfrm>
          <a:prstGeom prst="rect">
            <a:avLst/>
          </a:prstGeom>
        </p:spPr>
        <p:txBody>
          <a:bodyPr anchorCtr="0" anchor="t" bIns="48400" lIns="96825" spcFirstLastPara="1" rIns="96825" wrap="square" tIns="484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0:notes"/>
          <p:cNvSpPr txBox="1"/>
          <p:nvPr>
            <p:ph idx="1" type="body"/>
          </p:nvPr>
        </p:nvSpPr>
        <p:spPr>
          <a:xfrm>
            <a:off x="731837" y="4560887"/>
            <a:ext cx="5851525" cy="4319587"/>
          </a:xfrm>
          <a:prstGeom prst="rect">
            <a:avLst/>
          </a:prstGeom>
        </p:spPr>
        <p:txBody>
          <a:bodyPr anchorCtr="0" anchor="t" bIns="48400" lIns="96825" spcFirstLastPara="1" rIns="96825" wrap="square" tIns="48400">
            <a:noAutofit/>
          </a:bodyPr>
          <a:lstStyle/>
          <a:p>
            <a:pPr indent="0" lvl="0" marL="0" rtl="0" algn="l">
              <a:spcBef>
                <a:spcPts val="0"/>
              </a:spcBef>
              <a:spcAft>
                <a:spcPts val="0"/>
              </a:spcAft>
              <a:buNone/>
            </a:pPr>
            <a:r>
              <a:t/>
            </a:r>
            <a:endParaRPr/>
          </a:p>
        </p:txBody>
      </p:sp>
      <p:sp>
        <p:nvSpPr>
          <p:cNvPr id="386" name="Google Shape;386;p30: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1:notes"/>
          <p:cNvSpPr txBox="1"/>
          <p:nvPr>
            <p:ph idx="1" type="body"/>
          </p:nvPr>
        </p:nvSpPr>
        <p:spPr>
          <a:xfrm>
            <a:off x="731837" y="4560887"/>
            <a:ext cx="5851525" cy="4319587"/>
          </a:xfrm>
          <a:prstGeom prst="rect">
            <a:avLst/>
          </a:prstGeom>
        </p:spPr>
        <p:txBody>
          <a:bodyPr anchorCtr="0" anchor="t" bIns="48400" lIns="96825" spcFirstLastPara="1" rIns="96825" wrap="square" tIns="48400">
            <a:noAutofit/>
          </a:bodyPr>
          <a:lstStyle/>
          <a:p>
            <a:pPr indent="0" lvl="0" marL="0" rtl="0" algn="l">
              <a:spcBef>
                <a:spcPts val="0"/>
              </a:spcBef>
              <a:spcAft>
                <a:spcPts val="0"/>
              </a:spcAft>
              <a:buNone/>
            </a:pPr>
            <a:r>
              <a:t/>
            </a:r>
            <a:endParaRPr/>
          </a:p>
        </p:txBody>
      </p:sp>
      <p:sp>
        <p:nvSpPr>
          <p:cNvPr id="394" name="Google Shape;394;p31: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2:notes"/>
          <p:cNvSpPr txBox="1"/>
          <p:nvPr>
            <p:ph idx="1" type="body"/>
          </p:nvPr>
        </p:nvSpPr>
        <p:spPr>
          <a:xfrm>
            <a:off x="731837" y="4560887"/>
            <a:ext cx="5851525" cy="4319587"/>
          </a:xfrm>
          <a:prstGeom prst="rect">
            <a:avLst/>
          </a:prstGeom>
        </p:spPr>
        <p:txBody>
          <a:bodyPr anchorCtr="0" anchor="t" bIns="48400" lIns="96825" spcFirstLastPara="1" rIns="96825" wrap="square" tIns="48400">
            <a:noAutofit/>
          </a:bodyPr>
          <a:lstStyle/>
          <a:p>
            <a:pPr indent="0" lvl="0" marL="0" rtl="0" algn="l">
              <a:spcBef>
                <a:spcPts val="0"/>
              </a:spcBef>
              <a:spcAft>
                <a:spcPts val="0"/>
              </a:spcAft>
              <a:buNone/>
            </a:pPr>
            <a:r>
              <a:t/>
            </a:r>
            <a:endParaRPr/>
          </a:p>
        </p:txBody>
      </p:sp>
      <p:sp>
        <p:nvSpPr>
          <p:cNvPr id="403" name="Google Shape;403;p32: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33:notes"/>
          <p:cNvSpPr txBox="1"/>
          <p:nvPr>
            <p:ph idx="1" type="body"/>
          </p:nvPr>
        </p:nvSpPr>
        <p:spPr>
          <a:xfrm>
            <a:off x="731837" y="4560887"/>
            <a:ext cx="5851525" cy="4319587"/>
          </a:xfrm>
          <a:prstGeom prst="rect">
            <a:avLst/>
          </a:prstGeom>
        </p:spPr>
        <p:txBody>
          <a:bodyPr anchorCtr="0" anchor="t" bIns="48400" lIns="96825" spcFirstLastPara="1" rIns="96825" wrap="square" tIns="48400">
            <a:noAutofit/>
          </a:bodyPr>
          <a:lstStyle/>
          <a:p>
            <a:pPr indent="0" lvl="0" marL="0" rtl="0" algn="l">
              <a:spcBef>
                <a:spcPts val="0"/>
              </a:spcBef>
              <a:spcAft>
                <a:spcPts val="0"/>
              </a:spcAft>
              <a:buNone/>
            </a:pPr>
            <a:r>
              <a:t/>
            </a:r>
            <a:endParaRPr/>
          </a:p>
        </p:txBody>
      </p:sp>
      <p:sp>
        <p:nvSpPr>
          <p:cNvPr id="411" name="Google Shape;411;p33: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34:notes"/>
          <p:cNvSpPr txBox="1"/>
          <p:nvPr>
            <p:ph idx="1" type="body"/>
          </p:nvPr>
        </p:nvSpPr>
        <p:spPr>
          <a:xfrm>
            <a:off x="731837" y="4560887"/>
            <a:ext cx="5851525" cy="4319587"/>
          </a:xfrm>
          <a:prstGeom prst="rect">
            <a:avLst/>
          </a:prstGeom>
        </p:spPr>
        <p:txBody>
          <a:bodyPr anchorCtr="0" anchor="t" bIns="48400" lIns="96825" spcFirstLastPara="1" rIns="96825" wrap="square" tIns="48400">
            <a:noAutofit/>
          </a:bodyPr>
          <a:lstStyle/>
          <a:p>
            <a:pPr indent="0" lvl="0" marL="0" rtl="0" algn="l">
              <a:spcBef>
                <a:spcPts val="0"/>
              </a:spcBef>
              <a:spcAft>
                <a:spcPts val="0"/>
              </a:spcAft>
              <a:buNone/>
            </a:pPr>
            <a:r>
              <a:t/>
            </a:r>
            <a:endParaRPr/>
          </a:p>
        </p:txBody>
      </p:sp>
      <p:sp>
        <p:nvSpPr>
          <p:cNvPr id="419" name="Google Shape;419;p34: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35:notes"/>
          <p:cNvSpPr txBox="1"/>
          <p:nvPr>
            <p:ph idx="1" type="body"/>
          </p:nvPr>
        </p:nvSpPr>
        <p:spPr>
          <a:xfrm>
            <a:off x="731837" y="4560887"/>
            <a:ext cx="5851525" cy="4319587"/>
          </a:xfrm>
          <a:prstGeom prst="rect">
            <a:avLst/>
          </a:prstGeom>
        </p:spPr>
        <p:txBody>
          <a:bodyPr anchorCtr="0" anchor="t" bIns="48400" lIns="96825" spcFirstLastPara="1" rIns="96825" wrap="square" tIns="48400">
            <a:noAutofit/>
          </a:bodyPr>
          <a:lstStyle/>
          <a:p>
            <a:pPr indent="0" lvl="0" marL="0" rtl="0" algn="l">
              <a:spcBef>
                <a:spcPts val="0"/>
              </a:spcBef>
              <a:spcAft>
                <a:spcPts val="0"/>
              </a:spcAft>
              <a:buNone/>
            </a:pPr>
            <a:r>
              <a:t/>
            </a:r>
            <a:endParaRPr/>
          </a:p>
        </p:txBody>
      </p:sp>
      <p:sp>
        <p:nvSpPr>
          <p:cNvPr id="442" name="Google Shape;442;p35: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6:notes"/>
          <p:cNvSpPr txBox="1"/>
          <p:nvPr>
            <p:ph idx="1" type="body"/>
          </p:nvPr>
        </p:nvSpPr>
        <p:spPr>
          <a:xfrm>
            <a:off x="731837" y="4560887"/>
            <a:ext cx="5851525" cy="4319587"/>
          </a:xfrm>
          <a:prstGeom prst="rect">
            <a:avLst/>
          </a:prstGeom>
        </p:spPr>
        <p:txBody>
          <a:bodyPr anchorCtr="0" anchor="t" bIns="48400" lIns="96825" spcFirstLastPara="1" rIns="96825" wrap="square" tIns="48400">
            <a:noAutofit/>
          </a:bodyPr>
          <a:lstStyle/>
          <a:p>
            <a:pPr indent="0" lvl="0" marL="0" rtl="0" algn="l">
              <a:spcBef>
                <a:spcPts val="0"/>
              </a:spcBef>
              <a:spcAft>
                <a:spcPts val="0"/>
              </a:spcAft>
              <a:buNone/>
            </a:pPr>
            <a:r>
              <a:t/>
            </a:r>
            <a:endParaRPr/>
          </a:p>
        </p:txBody>
      </p:sp>
      <p:sp>
        <p:nvSpPr>
          <p:cNvPr id="450" name="Google Shape;450;p36: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37:notes"/>
          <p:cNvSpPr txBox="1"/>
          <p:nvPr>
            <p:ph idx="1" type="body"/>
          </p:nvPr>
        </p:nvSpPr>
        <p:spPr>
          <a:xfrm>
            <a:off x="731837" y="4560887"/>
            <a:ext cx="5851525" cy="4319587"/>
          </a:xfrm>
          <a:prstGeom prst="rect">
            <a:avLst/>
          </a:prstGeom>
        </p:spPr>
        <p:txBody>
          <a:bodyPr anchorCtr="0" anchor="t" bIns="48400" lIns="96825" spcFirstLastPara="1" rIns="96825" wrap="square" tIns="48400">
            <a:noAutofit/>
          </a:bodyPr>
          <a:lstStyle/>
          <a:p>
            <a:pPr indent="0" lvl="0" marL="0" rtl="0" algn="l">
              <a:spcBef>
                <a:spcPts val="0"/>
              </a:spcBef>
              <a:spcAft>
                <a:spcPts val="0"/>
              </a:spcAft>
              <a:buNone/>
            </a:pPr>
            <a:r>
              <a:t/>
            </a:r>
            <a:endParaRPr/>
          </a:p>
        </p:txBody>
      </p:sp>
      <p:sp>
        <p:nvSpPr>
          <p:cNvPr id="458" name="Google Shape;458;p37: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731837" y="4560887"/>
            <a:ext cx="5851525" cy="4319587"/>
          </a:xfrm>
          <a:prstGeom prst="rect">
            <a:avLst/>
          </a:prstGeom>
        </p:spPr>
        <p:txBody>
          <a:bodyPr anchorCtr="0" anchor="t" bIns="48400" lIns="96825" spcFirstLastPara="1" rIns="96825" wrap="square" tIns="484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731837" y="4560887"/>
            <a:ext cx="5851525" cy="4319587"/>
          </a:xfrm>
          <a:prstGeom prst="rect">
            <a:avLst/>
          </a:prstGeom>
        </p:spPr>
        <p:txBody>
          <a:bodyPr anchorCtr="0" anchor="t" bIns="48400" lIns="96825" spcFirstLastPara="1" rIns="96825" wrap="square" tIns="48400">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731837" y="4560887"/>
            <a:ext cx="5851525" cy="4319587"/>
          </a:xfrm>
          <a:prstGeom prst="rect">
            <a:avLst/>
          </a:prstGeom>
        </p:spPr>
        <p:txBody>
          <a:bodyPr anchorCtr="0" anchor="t" bIns="48400" lIns="96825" spcFirstLastPara="1" rIns="96825" wrap="square" tIns="48400">
            <a:noAutofit/>
          </a:bodyPr>
          <a:lstStyle/>
          <a:p>
            <a:pPr indent="0" lvl="0" marL="0" rtl="0" algn="l">
              <a:spcBef>
                <a:spcPts val="0"/>
              </a:spcBef>
              <a:spcAft>
                <a:spcPts val="0"/>
              </a:spcAft>
              <a:buNone/>
            </a:pPr>
            <a:r>
              <a:t/>
            </a:r>
            <a:endParaRPr/>
          </a:p>
        </p:txBody>
      </p:sp>
      <p:sp>
        <p:nvSpPr>
          <p:cNvPr id="148" name="Google Shape;148;p6: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731837" y="4560887"/>
            <a:ext cx="5851525" cy="4319587"/>
          </a:xfrm>
          <a:prstGeom prst="rect">
            <a:avLst/>
          </a:prstGeom>
        </p:spPr>
        <p:txBody>
          <a:bodyPr anchorCtr="0" anchor="t" bIns="48400" lIns="96825" spcFirstLastPara="1" rIns="96825" wrap="square" tIns="48400">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txBox="1"/>
          <p:nvPr>
            <p:ph idx="1" type="body"/>
          </p:nvPr>
        </p:nvSpPr>
        <p:spPr>
          <a:xfrm>
            <a:off x="731837" y="4560887"/>
            <a:ext cx="5851525" cy="4319587"/>
          </a:xfrm>
          <a:prstGeom prst="rect">
            <a:avLst/>
          </a:prstGeom>
        </p:spPr>
        <p:txBody>
          <a:bodyPr anchorCtr="0" anchor="t" bIns="48400" lIns="96825" spcFirstLastPara="1" rIns="96825" wrap="square" tIns="48400">
            <a:noAutofit/>
          </a:bodyPr>
          <a:lstStyle/>
          <a:p>
            <a:pPr indent="0" lvl="0" marL="0" rtl="0" algn="l">
              <a:spcBef>
                <a:spcPts val="0"/>
              </a:spcBef>
              <a:spcAft>
                <a:spcPts val="0"/>
              </a:spcAft>
              <a:buNone/>
            </a:pPr>
            <a:r>
              <a:t/>
            </a:r>
            <a:endParaRPr/>
          </a:p>
        </p:txBody>
      </p:sp>
      <p:sp>
        <p:nvSpPr>
          <p:cNvPr id="164" name="Google Shape;164;p8: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txBox="1"/>
          <p:nvPr>
            <p:ph idx="1" type="body"/>
          </p:nvPr>
        </p:nvSpPr>
        <p:spPr>
          <a:xfrm>
            <a:off x="731837" y="4560887"/>
            <a:ext cx="5851525" cy="4319587"/>
          </a:xfrm>
          <a:prstGeom prst="rect">
            <a:avLst/>
          </a:prstGeom>
        </p:spPr>
        <p:txBody>
          <a:bodyPr anchorCtr="0" anchor="t" bIns="48400" lIns="96825" spcFirstLastPara="1" rIns="96825" wrap="square" tIns="48400">
            <a:noAutofit/>
          </a:bodyPr>
          <a:lstStyle/>
          <a:p>
            <a:pPr indent="0" lvl="0" marL="0" rtl="0" algn="l">
              <a:spcBef>
                <a:spcPts val="0"/>
              </a:spcBef>
              <a:spcAft>
                <a:spcPts val="0"/>
              </a:spcAft>
              <a:buNone/>
            </a:pPr>
            <a:r>
              <a:t/>
            </a:r>
            <a:endParaRPr/>
          </a:p>
        </p:txBody>
      </p:sp>
      <p:sp>
        <p:nvSpPr>
          <p:cNvPr id="176" name="Google Shape;176;p9: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685800" y="1676400"/>
            <a:ext cx="7772400" cy="1828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 name="Google Shape;18;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SzPts val="2080"/>
              <a:buFont typeface="Noto Sans Symbols"/>
              <a:buNone/>
              <a:defRPr/>
            </a:lvl1pPr>
            <a:lvl2pPr lvl="1" algn="l">
              <a:spcBef>
                <a:spcPts val="360"/>
              </a:spcBef>
              <a:spcAft>
                <a:spcPts val="0"/>
              </a:spcAft>
              <a:buSzPts val="1170"/>
              <a:buChar char="■"/>
              <a:defRPr/>
            </a:lvl2pPr>
            <a:lvl3pPr lvl="2" algn="l">
              <a:spcBef>
                <a:spcPts val="360"/>
              </a:spcBef>
              <a:spcAft>
                <a:spcPts val="0"/>
              </a:spcAft>
              <a:buSzPts val="1170"/>
              <a:buChar char="■"/>
              <a:defRPr/>
            </a:lvl3pPr>
            <a:lvl4pPr lvl="3" algn="l">
              <a:spcBef>
                <a:spcPts val="360"/>
              </a:spcBef>
              <a:spcAft>
                <a:spcPts val="0"/>
              </a:spcAft>
              <a:buSzPts val="1170"/>
              <a:buChar char="■"/>
              <a:defRPr/>
            </a:lvl4pPr>
            <a:lvl5pPr lvl="4" algn="l">
              <a:spcBef>
                <a:spcPts val="360"/>
              </a:spcBef>
              <a:spcAft>
                <a:spcPts val="0"/>
              </a:spcAft>
              <a:buSzPts val="1170"/>
              <a:buChar char="■"/>
              <a:defRPr/>
            </a:lvl5pPr>
            <a:lvl6pPr lvl="5" algn="l">
              <a:spcBef>
                <a:spcPts val="360"/>
              </a:spcBef>
              <a:spcAft>
                <a:spcPts val="0"/>
              </a:spcAft>
              <a:buSzPts val="1170"/>
              <a:buChar char="■"/>
              <a:defRPr/>
            </a:lvl6pPr>
            <a:lvl7pPr lvl="6" algn="l">
              <a:spcBef>
                <a:spcPts val="360"/>
              </a:spcBef>
              <a:spcAft>
                <a:spcPts val="0"/>
              </a:spcAft>
              <a:buSzPts val="1170"/>
              <a:buChar char="■"/>
              <a:defRPr/>
            </a:lvl7pPr>
            <a:lvl8pPr lvl="7" algn="l">
              <a:spcBef>
                <a:spcPts val="360"/>
              </a:spcBef>
              <a:spcAft>
                <a:spcPts val="0"/>
              </a:spcAft>
              <a:buSzPts val="1170"/>
              <a:buChar char="■"/>
              <a:defRPr/>
            </a:lvl8pPr>
            <a:lvl9pPr lvl="8" algn="l">
              <a:spcBef>
                <a:spcPts val="360"/>
              </a:spcBef>
              <a:spcAft>
                <a:spcPts val="0"/>
              </a:spcAft>
              <a:buSzPts val="1170"/>
              <a:buChar char="■"/>
              <a:defRPr/>
            </a:lvl9pPr>
          </a:lstStyle>
          <a:p/>
        </p:txBody>
      </p:sp>
      <p:sp>
        <p:nvSpPr>
          <p:cNvPr id="19" name="Google Shape;19;p2"/>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0" name="Shape 70"/>
        <p:cNvGrpSpPr/>
        <p:nvPr/>
      </p:nvGrpSpPr>
      <p:grpSpPr>
        <a:xfrm>
          <a:off x="0" y="0"/>
          <a:ext cx="0" cy="0"/>
          <a:chOff x="0" y="0"/>
          <a:chExt cx="0" cy="0"/>
        </a:xfrm>
      </p:grpSpPr>
      <p:sp>
        <p:nvSpPr>
          <p:cNvPr id="71" name="Google Shape;71;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2" name="Google Shape;72;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560"/>
              <a:buNone/>
              <a:defRPr b="1" sz="2400"/>
            </a:lvl1pPr>
            <a:lvl2pPr indent="-228600" lvl="1" marL="914400" algn="l">
              <a:spcBef>
                <a:spcPts val="400"/>
              </a:spcBef>
              <a:spcAft>
                <a:spcPts val="0"/>
              </a:spcAft>
              <a:buSzPts val="13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228600" lvl="5" marL="2743200" algn="l">
              <a:spcBef>
                <a:spcPts val="320"/>
              </a:spcBef>
              <a:spcAft>
                <a:spcPts val="0"/>
              </a:spcAft>
              <a:buSzPts val="1040"/>
              <a:buNone/>
              <a:defRPr b="1" sz="1600"/>
            </a:lvl6pPr>
            <a:lvl7pPr indent="-228600" lvl="6" marL="3200400" algn="l">
              <a:spcBef>
                <a:spcPts val="320"/>
              </a:spcBef>
              <a:spcAft>
                <a:spcPts val="0"/>
              </a:spcAft>
              <a:buSzPts val="1040"/>
              <a:buNone/>
              <a:defRPr b="1" sz="1600"/>
            </a:lvl7pPr>
            <a:lvl8pPr indent="-228600" lvl="7" marL="3657600" algn="l">
              <a:spcBef>
                <a:spcPts val="320"/>
              </a:spcBef>
              <a:spcAft>
                <a:spcPts val="0"/>
              </a:spcAft>
              <a:buSzPts val="1040"/>
              <a:buNone/>
              <a:defRPr b="1" sz="1600"/>
            </a:lvl8pPr>
            <a:lvl9pPr indent="-228600" lvl="8" marL="4114800" algn="l">
              <a:spcBef>
                <a:spcPts val="320"/>
              </a:spcBef>
              <a:spcAft>
                <a:spcPts val="0"/>
              </a:spcAft>
              <a:buSzPts val="1040"/>
              <a:buNone/>
              <a:defRPr b="1" sz="1600"/>
            </a:lvl9pPr>
          </a:lstStyle>
          <a:p/>
        </p:txBody>
      </p:sp>
      <p:sp>
        <p:nvSpPr>
          <p:cNvPr id="73" name="Google Shape;73;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27660" lvl="0" marL="457200" algn="l">
              <a:spcBef>
                <a:spcPts val="480"/>
              </a:spcBef>
              <a:spcAft>
                <a:spcPts val="0"/>
              </a:spcAft>
              <a:buSzPts val="1560"/>
              <a:buChar char="■"/>
              <a:defRPr sz="2400"/>
            </a:lvl1pPr>
            <a:lvl2pPr indent="-311150" lvl="1" marL="914400" algn="l">
              <a:spcBef>
                <a:spcPts val="400"/>
              </a:spcBef>
              <a:spcAft>
                <a:spcPts val="0"/>
              </a:spcAft>
              <a:buSzPts val="1300"/>
              <a:buChar char="■"/>
              <a:defRPr sz="2000"/>
            </a:lvl2pPr>
            <a:lvl3pPr indent="-302894" lvl="2" marL="1371600" algn="l">
              <a:spcBef>
                <a:spcPts val="360"/>
              </a:spcBef>
              <a:spcAft>
                <a:spcPts val="0"/>
              </a:spcAft>
              <a:buSzPts val="117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294639" lvl="5" marL="2743200" algn="l">
              <a:spcBef>
                <a:spcPts val="320"/>
              </a:spcBef>
              <a:spcAft>
                <a:spcPts val="0"/>
              </a:spcAft>
              <a:buSzPts val="1040"/>
              <a:buChar char="■"/>
              <a:defRPr sz="1600"/>
            </a:lvl6pPr>
            <a:lvl7pPr indent="-294639" lvl="6" marL="3200400" algn="l">
              <a:spcBef>
                <a:spcPts val="320"/>
              </a:spcBef>
              <a:spcAft>
                <a:spcPts val="0"/>
              </a:spcAft>
              <a:buSzPts val="1040"/>
              <a:buChar char="■"/>
              <a:defRPr sz="1600"/>
            </a:lvl7pPr>
            <a:lvl8pPr indent="-294640" lvl="7" marL="3657600" algn="l">
              <a:spcBef>
                <a:spcPts val="320"/>
              </a:spcBef>
              <a:spcAft>
                <a:spcPts val="0"/>
              </a:spcAft>
              <a:buSzPts val="1040"/>
              <a:buChar char="■"/>
              <a:defRPr sz="1600"/>
            </a:lvl8pPr>
            <a:lvl9pPr indent="-294640" lvl="8" marL="4114800" algn="l">
              <a:spcBef>
                <a:spcPts val="320"/>
              </a:spcBef>
              <a:spcAft>
                <a:spcPts val="0"/>
              </a:spcAft>
              <a:buSzPts val="1040"/>
              <a:buChar char="■"/>
              <a:defRPr sz="1600"/>
            </a:lvl9pPr>
          </a:lstStyle>
          <a:p/>
        </p:txBody>
      </p:sp>
      <p:sp>
        <p:nvSpPr>
          <p:cNvPr id="74" name="Google Shape;74;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560"/>
              <a:buNone/>
              <a:defRPr b="1" sz="2400"/>
            </a:lvl1pPr>
            <a:lvl2pPr indent="-228600" lvl="1" marL="914400" algn="l">
              <a:spcBef>
                <a:spcPts val="400"/>
              </a:spcBef>
              <a:spcAft>
                <a:spcPts val="0"/>
              </a:spcAft>
              <a:buSzPts val="13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228600" lvl="5" marL="2743200" algn="l">
              <a:spcBef>
                <a:spcPts val="320"/>
              </a:spcBef>
              <a:spcAft>
                <a:spcPts val="0"/>
              </a:spcAft>
              <a:buSzPts val="1040"/>
              <a:buNone/>
              <a:defRPr b="1" sz="1600"/>
            </a:lvl6pPr>
            <a:lvl7pPr indent="-228600" lvl="6" marL="3200400" algn="l">
              <a:spcBef>
                <a:spcPts val="320"/>
              </a:spcBef>
              <a:spcAft>
                <a:spcPts val="0"/>
              </a:spcAft>
              <a:buSzPts val="1040"/>
              <a:buNone/>
              <a:defRPr b="1" sz="1600"/>
            </a:lvl7pPr>
            <a:lvl8pPr indent="-228600" lvl="7" marL="3657600" algn="l">
              <a:spcBef>
                <a:spcPts val="320"/>
              </a:spcBef>
              <a:spcAft>
                <a:spcPts val="0"/>
              </a:spcAft>
              <a:buSzPts val="1040"/>
              <a:buNone/>
              <a:defRPr b="1" sz="1600"/>
            </a:lvl8pPr>
            <a:lvl9pPr indent="-228600" lvl="8" marL="4114800" algn="l">
              <a:spcBef>
                <a:spcPts val="320"/>
              </a:spcBef>
              <a:spcAft>
                <a:spcPts val="0"/>
              </a:spcAft>
              <a:buSzPts val="1040"/>
              <a:buNone/>
              <a:defRPr b="1" sz="1600"/>
            </a:lvl9pPr>
          </a:lstStyle>
          <a:p/>
        </p:txBody>
      </p:sp>
      <p:sp>
        <p:nvSpPr>
          <p:cNvPr id="75" name="Google Shape;75;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27660" lvl="0" marL="457200" algn="l">
              <a:spcBef>
                <a:spcPts val="480"/>
              </a:spcBef>
              <a:spcAft>
                <a:spcPts val="0"/>
              </a:spcAft>
              <a:buSzPts val="1560"/>
              <a:buChar char="■"/>
              <a:defRPr sz="2400"/>
            </a:lvl1pPr>
            <a:lvl2pPr indent="-311150" lvl="1" marL="914400" algn="l">
              <a:spcBef>
                <a:spcPts val="400"/>
              </a:spcBef>
              <a:spcAft>
                <a:spcPts val="0"/>
              </a:spcAft>
              <a:buSzPts val="1300"/>
              <a:buChar char="■"/>
              <a:defRPr sz="2000"/>
            </a:lvl2pPr>
            <a:lvl3pPr indent="-302894" lvl="2" marL="1371600" algn="l">
              <a:spcBef>
                <a:spcPts val="360"/>
              </a:spcBef>
              <a:spcAft>
                <a:spcPts val="0"/>
              </a:spcAft>
              <a:buSzPts val="117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294639" lvl="5" marL="2743200" algn="l">
              <a:spcBef>
                <a:spcPts val="320"/>
              </a:spcBef>
              <a:spcAft>
                <a:spcPts val="0"/>
              </a:spcAft>
              <a:buSzPts val="1040"/>
              <a:buChar char="■"/>
              <a:defRPr sz="1600"/>
            </a:lvl6pPr>
            <a:lvl7pPr indent="-294639" lvl="6" marL="3200400" algn="l">
              <a:spcBef>
                <a:spcPts val="320"/>
              </a:spcBef>
              <a:spcAft>
                <a:spcPts val="0"/>
              </a:spcAft>
              <a:buSzPts val="1040"/>
              <a:buChar char="■"/>
              <a:defRPr sz="1600"/>
            </a:lvl7pPr>
            <a:lvl8pPr indent="-294640" lvl="7" marL="3657600" algn="l">
              <a:spcBef>
                <a:spcPts val="320"/>
              </a:spcBef>
              <a:spcAft>
                <a:spcPts val="0"/>
              </a:spcAft>
              <a:buSzPts val="1040"/>
              <a:buChar char="■"/>
              <a:defRPr sz="1600"/>
            </a:lvl8pPr>
            <a:lvl9pPr indent="-294640" lvl="8" marL="4114800" algn="l">
              <a:spcBef>
                <a:spcPts val="320"/>
              </a:spcBef>
              <a:spcAft>
                <a:spcPts val="0"/>
              </a:spcAft>
              <a:buSzPts val="1040"/>
              <a:buChar char="■"/>
              <a:defRPr sz="1600"/>
            </a:lvl9pPr>
          </a:lstStyle>
          <a:p/>
        </p:txBody>
      </p:sp>
      <p:sp>
        <p:nvSpPr>
          <p:cNvPr id="76" name="Google Shape;76;p1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9" name="Shape 79"/>
        <p:cNvGrpSpPr/>
        <p:nvPr/>
      </p:nvGrpSpPr>
      <p:grpSpPr>
        <a:xfrm>
          <a:off x="0" y="0"/>
          <a:ext cx="0" cy="0"/>
          <a:chOff x="0" y="0"/>
          <a:chExt cx="0" cy="0"/>
        </a:xfrm>
      </p:grpSpPr>
      <p:sp>
        <p:nvSpPr>
          <p:cNvPr id="80" name="Google Shape;80;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 name="Google Shape;81;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300"/>
              <a:buNone/>
              <a:defRPr sz="2000"/>
            </a:lvl1pPr>
            <a:lvl2pPr indent="-228600" lvl="1" marL="914400" algn="l">
              <a:spcBef>
                <a:spcPts val="360"/>
              </a:spcBef>
              <a:spcAft>
                <a:spcPts val="0"/>
              </a:spcAft>
              <a:buSzPts val="1170"/>
              <a:buNone/>
              <a:defRPr sz="1800"/>
            </a:lvl2pPr>
            <a:lvl3pPr indent="-228600" lvl="2" marL="1371600" algn="l">
              <a:spcBef>
                <a:spcPts val="320"/>
              </a:spcBef>
              <a:spcAft>
                <a:spcPts val="0"/>
              </a:spcAft>
              <a:buSzPts val="1040"/>
              <a:buNone/>
              <a:defRPr sz="1600"/>
            </a:lvl3pPr>
            <a:lvl4pPr indent="-228600" lvl="3" marL="1828800" algn="l">
              <a:spcBef>
                <a:spcPts val="280"/>
              </a:spcBef>
              <a:spcAft>
                <a:spcPts val="0"/>
              </a:spcAft>
              <a:buSzPts val="910"/>
              <a:buNone/>
              <a:defRPr sz="1400"/>
            </a:lvl4pPr>
            <a:lvl5pPr indent="-228600" lvl="4" marL="2286000" algn="l">
              <a:spcBef>
                <a:spcPts val="280"/>
              </a:spcBef>
              <a:spcAft>
                <a:spcPts val="0"/>
              </a:spcAft>
              <a:buSzPts val="910"/>
              <a:buNone/>
              <a:defRPr sz="1400"/>
            </a:lvl5pPr>
            <a:lvl6pPr indent="-228600" lvl="5" marL="2743200" algn="l">
              <a:spcBef>
                <a:spcPts val="280"/>
              </a:spcBef>
              <a:spcAft>
                <a:spcPts val="0"/>
              </a:spcAft>
              <a:buSzPts val="910"/>
              <a:buNone/>
              <a:defRPr sz="1400"/>
            </a:lvl6pPr>
            <a:lvl7pPr indent="-228600" lvl="6" marL="3200400" algn="l">
              <a:spcBef>
                <a:spcPts val="280"/>
              </a:spcBef>
              <a:spcAft>
                <a:spcPts val="0"/>
              </a:spcAft>
              <a:buSzPts val="910"/>
              <a:buNone/>
              <a:defRPr sz="1400"/>
            </a:lvl7pPr>
            <a:lvl8pPr indent="-228600" lvl="7" marL="3657600" algn="l">
              <a:spcBef>
                <a:spcPts val="280"/>
              </a:spcBef>
              <a:spcAft>
                <a:spcPts val="0"/>
              </a:spcAft>
              <a:buSzPts val="910"/>
              <a:buNone/>
              <a:defRPr sz="1400"/>
            </a:lvl8pPr>
            <a:lvl9pPr indent="-228600" lvl="8" marL="4114800" algn="l">
              <a:spcBef>
                <a:spcPts val="280"/>
              </a:spcBef>
              <a:spcAft>
                <a:spcPts val="0"/>
              </a:spcAft>
              <a:buSzPts val="910"/>
              <a:buNone/>
              <a:defRPr sz="1400"/>
            </a:lvl9pPr>
          </a:lstStyle>
          <a:p/>
        </p:txBody>
      </p:sp>
      <p:sp>
        <p:nvSpPr>
          <p:cNvPr id="82" name="Google Shape;82;p12"/>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 name="Google Shape;24;p3"/>
          <p:cNvSpPr txBox="1"/>
          <p:nvPr>
            <p:ph idx="1" type="body"/>
          </p:nvPr>
        </p:nvSpPr>
        <p:spPr>
          <a:xfrm>
            <a:off x="457200" y="1295400"/>
            <a:ext cx="8229600" cy="4800600"/>
          </a:xfrm>
          <a:prstGeom prst="rect">
            <a:avLst/>
          </a:prstGeom>
          <a:noFill/>
          <a:ln>
            <a:noFill/>
          </a:ln>
        </p:spPr>
        <p:txBody>
          <a:bodyPr anchorCtr="0" anchor="t" bIns="45700" lIns="91425" spcFirstLastPara="1" rIns="91425" wrap="square" tIns="45700">
            <a:noAutofit/>
          </a:bodyPr>
          <a:lstStyle>
            <a:lvl1pPr indent="-302895" lvl="0" marL="457200" algn="l">
              <a:spcBef>
                <a:spcPts val="360"/>
              </a:spcBef>
              <a:spcAft>
                <a:spcPts val="0"/>
              </a:spcAft>
              <a:buSzPts val="1170"/>
              <a:buChar char="■"/>
              <a:defRPr/>
            </a:lvl1pPr>
            <a:lvl2pPr indent="-302894" lvl="1" marL="914400" algn="l">
              <a:spcBef>
                <a:spcPts val="360"/>
              </a:spcBef>
              <a:spcAft>
                <a:spcPts val="0"/>
              </a:spcAft>
              <a:buSzPts val="1170"/>
              <a:buChar char="■"/>
              <a:defRPr/>
            </a:lvl2pPr>
            <a:lvl3pPr indent="-302894" lvl="2" marL="1371600" algn="l">
              <a:spcBef>
                <a:spcPts val="360"/>
              </a:spcBef>
              <a:spcAft>
                <a:spcPts val="0"/>
              </a:spcAft>
              <a:buSzPts val="117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25" name="Google Shape;25;p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4"/>
          <p:cNvSpPr txBox="1"/>
          <p:nvPr>
            <p:ph type="title"/>
          </p:nvPr>
        </p:nvSpPr>
        <p:spPr>
          <a:xfrm>
            <a:off x="457200" y="381000"/>
            <a:ext cx="8229600" cy="1371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 name="Google Shape;30;p4"/>
          <p:cNvSpPr txBox="1"/>
          <p:nvPr>
            <p:ph idx="1" type="body"/>
          </p:nvPr>
        </p:nvSpPr>
        <p:spPr>
          <a:xfrm>
            <a:off x="457200" y="1981200"/>
            <a:ext cx="4038600" cy="4114800"/>
          </a:xfrm>
          <a:prstGeom prst="rect">
            <a:avLst/>
          </a:prstGeom>
          <a:noFill/>
          <a:ln>
            <a:noFill/>
          </a:ln>
        </p:spPr>
        <p:txBody>
          <a:bodyPr anchorCtr="0" anchor="t" bIns="45700" lIns="91425" spcFirstLastPara="1" rIns="91425" wrap="square" tIns="45700">
            <a:noAutofit/>
          </a:bodyPr>
          <a:lstStyle>
            <a:lvl1pPr indent="-344170" lvl="0" marL="457200" algn="l">
              <a:spcBef>
                <a:spcPts val="560"/>
              </a:spcBef>
              <a:spcAft>
                <a:spcPts val="0"/>
              </a:spcAft>
              <a:buSzPts val="1820"/>
              <a:buChar char="■"/>
              <a:defRPr sz="2800"/>
            </a:lvl1pPr>
            <a:lvl2pPr indent="-327660" lvl="1" marL="914400" algn="l">
              <a:spcBef>
                <a:spcPts val="480"/>
              </a:spcBef>
              <a:spcAft>
                <a:spcPts val="0"/>
              </a:spcAft>
              <a:buSzPts val="1560"/>
              <a:buChar char="■"/>
              <a:defRPr sz="2400"/>
            </a:lvl2pPr>
            <a:lvl3pPr indent="-311150" lvl="2" marL="1371600" algn="l">
              <a:spcBef>
                <a:spcPts val="400"/>
              </a:spcBef>
              <a:spcAft>
                <a:spcPts val="0"/>
              </a:spcAft>
              <a:buSzPts val="13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02895" lvl="5" marL="2743200" algn="l">
              <a:spcBef>
                <a:spcPts val="360"/>
              </a:spcBef>
              <a:spcAft>
                <a:spcPts val="0"/>
              </a:spcAft>
              <a:buSzPts val="1170"/>
              <a:buChar char="■"/>
              <a:defRPr sz="1800"/>
            </a:lvl6pPr>
            <a:lvl7pPr indent="-302895" lvl="6" marL="3200400" algn="l">
              <a:spcBef>
                <a:spcPts val="360"/>
              </a:spcBef>
              <a:spcAft>
                <a:spcPts val="0"/>
              </a:spcAft>
              <a:buSzPts val="1170"/>
              <a:buChar char="■"/>
              <a:defRPr sz="1800"/>
            </a:lvl7pPr>
            <a:lvl8pPr indent="-302895" lvl="7" marL="3657600" algn="l">
              <a:spcBef>
                <a:spcPts val="360"/>
              </a:spcBef>
              <a:spcAft>
                <a:spcPts val="0"/>
              </a:spcAft>
              <a:buSzPts val="1170"/>
              <a:buChar char="■"/>
              <a:defRPr sz="1800"/>
            </a:lvl8pPr>
            <a:lvl9pPr indent="-302895" lvl="8" marL="4114800" algn="l">
              <a:spcBef>
                <a:spcPts val="360"/>
              </a:spcBef>
              <a:spcAft>
                <a:spcPts val="0"/>
              </a:spcAft>
              <a:buSzPts val="1170"/>
              <a:buChar char="■"/>
              <a:defRPr sz="1800"/>
            </a:lvl9pPr>
          </a:lstStyle>
          <a:p/>
        </p:txBody>
      </p:sp>
      <p:sp>
        <p:nvSpPr>
          <p:cNvPr id="31" name="Google Shape;31;p4"/>
          <p:cNvSpPr txBox="1"/>
          <p:nvPr>
            <p:ph idx="2" type="body"/>
          </p:nvPr>
        </p:nvSpPr>
        <p:spPr>
          <a:xfrm>
            <a:off x="4648200" y="1981200"/>
            <a:ext cx="4038600" cy="4114800"/>
          </a:xfrm>
          <a:prstGeom prst="rect">
            <a:avLst/>
          </a:prstGeom>
          <a:noFill/>
          <a:ln>
            <a:noFill/>
          </a:ln>
        </p:spPr>
        <p:txBody>
          <a:bodyPr anchorCtr="0" anchor="t" bIns="45700" lIns="91425" spcFirstLastPara="1" rIns="91425" wrap="square" tIns="45700">
            <a:noAutofit/>
          </a:bodyPr>
          <a:lstStyle>
            <a:lvl1pPr indent="-344170" lvl="0" marL="457200" algn="l">
              <a:spcBef>
                <a:spcPts val="560"/>
              </a:spcBef>
              <a:spcAft>
                <a:spcPts val="0"/>
              </a:spcAft>
              <a:buSzPts val="1820"/>
              <a:buChar char="■"/>
              <a:defRPr sz="2800"/>
            </a:lvl1pPr>
            <a:lvl2pPr indent="-327660" lvl="1" marL="914400" algn="l">
              <a:spcBef>
                <a:spcPts val="480"/>
              </a:spcBef>
              <a:spcAft>
                <a:spcPts val="0"/>
              </a:spcAft>
              <a:buSzPts val="1560"/>
              <a:buChar char="■"/>
              <a:defRPr sz="2400"/>
            </a:lvl2pPr>
            <a:lvl3pPr indent="-311150" lvl="2" marL="1371600" algn="l">
              <a:spcBef>
                <a:spcPts val="400"/>
              </a:spcBef>
              <a:spcAft>
                <a:spcPts val="0"/>
              </a:spcAft>
              <a:buSzPts val="13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02895" lvl="5" marL="2743200" algn="l">
              <a:spcBef>
                <a:spcPts val="360"/>
              </a:spcBef>
              <a:spcAft>
                <a:spcPts val="0"/>
              </a:spcAft>
              <a:buSzPts val="1170"/>
              <a:buChar char="■"/>
              <a:defRPr sz="1800"/>
            </a:lvl6pPr>
            <a:lvl7pPr indent="-302895" lvl="6" marL="3200400" algn="l">
              <a:spcBef>
                <a:spcPts val="360"/>
              </a:spcBef>
              <a:spcAft>
                <a:spcPts val="0"/>
              </a:spcAft>
              <a:buSzPts val="1170"/>
              <a:buChar char="■"/>
              <a:defRPr sz="1800"/>
            </a:lvl7pPr>
            <a:lvl8pPr indent="-302895" lvl="7" marL="3657600" algn="l">
              <a:spcBef>
                <a:spcPts val="360"/>
              </a:spcBef>
              <a:spcAft>
                <a:spcPts val="0"/>
              </a:spcAft>
              <a:buSzPts val="1170"/>
              <a:buChar char="■"/>
              <a:defRPr sz="1800"/>
            </a:lvl8pPr>
            <a:lvl9pPr indent="-302895" lvl="8" marL="4114800" algn="l">
              <a:spcBef>
                <a:spcPts val="360"/>
              </a:spcBef>
              <a:spcAft>
                <a:spcPts val="0"/>
              </a:spcAft>
              <a:buSzPts val="1170"/>
              <a:buChar char="■"/>
              <a:defRPr sz="1800"/>
            </a:lvl9pPr>
          </a:lstStyle>
          <a:p/>
        </p:txBody>
      </p:sp>
      <p:sp>
        <p:nvSpPr>
          <p:cNvPr id="32" name="Google Shape;32;p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5" name="Shape 35"/>
        <p:cNvGrpSpPr/>
        <p:nvPr/>
      </p:nvGrpSpPr>
      <p:grpSpPr>
        <a:xfrm>
          <a:off x="0" y="0"/>
          <a:ext cx="0" cy="0"/>
          <a:chOff x="0" y="0"/>
          <a:chExt cx="0" cy="0"/>
        </a:xfrm>
      </p:grpSpPr>
      <p:sp>
        <p:nvSpPr>
          <p:cNvPr id="36" name="Google Shape;36;p5"/>
          <p:cNvSpPr txBox="1"/>
          <p:nvPr>
            <p:ph type="title"/>
          </p:nvPr>
        </p:nvSpPr>
        <p:spPr>
          <a:xfrm rot="5400000">
            <a:off x="4800600" y="2209800"/>
            <a:ext cx="5715000"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7" name="Google Shape;37;p5"/>
          <p:cNvSpPr txBox="1"/>
          <p:nvPr>
            <p:ph idx="1" type="body"/>
          </p:nvPr>
        </p:nvSpPr>
        <p:spPr>
          <a:xfrm rot="5400000">
            <a:off x="609600" y="228600"/>
            <a:ext cx="5715000" cy="6019800"/>
          </a:xfrm>
          <a:prstGeom prst="rect">
            <a:avLst/>
          </a:prstGeom>
          <a:noFill/>
          <a:ln>
            <a:noFill/>
          </a:ln>
        </p:spPr>
        <p:txBody>
          <a:bodyPr anchorCtr="0" anchor="t" bIns="45700" lIns="91425" spcFirstLastPara="1" rIns="91425" wrap="square" tIns="45700">
            <a:noAutofit/>
          </a:bodyPr>
          <a:lstStyle>
            <a:lvl1pPr indent="-302895" lvl="0" marL="457200" algn="l">
              <a:spcBef>
                <a:spcPts val="360"/>
              </a:spcBef>
              <a:spcAft>
                <a:spcPts val="0"/>
              </a:spcAft>
              <a:buSzPts val="1170"/>
              <a:buChar char="■"/>
              <a:defRPr/>
            </a:lvl1pPr>
            <a:lvl2pPr indent="-302894" lvl="1" marL="914400" algn="l">
              <a:spcBef>
                <a:spcPts val="360"/>
              </a:spcBef>
              <a:spcAft>
                <a:spcPts val="0"/>
              </a:spcAft>
              <a:buSzPts val="1170"/>
              <a:buChar char="■"/>
              <a:defRPr/>
            </a:lvl2pPr>
            <a:lvl3pPr indent="-302894" lvl="2" marL="1371600" algn="l">
              <a:spcBef>
                <a:spcPts val="360"/>
              </a:spcBef>
              <a:spcAft>
                <a:spcPts val="0"/>
              </a:spcAft>
              <a:buSzPts val="117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38" name="Google Shape;38;p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1" name="Shape 41"/>
        <p:cNvGrpSpPr/>
        <p:nvPr/>
      </p:nvGrpSpPr>
      <p:grpSpPr>
        <a:xfrm>
          <a:off x="0" y="0"/>
          <a:ext cx="0" cy="0"/>
          <a:chOff x="0" y="0"/>
          <a:chExt cx="0" cy="0"/>
        </a:xfrm>
      </p:grpSpPr>
      <p:sp>
        <p:nvSpPr>
          <p:cNvPr id="42" name="Google Shape;42;p6"/>
          <p:cNvSpPr txBox="1"/>
          <p:nvPr>
            <p:ph type="title"/>
          </p:nvPr>
        </p:nvSpPr>
        <p:spPr>
          <a:xfrm>
            <a:off x="457200" y="381000"/>
            <a:ext cx="8229600" cy="1371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3" name="Google Shape;43;p6"/>
          <p:cNvSpPr txBox="1"/>
          <p:nvPr>
            <p:ph idx="1" type="body"/>
          </p:nvPr>
        </p:nvSpPr>
        <p:spPr>
          <a:xfrm rot="5400000">
            <a:off x="2514600" y="-76200"/>
            <a:ext cx="4114800" cy="8229600"/>
          </a:xfrm>
          <a:prstGeom prst="rect">
            <a:avLst/>
          </a:prstGeom>
          <a:noFill/>
          <a:ln>
            <a:noFill/>
          </a:ln>
        </p:spPr>
        <p:txBody>
          <a:bodyPr anchorCtr="0" anchor="t" bIns="45700" lIns="91425" spcFirstLastPara="1" rIns="91425" wrap="square" tIns="45700">
            <a:noAutofit/>
          </a:bodyPr>
          <a:lstStyle>
            <a:lvl1pPr indent="-302895" lvl="0" marL="457200" algn="l">
              <a:spcBef>
                <a:spcPts val="360"/>
              </a:spcBef>
              <a:spcAft>
                <a:spcPts val="0"/>
              </a:spcAft>
              <a:buSzPts val="1170"/>
              <a:buChar char="■"/>
              <a:defRPr/>
            </a:lvl1pPr>
            <a:lvl2pPr indent="-302894" lvl="1" marL="914400" algn="l">
              <a:spcBef>
                <a:spcPts val="360"/>
              </a:spcBef>
              <a:spcAft>
                <a:spcPts val="0"/>
              </a:spcAft>
              <a:buSzPts val="1170"/>
              <a:buChar char="■"/>
              <a:defRPr/>
            </a:lvl2pPr>
            <a:lvl3pPr indent="-302894" lvl="2" marL="1371600" algn="l">
              <a:spcBef>
                <a:spcPts val="360"/>
              </a:spcBef>
              <a:spcAft>
                <a:spcPts val="0"/>
              </a:spcAft>
              <a:buSzPts val="117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44" name="Google Shape;44;p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7" name="Shape 47"/>
        <p:cNvGrpSpPr/>
        <p:nvPr/>
      </p:nvGrpSpPr>
      <p:grpSpPr>
        <a:xfrm>
          <a:off x="0" y="0"/>
          <a:ext cx="0" cy="0"/>
          <a:chOff x="0" y="0"/>
          <a:chExt cx="0" cy="0"/>
        </a:xfrm>
      </p:grpSpPr>
      <p:sp>
        <p:nvSpPr>
          <p:cNvPr id="48" name="Google Shape;48;p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9" name="Google Shape;49;p7"/>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hlink"/>
              </a:buClr>
              <a:buSzPts val="2080"/>
              <a:buFont typeface="Noto Sans Symbols"/>
              <a:buNone/>
              <a:defRPr sz="3200">
                <a:solidFill>
                  <a:schemeClr val="lt1"/>
                </a:solidFill>
                <a:latin typeface="Times New Roman"/>
                <a:ea typeface="Times New Roman"/>
                <a:cs typeface="Times New Roman"/>
                <a:sym typeface="Times New Roman"/>
              </a:defRPr>
            </a:lvl1pPr>
            <a:lvl2pPr lvl="1" marR="0" rtl="0" algn="l">
              <a:spcBef>
                <a:spcPts val="560"/>
              </a:spcBef>
              <a:spcAft>
                <a:spcPts val="0"/>
              </a:spcAft>
              <a:buClr>
                <a:schemeClr val="folHlink"/>
              </a:buClr>
              <a:buSzPts val="1820"/>
              <a:buFont typeface="Noto Sans Symbols"/>
              <a:buNone/>
              <a:defRPr b="0" i="0" sz="2800" u="none" cap="none" strike="noStrike">
                <a:solidFill>
                  <a:schemeClr val="lt1"/>
                </a:solidFill>
                <a:latin typeface="Times New Roman"/>
                <a:ea typeface="Times New Roman"/>
                <a:cs typeface="Times New Roman"/>
                <a:sym typeface="Times New Roman"/>
              </a:defRPr>
            </a:lvl2pPr>
            <a:lvl3pPr lvl="2" marR="0" rtl="0" algn="l">
              <a:spcBef>
                <a:spcPts val="480"/>
              </a:spcBef>
              <a:spcAft>
                <a:spcPts val="0"/>
              </a:spcAft>
              <a:buClr>
                <a:schemeClr val="hlink"/>
              </a:buClr>
              <a:buSzPts val="1560"/>
              <a:buFont typeface="Noto Sans Symbols"/>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400"/>
              </a:spcBef>
              <a:spcAft>
                <a:spcPts val="0"/>
              </a:spcAft>
              <a:buClr>
                <a:schemeClr val="folHlink"/>
              </a:buClr>
              <a:buSzPts val="1300"/>
              <a:buFont typeface="Noto Sans Symbols"/>
              <a:buNone/>
              <a:defRPr b="0" i="0" sz="2000" u="none" cap="none" strike="noStrike">
                <a:solidFill>
                  <a:schemeClr val="lt1"/>
                </a:solidFill>
                <a:latin typeface="Times New Roman"/>
                <a:ea typeface="Times New Roman"/>
                <a:cs typeface="Times New Roman"/>
                <a:sym typeface="Times New Roman"/>
              </a:defRPr>
            </a:lvl4pPr>
            <a:lvl5pPr lvl="4" marR="0" rtl="0" algn="l">
              <a:spcBef>
                <a:spcPts val="400"/>
              </a:spcBef>
              <a:spcAft>
                <a:spcPts val="0"/>
              </a:spcAft>
              <a:buClr>
                <a:schemeClr val="hlink"/>
              </a:buClr>
              <a:buSzPts val="1300"/>
              <a:buFont typeface="Noto Sans Symbols"/>
              <a:buNone/>
              <a:defRPr b="0" i="0" sz="2000" u="none" cap="none" strike="noStrike">
                <a:solidFill>
                  <a:schemeClr val="lt1"/>
                </a:solidFill>
                <a:latin typeface="Times New Roman"/>
                <a:ea typeface="Times New Roman"/>
                <a:cs typeface="Times New Roman"/>
                <a:sym typeface="Times New Roman"/>
              </a:defRPr>
            </a:lvl5pPr>
            <a:lvl6pPr lvl="5" marR="0" rtl="0" algn="l">
              <a:spcBef>
                <a:spcPts val="400"/>
              </a:spcBef>
              <a:spcAft>
                <a:spcPts val="0"/>
              </a:spcAft>
              <a:buClr>
                <a:schemeClr val="hlink"/>
              </a:buClr>
              <a:buSzPts val="1300"/>
              <a:buFont typeface="Noto Sans Symbols"/>
              <a:buNone/>
              <a:defRPr b="0" i="0" sz="2000" u="none" cap="none" strike="noStrike">
                <a:solidFill>
                  <a:schemeClr val="lt1"/>
                </a:solidFill>
                <a:latin typeface="Tahoma"/>
                <a:ea typeface="Tahoma"/>
                <a:cs typeface="Tahoma"/>
                <a:sym typeface="Tahoma"/>
              </a:defRPr>
            </a:lvl6pPr>
            <a:lvl7pPr lvl="6" marR="0" rtl="0" algn="l">
              <a:spcBef>
                <a:spcPts val="400"/>
              </a:spcBef>
              <a:spcAft>
                <a:spcPts val="0"/>
              </a:spcAft>
              <a:buClr>
                <a:schemeClr val="hlink"/>
              </a:buClr>
              <a:buSzPts val="1300"/>
              <a:buFont typeface="Noto Sans Symbols"/>
              <a:buNone/>
              <a:defRPr b="0" i="0" sz="2000" u="none" cap="none" strike="noStrike">
                <a:solidFill>
                  <a:schemeClr val="lt1"/>
                </a:solidFill>
                <a:latin typeface="Tahoma"/>
                <a:ea typeface="Tahoma"/>
                <a:cs typeface="Tahoma"/>
                <a:sym typeface="Tahoma"/>
              </a:defRPr>
            </a:lvl7pPr>
            <a:lvl8pPr lvl="7" marR="0" rtl="0" algn="l">
              <a:spcBef>
                <a:spcPts val="400"/>
              </a:spcBef>
              <a:spcAft>
                <a:spcPts val="0"/>
              </a:spcAft>
              <a:buClr>
                <a:schemeClr val="hlink"/>
              </a:buClr>
              <a:buSzPts val="1300"/>
              <a:buFont typeface="Noto Sans Symbols"/>
              <a:buNone/>
              <a:defRPr b="0" i="0" sz="2000" u="none" cap="none" strike="noStrike">
                <a:solidFill>
                  <a:schemeClr val="lt1"/>
                </a:solidFill>
                <a:latin typeface="Tahoma"/>
                <a:ea typeface="Tahoma"/>
                <a:cs typeface="Tahoma"/>
                <a:sym typeface="Tahoma"/>
              </a:defRPr>
            </a:lvl8pPr>
            <a:lvl9pPr lvl="8" marR="0" rtl="0" algn="l">
              <a:spcBef>
                <a:spcPts val="400"/>
              </a:spcBef>
              <a:spcAft>
                <a:spcPts val="0"/>
              </a:spcAft>
              <a:buClr>
                <a:schemeClr val="hlink"/>
              </a:buClr>
              <a:buSzPts val="1300"/>
              <a:buFont typeface="Noto Sans Symbols"/>
              <a:buNone/>
              <a:defRPr b="0" i="0" sz="2000" u="none" cap="none" strike="noStrike">
                <a:solidFill>
                  <a:schemeClr val="lt1"/>
                </a:solidFill>
                <a:latin typeface="Tahoma"/>
                <a:ea typeface="Tahoma"/>
                <a:cs typeface="Tahoma"/>
                <a:sym typeface="Tahoma"/>
              </a:defRPr>
            </a:lvl9pPr>
          </a:lstStyle>
          <a:p/>
        </p:txBody>
      </p:sp>
      <p:sp>
        <p:nvSpPr>
          <p:cNvPr id="50" name="Google Shape;50;p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910"/>
              <a:buNone/>
              <a:defRPr sz="1400"/>
            </a:lvl1pPr>
            <a:lvl2pPr indent="-228600" lvl="1" marL="914400" algn="l">
              <a:spcBef>
                <a:spcPts val="240"/>
              </a:spcBef>
              <a:spcAft>
                <a:spcPts val="0"/>
              </a:spcAft>
              <a:buSzPts val="78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228600" lvl="5" marL="2743200" algn="l">
              <a:spcBef>
                <a:spcPts val="180"/>
              </a:spcBef>
              <a:spcAft>
                <a:spcPts val="0"/>
              </a:spcAft>
              <a:buSzPts val="585"/>
              <a:buNone/>
              <a:defRPr sz="900"/>
            </a:lvl6pPr>
            <a:lvl7pPr indent="-228600" lvl="6" marL="3200400" algn="l">
              <a:spcBef>
                <a:spcPts val="180"/>
              </a:spcBef>
              <a:spcAft>
                <a:spcPts val="0"/>
              </a:spcAft>
              <a:buSzPts val="585"/>
              <a:buNone/>
              <a:defRPr sz="900"/>
            </a:lvl7pPr>
            <a:lvl8pPr indent="-228600" lvl="7" marL="3657600" algn="l">
              <a:spcBef>
                <a:spcPts val="180"/>
              </a:spcBef>
              <a:spcAft>
                <a:spcPts val="0"/>
              </a:spcAft>
              <a:buSzPts val="585"/>
              <a:buNone/>
              <a:defRPr sz="900"/>
            </a:lvl8pPr>
            <a:lvl9pPr indent="-228600" lvl="8" marL="4114800" algn="l">
              <a:spcBef>
                <a:spcPts val="180"/>
              </a:spcBef>
              <a:spcAft>
                <a:spcPts val="0"/>
              </a:spcAft>
              <a:buSzPts val="585"/>
              <a:buNone/>
              <a:defRPr sz="900"/>
            </a:lvl9pPr>
          </a:lstStyle>
          <a:p/>
        </p:txBody>
      </p:sp>
      <p:sp>
        <p:nvSpPr>
          <p:cNvPr id="51" name="Google Shape;51;p7"/>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60680" lvl="0" marL="457200" algn="l">
              <a:spcBef>
                <a:spcPts val="640"/>
              </a:spcBef>
              <a:spcAft>
                <a:spcPts val="0"/>
              </a:spcAft>
              <a:buSzPts val="2080"/>
              <a:buChar char="■"/>
              <a:defRPr sz="3200"/>
            </a:lvl1pPr>
            <a:lvl2pPr indent="-344169" lvl="1" marL="914400" algn="l">
              <a:spcBef>
                <a:spcPts val="560"/>
              </a:spcBef>
              <a:spcAft>
                <a:spcPts val="0"/>
              </a:spcAft>
              <a:buSzPts val="1820"/>
              <a:buChar char="■"/>
              <a:defRPr sz="2800"/>
            </a:lvl2pPr>
            <a:lvl3pPr indent="-327660" lvl="2" marL="1371600" algn="l">
              <a:spcBef>
                <a:spcPts val="480"/>
              </a:spcBef>
              <a:spcAft>
                <a:spcPts val="0"/>
              </a:spcAft>
              <a:buSzPts val="1560"/>
              <a:buChar char="■"/>
              <a:defRPr sz="2400"/>
            </a:lvl3pPr>
            <a:lvl4pPr indent="-311150" lvl="3" marL="1828800" algn="l">
              <a:spcBef>
                <a:spcPts val="400"/>
              </a:spcBef>
              <a:spcAft>
                <a:spcPts val="0"/>
              </a:spcAft>
              <a:buSzPts val="1300"/>
              <a:buChar char="■"/>
              <a:defRPr sz="2000"/>
            </a:lvl4pPr>
            <a:lvl5pPr indent="-311150" lvl="4" marL="2286000" algn="l">
              <a:spcBef>
                <a:spcPts val="400"/>
              </a:spcBef>
              <a:spcAft>
                <a:spcPts val="0"/>
              </a:spcAft>
              <a:buSzPts val="1300"/>
              <a:buChar char="■"/>
              <a:defRPr sz="2000"/>
            </a:lvl5pPr>
            <a:lvl6pPr indent="-311150" lvl="5" marL="2743200" algn="l">
              <a:spcBef>
                <a:spcPts val="400"/>
              </a:spcBef>
              <a:spcAft>
                <a:spcPts val="0"/>
              </a:spcAft>
              <a:buSzPts val="1300"/>
              <a:buChar char="■"/>
              <a:defRPr sz="2000"/>
            </a:lvl6pPr>
            <a:lvl7pPr indent="-311150" lvl="6" marL="3200400" algn="l">
              <a:spcBef>
                <a:spcPts val="400"/>
              </a:spcBef>
              <a:spcAft>
                <a:spcPts val="0"/>
              </a:spcAft>
              <a:buSzPts val="1300"/>
              <a:buChar char="■"/>
              <a:defRPr sz="2000"/>
            </a:lvl7pPr>
            <a:lvl8pPr indent="-311150" lvl="7" marL="3657600" algn="l">
              <a:spcBef>
                <a:spcPts val="400"/>
              </a:spcBef>
              <a:spcAft>
                <a:spcPts val="0"/>
              </a:spcAft>
              <a:buSzPts val="1300"/>
              <a:buChar char="■"/>
              <a:defRPr sz="2000"/>
            </a:lvl8pPr>
            <a:lvl9pPr indent="-311150" lvl="8" marL="4114800" algn="l">
              <a:spcBef>
                <a:spcPts val="400"/>
              </a:spcBef>
              <a:spcAft>
                <a:spcPts val="0"/>
              </a:spcAft>
              <a:buSzPts val="1300"/>
              <a:buChar char="■"/>
              <a:defRPr sz="2000"/>
            </a:lvl9pPr>
          </a:lstStyle>
          <a:p/>
        </p:txBody>
      </p:sp>
      <p:sp>
        <p:nvSpPr>
          <p:cNvPr id="57" name="Google Shape;57;p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910"/>
              <a:buNone/>
              <a:defRPr sz="1400"/>
            </a:lvl1pPr>
            <a:lvl2pPr indent="-228600" lvl="1" marL="914400" algn="l">
              <a:spcBef>
                <a:spcPts val="240"/>
              </a:spcBef>
              <a:spcAft>
                <a:spcPts val="0"/>
              </a:spcAft>
              <a:buSzPts val="78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228600" lvl="5" marL="2743200" algn="l">
              <a:spcBef>
                <a:spcPts val="180"/>
              </a:spcBef>
              <a:spcAft>
                <a:spcPts val="0"/>
              </a:spcAft>
              <a:buSzPts val="585"/>
              <a:buNone/>
              <a:defRPr sz="900"/>
            </a:lvl6pPr>
            <a:lvl7pPr indent="-228600" lvl="6" marL="3200400" algn="l">
              <a:spcBef>
                <a:spcPts val="180"/>
              </a:spcBef>
              <a:spcAft>
                <a:spcPts val="0"/>
              </a:spcAft>
              <a:buSzPts val="585"/>
              <a:buNone/>
              <a:defRPr sz="900"/>
            </a:lvl7pPr>
            <a:lvl8pPr indent="-228600" lvl="7" marL="3657600" algn="l">
              <a:spcBef>
                <a:spcPts val="180"/>
              </a:spcBef>
              <a:spcAft>
                <a:spcPts val="0"/>
              </a:spcAft>
              <a:buSzPts val="585"/>
              <a:buNone/>
              <a:defRPr sz="900"/>
            </a:lvl8pPr>
            <a:lvl9pPr indent="-228600" lvl="8" marL="4114800" algn="l">
              <a:spcBef>
                <a:spcPts val="180"/>
              </a:spcBef>
              <a:spcAft>
                <a:spcPts val="0"/>
              </a:spcAft>
              <a:buSzPts val="585"/>
              <a:buNone/>
              <a:defRPr sz="900"/>
            </a:lvl9pPr>
          </a:lstStyle>
          <a:p/>
        </p:txBody>
      </p:sp>
      <p:sp>
        <p:nvSpPr>
          <p:cNvPr id="58" name="Google Shape;58;p8"/>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9"/>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 name="Shape 65"/>
        <p:cNvGrpSpPr/>
        <p:nvPr/>
      </p:nvGrpSpPr>
      <p:grpSpPr>
        <a:xfrm>
          <a:off x="0" y="0"/>
          <a:ext cx="0" cy="0"/>
          <a:chOff x="0" y="0"/>
          <a:chExt cx="0" cy="0"/>
        </a:xfrm>
      </p:grpSpPr>
      <p:sp>
        <p:nvSpPr>
          <p:cNvPr id="66" name="Google Shape;66;p10"/>
          <p:cNvSpPr txBox="1"/>
          <p:nvPr>
            <p:ph type="title"/>
          </p:nvPr>
        </p:nvSpPr>
        <p:spPr>
          <a:xfrm>
            <a:off x="457200" y="381000"/>
            <a:ext cx="8229600" cy="1371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0"/>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0"/>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381000"/>
            <a:ext cx="8229600" cy="13716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9pPr>
          </a:lstStyle>
          <a:p/>
        </p:txBody>
      </p:sp>
      <p:sp>
        <p:nvSpPr>
          <p:cNvPr id="11" name="Google Shape;11;p1"/>
          <p:cNvSpPr txBox="1"/>
          <p:nvPr>
            <p:ph idx="1" type="body"/>
          </p:nvPr>
        </p:nvSpPr>
        <p:spPr>
          <a:xfrm>
            <a:off x="457200" y="1981200"/>
            <a:ext cx="8229600" cy="4114800"/>
          </a:xfrm>
          <a:prstGeom prst="rect">
            <a:avLst/>
          </a:prstGeom>
          <a:noFill/>
          <a:ln>
            <a:noFill/>
          </a:ln>
        </p:spPr>
        <p:txBody>
          <a:bodyPr anchorCtr="0" anchor="t" bIns="45700" lIns="91425" spcFirstLastPara="1" rIns="91425" wrap="square" tIns="45700">
            <a:noAutofit/>
          </a:bodyPr>
          <a:lstStyle>
            <a:lvl1pPr indent="-360680" lvl="0" marL="457200" marR="0" rtl="0" algn="l">
              <a:spcBef>
                <a:spcPts val="640"/>
              </a:spcBef>
              <a:spcAft>
                <a:spcPts val="0"/>
              </a:spcAft>
              <a:buClr>
                <a:schemeClr val="hlink"/>
              </a:buClr>
              <a:buSzPts val="2080"/>
              <a:buFont typeface="Noto Sans Symbols"/>
              <a:buChar char="■"/>
              <a:defRPr b="0" i="0" sz="3200" u="none" cap="none" strike="noStrike">
                <a:solidFill>
                  <a:schemeClr val="lt1"/>
                </a:solidFill>
                <a:latin typeface="Times New Roman"/>
                <a:ea typeface="Times New Roman"/>
                <a:cs typeface="Times New Roman"/>
                <a:sym typeface="Times New Roman"/>
              </a:defRPr>
            </a:lvl1pPr>
            <a:lvl2pPr indent="-344169" lvl="1" marL="914400" marR="0" rtl="0" algn="l">
              <a:spcBef>
                <a:spcPts val="560"/>
              </a:spcBef>
              <a:spcAft>
                <a:spcPts val="0"/>
              </a:spcAft>
              <a:buClr>
                <a:schemeClr val="folHlink"/>
              </a:buClr>
              <a:buSzPts val="1820"/>
              <a:buFont typeface="Noto Sans Symbols"/>
              <a:buChar char="■"/>
              <a:defRPr b="0" i="0" sz="2800" u="none" cap="none" strike="noStrike">
                <a:solidFill>
                  <a:schemeClr val="lt1"/>
                </a:solidFill>
                <a:latin typeface="Times New Roman"/>
                <a:ea typeface="Times New Roman"/>
                <a:cs typeface="Times New Roman"/>
                <a:sym typeface="Times New Roman"/>
              </a:defRPr>
            </a:lvl2pPr>
            <a:lvl3pPr indent="-327660" lvl="2" marL="1371600" marR="0" rtl="0" algn="l">
              <a:spcBef>
                <a:spcPts val="480"/>
              </a:spcBef>
              <a:spcAft>
                <a:spcPts val="0"/>
              </a:spcAft>
              <a:buClr>
                <a:schemeClr val="hlink"/>
              </a:buClr>
              <a:buSzPts val="1560"/>
              <a:buFont typeface="Noto Sans Symbols"/>
              <a:buChar char="■"/>
              <a:defRPr b="0" i="0" sz="2400" u="none" cap="none" strike="noStrike">
                <a:solidFill>
                  <a:schemeClr val="lt1"/>
                </a:solidFill>
                <a:latin typeface="Times New Roman"/>
                <a:ea typeface="Times New Roman"/>
                <a:cs typeface="Times New Roman"/>
                <a:sym typeface="Times New Roman"/>
              </a:defRPr>
            </a:lvl3pPr>
            <a:lvl4pPr indent="-311150" lvl="3" marL="1828800" marR="0" rtl="0" algn="l">
              <a:spcBef>
                <a:spcPts val="400"/>
              </a:spcBef>
              <a:spcAft>
                <a:spcPts val="0"/>
              </a:spcAft>
              <a:buClr>
                <a:schemeClr val="folHlink"/>
              </a:buClr>
              <a:buSzPts val="1300"/>
              <a:buFont typeface="Noto Sans Symbols"/>
              <a:buChar char="■"/>
              <a:defRPr b="0" i="0" sz="2000" u="none" cap="none" strike="noStrike">
                <a:solidFill>
                  <a:schemeClr val="lt1"/>
                </a:solidFill>
                <a:latin typeface="Times New Roman"/>
                <a:ea typeface="Times New Roman"/>
                <a:cs typeface="Times New Roman"/>
                <a:sym typeface="Times New Roman"/>
              </a:defRPr>
            </a:lvl4pPr>
            <a:lvl5pPr indent="-311150" lvl="4" marL="22860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imes New Roman"/>
                <a:ea typeface="Times New Roman"/>
                <a:cs typeface="Times New Roman"/>
                <a:sym typeface="Times New Roman"/>
              </a:defRPr>
            </a:lvl5pPr>
            <a:lvl6pPr indent="-311150" lvl="5" marL="27432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6pPr>
            <a:lvl7pPr indent="-311150" lvl="6" marL="32004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7pPr>
            <a:lvl8pPr indent="-311150" lvl="7" marL="36576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8pPr>
            <a:lvl9pPr indent="-311150" lvl="8" marL="41148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9pPr>
          </a:lstStyle>
          <a:p/>
        </p:txBody>
      </p:sp>
      <p:sp>
        <p:nvSpPr>
          <p:cNvPr id="12" name="Google Shape;12;p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3" name="Google Shape;13;p1"/>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4" name="Google Shape;14;p1"/>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pic>
        <p:nvPicPr>
          <p:cNvPr descr="C:\Documents and Settings\bs\Desktop\parasol.png" id="15" name="Google Shape;15;p1"/>
          <p:cNvPicPr preferRelativeResize="0"/>
          <p:nvPr/>
        </p:nvPicPr>
        <p:blipFill rotWithShape="1">
          <a:blip r:embed="rId2">
            <a:alphaModFix/>
          </a:blip>
          <a:srcRect b="0" l="0" r="0" t="0"/>
          <a:stretch/>
        </p:blipFill>
        <p:spPr>
          <a:xfrm>
            <a:off x="7845425" y="0"/>
            <a:ext cx="1298575" cy="106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type="ctrTitle"/>
          </p:nvPr>
        </p:nvSpPr>
        <p:spPr>
          <a:xfrm>
            <a:off x="228600" y="838200"/>
            <a:ext cx="8686800" cy="19843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Times New Roman"/>
              <a:buNone/>
            </a:pPr>
            <a:r>
              <a:rPr b="0" i="0" lang="en-US" sz="4000" u="none">
                <a:solidFill>
                  <a:schemeClr val="lt2"/>
                </a:solidFill>
                <a:latin typeface="Times New Roman"/>
                <a:ea typeface="Times New Roman"/>
                <a:cs typeface="Times New Roman"/>
                <a:sym typeface="Times New Roman"/>
              </a:rPr>
              <a:t>Chapter 21</a:t>
            </a:r>
            <a:br>
              <a:rPr b="0" i="0" lang="en-US" sz="4000" u="none">
                <a:solidFill>
                  <a:schemeClr val="lt2"/>
                </a:solidFill>
                <a:latin typeface="Times New Roman"/>
                <a:ea typeface="Times New Roman"/>
                <a:cs typeface="Times New Roman"/>
                <a:sym typeface="Times New Roman"/>
              </a:rPr>
            </a:br>
            <a:r>
              <a:rPr b="0" i="0" lang="en-US" sz="4000" u="none">
                <a:solidFill>
                  <a:schemeClr val="lt2"/>
                </a:solidFill>
                <a:latin typeface="Times New Roman"/>
                <a:ea typeface="Times New Roman"/>
                <a:cs typeface="Times New Roman"/>
                <a:sym typeface="Times New Roman"/>
              </a:rPr>
              <a:t>The STL</a:t>
            </a:r>
            <a:br>
              <a:rPr b="0" i="0" lang="en-US" sz="4000" u="none">
                <a:solidFill>
                  <a:schemeClr val="lt2"/>
                </a:solidFill>
                <a:latin typeface="Times New Roman"/>
                <a:ea typeface="Times New Roman"/>
                <a:cs typeface="Times New Roman"/>
                <a:sym typeface="Times New Roman"/>
              </a:rPr>
            </a:br>
            <a:r>
              <a:rPr b="0" i="0" lang="en-US" sz="4000" u="none">
                <a:solidFill>
                  <a:schemeClr val="lt2"/>
                </a:solidFill>
                <a:latin typeface="Times New Roman"/>
                <a:ea typeface="Times New Roman"/>
                <a:cs typeface="Times New Roman"/>
                <a:sym typeface="Times New Roman"/>
              </a:rPr>
              <a:t>(maps and algorithms)</a:t>
            </a:r>
            <a:endParaRPr/>
          </a:p>
        </p:txBody>
      </p:sp>
      <p:sp>
        <p:nvSpPr>
          <p:cNvPr id="90" name="Google Shape;90;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080"/>
              <a:buNone/>
            </a:pPr>
            <a:r>
              <a:rPr b="0" i="0" lang="en-US" sz="3200" u="none">
                <a:solidFill>
                  <a:schemeClr val="lt1"/>
                </a:solidFill>
                <a:latin typeface="Times New Roman"/>
                <a:ea typeface="Times New Roman"/>
                <a:cs typeface="Times New Roman"/>
                <a:sym typeface="Times New Roman"/>
              </a:rPr>
              <a:t>Bjarne Stroustrup</a:t>
            </a:r>
            <a:endParaRPr/>
          </a:p>
          <a:p>
            <a:pPr indent="0" lvl="0" marL="0" rtl="0" algn="ctr">
              <a:lnSpc>
                <a:spcPct val="100000"/>
              </a:lnSpc>
              <a:spcBef>
                <a:spcPts val="640"/>
              </a:spcBef>
              <a:spcAft>
                <a:spcPts val="0"/>
              </a:spcAft>
              <a:buSzPts val="2080"/>
              <a:buNone/>
            </a:pPr>
            <a:r>
              <a:rPr b="0" i="0" lang="en-US" sz="3200" u="none">
                <a:solidFill>
                  <a:schemeClr val="lt1"/>
                </a:solidFill>
                <a:latin typeface="Times New Roman"/>
                <a:ea typeface="Times New Roman"/>
                <a:cs typeface="Times New Roman"/>
                <a:sym typeface="Times New Roman"/>
              </a:rPr>
              <a:t> </a:t>
            </a:r>
            <a:endParaRPr/>
          </a:p>
          <a:p>
            <a:pPr indent="0" lvl="0" marL="0" rtl="0" algn="ctr">
              <a:lnSpc>
                <a:spcPct val="100000"/>
              </a:lnSpc>
              <a:spcBef>
                <a:spcPts val="400"/>
              </a:spcBef>
              <a:spcAft>
                <a:spcPts val="0"/>
              </a:spcAft>
              <a:buSzPts val="1300"/>
              <a:buNone/>
            </a:pPr>
            <a:r>
              <a:rPr b="0" i="0" lang="en-US" sz="2000" u="none">
                <a:solidFill>
                  <a:schemeClr val="lt1"/>
                </a:solidFill>
                <a:latin typeface="Times New Roman"/>
                <a:ea typeface="Times New Roman"/>
                <a:cs typeface="Times New Roman"/>
                <a:sym typeface="Times New Roman"/>
              </a:rPr>
              <a:t>www.stroustrup.com/Programming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Times New Roman"/>
              <a:buNone/>
            </a:pPr>
            <a:r>
              <a:rPr b="0" i="0" lang="en-US" sz="4000" u="none">
                <a:solidFill>
                  <a:schemeClr val="lt2"/>
                </a:solidFill>
                <a:latin typeface="Times New Roman"/>
                <a:ea typeface="Times New Roman"/>
                <a:cs typeface="Times New Roman"/>
                <a:sym typeface="Times New Roman"/>
              </a:rPr>
              <a:t>Accumulate </a:t>
            </a:r>
            <a:r>
              <a:rPr b="0" i="0" lang="en-US" sz="2400" u="none">
                <a:solidFill>
                  <a:schemeClr val="lt2"/>
                </a:solidFill>
                <a:latin typeface="Times New Roman"/>
                <a:ea typeface="Times New Roman"/>
                <a:cs typeface="Times New Roman"/>
                <a:sym typeface="Times New Roman"/>
              </a:rPr>
              <a:t>(what if the data is part of a record?)</a:t>
            </a:r>
            <a:endParaRPr/>
          </a:p>
        </p:txBody>
      </p:sp>
      <p:sp>
        <p:nvSpPr>
          <p:cNvPr id="187" name="Google Shape;187;p22"/>
          <p:cNvSpPr txBox="1"/>
          <p:nvPr>
            <p:ph idx="1" type="body"/>
          </p:nvPr>
        </p:nvSpPr>
        <p:spPr>
          <a:xfrm>
            <a:off x="304800" y="1600200"/>
            <a:ext cx="88392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struct Record {</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int units;		// </a:t>
            </a:r>
            <a:r>
              <a:rPr b="0" i="1" lang="en-US" sz="2000" u="none">
                <a:solidFill>
                  <a:schemeClr val="lt1"/>
                </a:solidFill>
                <a:latin typeface="Times New Roman"/>
                <a:ea typeface="Times New Roman"/>
                <a:cs typeface="Times New Roman"/>
                <a:sym typeface="Times New Roman"/>
              </a:rPr>
              <a:t>number of units sold</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double unit_price;</a:t>
            </a:r>
            <a:endParaRPr b="0"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 </a:t>
            </a:r>
            <a:r>
              <a:rPr b="0" i="1"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void f(const vector&lt;Record&gt;&amp; vr) {</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double total = accumulate(vr.begin(), vr.end(), 0.0,   // </a:t>
            </a:r>
            <a:r>
              <a:rPr b="0" i="1" lang="en-US" sz="2000" u="none">
                <a:solidFill>
                  <a:schemeClr val="lt1"/>
                </a:solidFill>
                <a:latin typeface="Times New Roman"/>
                <a:ea typeface="Times New Roman"/>
                <a:cs typeface="Times New Roman"/>
                <a:sym typeface="Times New Roman"/>
              </a:rPr>
              <a:t>use a lambda</a:t>
            </a:r>
            <a:endParaRPr/>
          </a:p>
          <a:p>
            <a:pPr indent="-228600" lvl="3" marL="1600200" marR="0" rtl="0" algn="l">
              <a:lnSpc>
                <a:spcPct val="80000"/>
              </a:lnSpc>
              <a:spcBef>
                <a:spcPts val="400"/>
              </a:spcBef>
              <a:spcAft>
                <a:spcPts val="0"/>
              </a:spcAft>
              <a:buClr>
                <a:schemeClr val="folHlink"/>
              </a:buClr>
              <a:buSzPts val="1170"/>
              <a:buFont typeface="Noto Sans Symbols"/>
              <a:buNone/>
            </a:pPr>
            <a:r>
              <a:rPr b="1" i="0" lang="en-US" sz="1800" u="none" cap="none" strike="noStrike">
                <a:solidFill>
                  <a:schemeClr val="lt1"/>
                </a:solidFill>
                <a:latin typeface="Times New Roman"/>
                <a:ea typeface="Times New Roman"/>
                <a:cs typeface="Times New Roman"/>
                <a:sym typeface="Times New Roman"/>
              </a:rPr>
              <a:t>				</a:t>
            </a:r>
            <a:r>
              <a:rPr b="1" i="0" lang="en-US" sz="2000" u="none" cap="none" strike="noStrike">
                <a:solidFill>
                  <a:schemeClr val="lt1"/>
                </a:solidFill>
                <a:latin typeface="Times New Roman"/>
                <a:ea typeface="Times New Roman"/>
                <a:cs typeface="Times New Roman"/>
                <a:sym typeface="Times New Roman"/>
              </a:rPr>
              <a:t>[](double v, const Record&amp; r)</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  return v + r.unit_price * r.units; }</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 </a:t>
            </a:r>
            <a:r>
              <a:rPr b="0" i="1"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a:t>
            </a:r>
            <a:r>
              <a:rPr b="0" i="1" lang="en-US" sz="2000" u="none">
                <a:solidFill>
                  <a:schemeClr val="lt1"/>
                </a:solidFill>
                <a:latin typeface="Times New Roman"/>
                <a:ea typeface="Times New Roman"/>
                <a:cs typeface="Times New Roman"/>
                <a:sym typeface="Times New Roman"/>
              </a:rPr>
              <a:t>Is this clearer or less clear than the price() function?</a:t>
            </a:r>
            <a:endParaRPr/>
          </a:p>
        </p:txBody>
      </p:sp>
      <p:sp>
        <p:nvSpPr>
          <p:cNvPr id="188" name="Google Shape;188;p22"/>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189" name="Google Shape;189;p22"/>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Stroustrup/Programming Nov'13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Inner product</a:t>
            </a:r>
            <a:endParaRPr/>
          </a:p>
        </p:txBody>
      </p:sp>
      <p:sp>
        <p:nvSpPr>
          <p:cNvPr id="196" name="Google Shape;196;p23"/>
          <p:cNvSpPr txBox="1"/>
          <p:nvPr>
            <p:ph idx="1" type="body"/>
          </p:nvPr>
        </p:nvSpPr>
        <p:spPr>
          <a:xfrm>
            <a:off x="457200" y="1600200"/>
            <a:ext cx="8610600" cy="3124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template&lt;class In, class In2, class T&gt;</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T inner_product(In first, In last, In2 first2, T init)</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 </a:t>
            </a:r>
            <a:r>
              <a:rPr b="0" i="1" lang="en-US" sz="2000" u="none">
                <a:solidFill>
                  <a:schemeClr val="lt1"/>
                </a:solidFill>
                <a:latin typeface="Times New Roman"/>
                <a:ea typeface="Times New Roman"/>
                <a:cs typeface="Times New Roman"/>
                <a:sym typeface="Times New Roman"/>
              </a:rPr>
              <a:t>This is the way we multiply two vectors (yielding a scalar)</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while(first!=last) {</a:t>
            </a:r>
            <a:endParaRPr/>
          </a:p>
          <a:p>
            <a:pPr indent="-285750" lvl="1" marL="742950" marR="0" rtl="0" algn="l">
              <a:lnSpc>
                <a:spcPct val="100000"/>
              </a:lnSpc>
              <a:spcBef>
                <a:spcPts val="400"/>
              </a:spcBef>
              <a:spcAft>
                <a:spcPts val="0"/>
              </a:spcAft>
              <a:buClr>
                <a:schemeClr val="folHlink"/>
              </a:buClr>
              <a:buSzPts val="1040"/>
              <a:buFont typeface="Noto Sans Symbols"/>
              <a:buNone/>
            </a:pPr>
            <a:r>
              <a:rPr b="1" i="0" lang="en-US" sz="1600" u="none" cap="none" strike="noStrike">
                <a:solidFill>
                  <a:schemeClr val="lt1"/>
                </a:solidFill>
                <a:latin typeface="Times New Roman"/>
                <a:ea typeface="Times New Roman"/>
                <a:cs typeface="Times New Roman"/>
                <a:sym typeface="Times New Roman"/>
              </a:rPr>
              <a:t>	   </a:t>
            </a:r>
            <a:r>
              <a:rPr b="1" i="0" lang="en-US" sz="2000" u="none" cap="none" strike="noStrike">
                <a:solidFill>
                  <a:schemeClr val="lt1"/>
                </a:solidFill>
                <a:latin typeface="Times New Roman"/>
                <a:ea typeface="Times New Roman"/>
                <a:cs typeface="Times New Roman"/>
                <a:sym typeface="Times New Roman"/>
              </a:rPr>
              <a:t>init  = init + (*first) * (*first2);   // </a:t>
            </a:r>
            <a:r>
              <a:rPr b="0" i="1" lang="en-US" sz="2000" u="none" cap="none" strike="noStrike">
                <a:solidFill>
                  <a:schemeClr val="lt1"/>
                </a:solidFill>
                <a:latin typeface="Times New Roman"/>
                <a:ea typeface="Times New Roman"/>
                <a:cs typeface="Times New Roman"/>
                <a:sym typeface="Times New Roman"/>
              </a:rPr>
              <a:t>multiply pairs of elements and sum</a:t>
            </a:r>
            <a:endParaRPr/>
          </a:p>
          <a:p>
            <a:pPr indent="-285750" lvl="1" marL="742950" marR="0" rtl="0" algn="l">
              <a:lnSpc>
                <a:spcPct val="10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	   ++first;</a:t>
            </a:r>
            <a:endParaRPr/>
          </a:p>
          <a:p>
            <a:pPr indent="-285750" lvl="1" marL="742950" marR="0" rtl="0" algn="l">
              <a:lnSpc>
                <a:spcPct val="10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	   ++first2;</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return init;</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r>
              <a:rPr b="1" i="0" lang="en-US" sz="1800" u="none">
                <a:solidFill>
                  <a:schemeClr val="lt1"/>
                </a:solidFill>
                <a:latin typeface="Times New Roman"/>
                <a:ea typeface="Times New Roman"/>
                <a:cs typeface="Times New Roman"/>
                <a:sym typeface="Times New Roman"/>
              </a:rPr>
              <a:t>                                        </a:t>
            </a:r>
            <a:endParaRPr/>
          </a:p>
        </p:txBody>
      </p:sp>
      <p:sp>
        <p:nvSpPr>
          <p:cNvPr id="197" name="Google Shape;197;p23"/>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198" name="Google Shape;198;p23"/>
          <p:cNvSpPr txBox="1"/>
          <p:nvPr/>
        </p:nvSpPr>
        <p:spPr>
          <a:xfrm>
            <a:off x="5334000" y="4724400"/>
            <a:ext cx="5334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1</a:t>
            </a:r>
            <a:endParaRPr/>
          </a:p>
        </p:txBody>
      </p:sp>
      <p:sp>
        <p:nvSpPr>
          <p:cNvPr id="199" name="Google Shape;199;p23"/>
          <p:cNvSpPr txBox="1"/>
          <p:nvPr/>
        </p:nvSpPr>
        <p:spPr>
          <a:xfrm>
            <a:off x="6400800" y="4724400"/>
            <a:ext cx="5334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3</a:t>
            </a:r>
            <a:endParaRPr/>
          </a:p>
        </p:txBody>
      </p:sp>
      <p:sp>
        <p:nvSpPr>
          <p:cNvPr id="200" name="Google Shape;200;p23"/>
          <p:cNvSpPr txBox="1"/>
          <p:nvPr/>
        </p:nvSpPr>
        <p:spPr>
          <a:xfrm>
            <a:off x="5867400" y="4724400"/>
            <a:ext cx="5334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2</a:t>
            </a:r>
            <a:endParaRPr/>
          </a:p>
        </p:txBody>
      </p:sp>
      <p:sp>
        <p:nvSpPr>
          <p:cNvPr id="201" name="Google Shape;201;p23"/>
          <p:cNvSpPr txBox="1"/>
          <p:nvPr/>
        </p:nvSpPr>
        <p:spPr>
          <a:xfrm>
            <a:off x="5334000" y="5334000"/>
            <a:ext cx="5334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4</a:t>
            </a:r>
            <a:endParaRPr/>
          </a:p>
        </p:txBody>
      </p:sp>
      <p:sp>
        <p:nvSpPr>
          <p:cNvPr id="202" name="Google Shape;202;p23"/>
          <p:cNvSpPr txBox="1"/>
          <p:nvPr/>
        </p:nvSpPr>
        <p:spPr>
          <a:xfrm>
            <a:off x="5867400" y="5334000"/>
            <a:ext cx="5334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3</a:t>
            </a:r>
            <a:endParaRPr/>
          </a:p>
        </p:txBody>
      </p:sp>
      <p:sp>
        <p:nvSpPr>
          <p:cNvPr id="203" name="Google Shape;203;p23"/>
          <p:cNvSpPr txBox="1"/>
          <p:nvPr/>
        </p:nvSpPr>
        <p:spPr>
          <a:xfrm>
            <a:off x="6934200" y="4724400"/>
            <a:ext cx="5334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4</a:t>
            </a:r>
            <a:endParaRPr/>
          </a:p>
        </p:txBody>
      </p:sp>
      <p:sp>
        <p:nvSpPr>
          <p:cNvPr id="204" name="Google Shape;204;p23"/>
          <p:cNvSpPr txBox="1"/>
          <p:nvPr/>
        </p:nvSpPr>
        <p:spPr>
          <a:xfrm>
            <a:off x="6934200" y="5334000"/>
            <a:ext cx="5334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1</a:t>
            </a:r>
            <a:endParaRPr/>
          </a:p>
        </p:txBody>
      </p:sp>
      <p:sp>
        <p:nvSpPr>
          <p:cNvPr id="205" name="Google Shape;205;p23"/>
          <p:cNvSpPr txBox="1"/>
          <p:nvPr/>
        </p:nvSpPr>
        <p:spPr>
          <a:xfrm>
            <a:off x="6400800" y="5334000"/>
            <a:ext cx="5334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2</a:t>
            </a:r>
            <a:endParaRPr/>
          </a:p>
        </p:txBody>
      </p:sp>
      <p:sp>
        <p:nvSpPr>
          <p:cNvPr id="206" name="Google Shape;206;p23"/>
          <p:cNvSpPr txBox="1"/>
          <p:nvPr/>
        </p:nvSpPr>
        <p:spPr>
          <a:xfrm>
            <a:off x="5867400" y="5029200"/>
            <a:ext cx="457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 *</a:t>
            </a:r>
            <a:endParaRPr/>
          </a:p>
        </p:txBody>
      </p:sp>
      <p:sp>
        <p:nvSpPr>
          <p:cNvPr id="207" name="Google Shape;207;p23"/>
          <p:cNvSpPr txBox="1"/>
          <p:nvPr/>
        </p:nvSpPr>
        <p:spPr>
          <a:xfrm>
            <a:off x="5334000" y="5029200"/>
            <a:ext cx="457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 *</a:t>
            </a:r>
            <a:endParaRPr/>
          </a:p>
        </p:txBody>
      </p:sp>
      <p:sp>
        <p:nvSpPr>
          <p:cNvPr id="208" name="Google Shape;208;p23"/>
          <p:cNvSpPr txBox="1"/>
          <p:nvPr/>
        </p:nvSpPr>
        <p:spPr>
          <a:xfrm>
            <a:off x="6934200" y="5029200"/>
            <a:ext cx="457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 *</a:t>
            </a:r>
            <a:endParaRPr/>
          </a:p>
        </p:txBody>
      </p:sp>
      <p:sp>
        <p:nvSpPr>
          <p:cNvPr id="209" name="Google Shape;209;p23"/>
          <p:cNvSpPr txBox="1"/>
          <p:nvPr/>
        </p:nvSpPr>
        <p:spPr>
          <a:xfrm>
            <a:off x="6400800" y="5029200"/>
            <a:ext cx="457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 *</a:t>
            </a:r>
            <a:endParaRPr/>
          </a:p>
        </p:txBody>
      </p:sp>
      <p:sp>
        <p:nvSpPr>
          <p:cNvPr id="210" name="Google Shape;210;p23"/>
          <p:cNvSpPr txBox="1"/>
          <p:nvPr/>
        </p:nvSpPr>
        <p:spPr>
          <a:xfrm>
            <a:off x="7467600" y="5334000"/>
            <a:ext cx="457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a:t>
            </a:r>
            <a:endParaRPr/>
          </a:p>
        </p:txBody>
      </p:sp>
      <p:sp>
        <p:nvSpPr>
          <p:cNvPr id="211" name="Google Shape;211;p23"/>
          <p:cNvSpPr txBox="1"/>
          <p:nvPr/>
        </p:nvSpPr>
        <p:spPr>
          <a:xfrm>
            <a:off x="7467600" y="4724400"/>
            <a:ext cx="457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a:t>
            </a:r>
            <a:endParaRPr/>
          </a:p>
        </p:txBody>
      </p:sp>
      <p:sp>
        <p:nvSpPr>
          <p:cNvPr id="212" name="Google Shape;212;p23"/>
          <p:cNvSpPr txBox="1"/>
          <p:nvPr/>
        </p:nvSpPr>
        <p:spPr>
          <a:xfrm>
            <a:off x="3276600" y="4648200"/>
            <a:ext cx="1981200" cy="13382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number of units</a:t>
            </a:r>
            <a:endParaRPr/>
          </a:p>
          <a:p>
            <a:pPr indent="0" lvl="0" marL="0" marR="0" rtl="0" algn="l">
              <a:lnSpc>
                <a:spcPct val="100000"/>
              </a:lnSpc>
              <a:spcBef>
                <a:spcPts val="0"/>
              </a:spcBef>
              <a:spcAft>
                <a:spcPts val="0"/>
              </a:spcAft>
              <a:buClr>
                <a:schemeClr val="lt1"/>
              </a:buClr>
              <a:buSzPts val="900"/>
              <a:buFont typeface="Arial"/>
              <a:buNone/>
            </a:pPr>
            <a:r>
              <a:t/>
            </a:r>
            <a:endParaRPr b="1" i="0" sz="900" u="non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            *</a:t>
            </a:r>
            <a:endParaRPr b="1" i="0" sz="900" u="non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     unit price</a:t>
            </a:r>
            <a:endParaRPr/>
          </a:p>
          <a:p>
            <a:pPr indent="0" lvl="0" marL="0" marR="0" rtl="0" algn="l">
              <a:lnSpc>
                <a:spcPct val="100000"/>
              </a:lnSpc>
              <a:spcBef>
                <a:spcPts val="0"/>
              </a:spcBef>
              <a:spcAft>
                <a:spcPts val="0"/>
              </a:spcAft>
              <a:buNone/>
            </a:pPr>
            <a:r>
              <a:t/>
            </a:r>
            <a:endParaRPr b="1" i="0" sz="1800" u="none">
              <a:solidFill>
                <a:schemeClr val="lt1"/>
              </a:solidFill>
              <a:latin typeface="Arial"/>
              <a:ea typeface="Arial"/>
              <a:cs typeface="Arial"/>
              <a:sym typeface="Arial"/>
            </a:endParaRPr>
          </a:p>
        </p:txBody>
      </p:sp>
      <p:sp>
        <p:nvSpPr>
          <p:cNvPr id="213" name="Google Shape;213;p23"/>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Stroustrup/Programming Nov'13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4"/>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Inner product example</a:t>
            </a:r>
            <a:endParaRPr/>
          </a:p>
        </p:txBody>
      </p:sp>
      <p:sp>
        <p:nvSpPr>
          <p:cNvPr id="219" name="Google Shape;219;p24"/>
          <p:cNvSpPr txBox="1"/>
          <p:nvPr>
            <p:ph idx="1" type="body"/>
          </p:nvPr>
        </p:nvSpPr>
        <p:spPr>
          <a:xfrm>
            <a:off x="457200" y="1447800"/>
            <a:ext cx="86868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a:t>
            </a:r>
            <a:r>
              <a:rPr b="0" i="1" lang="en-US" sz="2000" u="none">
                <a:solidFill>
                  <a:schemeClr val="lt1"/>
                </a:solidFill>
                <a:latin typeface="Times New Roman"/>
                <a:ea typeface="Times New Roman"/>
                <a:cs typeface="Times New Roman"/>
                <a:sym typeface="Times New Roman"/>
              </a:rPr>
              <a:t>calculate the Dow-Jones industrial index:</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vector&lt;double&gt; dow_price;	// </a:t>
            </a:r>
            <a:r>
              <a:rPr b="0" i="1" lang="en-US" sz="2000" u="none">
                <a:solidFill>
                  <a:schemeClr val="lt1"/>
                </a:solidFill>
                <a:latin typeface="Times New Roman"/>
                <a:ea typeface="Times New Roman"/>
                <a:cs typeface="Times New Roman"/>
                <a:sym typeface="Times New Roman"/>
              </a:rPr>
              <a:t>share price for each company</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dow_price.push_back(81.86); </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dow_price.push_back(34.69);</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dow_price.push_back(54.45);</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a:t>
            </a:r>
            <a:r>
              <a:rPr b="0"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vector&lt;double&gt; dow_weight;   	// </a:t>
            </a:r>
            <a:r>
              <a:rPr b="0" i="1" lang="en-US" sz="2000" u="none">
                <a:solidFill>
                  <a:schemeClr val="lt1"/>
                </a:solidFill>
                <a:latin typeface="Times New Roman"/>
                <a:ea typeface="Times New Roman"/>
                <a:cs typeface="Times New Roman"/>
                <a:sym typeface="Times New Roman"/>
              </a:rPr>
              <a:t>weight in index for each company</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dow_weight.push_back(5.8549);	</a:t>
            </a:r>
            <a:endParaRPr b="0"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dow_weight.push_back(2.4808);</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dow_weight.push_back(3.8940);</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a:t>
            </a:r>
            <a:r>
              <a:rPr b="0"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double dj_index = inner_product(    // </a:t>
            </a:r>
            <a:r>
              <a:rPr b="0" i="1" lang="en-US" sz="2000" u="none">
                <a:solidFill>
                  <a:schemeClr val="lt1"/>
                </a:solidFill>
                <a:latin typeface="Times New Roman"/>
                <a:ea typeface="Times New Roman"/>
                <a:cs typeface="Times New Roman"/>
                <a:sym typeface="Times New Roman"/>
              </a:rPr>
              <a:t>multiply (price,weight) pairs and add</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dow_price.begin(), dow_price.end(),</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dow_weight.begin(),</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0.0);</a:t>
            </a:r>
            <a:endParaRPr/>
          </a:p>
        </p:txBody>
      </p:sp>
      <p:sp>
        <p:nvSpPr>
          <p:cNvPr id="220" name="Google Shape;220;p24"/>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221" name="Google Shape;221;p24"/>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Stroustrup/Programming Nov'13</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5"/>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Inner product example</a:t>
            </a:r>
            <a:endParaRPr/>
          </a:p>
        </p:txBody>
      </p:sp>
      <p:sp>
        <p:nvSpPr>
          <p:cNvPr id="227" name="Google Shape;227;p25"/>
          <p:cNvSpPr txBox="1"/>
          <p:nvPr>
            <p:ph idx="1" type="body"/>
          </p:nvPr>
        </p:nvSpPr>
        <p:spPr>
          <a:xfrm>
            <a:off x="457200" y="1447800"/>
            <a:ext cx="86868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a:t>
            </a:r>
            <a:r>
              <a:rPr b="0" i="1" lang="en-US" sz="2000" u="none">
                <a:solidFill>
                  <a:schemeClr val="lt1"/>
                </a:solidFill>
                <a:latin typeface="Times New Roman"/>
                <a:ea typeface="Times New Roman"/>
                <a:cs typeface="Times New Roman"/>
                <a:sym typeface="Times New Roman"/>
              </a:rPr>
              <a:t>calculate the Dow-Jones industrial index:</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vector&lt;double&gt; dow_price = {	// </a:t>
            </a:r>
            <a:r>
              <a:rPr b="0" i="1" lang="en-US" sz="2000" u="none">
                <a:solidFill>
                  <a:schemeClr val="lt1"/>
                </a:solidFill>
                <a:latin typeface="Times New Roman"/>
                <a:ea typeface="Times New Roman"/>
                <a:cs typeface="Times New Roman"/>
                <a:sym typeface="Times New Roman"/>
              </a:rPr>
              <a:t>share price for each company</a:t>
            </a:r>
            <a:endParaRPr/>
          </a:p>
          <a:p>
            <a:pPr indent="-342900" lvl="0" marL="342900" marR="0" rtl="0" algn="l">
              <a:lnSpc>
                <a:spcPct val="80000"/>
              </a:lnSpc>
              <a:spcBef>
                <a:spcPts val="400"/>
              </a:spcBef>
              <a:spcAft>
                <a:spcPts val="0"/>
              </a:spcAft>
              <a:buClr>
                <a:schemeClr val="hlink"/>
              </a:buClr>
              <a:buSzPts val="1300"/>
              <a:buFont typeface="Noto Sans Symbols"/>
              <a:buNone/>
            </a:pPr>
            <a:r>
              <a:rPr b="1" i="1" lang="en-US" sz="2000" u="none">
                <a:solidFill>
                  <a:schemeClr val="lt1"/>
                </a:solidFill>
                <a:latin typeface="Times New Roman"/>
                <a:ea typeface="Times New Roman"/>
                <a:cs typeface="Times New Roman"/>
                <a:sym typeface="Times New Roman"/>
              </a:rPr>
              <a:t>	</a:t>
            </a:r>
            <a:r>
              <a:rPr b="1" i="0" lang="en-US" sz="2000" u="none">
                <a:solidFill>
                  <a:schemeClr val="lt1"/>
                </a:solidFill>
                <a:latin typeface="Times New Roman"/>
                <a:ea typeface="Times New Roman"/>
                <a:cs typeface="Times New Roman"/>
                <a:sym typeface="Times New Roman"/>
              </a:rPr>
              <a:t>81.86, 34.69, 54.45,</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 </a:t>
            </a:r>
            <a:r>
              <a:rPr b="0"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rPr b="0"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vector&lt;double&gt; dow_weight = {  	// </a:t>
            </a:r>
            <a:r>
              <a:rPr b="0" i="1" lang="en-US" sz="2000" u="none">
                <a:solidFill>
                  <a:schemeClr val="lt1"/>
                </a:solidFill>
                <a:latin typeface="Times New Roman"/>
                <a:ea typeface="Times New Roman"/>
                <a:cs typeface="Times New Roman"/>
                <a:sym typeface="Times New Roman"/>
              </a:rPr>
              <a:t>weight in index for each company</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5.8549, 2.4808, 3.8940,</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 </a:t>
            </a:r>
            <a:r>
              <a:rPr b="0"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rPr b="0"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0"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double dj_index = inner_product(    // </a:t>
            </a:r>
            <a:r>
              <a:rPr b="0" i="1" lang="en-US" sz="2000" u="none">
                <a:solidFill>
                  <a:schemeClr val="lt1"/>
                </a:solidFill>
                <a:latin typeface="Times New Roman"/>
                <a:ea typeface="Times New Roman"/>
                <a:cs typeface="Times New Roman"/>
                <a:sym typeface="Times New Roman"/>
              </a:rPr>
              <a:t>multiply (price,weight) pairs and add</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dow_price.begin(), dow_price.end(),</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dow_weight.begin(),</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0.0);</a:t>
            </a:r>
            <a:endParaRPr/>
          </a:p>
        </p:txBody>
      </p:sp>
      <p:sp>
        <p:nvSpPr>
          <p:cNvPr id="228" name="Google Shape;228;p25"/>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229" name="Google Shape;229;p25"/>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Stroustrup/Programming Nov'13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6"/>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Inner product </a:t>
            </a:r>
            <a:r>
              <a:rPr b="0" i="0" lang="en-US" sz="2400" u="none">
                <a:solidFill>
                  <a:schemeClr val="lt2"/>
                </a:solidFill>
                <a:latin typeface="Times New Roman"/>
                <a:ea typeface="Times New Roman"/>
                <a:cs typeface="Times New Roman"/>
                <a:sym typeface="Times New Roman"/>
              </a:rPr>
              <a:t>(generalize!)</a:t>
            </a:r>
            <a:endParaRPr/>
          </a:p>
        </p:txBody>
      </p:sp>
      <p:sp>
        <p:nvSpPr>
          <p:cNvPr id="235" name="Google Shape;235;p26"/>
          <p:cNvSpPr txBox="1"/>
          <p:nvPr>
            <p:ph idx="1" type="body"/>
          </p:nvPr>
        </p:nvSpPr>
        <p:spPr>
          <a:xfrm>
            <a:off x="457200" y="1600200"/>
            <a:ext cx="85344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a:t>
            </a:r>
            <a:r>
              <a:rPr b="0" i="1" lang="en-US" sz="2000" u="none">
                <a:solidFill>
                  <a:schemeClr val="lt1"/>
                </a:solidFill>
                <a:latin typeface="Times New Roman"/>
                <a:ea typeface="Times New Roman"/>
                <a:cs typeface="Times New Roman"/>
                <a:sym typeface="Times New Roman"/>
              </a:rPr>
              <a:t>we can supply our own operations for combining element values with“</a:t>
            </a:r>
            <a:r>
              <a:rPr b="1" i="1" lang="en-US" sz="2000" u="none">
                <a:solidFill>
                  <a:schemeClr val="lt1"/>
                </a:solidFill>
                <a:latin typeface="Times New Roman"/>
                <a:ea typeface="Times New Roman"/>
                <a:cs typeface="Times New Roman"/>
                <a:sym typeface="Times New Roman"/>
              </a:rPr>
              <a:t>init</a:t>
            </a:r>
            <a:r>
              <a:rPr b="0" i="1" lang="en-US" sz="2000" u="none">
                <a:solidFill>
                  <a:schemeClr val="lt1"/>
                </a:solidFill>
                <a:latin typeface="Times New Roman"/>
                <a:ea typeface="Times New Roman"/>
                <a:cs typeface="Times New Roman"/>
                <a:sym typeface="Times New Roman"/>
              </a:rPr>
              <a:t>”:</a:t>
            </a:r>
            <a:endParaRPr b="1" i="1" sz="2000" u="none">
              <a:solidFill>
                <a:schemeClr val="lt1"/>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template&lt;class In, class In2, class T, class BinOp, class BinOp2 &gt;</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T inner_product(In first, In last, In2 first2, T init, BinOp op, BinOp2 op2)</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while(first!=last) {</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init  = op(init, op2(*first, *first2));</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++first;</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++first2;</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return init;</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p:txBody>
      </p:sp>
      <p:sp>
        <p:nvSpPr>
          <p:cNvPr id="236" name="Google Shape;236;p26"/>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237" name="Google Shape;237;p26"/>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Stroustrup/Programming Nov'13</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7"/>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Times New Roman"/>
              <a:buNone/>
            </a:pPr>
            <a:r>
              <a:rPr b="0" i="0" lang="en-US" sz="4000" u="none">
                <a:solidFill>
                  <a:schemeClr val="lt2"/>
                </a:solidFill>
                <a:latin typeface="Times New Roman"/>
                <a:ea typeface="Times New Roman"/>
                <a:cs typeface="Times New Roman"/>
                <a:sym typeface="Times New Roman"/>
              </a:rPr>
              <a:t>Map </a:t>
            </a:r>
            <a:r>
              <a:rPr b="0" i="0" lang="en-US" sz="2400" u="none">
                <a:solidFill>
                  <a:schemeClr val="lt2"/>
                </a:solidFill>
                <a:latin typeface="Times New Roman"/>
                <a:ea typeface="Times New Roman"/>
                <a:cs typeface="Times New Roman"/>
                <a:sym typeface="Times New Roman"/>
              </a:rPr>
              <a:t>(an associative array)</a:t>
            </a:r>
            <a:endParaRPr/>
          </a:p>
        </p:txBody>
      </p:sp>
      <p:sp>
        <p:nvSpPr>
          <p:cNvPr id="243" name="Google Shape;243;p27"/>
          <p:cNvSpPr txBox="1"/>
          <p:nvPr>
            <p:ph idx="1" type="body"/>
          </p:nvPr>
        </p:nvSpPr>
        <p:spPr>
          <a:xfrm>
            <a:off x="304800" y="1371600"/>
            <a:ext cx="88392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For a </a:t>
            </a:r>
            <a:r>
              <a:rPr b="1" i="0" lang="en-US" sz="2400" u="none">
                <a:solidFill>
                  <a:schemeClr val="lt1"/>
                </a:solidFill>
                <a:latin typeface="Times New Roman"/>
                <a:ea typeface="Times New Roman"/>
                <a:cs typeface="Times New Roman"/>
                <a:sym typeface="Times New Roman"/>
              </a:rPr>
              <a:t>vector</a:t>
            </a:r>
            <a:r>
              <a:rPr b="0" i="0" lang="en-US" sz="2400" u="none">
                <a:solidFill>
                  <a:schemeClr val="lt1"/>
                </a:solidFill>
                <a:latin typeface="Times New Roman"/>
                <a:ea typeface="Times New Roman"/>
                <a:cs typeface="Times New Roman"/>
                <a:sym typeface="Times New Roman"/>
              </a:rPr>
              <a:t>, you subscript using an integer</a:t>
            </a:r>
            <a:endParaRPr/>
          </a:p>
          <a:p>
            <a:pPr indent="-342900" lvl="0" marL="342900" marR="0" rtl="0" algn="l">
              <a:lnSpc>
                <a:spcPct val="80000"/>
              </a:lnSpc>
              <a:spcBef>
                <a:spcPts val="48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For a </a:t>
            </a:r>
            <a:r>
              <a:rPr b="1" i="0" lang="en-US" sz="2400" u="none">
                <a:solidFill>
                  <a:schemeClr val="lt1"/>
                </a:solidFill>
                <a:latin typeface="Times New Roman"/>
                <a:ea typeface="Times New Roman"/>
                <a:cs typeface="Times New Roman"/>
                <a:sym typeface="Times New Roman"/>
              </a:rPr>
              <a:t>map</a:t>
            </a:r>
            <a:r>
              <a:rPr b="0" i="0" lang="en-US" sz="2400" u="none">
                <a:solidFill>
                  <a:schemeClr val="lt1"/>
                </a:solidFill>
                <a:latin typeface="Times New Roman"/>
                <a:ea typeface="Times New Roman"/>
                <a:cs typeface="Times New Roman"/>
                <a:sym typeface="Times New Roman"/>
              </a:rPr>
              <a:t>, you can define the subscript to be (just about) any type</a:t>
            </a:r>
            <a:endParaRPr/>
          </a:p>
          <a:p>
            <a:pPr indent="-268605" lvl="0" marL="342900" marR="0" rtl="0" algn="l">
              <a:lnSpc>
                <a:spcPct val="80000"/>
              </a:lnSpc>
              <a:spcBef>
                <a:spcPts val="360"/>
              </a:spcBef>
              <a:spcAft>
                <a:spcPts val="0"/>
              </a:spcAft>
              <a:buClr>
                <a:schemeClr val="hlink"/>
              </a:buClr>
              <a:buSzPts val="1170"/>
              <a:buFont typeface="Noto Sans Symbols"/>
              <a:buNone/>
            </a:pPr>
            <a:r>
              <a:t/>
            </a:r>
            <a:endParaRPr b="0" i="0" sz="1800" u="none">
              <a:solidFill>
                <a:schemeClr val="lt1"/>
              </a:solidFill>
              <a:latin typeface="Times New Roman"/>
              <a:ea typeface="Times New Roman"/>
              <a:cs typeface="Times New Roman"/>
              <a:sym typeface="Times New Roman"/>
            </a:endParaRPr>
          </a:p>
          <a:p>
            <a:pPr indent="-268605" lvl="0" marL="342900" marR="0" rtl="0" algn="l">
              <a:lnSpc>
                <a:spcPct val="80000"/>
              </a:lnSpc>
              <a:spcBef>
                <a:spcPts val="360"/>
              </a:spcBef>
              <a:spcAft>
                <a:spcPts val="0"/>
              </a:spcAft>
              <a:buClr>
                <a:schemeClr val="hlink"/>
              </a:buClr>
              <a:buSzPts val="1170"/>
              <a:buFont typeface="Noto Sans Symbols"/>
              <a:buNone/>
            </a:pPr>
            <a:r>
              <a:t/>
            </a:r>
            <a:endParaRPr b="0" i="0" sz="1800" u="none">
              <a:solidFill>
                <a:schemeClr val="lt1"/>
              </a:solidFill>
              <a:latin typeface="Times New Roman"/>
              <a:ea typeface="Times New Roman"/>
              <a:cs typeface="Times New Roman"/>
              <a:sym typeface="Times New Roman"/>
            </a:endParaRPr>
          </a:p>
          <a:p>
            <a:pPr indent="-285750" lvl="1" marL="742950" marR="0" rtl="0" algn="l">
              <a:lnSpc>
                <a:spcPct val="8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int main()</a:t>
            </a:r>
            <a:endParaRPr/>
          </a:p>
          <a:p>
            <a:pPr indent="-285750" lvl="1" marL="742950" marR="0" rtl="0" algn="l">
              <a:lnSpc>
                <a:spcPct val="8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a:t>
            </a:r>
            <a:endParaRPr/>
          </a:p>
          <a:p>
            <a:pPr indent="-285750" lvl="1" marL="742950" marR="0" rtl="0" algn="l">
              <a:lnSpc>
                <a:spcPct val="8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	map&lt;string,int&gt; words;		// </a:t>
            </a:r>
            <a:r>
              <a:rPr b="0" i="1" lang="en-US" sz="2000" u="none" cap="none" strike="noStrike">
                <a:solidFill>
                  <a:schemeClr val="lt1"/>
                </a:solidFill>
                <a:latin typeface="Times New Roman"/>
                <a:ea typeface="Times New Roman"/>
                <a:cs typeface="Times New Roman"/>
                <a:sym typeface="Times New Roman"/>
              </a:rPr>
              <a:t>keep (word,frequency) pairs</a:t>
            </a:r>
            <a:endParaRPr/>
          </a:p>
          <a:p>
            <a:pPr indent="-285750" lvl="1" marL="742950" marR="0" rtl="0" algn="l">
              <a:lnSpc>
                <a:spcPct val="80000"/>
              </a:lnSpc>
              <a:spcBef>
                <a:spcPts val="400"/>
              </a:spcBef>
              <a:spcAft>
                <a:spcPts val="0"/>
              </a:spcAft>
              <a:buClr>
                <a:schemeClr val="folHlink"/>
              </a:buClr>
              <a:buSzPts val="1300"/>
              <a:buFont typeface="Noto Sans Symbols"/>
              <a:buNone/>
            </a:pPr>
            <a:r>
              <a:rPr b="0" i="0" lang="en-US" sz="2000" u="none" cap="none" strike="noStrike">
                <a:solidFill>
                  <a:schemeClr val="lt1"/>
                </a:solidFill>
                <a:latin typeface="Times New Roman"/>
                <a:ea typeface="Times New Roman"/>
                <a:cs typeface="Times New Roman"/>
                <a:sym typeface="Times New Roman"/>
              </a:rPr>
              <a:t>	for (</a:t>
            </a:r>
            <a:r>
              <a:rPr b="1" i="0" lang="en-US" sz="2000" u="none" cap="none" strike="noStrike">
                <a:solidFill>
                  <a:schemeClr val="lt1"/>
                </a:solidFill>
                <a:latin typeface="Times New Roman"/>
                <a:ea typeface="Times New Roman"/>
                <a:cs typeface="Times New Roman"/>
                <a:sym typeface="Times New Roman"/>
              </a:rPr>
              <a:t>string s; cin&gt;&gt;s; )</a:t>
            </a:r>
            <a:endParaRPr/>
          </a:p>
          <a:p>
            <a:pPr indent="-285750" lvl="1" marL="742950" marR="0" rtl="0" algn="l">
              <a:lnSpc>
                <a:spcPct val="8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		++words[s];			// </a:t>
            </a:r>
            <a:r>
              <a:rPr b="0" i="1" lang="en-US" sz="2000" u="none" cap="none" strike="noStrike">
                <a:solidFill>
                  <a:schemeClr val="lt1"/>
                </a:solidFill>
                <a:latin typeface="Times New Roman"/>
                <a:ea typeface="Times New Roman"/>
                <a:cs typeface="Times New Roman"/>
                <a:sym typeface="Times New Roman"/>
              </a:rPr>
              <a:t>note:</a:t>
            </a:r>
            <a:r>
              <a:rPr b="1" i="1" lang="en-US" sz="2000" u="none" cap="none" strike="noStrike">
                <a:solidFill>
                  <a:schemeClr val="lt1"/>
                </a:solidFill>
                <a:latin typeface="Times New Roman"/>
                <a:ea typeface="Times New Roman"/>
                <a:cs typeface="Times New Roman"/>
                <a:sym typeface="Times New Roman"/>
              </a:rPr>
              <a:t> words </a:t>
            </a:r>
            <a:r>
              <a:rPr b="0" i="1" lang="en-US" sz="2000" u="none" cap="none" strike="noStrike">
                <a:solidFill>
                  <a:schemeClr val="lt1"/>
                </a:solidFill>
                <a:latin typeface="Times New Roman"/>
                <a:ea typeface="Times New Roman"/>
                <a:cs typeface="Times New Roman"/>
                <a:sym typeface="Times New Roman"/>
              </a:rPr>
              <a:t>is subscripted by a</a:t>
            </a:r>
            <a:r>
              <a:rPr b="1" i="1" lang="en-US" sz="2000" u="none" cap="none" strike="noStrike">
                <a:solidFill>
                  <a:schemeClr val="lt1"/>
                </a:solidFill>
                <a:latin typeface="Times New Roman"/>
                <a:ea typeface="Times New Roman"/>
                <a:cs typeface="Times New Roman"/>
                <a:sym typeface="Times New Roman"/>
              </a:rPr>
              <a:t> string</a:t>
            </a:r>
            <a:endParaRPr/>
          </a:p>
          <a:p>
            <a:pPr indent="-285750" lvl="1" marL="742950" marR="0" rtl="0" algn="l">
              <a:lnSpc>
                <a:spcPct val="8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						// </a:t>
            </a:r>
            <a:r>
              <a:rPr b="1" i="1" lang="en-US" sz="2000" u="none" cap="none" strike="noStrike">
                <a:solidFill>
                  <a:schemeClr val="lt1"/>
                </a:solidFill>
                <a:latin typeface="Times New Roman"/>
                <a:ea typeface="Times New Roman"/>
                <a:cs typeface="Times New Roman"/>
                <a:sym typeface="Times New Roman"/>
              </a:rPr>
              <a:t>words[s] </a:t>
            </a:r>
            <a:r>
              <a:rPr b="0" i="1" lang="en-US" sz="2000" u="none" cap="none" strike="noStrike">
                <a:solidFill>
                  <a:schemeClr val="lt1"/>
                </a:solidFill>
                <a:latin typeface="Times New Roman"/>
                <a:ea typeface="Times New Roman"/>
                <a:cs typeface="Times New Roman"/>
                <a:sym typeface="Times New Roman"/>
              </a:rPr>
              <a:t>returns an</a:t>
            </a:r>
            <a:r>
              <a:rPr b="1" i="1" lang="en-US" sz="2000" u="none" cap="none" strike="noStrike">
                <a:solidFill>
                  <a:schemeClr val="lt1"/>
                </a:solidFill>
                <a:latin typeface="Times New Roman"/>
                <a:ea typeface="Times New Roman"/>
                <a:cs typeface="Times New Roman"/>
                <a:sym typeface="Times New Roman"/>
              </a:rPr>
              <a:t> int&amp;</a:t>
            </a:r>
            <a:endParaRPr/>
          </a:p>
          <a:p>
            <a:pPr indent="-285750" lvl="1" marL="742950" marR="0" rtl="0" algn="l">
              <a:lnSpc>
                <a:spcPct val="8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						// </a:t>
            </a:r>
            <a:r>
              <a:rPr b="0" i="1" lang="en-US" sz="2000" u="none" cap="none" strike="noStrike">
                <a:solidFill>
                  <a:schemeClr val="lt1"/>
                </a:solidFill>
                <a:latin typeface="Times New Roman"/>
                <a:ea typeface="Times New Roman"/>
                <a:cs typeface="Times New Roman"/>
                <a:sym typeface="Times New Roman"/>
              </a:rPr>
              <a:t>the</a:t>
            </a:r>
            <a:r>
              <a:rPr b="1" i="1" lang="en-US" sz="2000" u="none" cap="none" strike="noStrike">
                <a:solidFill>
                  <a:schemeClr val="lt1"/>
                </a:solidFill>
                <a:latin typeface="Times New Roman"/>
                <a:ea typeface="Times New Roman"/>
                <a:cs typeface="Times New Roman"/>
                <a:sym typeface="Times New Roman"/>
              </a:rPr>
              <a:t> int </a:t>
            </a:r>
            <a:r>
              <a:rPr b="0" i="1" lang="en-US" sz="2000" u="none" cap="none" strike="noStrike">
                <a:solidFill>
                  <a:schemeClr val="lt1"/>
                </a:solidFill>
                <a:latin typeface="Times New Roman"/>
                <a:ea typeface="Times New Roman"/>
                <a:cs typeface="Times New Roman"/>
                <a:sym typeface="Times New Roman"/>
              </a:rPr>
              <a:t>values are initialized to 0</a:t>
            </a:r>
            <a:endParaRPr/>
          </a:p>
          <a:p>
            <a:pPr indent="-285750" lvl="1" marL="742950" marR="0" rtl="0" algn="l">
              <a:lnSpc>
                <a:spcPct val="8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	for (const auto&amp;  p : words)</a:t>
            </a:r>
            <a:endParaRPr/>
          </a:p>
          <a:p>
            <a:pPr indent="-285750" lvl="1" marL="742950" marR="0" rtl="0" algn="l">
              <a:lnSpc>
                <a:spcPct val="8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			cout &lt;&lt; p.first &lt;&lt; ": " &lt;&lt; p.second &lt;&lt; "\n";</a:t>
            </a:r>
            <a:endParaRPr/>
          </a:p>
          <a:p>
            <a:pPr indent="-285750" lvl="1" marL="742950" marR="0" rtl="0" algn="l">
              <a:lnSpc>
                <a:spcPct val="8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a:t>
            </a:r>
            <a:endParaRPr/>
          </a:p>
        </p:txBody>
      </p:sp>
      <p:sp>
        <p:nvSpPr>
          <p:cNvPr id="244" name="Google Shape;244;p27"/>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245" name="Google Shape;245;p27"/>
          <p:cNvSpPr/>
          <p:nvPr/>
        </p:nvSpPr>
        <p:spPr>
          <a:xfrm>
            <a:off x="2133600" y="2590800"/>
            <a:ext cx="1143000" cy="304800"/>
          </a:xfrm>
          <a:prstGeom prst="roundRect">
            <a:avLst>
              <a:gd fmla="val 16667" name="adj"/>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Key type</a:t>
            </a:r>
            <a:endParaRPr/>
          </a:p>
        </p:txBody>
      </p:sp>
      <p:sp>
        <p:nvSpPr>
          <p:cNvPr id="246" name="Google Shape;246;p27"/>
          <p:cNvSpPr/>
          <p:nvPr/>
        </p:nvSpPr>
        <p:spPr>
          <a:xfrm>
            <a:off x="3810000" y="2438400"/>
            <a:ext cx="1066800" cy="304800"/>
          </a:xfrm>
          <a:prstGeom prst="roundRect">
            <a:avLst>
              <a:gd fmla="val 16667" name="adj"/>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Value type</a:t>
            </a:r>
            <a:endParaRPr/>
          </a:p>
        </p:txBody>
      </p:sp>
      <p:cxnSp>
        <p:nvCxnSpPr>
          <p:cNvPr id="247" name="Google Shape;247;p27"/>
          <p:cNvCxnSpPr/>
          <p:nvPr/>
        </p:nvCxnSpPr>
        <p:spPr>
          <a:xfrm flipH="1">
            <a:off x="2209800" y="2895600"/>
            <a:ext cx="457200" cy="381000"/>
          </a:xfrm>
          <a:prstGeom prst="straightConnector1">
            <a:avLst/>
          </a:prstGeom>
          <a:noFill/>
          <a:ln cap="flat" cmpd="sng" w="9525">
            <a:solidFill>
              <a:schemeClr val="lt1"/>
            </a:solidFill>
            <a:prstDash val="solid"/>
            <a:miter lim="800000"/>
            <a:headEnd len="med" w="med" type="none"/>
            <a:tailEnd len="med" w="med" type="triangle"/>
          </a:ln>
        </p:spPr>
      </p:cxnSp>
      <p:cxnSp>
        <p:nvCxnSpPr>
          <p:cNvPr id="248" name="Google Shape;248;p27"/>
          <p:cNvCxnSpPr/>
          <p:nvPr/>
        </p:nvCxnSpPr>
        <p:spPr>
          <a:xfrm flipH="1">
            <a:off x="2667000" y="2743200"/>
            <a:ext cx="1295400" cy="533400"/>
          </a:xfrm>
          <a:prstGeom prst="straightConnector1">
            <a:avLst/>
          </a:prstGeom>
          <a:noFill/>
          <a:ln cap="flat" cmpd="sng" w="9525">
            <a:solidFill>
              <a:schemeClr val="lt1"/>
            </a:solidFill>
            <a:prstDash val="solid"/>
            <a:miter lim="800000"/>
            <a:headEnd len="med" w="med" type="none"/>
            <a:tailEnd len="med" w="med" type="triangle"/>
          </a:ln>
        </p:spPr>
      </p:cxnSp>
      <p:sp>
        <p:nvSpPr>
          <p:cNvPr id="249" name="Google Shape;249;p27"/>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Stroustrup/Programming Nov'13</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8"/>
          <p:cNvSpPr txBox="1"/>
          <p:nvPr>
            <p:ph type="title"/>
          </p:nvPr>
        </p:nvSpPr>
        <p:spPr>
          <a:xfrm>
            <a:off x="228600" y="381000"/>
            <a:ext cx="86868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3600"/>
              <a:buFont typeface="Times New Roman"/>
              <a:buNone/>
            </a:pPr>
            <a:r>
              <a:rPr b="0" i="0" lang="en-US" sz="3600" u="none">
                <a:solidFill>
                  <a:schemeClr val="lt2"/>
                </a:solidFill>
                <a:latin typeface="Times New Roman"/>
                <a:ea typeface="Times New Roman"/>
                <a:cs typeface="Times New Roman"/>
                <a:sym typeface="Times New Roman"/>
              </a:rPr>
              <a:t>An input for the words program </a:t>
            </a:r>
            <a:r>
              <a:rPr b="0" i="0" lang="en-US" sz="2400" u="none">
                <a:solidFill>
                  <a:schemeClr val="lt2"/>
                </a:solidFill>
                <a:latin typeface="Times New Roman"/>
                <a:ea typeface="Times New Roman"/>
                <a:cs typeface="Times New Roman"/>
                <a:sym typeface="Times New Roman"/>
              </a:rPr>
              <a:t>(the abstract) </a:t>
            </a:r>
            <a:endParaRPr/>
          </a:p>
        </p:txBody>
      </p:sp>
      <p:sp>
        <p:nvSpPr>
          <p:cNvPr id="255" name="Google Shape;255;p28"/>
          <p:cNvSpPr txBox="1"/>
          <p:nvPr>
            <p:ph idx="1" type="body"/>
          </p:nvPr>
        </p:nvSpPr>
        <p:spPr>
          <a:xfrm>
            <a:off x="457200" y="1295400"/>
            <a:ext cx="82296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1300"/>
              <a:buFont typeface="Noto Sans Symbols"/>
              <a:buNone/>
            </a:pPr>
            <a:r>
              <a:t/>
            </a:r>
            <a:endParaRPr b="0" i="0" sz="2000" u="none">
              <a:solidFill>
                <a:schemeClr val="lt1"/>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chemeClr val="hlink"/>
              </a:buClr>
              <a:buSzPts val="1300"/>
              <a:buFont typeface="Noto Sans Symbols"/>
              <a:buNone/>
            </a:pPr>
            <a:r>
              <a:t/>
            </a:r>
            <a:endParaRPr b="0" i="0" sz="2000" u="none">
              <a:solidFill>
                <a:schemeClr val="lt1"/>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chemeClr val="hlink"/>
              </a:buClr>
              <a:buSzPts val="1300"/>
              <a:buFont typeface="Noto Sans Symbols"/>
              <a:buNone/>
            </a:pPr>
            <a:r>
              <a:rPr b="0" i="0" lang="en-US" sz="2000" u="none">
                <a:solidFill>
                  <a:schemeClr val="lt1"/>
                </a:solidFill>
                <a:latin typeface="Times New Roman"/>
                <a:ea typeface="Times New Roman"/>
                <a:cs typeface="Times New Roman"/>
                <a:sym typeface="Times New Roman"/>
              </a:rPr>
              <a:t>This lecture and the next presents the STL (the containers and algorithms part of the C++ standard library). It is an extensible framework dealing with data in a C++ program. First, I present the general ideal, then the fundamental concepts, and finally examples of containers and algorithms. The key notions of sequence and iterator used to tie containers (data) together with algorithms (processing) are presented. Function objects are used to parameterize algorithms with “policies”.</a:t>
            </a:r>
            <a:endParaRPr/>
          </a:p>
        </p:txBody>
      </p:sp>
      <p:sp>
        <p:nvSpPr>
          <p:cNvPr id="256" name="Google Shape;256;p28"/>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257" name="Google Shape;257;p28"/>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Stroustrup/Programming Nov'10</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9"/>
          <p:cNvSpPr txBox="1"/>
          <p:nvPr>
            <p:ph type="title"/>
          </p:nvPr>
        </p:nvSpPr>
        <p:spPr>
          <a:xfrm>
            <a:off x="457200" y="274637"/>
            <a:ext cx="8229600" cy="635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Output </a:t>
            </a:r>
            <a:r>
              <a:rPr b="0" i="0" lang="en-US" sz="2400" u="none">
                <a:solidFill>
                  <a:schemeClr val="lt2"/>
                </a:solidFill>
                <a:latin typeface="Times New Roman"/>
                <a:ea typeface="Times New Roman"/>
                <a:cs typeface="Times New Roman"/>
                <a:sym typeface="Times New Roman"/>
              </a:rPr>
              <a:t>(word frequencies)</a:t>
            </a:r>
            <a:endParaRPr/>
          </a:p>
        </p:txBody>
      </p:sp>
      <p:sp>
        <p:nvSpPr>
          <p:cNvPr id="263" name="Google Shape;263;p29"/>
          <p:cNvSpPr txBox="1"/>
          <p:nvPr>
            <p:ph idx="1" type="body"/>
          </p:nvPr>
        </p:nvSpPr>
        <p:spPr>
          <a:xfrm>
            <a:off x="381000" y="457200"/>
            <a:ext cx="4038600" cy="5715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(data):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(processing):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(the: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C++: 2</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First,: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Function: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I: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It: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STL: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The: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This: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a: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algorithms: 3</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algorithms.: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an: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and: 5</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are: 2</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concepts,: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containers: 3</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data: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dealing: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examples: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extensible: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finally: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framework: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fundamental: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general: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ideal,: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in: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is: 1</a:t>
            </a:r>
            <a:endParaRPr/>
          </a:p>
          <a:p>
            <a:pPr indent="-285115" lvl="0" marL="342900" marR="0" rtl="0" algn="l">
              <a:spcBef>
                <a:spcPts val="280"/>
              </a:spcBef>
              <a:spcAft>
                <a:spcPts val="0"/>
              </a:spcAft>
              <a:buClr>
                <a:schemeClr val="hlink"/>
              </a:buClr>
              <a:buSzPts val="910"/>
              <a:buFont typeface="Noto Sans Symbols"/>
              <a:buNone/>
            </a:pPr>
            <a:r>
              <a:t/>
            </a:r>
            <a:endParaRPr b="1" i="0" sz="1400" u="none">
              <a:solidFill>
                <a:schemeClr val="lt1"/>
              </a:solidFill>
              <a:latin typeface="Times New Roman"/>
              <a:ea typeface="Times New Roman"/>
              <a:cs typeface="Times New Roman"/>
              <a:sym typeface="Times New Roman"/>
            </a:endParaRPr>
          </a:p>
        </p:txBody>
      </p:sp>
      <p:sp>
        <p:nvSpPr>
          <p:cNvPr id="264" name="Google Shape;264;p29"/>
          <p:cNvSpPr txBox="1"/>
          <p:nvPr>
            <p:ph idx="2" type="body"/>
          </p:nvPr>
        </p:nvSpPr>
        <p:spPr>
          <a:xfrm>
            <a:off x="4648200" y="1219200"/>
            <a:ext cx="40386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iterator: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key: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lecture: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library).: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next: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notions: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objects: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of: 3</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parameterize: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part: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present: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presented.: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presents: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program.: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sequence: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standard: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the: 5</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then: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tie: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to: 2</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together: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used: 2</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with: 3</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“policies”.: 1</a:t>
            </a:r>
            <a:endParaRPr/>
          </a:p>
          <a:p>
            <a:pPr indent="-285115" lvl="0" marL="342900" marR="0" rtl="0" algn="l">
              <a:spcBef>
                <a:spcPts val="280"/>
              </a:spcBef>
              <a:spcAft>
                <a:spcPts val="0"/>
              </a:spcAft>
              <a:buClr>
                <a:schemeClr val="hlink"/>
              </a:buClr>
              <a:buSzPts val="910"/>
              <a:buFont typeface="Noto Sans Symbols"/>
              <a:buNone/>
            </a:pPr>
            <a:r>
              <a:t/>
            </a:r>
            <a:endParaRPr b="1" i="0" sz="1400" u="none">
              <a:solidFill>
                <a:schemeClr val="lt1"/>
              </a:solidFill>
              <a:latin typeface="Times New Roman"/>
              <a:ea typeface="Times New Roman"/>
              <a:cs typeface="Times New Roman"/>
              <a:sym typeface="Times New Roman"/>
            </a:endParaRPr>
          </a:p>
        </p:txBody>
      </p:sp>
      <p:sp>
        <p:nvSpPr>
          <p:cNvPr id="265" name="Google Shape;265;p29"/>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266" name="Google Shape;266;p29"/>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Stroustrup/Programming Nov'13</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0"/>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Times New Roman"/>
              <a:buNone/>
            </a:pPr>
            <a:r>
              <a:rPr b="0" i="0" lang="en-US" sz="4000" u="none">
                <a:solidFill>
                  <a:schemeClr val="lt2"/>
                </a:solidFill>
                <a:latin typeface="Times New Roman"/>
                <a:ea typeface="Times New Roman"/>
                <a:cs typeface="Times New Roman"/>
                <a:sym typeface="Times New Roman"/>
              </a:rPr>
              <a:t>Map </a:t>
            </a:r>
            <a:r>
              <a:rPr b="0" i="0" lang="en-US" sz="2400" u="none">
                <a:solidFill>
                  <a:schemeClr val="lt2"/>
                </a:solidFill>
                <a:latin typeface="Times New Roman"/>
                <a:ea typeface="Times New Roman"/>
                <a:cs typeface="Times New Roman"/>
                <a:sym typeface="Times New Roman"/>
              </a:rPr>
              <a:t>(an associative array)</a:t>
            </a:r>
            <a:endParaRPr/>
          </a:p>
        </p:txBody>
      </p:sp>
      <p:sp>
        <p:nvSpPr>
          <p:cNvPr id="272" name="Google Shape;272;p30"/>
          <p:cNvSpPr txBox="1"/>
          <p:nvPr>
            <p:ph idx="1" type="body"/>
          </p:nvPr>
        </p:nvSpPr>
        <p:spPr>
          <a:xfrm>
            <a:off x="304800" y="1371600"/>
            <a:ext cx="88392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For a </a:t>
            </a:r>
            <a:r>
              <a:rPr b="1" i="0" lang="en-US" sz="2400" u="none">
                <a:solidFill>
                  <a:schemeClr val="lt1"/>
                </a:solidFill>
                <a:latin typeface="Times New Roman"/>
                <a:ea typeface="Times New Roman"/>
                <a:cs typeface="Times New Roman"/>
                <a:sym typeface="Times New Roman"/>
              </a:rPr>
              <a:t>vector</a:t>
            </a:r>
            <a:r>
              <a:rPr b="0" i="0" lang="en-US" sz="2400" u="none">
                <a:solidFill>
                  <a:schemeClr val="lt1"/>
                </a:solidFill>
                <a:latin typeface="Times New Roman"/>
                <a:ea typeface="Times New Roman"/>
                <a:cs typeface="Times New Roman"/>
                <a:sym typeface="Times New Roman"/>
              </a:rPr>
              <a:t>, you subscript using an integer</a:t>
            </a:r>
            <a:endParaRPr/>
          </a:p>
          <a:p>
            <a:pPr indent="-342900" lvl="0" marL="342900" marR="0" rtl="0" algn="l">
              <a:lnSpc>
                <a:spcPct val="80000"/>
              </a:lnSpc>
              <a:spcBef>
                <a:spcPts val="48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For a </a:t>
            </a:r>
            <a:r>
              <a:rPr b="1" i="0" lang="en-US" sz="2400" u="none">
                <a:solidFill>
                  <a:schemeClr val="lt1"/>
                </a:solidFill>
                <a:latin typeface="Times New Roman"/>
                <a:ea typeface="Times New Roman"/>
                <a:cs typeface="Times New Roman"/>
                <a:sym typeface="Times New Roman"/>
              </a:rPr>
              <a:t>map</a:t>
            </a:r>
            <a:r>
              <a:rPr b="0" i="0" lang="en-US" sz="2400" u="none">
                <a:solidFill>
                  <a:schemeClr val="lt1"/>
                </a:solidFill>
                <a:latin typeface="Times New Roman"/>
                <a:ea typeface="Times New Roman"/>
                <a:cs typeface="Times New Roman"/>
                <a:sym typeface="Times New Roman"/>
              </a:rPr>
              <a:t>, you can define the subscript to be (just about) any type</a:t>
            </a:r>
            <a:endParaRPr/>
          </a:p>
          <a:p>
            <a:pPr indent="-268605" lvl="0" marL="342900" marR="0" rtl="0" algn="l">
              <a:lnSpc>
                <a:spcPct val="80000"/>
              </a:lnSpc>
              <a:spcBef>
                <a:spcPts val="360"/>
              </a:spcBef>
              <a:spcAft>
                <a:spcPts val="0"/>
              </a:spcAft>
              <a:buClr>
                <a:schemeClr val="hlink"/>
              </a:buClr>
              <a:buSzPts val="1170"/>
              <a:buFont typeface="Noto Sans Symbols"/>
              <a:buNone/>
            </a:pPr>
            <a:r>
              <a:t/>
            </a:r>
            <a:endParaRPr b="0" i="0" sz="1800" u="none">
              <a:solidFill>
                <a:schemeClr val="lt1"/>
              </a:solidFill>
              <a:latin typeface="Times New Roman"/>
              <a:ea typeface="Times New Roman"/>
              <a:cs typeface="Times New Roman"/>
              <a:sym typeface="Times New Roman"/>
            </a:endParaRPr>
          </a:p>
          <a:p>
            <a:pPr indent="-268605" lvl="0" marL="342900" marR="0" rtl="0" algn="l">
              <a:lnSpc>
                <a:spcPct val="80000"/>
              </a:lnSpc>
              <a:spcBef>
                <a:spcPts val="360"/>
              </a:spcBef>
              <a:spcAft>
                <a:spcPts val="0"/>
              </a:spcAft>
              <a:buClr>
                <a:schemeClr val="hlink"/>
              </a:buClr>
              <a:buSzPts val="1170"/>
              <a:buFont typeface="Noto Sans Symbols"/>
              <a:buNone/>
            </a:pPr>
            <a:r>
              <a:t/>
            </a:r>
            <a:endParaRPr b="0" i="0" sz="1800" u="none">
              <a:solidFill>
                <a:schemeClr val="lt1"/>
              </a:solidFill>
              <a:latin typeface="Times New Roman"/>
              <a:ea typeface="Times New Roman"/>
              <a:cs typeface="Times New Roman"/>
              <a:sym typeface="Times New Roman"/>
            </a:endParaRPr>
          </a:p>
          <a:p>
            <a:pPr indent="-285750" lvl="1" marL="742950" marR="0" rtl="0" algn="l">
              <a:lnSpc>
                <a:spcPct val="8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int main()</a:t>
            </a:r>
            <a:endParaRPr/>
          </a:p>
          <a:p>
            <a:pPr indent="-285750" lvl="1" marL="742950" marR="0" rtl="0" algn="l">
              <a:lnSpc>
                <a:spcPct val="8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a:t>
            </a:r>
            <a:endParaRPr/>
          </a:p>
          <a:p>
            <a:pPr indent="-285750" lvl="1" marL="742950" marR="0" rtl="0" algn="l">
              <a:lnSpc>
                <a:spcPct val="8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	map&lt;string,int&gt; words;		// </a:t>
            </a:r>
            <a:r>
              <a:rPr b="0" i="1" lang="en-US" sz="2000" u="none" cap="none" strike="noStrike">
                <a:solidFill>
                  <a:schemeClr val="lt1"/>
                </a:solidFill>
                <a:latin typeface="Times New Roman"/>
                <a:ea typeface="Times New Roman"/>
                <a:cs typeface="Times New Roman"/>
                <a:sym typeface="Times New Roman"/>
              </a:rPr>
              <a:t>keep (word,frequency) pairs</a:t>
            </a:r>
            <a:endParaRPr/>
          </a:p>
          <a:p>
            <a:pPr indent="-285750" lvl="1" marL="742950" marR="0" rtl="0" algn="l">
              <a:lnSpc>
                <a:spcPct val="80000"/>
              </a:lnSpc>
              <a:spcBef>
                <a:spcPts val="400"/>
              </a:spcBef>
              <a:spcAft>
                <a:spcPts val="0"/>
              </a:spcAft>
              <a:buClr>
                <a:schemeClr val="folHlink"/>
              </a:buClr>
              <a:buSzPts val="1300"/>
              <a:buFont typeface="Noto Sans Symbols"/>
              <a:buNone/>
            </a:pPr>
            <a:r>
              <a:rPr b="0" i="0" lang="en-US" sz="2000" u="none" cap="none" strike="noStrike">
                <a:solidFill>
                  <a:schemeClr val="lt1"/>
                </a:solidFill>
                <a:latin typeface="Times New Roman"/>
                <a:ea typeface="Times New Roman"/>
                <a:cs typeface="Times New Roman"/>
                <a:sym typeface="Times New Roman"/>
              </a:rPr>
              <a:t>	for (</a:t>
            </a:r>
            <a:r>
              <a:rPr b="1" i="0" lang="en-US" sz="2000" u="none" cap="none" strike="noStrike">
                <a:solidFill>
                  <a:schemeClr val="lt1"/>
                </a:solidFill>
                <a:latin typeface="Times New Roman"/>
                <a:ea typeface="Times New Roman"/>
                <a:cs typeface="Times New Roman"/>
                <a:sym typeface="Times New Roman"/>
              </a:rPr>
              <a:t>string s; cin&gt;&gt;s; )</a:t>
            </a:r>
            <a:endParaRPr/>
          </a:p>
          <a:p>
            <a:pPr indent="-285750" lvl="1" marL="742950" marR="0" rtl="0" algn="l">
              <a:lnSpc>
                <a:spcPct val="8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			++words[s];		// </a:t>
            </a:r>
            <a:r>
              <a:rPr b="0" i="1" lang="en-US" sz="2000" u="none" cap="none" strike="noStrike">
                <a:solidFill>
                  <a:schemeClr val="lt1"/>
                </a:solidFill>
                <a:latin typeface="Times New Roman"/>
                <a:ea typeface="Times New Roman"/>
                <a:cs typeface="Times New Roman"/>
                <a:sym typeface="Times New Roman"/>
              </a:rPr>
              <a:t>note:</a:t>
            </a:r>
            <a:r>
              <a:rPr b="1" i="1" lang="en-US" sz="2000" u="none" cap="none" strike="noStrike">
                <a:solidFill>
                  <a:schemeClr val="lt1"/>
                </a:solidFill>
                <a:latin typeface="Times New Roman"/>
                <a:ea typeface="Times New Roman"/>
                <a:cs typeface="Times New Roman"/>
                <a:sym typeface="Times New Roman"/>
              </a:rPr>
              <a:t> words </a:t>
            </a:r>
            <a:r>
              <a:rPr b="0" i="1" lang="en-US" sz="2000" u="none" cap="none" strike="noStrike">
                <a:solidFill>
                  <a:schemeClr val="lt1"/>
                </a:solidFill>
                <a:latin typeface="Times New Roman"/>
                <a:ea typeface="Times New Roman"/>
                <a:cs typeface="Times New Roman"/>
                <a:sym typeface="Times New Roman"/>
              </a:rPr>
              <a:t>is subscripted by a</a:t>
            </a:r>
            <a:r>
              <a:rPr b="1" i="1" lang="en-US" sz="2000" u="none" cap="none" strike="noStrike">
                <a:solidFill>
                  <a:schemeClr val="lt1"/>
                </a:solidFill>
                <a:latin typeface="Times New Roman"/>
                <a:ea typeface="Times New Roman"/>
                <a:cs typeface="Times New Roman"/>
                <a:sym typeface="Times New Roman"/>
              </a:rPr>
              <a:t> string</a:t>
            </a:r>
            <a:endParaRPr/>
          </a:p>
          <a:p>
            <a:pPr indent="-285750" lvl="1" marL="742950" marR="0" rtl="0" algn="l">
              <a:lnSpc>
                <a:spcPct val="8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						// </a:t>
            </a:r>
            <a:r>
              <a:rPr b="1" i="1" lang="en-US" sz="2000" u="none" cap="none" strike="noStrike">
                <a:solidFill>
                  <a:schemeClr val="lt1"/>
                </a:solidFill>
                <a:latin typeface="Times New Roman"/>
                <a:ea typeface="Times New Roman"/>
                <a:cs typeface="Times New Roman"/>
                <a:sym typeface="Times New Roman"/>
              </a:rPr>
              <a:t>words[s] </a:t>
            </a:r>
            <a:r>
              <a:rPr b="0" i="1" lang="en-US" sz="2000" u="none" cap="none" strike="noStrike">
                <a:solidFill>
                  <a:schemeClr val="lt1"/>
                </a:solidFill>
                <a:latin typeface="Times New Roman"/>
                <a:ea typeface="Times New Roman"/>
                <a:cs typeface="Times New Roman"/>
                <a:sym typeface="Times New Roman"/>
              </a:rPr>
              <a:t>returns an</a:t>
            </a:r>
            <a:r>
              <a:rPr b="1" i="1" lang="en-US" sz="2000" u="none" cap="none" strike="noStrike">
                <a:solidFill>
                  <a:schemeClr val="lt1"/>
                </a:solidFill>
                <a:latin typeface="Times New Roman"/>
                <a:ea typeface="Times New Roman"/>
                <a:cs typeface="Times New Roman"/>
                <a:sym typeface="Times New Roman"/>
              </a:rPr>
              <a:t> int&amp;</a:t>
            </a:r>
            <a:endParaRPr/>
          </a:p>
          <a:p>
            <a:pPr indent="-285750" lvl="1" marL="742950" marR="0" rtl="0" algn="l">
              <a:lnSpc>
                <a:spcPct val="8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						// </a:t>
            </a:r>
            <a:r>
              <a:rPr b="0" i="1" lang="en-US" sz="2000" u="none" cap="none" strike="noStrike">
                <a:solidFill>
                  <a:schemeClr val="lt1"/>
                </a:solidFill>
                <a:latin typeface="Times New Roman"/>
                <a:ea typeface="Times New Roman"/>
                <a:cs typeface="Times New Roman"/>
                <a:sym typeface="Times New Roman"/>
              </a:rPr>
              <a:t>the</a:t>
            </a:r>
            <a:r>
              <a:rPr b="1" i="1" lang="en-US" sz="2000" u="none" cap="none" strike="noStrike">
                <a:solidFill>
                  <a:schemeClr val="lt1"/>
                </a:solidFill>
                <a:latin typeface="Times New Roman"/>
                <a:ea typeface="Times New Roman"/>
                <a:cs typeface="Times New Roman"/>
                <a:sym typeface="Times New Roman"/>
              </a:rPr>
              <a:t> int </a:t>
            </a:r>
            <a:r>
              <a:rPr b="0" i="1" lang="en-US" sz="2000" u="none" cap="none" strike="noStrike">
                <a:solidFill>
                  <a:schemeClr val="lt1"/>
                </a:solidFill>
                <a:latin typeface="Times New Roman"/>
                <a:ea typeface="Times New Roman"/>
                <a:cs typeface="Times New Roman"/>
                <a:sym typeface="Times New Roman"/>
              </a:rPr>
              <a:t>values are initialized to 0</a:t>
            </a:r>
            <a:endParaRPr/>
          </a:p>
          <a:p>
            <a:pPr indent="-285750" lvl="1" marL="742950" marR="0" rtl="0" algn="l">
              <a:lnSpc>
                <a:spcPct val="8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	for (const auto&amp;  p : words)</a:t>
            </a:r>
            <a:endParaRPr/>
          </a:p>
          <a:p>
            <a:pPr indent="-285750" lvl="1" marL="742950" marR="0" rtl="0" algn="l">
              <a:lnSpc>
                <a:spcPct val="8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			cout &lt;&lt; p.first &lt;&lt; ": " &lt;&lt; p.second &lt;&lt; "\n";</a:t>
            </a:r>
            <a:endParaRPr/>
          </a:p>
          <a:p>
            <a:pPr indent="-285750" lvl="1" marL="742950" marR="0" rtl="0" algn="l">
              <a:lnSpc>
                <a:spcPct val="8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a:t>
            </a:r>
            <a:endParaRPr/>
          </a:p>
        </p:txBody>
      </p:sp>
      <p:sp>
        <p:nvSpPr>
          <p:cNvPr id="273" name="Google Shape;273;p30"/>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274" name="Google Shape;274;p30"/>
          <p:cNvSpPr/>
          <p:nvPr/>
        </p:nvSpPr>
        <p:spPr>
          <a:xfrm>
            <a:off x="2133600" y="2590800"/>
            <a:ext cx="1143000" cy="304800"/>
          </a:xfrm>
          <a:prstGeom prst="roundRect">
            <a:avLst>
              <a:gd fmla="val 16667" name="adj"/>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Key type</a:t>
            </a:r>
            <a:endParaRPr/>
          </a:p>
        </p:txBody>
      </p:sp>
      <p:sp>
        <p:nvSpPr>
          <p:cNvPr id="275" name="Google Shape;275;p30"/>
          <p:cNvSpPr/>
          <p:nvPr/>
        </p:nvSpPr>
        <p:spPr>
          <a:xfrm>
            <a:off x="3810000" y="2438400"/>
            <a:ext cx="1066800" cy="304800"/>
          </a:xfrm>
          <a:prstGeom prst="roundRect">
            <a:avLst>
              <a:gd fmla="val 16667" name="adj"/>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Value type</a:t>
            </a:r>
            <a:endParaRPr/>
          </a:p>
        </p:txBody>
      </p:sp>
      <p:cxnSp>
        <p:nvCxnSpPr>
          <p:cNvPr id="276" name="Google Shape;276;p30"/>
          <p:cNvCxnSpPr/>
          <p:nvPr/>
        </p:nvCxnSpPr>
        <p:spPr>
          <a:xfrm flipH="1">
            <a:off x="2209800" y="2895600"/>
            <a:ext cx="457200" cy="381000"/>
          </a:xfrm>
          <a:prstGeom prst="straightConnector1">
            <a:avLst/>
          </a:prstGeom>
          <a:noFill/>
          <a:ln cap="flat" cmpd="sng" w="9525">
            <a:solidFill>
              <a:schemeClr val="lt1"/>
            </a:solidFill>
            <a:prstDash val="solid"/>
            <a:miter lim="800000"/>
            <a:headEnd len="med" w="med" type="none"/>
            <a:tailEnd len="med" w="med" type="triangle"/>
          </a:ln>
        </p:spPr>
      </p:cxnSp>
      <p:cxnSp>
        <p:nvCxnSpPr>
          <p:cNvPr id="277" name="Google Shape;277;p30"/>
          <p:cNvCxnSpPr/>
          <p:nvPr/>
        </p:nvCxnSpPr>
        <p:spPr>
          <a:xfrm flipH="1">
            <a:off x="2667000" y="2743200"/>
            <a:ext cx="1295400" cy="533400"/>
          </a:xfrm>
          <a:prstGeom prst="straightConnector1">
            <a:avLst/>
          </a:prstGeom>
          <a:noFill/>
          <a:ln cap="flat" cmpd="sng" w="9525">
            <a:solidFill>
              <a:schemeClr val="lt1"/>
            </a:solidFill>
            <a:prstDash val="solid"/>
            <a:miter lim="800000"/>
            <a:headEnd len="med" w="med" type="none"/>
            <a:tailEnd len="med" w="med" type="triangle"/>
          </a:ln>
        </p:spPr>
      </p:cxnSp>
      <p:sp>
        <p:nvSpPr>
          <p:cNvPr id="278" name="Google Shape;278;p30"/>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Stroustrup/Programming Nov'13</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1"/>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Map</a:t>
            </a:r>
            <a:endParaRPr/>
          </a:p>
        </p:txBody>
      </p:sp>
      <p:sp>
        <p:nvSpPr>
          <p:cNvPr id="284" name="Google Shape;284;p31"/>
          <p:cNvSpPr txBox="1"/>
          <p:nvPr>
            <p:ph idx="1" type="body"/>
          </p:nvPr>
        </p:nvSpPr>
        <p:spPr>
          <a:xfrm>
            <a:off x="457200" y="1600200"/>
            <a:ext cx="8229600" cy="160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After </a:t>
            </a:r>
            <a:r>
              <a:rPr b="1" i="0" lang="en-US" sz="2400" u="none">
                <a:solidFill>
                  <a:schemeClr val="lt1"/>
                </a:solidFill>
                <a:latin typeface="Times New Roman"/>
                <a:ea typeface="Times New Roman"/>
                <a:cs typeface="Times New Roman"/>
                <a:sym typeface="Times New Roman"/>
              </a:rPr>
              <a:t>vector</a:t>
            </a:r>
            <a:r>
              <a:rPr b="0" i="0" lang="en-US" sz="2400" u="none">
                <a:solidFill>
                  <a:schemeClr val="lt1"/>
                </a:solidFill>
                <a:latin typeface="Times New Roman"/>
                <a:ea typeface="Times New Roman"/>
                <a:cs typeface="Times New Roman"/>
                <a:sym typeface="Times New Roman"/>
              </a:rPr>
              <a:t>, </a:t>
            </a:r>
            <a:r>
              <a:rPr b="1" i="0" lang="en-US" sz="2400" u="none">
                <a:solidFill>
                  <a:schemeClr val="lt1"/>
                </a:solidFill>
                <a:latin typeface="Times New Roman"/>
                <a:ea typeface="Times New Roman"/>
                <a:cs typeface="Times New Roman"/>
                <a:sym typeface="Times New Roman"/>
              </a:rPr>
              <a:t>map</a:t>
            </a:r>
            <a:r>
              <a:rPr b="0" i="0" lang="en-US" sz="2400" u="none">
                <a:solidFill>
                  <a:schemeClr val="lt1"/>
                </a:solidFill>
                <a:latin typeface="Times New Roman"/>
                <a:ea typeface="Times New Roman"/>
                <a:cs typeface="Times New Roman"/>
                <a:sym typeface="Times New Roman"/>
              </a:rPr>
              <a:t> is the most useful standard library container</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Maps (and/or hash tables) are the backbone of scripting languages </a:t>
            </a:r>
            <a:endParaRPr/>
          </a:p>
          <a:p>
            <a:pPr indent="-342900" lvl="0" marL="342900" marR="0" rtl="0" algn="l">
              <a:lnSpc>
                <a:spcPct val="80000"/>
              </a:lnSpc>
              <a:spcBef>
                <a:spcPts val="48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A </a:t>
            </a:r>
            <a:r>
              <a:rPr b="1" i="0" lang="en-US" sz="2400" u="none">
                <a:solidFill>
                  <a:schemeClr val="lt1"/>
                </a:solidFill>
                <a:latin typeface="Times New Roman"/>
                <a:ea typeface="Times New Roman"/>
                <a:cs typeface="Times New Roman"/>
                <a:sym typeface="Times New Roman"/>
              </a:rPr>
              <a:t>map</a:t>
            </a:r>
            <a:r>
              <a:rPr b="0" i="0" lang="en-US" sz="2400" u="none">
                <a:solidFill>
                  <a:schemeClr val="lt1"/>
                </a:solidFill>
                <a:latin typeface="Times New Roman"/>
                <a:ea typeface="Times New Roman"/>
                <a:cs typeface="Times New Roman"/>
                <a:sym typeface="Times New Roman"/>
              </a:rPr>
              <a:t> is really an ordered balanced binary tree</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By default ordered by </a:t>
            </a:r>
            <a:r>
              <a:rPr b="1" i="0" lang="en-US" sz="2000" u="none" cap="none" strike="noStrike">
                <a:solidFill>
                  <a:schemeClr val="lt1"/>
                </a:solidFill>
                <a:latin typeface="Times New Roman"/>
                <a:ea typeface="Times New Roman"/>
                <a:cs typeface="Times New Roman"/>
                <a:sym typeface="Times New Roman"/>
              </a:rPr>
              <a:t>&lt; </a:t>
            </a:r>
            <a:r>
              <a:rPr b="0" i="0" lang="en-US" sz="2000" u="none" cap="none" strike="noStrike">
                <a:solidFill>
                  <a:schemeClr val="lt1"/>
                </a:solidFill>
                <a:latin typeface="Times New Roman"/>
                <a:ea typeface="Times New Roman"/>
                <a:cs typeface="Times New Roman"/>
                <a:sym typeface="Times New Roman"/>
              </a:rPr>
              <a:t>(less than)</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For example, </a:t>
            </a:r>
            <a:r>
              <a:rPr b="1" i="0" lang="en-US" sz="2000" u="none" cap="none" strike="noStrike">
                <a:solidFill>
                  <a:schemeClr val="lt1"/>
                </a:solidFill>
                <a:latin typeface="Times New Roman"/>
                <a:ea typeface="Times New Roman"/>
                <a:cs typeface="Times New Roman"/>
                <a:sym typeface="Times New Roman"/>
              </a:rPr>
              <a:t>map&lt;string,int&gt; fruits</a:t>
            </a:r>
            <a:r>
              <a:rPr b="0" i="0" lang="en-US" sz="2000" u="none" cap="none" strike="noStrike">
                <a:solidFill>
                  <a:schemeClr val="lt1"/>
                </a:solidFill>
                <a:latin typeface="Times New Roman"/>
                <a:ea typeface="Times New Roman"/>
                <a:cs typeface="Times New Roman"/>
                <a:sym typeface="Times New Roman"/>
              </a:rPr>
              <a:t>;</a:t>
            </a:r>
            <a:endParaRPr/>
          </a:p>
        </p:txBody>
      </p:sp>
      <p:sp>
        <p:nvSpPr>
          <p:cNvPr id="285" name="Google Shape;285;p31"/>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286" name="Google Shape;286;p31"/>
          <p:cNvSpPr txBox="1"/>
          <p:nvPr/>
        </p:nvSpPr>
        <p:spPr>
          <a:xfrm>
            <a:off x="3886200" y="3733800"/>
            <a:ext cx="1219200" cy="457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Orange  99</a:t>
            </a:r>
            <a:endParaRPr/>
          </a:p>
        </p:txBody>
      </p:sp>
      <p:sp>
        <p:nvSpPr>
          <p:cNvPr id="287" name="Google Shape;287;p31"/>
          <p:cNvSpPr txBox="1"/>
          <p:nvPr/>
        </p:nvSpPr>
        <p:spPr>
          <a:xfrm>
            <a:off x="4572000" y="5867400"/>
            <a:ext cx="1219200" cy="457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Plum  8</a:t>
            </a:r>
            <a:endParaRPr/>
          </a:p>
        </p:txBody>
      </p:sp>
      <p:sp>
        <p:nvSpPr>
          <p:cNvPr id="288" name="Google Shape;288;p31"/>
          <p:cNvSpPr txBox="1"/>
          <p:nvPr/>
        </p:nvSpPr>
        <p:spPr>
          <a:xfrm>
            <a:off x="3048000" y="5867400"/>
            <a:ext cx="1219200" cy="457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Kiwi  2345</a:t>
            </a:r>
            <a:endParaRPr/>
          </a:p>
        </p:txBody>
      </p:sp>
      <p:sp>
        <p:nvSpPr>
          <p:cNvPr id="289" name="Google Shape;289;p31"/>
          <p:cNvSpPr txBox="1"/>
          <p:nvPr/>
        </p:nvSpPr>
        <p:spPr>
          <a:xfrm>
            <a:off x="1447800" y="5867400"/>
            <a:ext cx="1219200" cy="457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Apple   7</a:t>
            </a:r>
            <a:endParaRPr/>
          </a:p>
        </p:txBody>
      </p:sp>
      <p:sp>
        <p:nvSpPr>
          <p:cNvPr id="290" name="Google Shape;290;p31"/>
          <p:cNvSpPr txBox="1"/>
          <p:nvPr/>
        </p:nvSpPr>
        <p:spPr>
          <a:xfrm>
            <a:off x="5105400" y="4800600"/>
            <a:ext cx="1219200" cy="457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Quince  0</a:t>
            </a:r>
            <a:endParaRPr/>
          </a:p>
        </p:txBody>
      </p:sp>
      <p:sp>
        <p:nvSpPr>
          <p:cNvPr id="291" name="Google Shape;291;p31"/>
          <p:cNvSpPr txBox="1"/>
          <p:nvPr/>
        </p:nvSpPr>
        <p:spPr>
          <a:xfrm>
            <a:off x="2590800" y="4800600"/>
            <a:ext cx="1219200" cy="457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Grape  100</a:t>
            </a:r>
            <a:endParaRPr/>
          </a:p>
        </p:txBody>
      </p:sp>
      <p:sp>
        <p:nvSpPr>
          <p:cNvPr id="292" name="Google Shape;292;p31"/>
          <p:cNvSpPr txBox="1"/>
          <p:nvPr/>
        </p:nvSpPr>
        <p:spPr>
          <a:xfrm>
            <a:off x="3048000" y="3733800"/>
            <a:ext cx="990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fruits:</a:t>
            </a:r>
            <a:endParaRPr/>
          </a:p>
        </p:txBody>
      </p:sp>
      <p:cxnSp>
        <p:nvCxnSpPr>
          <p:cNvPr id="293" name="Google Shape;293;p31"/>
          <p:cNvCxnSpPr/>
          <p:nvPr/>
        </p:nvCxnSpPr>
        <p:spPr>
          <a:xfrm flipH="1">
            <a:off x="3200400" y="4191000"/>
            <a:ext cx="1295400" cy="609600"/>
          </a:xfrm>
          <a:prstGeom prst="straightConnector1">
            <a:avLst/>
          </a:prstGeom>
          <a:noFill/>
          <a:ln cap="flat" cmpd="sng" w="9525">
            <a:solidFill>
              <a:schemeClr val="lt1"/>
            </a:solidFill>
            <a:prstDash val="solid"/>
            <a:miter lim="800000"/>
            <a:headEnd len="med" w="med" type="none"/>
            <a:tailEnd len="med" w="med" type="triangle"/>
          </a:ln>
        </p:spPr>
      </p:cxnSp>
      <p:cxnSp>
        <p:nvCxnSpPr>
          <p:cNvPr id="294" name="Google Shape;294;p31"/>
          <p:cNvCxnSpPr/>
          <p:nvPr/>
        </p:nvCxnSpPr>
        <p:spPr>
          <a:xfrm>
            <a:off x="4495800" y="4191000"/>
            <a:ext cx="1219200" cy="609600"/>
          </a:xfrm>
          <a:prstGeom prst="straightConnector1">
            <a:avLst/>
          </a:prstGeom>
          <a:noFill/>
          <a:ln cap="flat" cmpd="sng" w="9525">
            <a:solidFill>
              <a:schemeClr val="lt1"/>
            </a:solidFill>
            <a:prstDash val="solid"/>
            <a:miter lim="800000"/>
            <a:headEnd len="med" w="med" type="none"/>
            <a:tailEnd len="med" w="med" type="triangle"/>
          </a:ln>
        </p:spPr>
      </p:cxnSp>
      <p:cxnSp>
        <p:nvCxnSpPr>
          <p:cNvPr id="295" name="Google Shape;295;p31"/>
          <p:cNvCxnSpPr/>
          <p:nvPr/>
        </p:nvCxnSpPr>
        <p:spPr>
          <a:xfrm flipH="1">
            <a:off x="5181600" y="5257800"/>
            <a:ext cx="533400" cy="609600"/>
          </a:xfrm>
          <a:prstGeom prst="straightConnector1">
            <a:avLst/>
          </a:prstGeom>
          <a:noFill/>
          <a:ln cap="flat" cmpd="sng" w="9525">
            <a:solidFill>
              <a:schemeClr val="lt1"/>
            </a:solidFill>
            <a:prstDash val="solid"/>
            <a:miter lim="800000"/>
            <a:headEnd len="med" w="med" type="none"/>
            <a:tailEnd len="med" w="med" type="triangle"/>
          </a:ln>
        </p:spPr>
      </p:cxnSp>
      <p:cxnSp>
        <p:nvCxnSpPr>
          <p:cNvPr id="296" name="Google Shape;296;p31"/>
          <p:cNvCxnSpPr/>
          <p:nvPr/>
        </p:nvCxnSpPr>
        <p:spPr>
          <a:xfrm>
            <a:off x="3200400" y="5257800"/>
            <a:ext cx="457200" cy="609600"/>
          </a:xfrm>
          <a:prstGeom prst="straightConnector1">
            <a:avLst/>
          </a:prstGeom>
          <a:noFill/>
          <a:ln cap="flat" cmpd="sng" w="9525">
            <a:solidFill>
              <a:schemeClr val="lt1"/>
            </a:solidFill>
            <a:prstDash val="solid"/>
            <a:miter lim="800000"/>
            <a:headEnd len="med" w="med" type="none"/>
            <a:tailEnd len="med" w="med" type="triangle"/>
          </a:ln>
        </p:spPr>
      </p:cxnSp>
      <p:cxnSp>
        <p:nvCxnSpPr>
          <p:cNvPr id="297" name="Google Shape;297;p31"/>
          <p:cNvCxnSpPr/>
          <p:nvPr/>
        </p:nvCxnSpPr>
        <p:spPr>
          <a:xfrm flipH="1">
            <a:off x="2057400" y="5257800"/>
            <a:ext cx="1143000" cy="609600"/>
          </a:xfrm>
          <a:prstGeom prst="straightConnector1">
            <a:avLst/>
          </a:prstGeom>
          <a:noFill/>
          <a:ln cap="flat" cmpd="sng" w="9525">
            <a:solidFill>
              <a:schemeClr val="lt1"/>
            </a:solidFill>
            <a:prstDash val="solid"/>
            <a:miter lim="800000"/>
            <a:headEnd len="med" w="med" type="none"/>
            <a:tailEnd len="med" w="med" type="triangle"/>
          </a:ln>
        </p:spPr>
      </p:cxnSp>
      <p:sp>
        <p:nvSpPr>
          <p:cNvPr id="298" name="Google Shape;298;p31"/>
          <p:cNvSpPr txBox="1"/>
          <p:nvPr/>
        </p:nvSpPr>
        <p:spPr>
          <a:xfrm>
            <a:off x="7467600" y="2971800"/>
            <a:ext cx="1447800" cy="17526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Key first</a:t>
            </a:r>
            <a:endParaRPr/>
          </a:p>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Value second</a:t>
            </a:r>
            <a:endParaRPr/>
          </a:p>
          <a:p>
            <a:pPr indent="0" lvl="0" marL="0" marR="0" rtl="0" algn="ctr">
              <a:lnSpc>
                <a:spcPct val="100000"/>
              </a:lnSpc>
              <a:spcBef>
                <a:spcPts val="0"/>
              </a:spcBef>
              <a:spcAft>
                <a:spcPts val="0"/>
              </a:spcAft>
              <a:buClr>
                <a:schemeClr val="lt1"/>
              </a:buClr>
              <a:buSzPts val="1800"/>
              <a:buFont typeface="Arial"/>
              <a:buNone/>
            </a:pPr>
            <a:r>
              <a:t/>
            </a:r>
            <a:endParaRPr b="0" i="0" sz="1800" u="none">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Node* left</a:t>
            </a:r>
            <a:endParaRPr/>
          </a:p>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Node* right</a:t>
            </a:r>
            <a:endParaRPr/>
          </a:p>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a:t>
            </a:r>
            <a:endParaRPr/>
          </a:p>
        </p:txBody>
      </p:sp>
      <p:sp>
        <p:nvSpPr>
          <p:cNvPr id="299" name="Google Shape;299;p31"/>
          <p:cNvSpPr txBox="1"/>
          <p:nvPr/>
        </p:nvSpPr>
        <p:spPr>
          <a:xfrm>
            <a:off x="6248400" y="2819400"/>
            <a:ext cx="1295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Map node:</a:t>
            </a:r>
            <a:endParaRPr/>
          </a:p>
        </p:txBody>
      </p:sp>
      <p:cxnSp>
        <p:nvCxnSpPr>
          <p:cNvPr id="300" name="Google Shape;300;p31"/>
          <p:cNvCxnSpPr/>
          <p:nvPr/>
        </p:nvCxnSpPr>
        <p:spPr>
          <a:xfrm>
            <a:off x="7467600" y="3848100"/>
            <a:ext cx="1447800" cy="0"/>
          </a:xfrm>
          <a:prstGeom prst="straightConnector1">
            <a:avLst/>
          </a:prstGeom>
          <a:noFill/>
          <a:ln cap="flat" cmpd="sng" w="9525">
            <a:solidFill>
              <a:schemeClr val="lt1"/>
            </a:solidFill>
            <a:prstDash val="solid"/>
            <a:miter lim="800000"/>
            <a:headEnd len="med" w="med" type="none"/>
            <a:tailEnd len="med" w="med" type="none"/>
          </a:ln>
        </p:spPr>
      </p:cxnSp>
      <p:sp>
        <p:nvSpPr>
          <p:cNvPr id="301" name="Google Shape;301;p31"/>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Stroustrup/Programming Nov'13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4" name="Shape 94"/>
        <p:cNvGrpSpPr/>
        <p:nvPr/>
      </p:nvGrpSpPr>
      <p:grpSpPr>
        <a:xfrm>
          <a:off x="0" y="0"/>
          <a:ext cx="0" cy="0"/>
          <a:chOff x="0" y="0"/>
          <a:chExt cx="0" cy="0"/>
        </a:xfrm>
      </p:grpSpPr>
      <p:sp>
        <p:nvSpPr>
          <p:cNvPr id="95" name="Google Shape;95;p14"/>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Abstract</a:t>
            </a:r>
            <a:endParaRPr/>
          </a:p>
        </p:txBody>
      </p:sp>
      <p:sp>
        <p:nvSpPr>
          <p:cNvPr id="96" name="Google Shape;96;p14"/>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1820"/>
              <a:buFont typeface="Noto Sans Symbols"/>
              <a:buChar char="■"/>
            </a:pPr>
            <a:r>
              <a:rPr b="0" i="0" lang="en-US" sz="2800" u="none" cap="none" strike="noStrike">
                <a:solidFill>
                  <a:schemeClr val="lt1"/>
                </a:solidFill>
                <a:latin typeface="Times New Roman"/>
                <a:ea typeface="Times New Roman"/>
                <a:cs typeface="Times New Roman"/>
                <a:sym typeface="Times New Roman"/>
              </a:rPr>
              <a:t>This talk presents the idea of STL algorithms and introduces map as an example of a container.</a:t>
            </a:r>
            <a:endParaRPr/>
          </a:p>
        </p:txBody>
      </p:sp>
      <p:sp>
        <p:nvSpPr>
          <p:cNvPr id="97" name="Google Shape;97;p14"/>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cap="none" strike="noStrike">
                <a:solidFill>
                  <a:schemeClr val="lt1"/>
                </a:solidFill>
                <a:latin typeface="Arial"/>
                <a:ea typeface="Arial"/>
                <a:cs typeface="Arial"/>
                <a:sym typeface="Arial"/>
              </a:rPr>
              <a:t>‹#›</a:t>
            </a:fld>
            <a:endParaRPr/>
          </a:p>
        </p:txBody>
      </p:sp>
      <p:sp>
        <p:nvSpPr>
          <p:cNvPr id="98" name="Google Shape;98;p14"/>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Stroustrup/Programming Nov'13</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2"/>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Map</a:t>
            </a:r>
            <a:endParaRPr/>
          </a:p>
        </p:txBody>
      </p:sp>
      <p:sp>
        <p:nvSpPr>
          <p:cNvPr id="307" name="Google Shape;307;p32"/>
          <p:cNvSpPr txBox="1"/>
          <p:nvPr>
            <p:ph idx="1" type="body"/>
          </p:nvPr>
        </p:nvSpPr>
        <p:spPr>
          <a:xfrm>
            <a:off x="457200" y="1447800"/>
            <a:ext cx="86868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a:t>
            </a:r>
            <a:r>
              <a:rPr b="0" i="1" lang="en-US" sz="1800" u="none">
                <a:solidFill>
                  <a:schemeClr val="lt1"/>
                </a:solidFill>
                <a:latin typeface="Times New Roman"/>
                <a:ea typeface="Times New Roman"/>
                <a:cs typeface="Times New Roman"/>
                <a:sym typeface="Times New Roman"/>
              </a:rPr>
              <a:t>note the similarity to</a:t>
            </a:r>
            <a:r>
              <a:rPr b="1" i="1" lang="en-US" sz="1800" u="none">
                <a:solidFill>
                  <a:schemeClr val="lt1"/>
                </a:solidFill>
                <a:latin typeface="Times New Roman"/>
                <a:ea typeface="Times New Roman"/>
                <a:cs typeface="Times New Roman"/>
                <a:sym typeface="Times New Roman"/>
              </a:rPr>
              <a:t> vector </a:t>
            </a:r>
            <a:r>
              <a:rPr b="0" i="1" lang="en-US" sz="1800" u="none">
                <a:solidFill>
                  <a:schemeClr val="lt1"/>
                </a:solidFill>
                <a:latin typeface="Times New Roman"/>
                <a:ea typeface="Times New Roman"/>
                <a:cs typeface="Times New Roman"/>
                <a:sym typeface="Times New Roman"/>
              </a:rPr>
              <a:t>and  </a:t>
            </a:r>
            <a:r>
              <a:rPr b="1" i="1" lang="en-US" sz="1800" u="none">
                <a:solidFill>
                  <a:schemeClr val="lt1"/>
                </a:solidFill>
                <a:latin typeface="Times New Roman"/>
                <a:ea typeface="Times New Roman"/>
                <a:cs typeface="Times New Roman"/>
                <a:sym typeface="Times New Roman"/>
              </a:rPr>
              <a:t>list</a:t>
            </a:r>
            <a:endParaRPr/>
          </a:p>
          <a:p>
            <a:pPr indent="-342900" lvl="0" marL="342900" marR="0" rtl="0" algn="l">
              <a:lnSpc>
                <a:spcPct val="80000"/>
              </a:lnSpc>
              <a:spcBef>
                <a:spcPts val="180"/>
              </a:spcBef>
              <a:spcAft>
                <a:spcPts val="0"/>
              </a:spcAft>
              <a:buClr>
                <a:schemeClr val="hlink"/>
              </a:buClr>
              <a:buSzPts val="585"/>
              <a:buFont typeface="Noto Sans Symbols"/>
              <a:buNone/>
            </a:pPr>
            <a:r>
              <a:t/>
            </a:r>
            <a:endParaRPr b="1" i="0" sz="9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template&lt;class Key, class Value&gt; class map {</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 </a:t>
            </a:r>
            <a:r>
              <a:rPr b="0" i="0" lang="en-US" sz="18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360"/>
              </a:spcBef>
              <a:spcAft>
                <a:spcPts val="0"/>
              </a:spcAft>
              <a:buClr>
                <a:schemeClr val="hlink"/>
              </a:buClr>
              <a:buSzPts val="1170"/>
              <a:buFont typeface="Noto Sans Symbols"/>
              <a:buNone/>
            </a:pPr>
            <a:r>
              <a:rPr b="0" i="0" lang="en-US" sz="1800" u="none">
                <a:solidFill>
                  <a:schemeClr val="lt1"/>
                </a:solidFill>
                <a:latin typeface="Times New Roman"/>
                <a:ea typeface="Times New Roman"/>
                <a:cs typeface="Times New Roman"/>
                <a:sym typeface="Times New Roman"/>
              </a:rPr>
              <a:t>	</a:t>
            </a:r>
            <a:r>
              <a:rPr b="1" i="0" lang="en-US" sz="1800" u="none">
                <a:solidFill>
                  <a:schemeClr val="lt1"/>
                </a:solidFill>
                <a:latin typeface="Times New Roman"/>
                <a:ea typeface="Times New Roman"/>
                <a:cs typeface="Times New Roman"/>
                <a:sym typeface="Times New Roman"/>
              </a:rPr>
              <a:t>using value_type = pair&lt;Key,Value&gt;;	// </a:t>
            </a:r>
            <a:r>
              <a:rPr b="0" i="1" lang="en-US" sz="1800" u="none">
                <a:solidFill>
                  <a:schemeClr val="lt1"/>
                </a:solidFill>
                <a:latin typeface="Times New Roman"/>
                <a:ea typeface="Times New Roman"/>
                <a:cs typeface="Times New Roman"/>
                <a:sym typeface="Times New Roman"/>
              </a:rPr>
              <a:t>a map deals in (Key,Value) pairs</a:t>
            </a:r>
            <a:endParaRPr/>
          </a:p>
          <a:p>
            <a:pPr indent="-342900" lvl="0" marL="342900" marR="0" rtl="0" algn="l">
              <a:lnSpc>
                <a:spcPct val="80000"/>
              </a:lnSpc>
              <a:spcBef>
                <a:spcPts val="180"/>
              </a:spcBef>
              <a:spcAft>
                <a:spcPts val="0"/>
              </a:spcAft>
              <a:buClr>
                <a:schemeClr val="hlink"/>
              </a:buClr>
              <a:buSzPts val="585"/>
              <a:buFont typeface="Noto Sans Symbols"/>
              <a:buNone/>
            </a:pPr>
            <a:r>
              <a:t/>
            </a:r>
            <a:endParaRPr b="0" i="0" sz="9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using iterator = ???;                // </a:t>
            </a:r>
            <a:r>
              <a:rPr b="0" i="1" lang="en-US" sz="1800" u="none">
                <a:solidFill>
                  <a:schemeClr val="lt1"/>
                </a:solidFill>
                <a:latin typeface="Times New Roman"/>
                <a:ea typeface="Times New Roman"/>
                <a:cs typeface="Times New Roman"/>
                <a:sym typeface="Times New Roman"/>
              </a:rPr>
              <a:t>probably a pointer to a tree node</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using const_iterator = ???;</a:t>
            </a:r>
            <a:endParaRPr/>
          </a:p>
          <a:p>
            <a:pPr indent="-342900" lvl="0" marL="342900" marR="0" rtl="0" algn="l">
              <a:lnSpc>
                <a:spcPct val="80000"/>
              </a:lnSpc>
              <a:spcBef>
                <a:spcPts val="180"/>
              </a:spcBef>
              <a:spcAft>
                <a:spcPts val="0"/>
              </a:spcAft>
              <a:buClr>
                <a:schemeClr val="hlink"/>
              </a:buClr>
              <a:buSzPts val="585"/>
              <a:buFont typeface="Noto Sans Symbols"/>
              <a:buNone/>
            </a:pPr>
            <a:r>
              <a:t/>
            </a:r>
            <a:endParaRPr b="1" i="0" sz="9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iterator begin();	// </a:t>
            </a:r>
            <a:r>
              <a:rPr b="0" i="1" lang="en-US" sz="1800" u="none">
                <a:solidFill>
                  <a:schemeClr val="lt1"/>
                </a:solidFill>
                <a:latin typeface="Times New Roman"/>
                <a:ea typeface="Times New Roman"/>
                <a:cs typeface="Times New Roman"/>
                <a:sym typeface="Times New Roman"/>
              </a:rPr>
              <a:t>points to first element</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iterator end();		// </a:t>
            </a:r>
            <a:r>
              <a:rPr b="0" i="1" lang="en-US" sz="1800" u="none">
                <a:solidFill>
                  <a:schemeClr val="lt1"/>
                </a:solidFill>
                <a:latin typeface="Times New Roman"/>
                <a:ea typeface="Times New Roman"/>
                <a:cs typeface="Times New Roman"/>
                <a:sym typeface="Times New Roman"/>
              </a:rPr>
              <a:t>points to one beyond the last element</a:t>
            </a:r>
            <a:endParaRPr/>
          </a:p>
          <a:p>
            <a:pPr indent="-342900" lvl="0" marL="342900" marR="0" rtl="0" algn="l">
              <a:lnSpc>
                <a:spcPct val="80000"/>
              </a:lnSpc>
              <a:spcBef>
                <a:spcPts val="180"/>
              </a:spcBef>
              <a:spcAft>
                <a:spcPts val="0"/>
              </a:spcAft>
              <a:buClr>
                <a:schemeClr val="hlink"/>
              </a:buClr>
              <a:buSzPts val="585"/>
              <a:buFont typeface="Noto Sans Symbols"/>
              <a:buNone/>
            </a:pPr>
            <a:r>
              <a:t/>
            </a:r>
            <a:endParaRPr b="0" i="0" sz="9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360"/>
              </a:spcBef>
              <a:spcAft>
                <a:spcPts val="0"/>
              </a:spcAft>
              <a:buClr>
                <a:schemeClr val="hlink"/>
              </a:buClr>
              <a:buSzPts val="1170"/>
              <a:buFont typeface="Noto Sans Symbols"/>
              <a:buNone/>
            </a:pPr>
            <a:r>
              <a:rPr b="0" i="0" lang="en-US" sz="1800" u="none">
                <a:solidFill>
                  <a:schemeClr val="lt1"/>
                </a:solidFill>
                <a:latin typeface="Times New Roman"/>
                <a:ea typeface="Times New Roman"/>
                <a:cs typeface="Times New Roman"/>
                <a:sym typeface="Times New Roman"/>
              </a:rPr>
              <a:t>	</a:t>
            </a:r>
            <a:r>
              <a:rPr b="1" i="0" lang="en-US" sz="1800" u="none">
                <a:solidFill>
                  <a:schemeClr val="lt1"/>
                </a:solidFill>
                <a:latin typeface="Times New Roman"/>
                <a:ea typeface="Times New Roman"/>
                <a:cs typeface="Times New Roman"/>
                <a:sym typeface="Times New Roman"/>
              </a:rPr>
              <a:t>Value&amp; operator[ ](const Key&amp;);	// </a:t>
            </a:r>
            <a:r>
              <a:rPr b="0" i="1" lang="en-US" sz="1800" u="none">
                <a:solidFill>
                  <a:schemeClr val="lt1"/>
                </a:solidFill>
                <a:latin typeface="Times New Roman"/>
                <a:ea typeface="Times New Roman"/>
                <a:cs typeface="Times New Roman"/>
                <a:sym typeface="Times New Roman"/>
              </a:rPr>
              <a:t>get Value for Key; creates pair if</a:t>
            </a:r>
            <a:endParaRPr b="1" i="0" sz="18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360"/>
              </a:spcBef>
              <a:spcAft>
                <a:spcPts val="0"/>
              </a:spcAft>
              <a:buClr>
                <a:schemeClr val="hlink"/>
              </a:buClr>
              <a:buSzPts val="585"/>
              <a:buFont typeface="Noto Sans Symbols"/>
              <a:buNone/>
            </a:pPr>
            <a:r>
              <a:rPr b="1" i="0" lang="en-US" sz="900" u="none">
                <a:solidFill>
                  <a:schemeClr val="lt1"/>
                </a:solidFill>
                <a:latin typeface="Times New Roman"/>
                <a:ea typeface="Times New Roman"/>
                <a:cs typeface="Times New Roman"/>
                <a:sym typeface="Times New Roman"/>
              </a:rPr>
              <a:t>					  </a:t>
            </a:r>
            <a:r>
              <a:rPr b="1" i="0" lang="en-US" sz="1800" u="none">
                <a:solidFill>
                  <a:schemeClr val="lt1"/>
                </a:solidFill>
                <a:latin typeface="Times New Roman"/>
                <a:ea typeface="Times New Roman"/>
                <a:cs typeface="Times New Roman"/>
                <a:sym typeface="Times New Roman"/>
              </a:rPr>
              <a:t>// </a:t>
            </a:r>
            <a:r>
              <a:rPr b="0" i="1" lang="en-US" sz="1800" u="none">
                <a:solidFill>
                  <a:schemeClr val="lt1"/>
                </a:solidFill>
                <a:latin typeface="Times New Roman"/>
                <a:ea typeface="Times New Roman"/>
                <a:cs typeface="Times New Roman"/>
                <a:sym typeface="Times New Roman"/>
              </a:rPr>
              <a:t>necessary, using Value( )</a:t>
            </a:r>
            <a:r>
              <a:rPr b="1" i="0" lang="en-US" sz="1800" u="none">
                <a:solidFill>
                  <a:schemeClr val="lt1"/>
                </a:solidFill>
                <a:latin typeface="Times New Roman"/>
                <a:ea typeface="Times New Roman"/>
                <a:cs typeface="Times New Roman"/>
                <a:sym typeface="Times New Roman"/>
              </a:rPr>
              <a:t>	</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iterator find(const Key&amp; k);	// </a:t>
            </a:r>
            <a:r>
              <a:rPr b="0" i="1" lang="en-US" sz="1800" u="none">
                <a:solidFill>
                  <a:schemeClr val="lt1"/>
                </a:solidFill>
                <a:latin typeface="Times New Roman"/>
                <a:ea typeface="Times New Roman"/>
                <a:cs typeface="Times New Roman"/>
                <a:sym typeface="Times New Roman"/>
              </a:rPr>
              <a:t>is there an entry for</a:t>
            </a:r>
            <a:r>
              <a:rPr b="1" i="1" lang="en-US" sz="1800" u="none">
                <a:solidFill>
                  <a:schemeClr val="lt1"/>
                </a:solidFill>
                <a:latin typeface="Times New Roman"/>
                <a:ea typeface="Times New Roman"/>
                <a:cs typeface="Times New Roman"/>
                <a:sym typeface="Times New Roman"/>
              </a:rPr>
              <a:t> k?</a:t>
            </a:r>
            <a:endParaRPr/>
          </a:p>
          <a:p>
            <a:pPr indent="-342900" lvl="0" marL="342900" marR="0" rtl="0" algn="l">
              <a:lnSpc>
                <a:spcPct val="80000"/>
              </a:lnSpc>
              <a:spcBef>
                <a:spcPts val="180"/>
              </a:spcBef>
              <a:spcAft>
                <a:spcPts val="0"/>
              </a:spcAft>
              <a:buClr>
                <a:schemeClr val="hlink"/>
              </a:buClr>
              <a:buSzPts val="585"/>
              <a:buFont typeface="Noto Sans Symbols"/>
              <a:buNone/>
            </a:pPr>
            <a:r>
              <a:t/>
            </a:r>
            <a:endParaRPr b="1" i="0" sz="9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void erase(iterator p);		// </a:t>
            </a:r>
            <a:r>
              <a:rPr b="0" i="1" lang="en-US" sz="1800" u="none">
                <a:solidFill>
                  <a:schemeClr val="lt1"/>
                </a:solidFill>
                <a:latin typeface="Times New Roman"/>
                <a:ea typeface="Times New Roman"/>
                <a:cs typeface="Times New Roman"/>
                <a:sym typeface="Times New Roman"/>
              </a:rPr>
              <a:t>remove element pointed to by</a:t>
            </a:r>
            <a:r>
              <a:rPr b="1" i="1" lang="en-US" sz="1800" u="none">
                <a:solidFill>
                  <a:schemeClr val="lt1"/>
                </a:solidFill>
                <a:latin typeface="Times New Roman"/>
                <a:ea typeface="Times New Roman"/>
                <a:cs typeface="Times New Roman"/>
                <a:sym typeface="Times New Roman"/>
              </a:rPr>
              <a:t> p</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pair&lt;iterator, bool&gt; insert(const value_type&amp;);       // </a:t>
            </a:r>
            <a:r>
              <a:rPr b="0" i="1" lang="en-US" sz="1800" u="none">
                <a:solidFill>
                  <a:schemeClr val="lt1"/>
                </a:solidFill>
                <a:latin typeface="Times New Roman"/>
                <a:ea typeface="Times New Roman"/>
                <a:cs typeface="Times New Roman"/>
                <a:sym typeface="Times New Roman"/>
              </a:rPr>
              <a:t>insert new (Key,Value) pair </a:t>
            </a:r>
            <a:endParaRPr b="1" i="1" sz="18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 </a:t>
            </a:r>
            <a:r>
              <a:rPr b="0" i="1" lang="en-US" sz="1800" u="none">
                <a:solidFill>
                  <a:schemeClr val="lt1"/>
                </a:solidFill>
                <a:latin typeface="Times New Roman"/>
                <a:ea typeface="Times New Roman"/>
                <a:cs typeface="Times New Roman"/>
                <a:sym typeface="Times New Roman"/>
              </a:rPr>
              <a:t>…					             </a:t>
            </a:r>
            <a:r>
              <a:rPr b="1" i="0" lang="en-US" sz="1800" u="none">
                <a:solidFill>
                  <a:schemeClr val="lt1"/>
                </a:solidFill>
                <a:latin typeface="Times New Roman"/>
                <a:ea typeface="Times New Roman"/>
                <a:cs typeface="Times New Roman"/>
                <a:sym typeface="Times New Roman"/>
              </a:rPr>
              <a:t>// </a:t>
            </a:r>
            <a:r>
              <a:rPr b="0" i="0" lang="en-US" sz="1800" u="none">
                <a:solidFill>
                  <a:schemeClr val="lt1"/>
                </a:solidFill>
                <a:latin typeface="Times New Roman"/>
                <a:ea typeface="Times New Roman"/>
                <a:cs typeface="Times New Roman"/>
                <a:sym typeface="Times New Roman"/>
              </a:rPr>
              <a:t>the</a:t>
            </a:r>
            <a:r>
              <a:rPr b="1" i="0" lang="en-US" sz="1800" u="none">
                <a:solidFill>
                  <a:schemeClr val="lt1"/>
                </a:solidFill>
                <a:latin typeface="Times New Roman"/>
                <a:ea typeface="Times New Roman"/>
                <a:cs typeface="Times New Roman"/>
                <a:sym typeface="Times New Roman"/>
              </a:rPr>
              <a:t> </a:t>
            </a:r>
            <a:r>
              <a:rPr b="0" i="1" lang="en-US" sz="1800" u="none">
                <a:solidFill>
                  <a:schemeClr val="lt1"/>
                </a:solidFill>
                <a:latin typeface="Times New Roman"/>
                <a:ea typeface="Times New Roman"/>
                <a:cs typeface="Times New Roman"/>
                <a:sym typeface="Times New Roman"/>
              </a:rPr>
              <a:t>bool is false if insert failed</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a:t>
            </a:r>
            <a:endParaRPr/>
          </a:p>
        </p:txBody>
      </p:sp>
      <p:sp>
        <p:nvSpPr>
          <p:cNvPr id="308" name="Google Shape;308;p32"/>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309" name="Google Shape;309;p32"/>
          <p:cNvSpPr txBox="1"/>
          <p:nvPr/>
        </p:nvSpPr>
        <p:spPr>
          <a:xfrm>
            <a:off x="152400" y="457200"/>
            <a:ext cx="2286000" cy="581025"/>
          </a:xfrm>
          <a:prstGeom prst="rect">
            <a:avLst/>
          </a:prstGeom>
          <a:solidFill>
            <a:srgbClr val="99CC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600"/>
              <a:buFont typeface="Arial"/>
              <a:buNone/>
            </a:pPr>
            <a:r>
              <a:rPr b="0" i="0" lang="en-US" sz="1600" u="none">
                <a:solidFill>
                  <a:schemeClr val="lt1"/>
                </a:solidFill>
                <a:latin typeface="Arial"/>
                <a:ea typeface="Arial"/>
                <a:cs typeface="Arial"/>
                <a:sym typeface="Arial"/>
              </a:rPr>
              <a:t>Some implementation defined type</a:t>
            </a:r>
            <a:endParaRPr/>
          </a:p>
        </p:txBody>
      </p:sp>
      <p:cxnSp>
        <p:nvCxnSpPr>
          <p:cNvPr id="310" name="Google Shape;310;p32"/>
          <p:cNvCxnSpPr/>
          <p:nvPr/>
        </p:nvCxnSpPr>
        <p:spPr>
          <a:xfrm>
            <a:off x="1600200" y="838200"/>
            <a:ext cx="990600" cy="1981200"/>
          </a:xfrm>
          <a:prstGeom prst="straightConnector1">
            <a:avLst/>
          </a:prstGeom>
          <a:noFill/>
          <a:ln cap="flat" cmpd="sng" w="9525">
            <a:solidFill>
              <a:schemeClr val="lt1"/>
            </a:solidFill>
            <a:prstDash val="solid"/>
            <a:miter lim="800000"/>
            <a:headEnd len="med" w="med" type="none"/>
            <a:tailEnd len="med" w="med" type="triangle"/>
          </a:ln>
        </p:spPr>
      </p:cxnSp>
      <p:sp>
        <p:nvSpPr>
          <p:cNvPr id="311" name="Google Shape;311;p32"/>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Stroustrup/Programming Nov'13</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3"/>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Map example </a:t>
            </a:r>
            <a:r>
              <a:rPr b="0" i="0" lang="en-US" sz="3200" u="none">
                <a:solidFill>
                  <a:schemeClr val="lt2"/>
                </a:solidFill>
                <a:latin typeface="Times New Roman"/>
                <a:ea typeface="Times New Roman"/>
                <a:cs typeface="Times New Roman"/>
                <a:sym typeface="Times New Roman"/>
              </a:rPr>
              <a:t>(build some maps)</a:t>
            </a:r>
            <a:endParaRPr/>
          </a:p>
        </p:txBody>
      </p:sp>
      <p:sp>
        <p:nvSpPr>
          <p:cNvPr id="317" name="Google Shape;317;p33"/>
          <p:cNvSpPr txBox="1"/>
          <p:nvPr>
            <p:ph idx="1" type="body"/>
          </p:nvPr>
        </p:nvSpPr>
        <p:spPr>
          <a:xfrm>
            <a:off x="457200" y="1219200"/>
            <a:ext cx="84582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map&lt;string,double&gt; dow;	// </a:t>
            </a:r>
            <a:r>
              <a:rPr b="0" i="1" lang="en-US" sz="1800" u="none">
                <a:solidFill>
                  <a:schemeClr val="lt1"/>
                </a:solidFill>
                <a:latin typeface="Times New Roman"/>
                <a:ea typeface="Times New Roman"/>
                <a:cs typeface="Times New Roman"/>
                <a:sym typeface="Times New Roman"/>
              </a:rPr>
              <a:t>Dow-Jones industrial index (symbol,price) , 03/31/2004</a:t>
            </a:r>
            <a:endParaRPr/>
          </a:p>
          <a:p>
            <a:pPr indent="-342900" lvl="0" marL="342900" marR="0" rtl="0" algn="l">
              <a:lnSpc>
                <a:spcPct val="9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 </a:t>
            </a:r>
            <a:r>
              <a:rPr b="0" i="1" lang="en-US" sz="1800" u="none">
                <a:solidFill>
                  <a:schemeClr val="lt1"/>
                </a:solidFill>
                <a:latin typeface="Times New Roman"/>
                <a:ea typeface="Times New Roman"/>
                <a:cs typeface="Times New Roman"/>
                <a:sym typeface="Times New Roman"/>
              </a:rPr>
              <a:t>http://www.djindexes.com/jsp/industrialAverages.jsp?sideMenu=true.html</a:t>
            </a:r>
            <a:endParaRPr/>
          </a:p>
          <a:p>
            <a:pPr indent="-342900" lvl="0" marL="342900" marR="0" rtl="0" algn="l">
              <a:lnSpc>
                <a:spcPct val="9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dow["MMM"] = 81.86; </a:t>
            </a:r>
            <a:endParaRPr/>
          </a:p>
          <a:p>
            <a:pPr indent="-342900" lvl="0" marL="342900" marR="0" rtl="0" algn="l">
              <a:lnSpc>
                <a:spcPct val="9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dow["AA"] = 34.69;</a:t>
            </a:r>
            <a:endParaRPr/>
          </a:p>
          <a:p>
            <a:pPr indent="-342900" lvl="0" marL="342900" marR="0" rtl="0" algn="l">
              <a:lnSpc>
                <a:spcPct val="9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dow["MO"] = 54.45;</a:t>
            </a:r>
            <a:endParaRPr/>
          </a:p>
          <a:p>
            <a:pPr indent="-342900" lvl="0" marL="342900" marR="0" rtl="0" algn="l">
              <a:lnSpc>
                <a:spcPct val="9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a:t>
            </a:r>
            <a:r>
              <a:rPr b="0" i="0" lang="en-US" sz="1800" u="none">
                <a:solidFill>
                  <a:schemeClr val="lt1"/>
                </a:solidFill>
                <a:latin typeface="Times New Roman"/>
                <a:ea typeface="Times New Roman"/>
                <a:cs typeface="Times New Roman"/>
                <a:sym typeface="Times New Roman"/>
              </a:rPr>
              <a:t>…</a:t>
            </a:r>
            <a:endParaRPr/>
          </a:p>
          <a:p>
            <a:pPr indent="-342900" lvl="0" marL="342900" marR="0" rtl="0" algn="l">
              <a:lnSpc>
                <a:spcPct val="9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map&lt;string,double&gt; dow_weight;			// </a:t>
            </a:r>
            <a:r>
              <a:rPr b="0" i="1" lang="en-US" sz="1800" u="none">
                <a:solidFill>
                  <a:schemeClr val="lt1"/>
                </a:solidFill>
                <a:latin typeface="Times New Roman"/>
                <a:ea typeface="Times New Roman"/>
                <a:cs typeface="Times New Roman"/>
                <a:sym typeface="Times New Roman"/>
              </a:rPr>
              <a:t>dow (symbol,weight)</a:t>
            </a:r>
            <a:endParaRPr/>
          </a:p>
          <a:p>
            <a:pPr indent="-342900" lvl="0" marL="342900" marR="0" rtl="0" algn="l">
              <a:lnSpc>
                <a:spcPct val="9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dow_weight.insert(make_pair("MMM", 5.8549));	// </a:t>
            </a:r>
            <a:r>
              <a:rPr b="0" i="1" lang="en-US" sz="1800" u="none">
                <a:solidFill>
                  <a:schemeClr val="lt1"/>
                </a:solidFill>
                <a:latin typeface="Times New Roman"/>
                <a:ea typeface="Times New Roman"/>
                <a:cs typeface="Times New Roman"/>
                <a:sym typeface="Times New Roman"/>
              </a:rPr>
              <a:t>just to show that a </a:t>
            </a:r>
            <a:r>
              <a:rPr b="1" i="1" lang="en-US" sz="1800" u="none">
                <a:solidFill>
                  <a:schemeClr val="lt1"/>
                </a:solidFill>
                <a:latin typeface="Times New Roman"/>
                <a:ea typeface="Times New Roman"/>
                <a:cs typeface="Times New Roman"/>
                <a:sym typeface="Times New Roman"/>
              </a:rPr>
              <a:t>Map</a:t>
            </a:r>
            <a:r>
              <a:rPr b="0" i="1" lang="en-US" sz="1800" u="none">
                <a:solidFill>
                  <a:schemeClr val="lt1"/>
                </a:solidFill>
                <a:latin typeface="Times New Roman"/>
                <a:ea typeface="Times New Roman"/>
                <a:cs typeface="Times New Roman"/>
                <a:sym typeface="Times New Roman"/>
              </a:rPr>
              <a:t> </a:t>
            </a:r>
            <a:r>
              <a:rPr b="0" i="0" lang="en-US" sz="1800" u="none">
                <a:solidFill>
                  <a:schemeClr val="lt1"/>
                </a:solidFill>
                <a:latin typeface="Times New Roman"/>
                <a:ea typeface="Times New Roman"/>
                <a:cs typeface="Times New Roman"/>
                <a:sym typeface="Times New Roman"/>
              </a:rPr>
              <a:t>						</a:t>
            </a:r>
            <a:r>
              <a:rPr b="1" i="0" lang="en-US" sz="1800" u="none">
                <a:solidFill>
                  <a:schemeClr val="lt1"/>
                </a:solidFill>
                <a:latin typeface="Times New Roman"/>
                <a:ea typeface="Times New Roman"/>
                <a:cs typeface="Times New Roman"/>
                <a:sym typeface="Times New Roman"/>
              </a:rPr>
              <a:t>//</a:t>
            </a:r>
            <a:r>
              <a:rPr b="0" i="0" lang="en-US" sz="1800" u="none">
                <a:solidFill>
                  <a:schemeClr val="lt1"/>
                </a:solidFill>
                <a:latin typeface="Times New Roman"/>
                <a:ea typeface="Times New Roman"/>
                <a:cs typeface="Times New Roman"/>
                <a:sym typeface="Times New Roman"/>
              </a:rPr>
              <a:t> </a:t>
            </a:r>
            <a:r>
              <a:rPr b="0" i="1" lang="en-US" sz="1800" u="none">
                <a:solidFill>
                  <a:schemeClr val="lt1"/>
                </a:solidFill>
                <a:latin typeface="Times New Roman"/>
                <a:ea typeface="Times New Roman"/>
                <a:cs typeface="Times New Roman"/>
                <a:sym typeface="Times New Roman"/>
              </a:rPr>
              <a:t>really does hold </a:t>
            </a:r>
            <a:r>
              <a:rPr b="1" i="1" lang="en-US" sz="1800" u="none">
                <a:solidFill>
                  <a:schemeClr val="lt1"/>
                </a:solidFill>
                <a:latin typeface="Times New Roman"/>
                <a:ea typeface="Times New Roman"/>
                <a:cs typeface="Times New Roman"/>
                <a:sym typeface="Times New Roman"/>
              </a:rPr>
              <a:t>pair</a:t>
            </a:r>
            <a:r>
              <a:rPr b="0" i="1" lang="en-US" sz="1800" u="none">
                <a:solidFill>
                  <a:schemeClr val="lt1"/>
                </a:solidFill>
                <a:latin typeface="Times New Roman"/>
                <a:ea typeface="Times New Roman"/>
                <a:cs typeface="Times New Roman"/>
                <a:sym typeface="Times New Roman"/>
              </a:rPr>
              <a:t>s</a:t>
            </a:r>
            <a:endParaRPr/>
          </a:p>
          <a:p>
            <a:pPr indent="-342900" lvl="0" marL="342900" marR="0" rtl="0" algn="l">
              <a:lnSpc>
                <a:spcPct val="9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dow_weight.insert(make_pair("AA",2.4808));</a:t>
            </a:r>
            <a:endParaRPr/>
          </a:p>
          <a:p>
            <a:pPr indent="-342900" lvl="0" marL="342900" marR="0" rtl="0" algn="l">
              <a:lnSpc>
                <a:spcPct val="9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dow_weight.insert(make_pair("MO",3.8940));	      // </a:t>
            </a:r>
            <a:r>
              <a:rPr b="0" i="1" lang="en-US" sz="1800" u="none">
                <a:solidFill>
                  <a:schemeClr val="lt1"/>
                </a:solidFill>
                <a:latin typeface="Times New Roman"/>
                <a:ea typeface="Times New Roman"/>
                <a:cs typeface="Times New Roman"/>
                <a:sym typeface="Times New Roman"/>
              </a:rPr>
              <a:t>and to show that notation matters</a:t>
            </a:r>
            <a:endParaRPr/>
          </a:p>
          <a:p>
            <a:pPr indent="-342900" lvl="0" marL="342900" marR="0" rtl="0" algn="l">
              <a:lnSpc>
                <a:spcPct val="9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a:t>
            </a:r>
            <a:r>
              <a:rPr b="0" i="0" lang="en-US" sz="1800" u="none">
                <a:solidFill>
                  <a:schemeClr val="lt1"/>
                </a:solidFill>
                <a:latin typeface="Times New Roman"/>
                <a:ea typeface="Times New Roman"/>
                <a:cs typeface="Times New Roman"/>
                <a:sym typeface="Times New Roman"/>
              </a:rPr>
              <a:t>…</a:t>
            </a:r>
            <a:endParaRPr/>
          </a:p>
          <a:p>
            <a:pPr indent="-342900" lvl="0" marL="342900" marR="0" rtl="0" algn="l">
              <a:lnSpc>
                <a:spcPct val="9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map&lt;string,string&gt; dow_name;	// </a:t>
            </a:r>
            <a:r>
              <a:rPr b="0" i="1" lang="en-US" sz="1800" u="none">
                <a:solidFill>
                  <a:schemeClr val="lt1"/>
                </a:solidFill>
                <a:latin typeface="Times New Roman"/>
                <a:ea typeface="Times New Roman"/>
                <a:cs typeface="Times New Roman"/>
                <a:sym typeface="Times New Roman"/>
              </a:rPr>
              <a:t>dow (symbol,name)</a:t>
            </a:r>
            <a:endParaRPr/>
          </a:p>
          <a:p>
            <a:pPr indent="-342900" lvl="0" marL="342900" marR="0" rtl="0" algn="l">
              <a:lnSpc>
                <a:spcPct val="9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dow_name["MMM"] = "3M Co."; </a:t>
            </a:r>
            <a:endParaRPr/>
          </a:p>
          <a:p>
            <a:pPr indent="-342900" lvl="0" marL="342900" marR="0" rtl="0" algn="l">
              <a:lnSpc>
                <a:spcPct val="9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dow_name["AA"] = "Alcoa Inc.";</a:t>
            </a:r>
            <a:endParaRPr/>
          </a:p>
          <a:p>
            <a:pPr indent="-342900" lvl="0" marL="342900" marR="0" rtl="0" algn="l">
              <a:lnSpc>
                <a:spcPct val="9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dow_name["MO"] = "Altria Group Inc.";</a:t>
            </a:r>
            <a:endParaRPr/>
          </a:p>
          <a:p>
            <a:pPr indent="-342900" lvl="0" marL="342900" marR="0" rtl="0" algn="l">
              <a:lnSpc>
                <a:spcPct val="9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a:t>
            </a:r>
            <a:r>
              <a:rPr b="0" i="0" lang="en-US" sz="1800" u="none">
                <a:solidFill>
                  <a:schemeClr val="lt1"/>
                </a:solidFill>
                <a:latin typeface="Times New Roman"/>
                <a:ea typeface="Times New Roman"/>
                <a:cs typeface="Times New Roman"/>
                <a:sym typeface="Times New Roman"/>
              </a:rPr>
              <a:t>…</a:t>
            </a:r>
            <a:endParaRPr/>
          </a:p>
        </p:txBody>
      </p:sp>
      <p:sp>
        <p:nvSpPr>
          <p:cNvPr id="318" name="Google Shape;318;p33"/>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319" name="Google Shape;319;p33"/>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Stroustrup/Programming Nov'13</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4"/>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Map example </a:t>
            </a:r>
            <a:r>
              <a:rPr b="0" i="0" lang="en-US" sz="3200" u="none">
                <a:solidFill>
                  <a:schemeClr val="lt2"/>
                </a:solidFill>
                <a:latin typeface="Times New Roman"/>
                <a:ea typeface="Times New Roman"/>
                <a:cs typeface="Times New Roman"/>
                <a:sym typeface="Times New Roman"/>
              </a:rPr>
              <a:t>(some uses)</a:t>
            </a:r>
            <a:endParaRPr/>
          </a:p>
        </p:txBody>
      </p:sp>
      <p:sp>
        <p:nvSpPr>
          <p:cNvPr id="325" name="Google Shape;325;p34"/>
          <p:cNvSpPr txBox="1"/>
          <p:nvPr>
            <p:ph idx="1" type="body"/>
          </p:nvPr>
        </p:nvSpPr>
        <p:spPr>
          <a:xfrm>
            <a:off x="457200" y="1600200"/>
            <a:ext cx="86868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double alcoa_price = dow["AA"];	// </a:t>
            </a:r>
            <a:r>
              <a:rPr b="0" i="1" lang="en-US" sz="2000" u="none">
                <a:solidFill>
                  <a:schemeClr val="lt1"/>
                </a:solidFill>
                <a:latin typeface="Times New Roman"/>
                <a:ea typeface="Times New Roman"/>
                <a:cs typeface="Times New Roman"/>
                <a:sym typeface="Times New Roman"/>
              </a:rPr>
              <a:t>read values from a map</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double boeing_price = dow["BO"];</a:t>
            </a:r>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if (dow.find("INTC") != dow.end())	// </a:t>
            </a:r>
            <a:r>
              <a:rPr b="0" i="1" lang="en-US" sz="2000" u="none">
                <a:solidFill>
                  <a:schemeClr val="lt1"/>
                </a:solidFill>
                <a:latin typeface="Times New Roman"/>
                <a:ea typeface="Times New Roman"/>
                <a:cs typeface="Times New Roman"/>
                <a:sym typeface="Times New Roman"/>
              </a:rPr>
              <a:t>look in a map for an entry</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cout &lt;&lt; "Intel is in the Dow\n";</a:t>
            </a:r>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a:t>
            </a:r>
            <a:r>
              <a:rPr b="0" i="1" lang="en-US" sz="2000" u="none">
                <a:solidFill>
                  <a:schemeClr val="lt1"/>
                </a:solidFill>
                <a:latin typeface="Times New Roman"/>
                <a:ea typeface="Times New Roman"/>
                <a:cs typeface="Times New Roman"/>
                <a:sym typeface="Times New Roman"/>
              </a:rPr>
              <a:t>iterate through a map:</a:t>
            </a:r>
            <a:endParaRPr/>
          </a:p>
          <a:p>
            <a:pPr indent="-342900" lvl="0" marL="342900" marR="0" rtl="0" algn="l">
              <a:lnSpc>
                <a:spcPct val="80000"/>
              </a:lnSpc>
              <a:spcBef>
                <a:spcPts val="200"/>
              </a:spcBef>
              <a:spcAft>
                <a:spcPts val="0"/>
              </a:spcAft>
              <a:buClr>
                <a:schemeClr val="hlink"/>
              </a:buClr>
              <a:buSzPts val="650"/>
              <a:buFont typeface="Noto Sans Symbols"/>
              <a:buNone/>
            </a:pPr>
            <a:r>
              <a:t/>
            </a:r>
            <a:endParaRPr b="1" i="0" sz="1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for (const auto&amp; p : dow) {</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const string&amp; symbol = p.first;	// </a:t>
            </a:r>
            <a:r>
              <a:rPr b="0" i="1" lang="en-US" sz="2000" u="none">
                <a:solidFill>
                  <a:schemeClr val="lt1"/>
                </a:solidFill>
                <a:latin typeface="Times New Roman"/>
                <a:ea typeface="Times New Roman"/>
                <a:cs typeface="Times New Roman"/>
                <a:sym typeface="Times New Roman"/>
              </a:rPr>
              <a:t>the "ticker" symbol</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cout &lt;&lt; symbol  &lt;&lt; '\t' &lt;&lt; p.second &lt;&lt; '\t' &lt;&lt; dow_name[symbol] &lt;&lt; '\n';</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360"/>
              </a:spcBef>
              <a:spcAft>
                <a:spcPts val="0"/>
              </a:spcAft>
              <a:buClr>
                <a:schemeClr val="hlink"/>
              </a:buClr>
              <a:buSzPts val="1170"/>
              <a:buFont typeface="Noto Sans Symbols"/>
              <a:buNone/>
            </a:pPr>
            <a:r>
              <a:t/>
            </a:r>
            <a:endParaRPr b="1" i="0" sz="1800" u="none">
              <a:solidFill>
                <a:schemeClr val="lt1"/>
              </a:solidFill>
              <a:latin typeface="Times New Roman"/>
              <a:ea typeface="Times New Roman"/>
              <a:cs typeface="Times New Roman"/>
              <a:sym typeface="Times New Roman"/>
            </a:endParaRPr>
          </a:p>
          <a:p>
            <a:pPr indent="-268605" lvl="0" marL="342900" marR="0" rtl="0" algn="l">
              <a:spcBef>
                <a:spcPts val="360"/>
              </a:spcBef>
              <a:spcAft>
                <a:spcPts val="0"/>
              </a:spcAft>
              <a:buClr>
                <a:schemeClr val="hlink"/>
              </a:buClr>
              <a:buSzPts val="1170"/>
              <a:buFont typeface="Noto Sans Symbols"/>
              <a:buNone/>
            </a:pPr>
            <a:r>
              <a:t/>
            </a:r>
            <a:endParaRPr b="1" i="0" sz="1800" u="none">
              <a:solidFill>
                <a:schemeClr val="lt1"/>
              </a:solidFill>
              <a:latin typeface="Times New Roman"/>
              <a:ea typeface="Times New Roman"/>
              <a:cs typeface="Times New Roman"/>
              <a:sym typeface="Times New Roman"/>
            </a:endParaRPr>
          </a:p>
        </p:txBody>
      </p:sp>
      <p:sp>
        <p:nvSpPr>
          <p:cNvPr id="326" name="Google Shape;326;p34"/>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327" name="Google Shape;327;p34"/>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Stroustrup/Programming Nov'13</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5"/>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Map example </a:t>
            </a:r>
            <a:r>
              <a:rPr b="0" i="0" lang="en-US" sz="3200" u="none">
                <a:solidFill>
                  <a:schemeClr val="lt2"/>
                </a:solidFill>
                <a:latin typeface="Times New Roman"/>
                <a:ea typeface="Times New Roman"/>
                <a:cs typeface="Times New Roman"/>
                <a:sym typeface="Times New Roman"/>
              </a:rPr>
              <a:t>(calculate the DJ index)</a:t>
            </a:r>
            <a:endParaRPr/>
          </a:p>
        </p:txBody>
      </p:sp>
      <p:sp>
        <p:nvSpPr>
          <p:cNvPr id="333" name="Google Shape;333;p35"/>
          <p:cNvSpPr txBox="1"/>
          <p:nvPr>
            <p:ph idx="1" type="body"/>
          </p:nvPr>
        </p:nvSpPr>
        <p:spPr>
          <a:xfrm>
            <a:off x="304800" y="1600200"/>
            <a:ext cx="86868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double value_product(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const pair&lt;string,double&gt;&amp; a,</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const pair&lt;string,double&gt;&amp; b)		// </a:t>
            </a:r>
            <a:r>
              <a:rPr b="0" i="1" lang="en-US" sz="2000" u="none">
                <a:solidFill>
                  <a:schemeClr val="lt1"/>
                </a:solidFill>
                <a:latin typeface="Times New Roman"/>
                <a:ea typeface="Times New Roman"/>
                <a:cs typeface="Times New Roman"/>
                <a:sym typeface="Times New Roman"/>
              </a:rPr>
              <a:t>extract values and multiply</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return a.second * b.second;</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double dj_index =</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inner_product(dow.begin(), dow.end(),		// </a:t>
            </a:r>
            <a:r>
              <a:rPr b="0" i="1" lang="en-US" sz="2000" u="none">
                <a:solidFill>
                  <a:schemeClr val="lt1"/>
                </a:solidFill>
                <a:latin typeface="Times New Roman"/>
                <a:ea typeface="Times New Roman"/>
                <a:cs typeface="Times New Roman"/>
                <a:sym typeface="Times New Roman"/>
              </a:rPr>
              <a:t>all companies in index</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dow_weight.begin(),	// </a:t>
            </a:r>
            <a:r>
              <a:rPr b="0" i="1" lang="en-US" sz="2000" u="none">
                <a:solidFill>
                  <a:schemeClr val="lt1"/>
                </a:solidFill>
                <a:latin typeface="Times New Roman"/>
                <a:ea typeface="Times New Roman"/>
                <a:cs typeface="Times New Roman"/>
                <a:sym typeface="Times New Roman"/>
              </a:rPr>
              <a:t>their weights</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0.0,			// </a:t>
            </a:r>
            <a:r>
              <a:rPr b="0" i="1" lang="en-US" sz="2000" u="none">
                <a:solidFill>
                  <a:schemeClr val="lt1"/>
                </a:solidFill>
                <a:latin typeface="Times New Roman"/>
                <a:ea typeface="Times New Roman"/>
                <a:cs typeface="Times New Roman"/>
                <a:sym typeface="Times New Roman"/>
              </a:rPr>
              <a:t>initial value</a:t>
            </a:r>
            <a:endParaRPr/>
          </a:p>
          <a:p>
            <a:pPr indent="-342900" lvl="0" marL="342900" marR="0" rtl="0" algn="l">
              <a:lnSpc>
                <a:spcPct val="80000"/>
              </a:lnSpc>
              <a:spcBef>
                <a:spcPts val="400"/>
              </a:spcBef>
              <a:spcAft>
                <a:spcPts val="0"/>
              </a:spcAft>
              <a:buClr>
                <a:schemeClr val="hlink"/>
              </a:buClr>
              <a:buSzPts val="1300"/>
              <a:buFont typeface="Noto Sans Symbols"/>
              <a:buNone/>
            </a:pPr>
            <a:r>
              <a:rPr b="0" i="0" lang="en-US" sz="2000" u="none">
                <a:solidFill>
                  <a:schemeClr val="lt1"/>
                </a:solidFill>
                <a:latin typeface="Times New Roman"/>
                <a:ea typeface="Times New Roman"/>
                <a:cs typeface="Times New Roman"/>
                <a:sym typeface="Times New Roman"/>
              </a:rPr>
              <a:t>				</a:t>
            </a:r>
            <a:r>
              <a:rPr b="1" i="0" lang="en-US" sz="2000" u="none">
                <a:solidFill>
                  <a:schemeClr val="lt1"/>
                </a:solidFill>
                <a:latin typeface="Times New Roman"/>
                <a:ea typeface="Times New Roman"/>
                <a:cs typeface="Times New Roman"/>
                <a:sym typeface="Times New Roman"/>
              </a:rPr>
              <a:t>plus&lt;double&gt;(),		// </a:t>
            </a:r>
            <a:r>
              <a:rPr b="0" i="1" lang="en-US" sz="2000" u="none">
                <a:solidFill>
                  <a:schemeClr val="lt1"/>
                </a:solidFill>
                <a:latin typeface="Times New Roman"/>
                <a:ea typeface="Times New Roman"/>
                <a:cs typeface="Times New Roman"/>
                <a:sym typeface="Times New Roman"/>
              </a:rPr>
              <a:t>add (as usual)</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value_product	   	// </a:t>
            </a:r>
            <a:r>
              <a:rPr b="0" i="1" lang="en-US" sz="2000" u="none">
                <a:solidFill>
                  <a:schemeClr val="lt1"/>
                </a:solidFill>
                <a:latin typeface="Times New Roman"/>
                <a:ea typeface="Times New Roman"/>
                <a:cs typeface="Times New Roman"/>
                <a:sym typeface="Times New Roman"/>
              </a:rPr>
              <a:t>extract values and weights</a:t>
            </a:r>
            <a:endParaRPr/>
          </a:p>
          <a:p>
            <a:pPr indent="-342900" lvl="0" marL="342900" marR="0" rtl="0" algn="l">
              <a:lnSpc>
                <a:spcPct val="80000"/>
              </a:lnSpc>
              <a:spcBef>
                <a:spcPts val="400"/>
              </a:spcBef>
              <a:spcAft>
                <a:spcPts val="0"/>
              </a:spcAft>
              <a:buClr>
                <a:schemeClr val="hlink"/>
              </a:buClr>
              <a:buSzPts val="1300"/>
              <a:buFont typeface="Noto Sans Symbols"/>
              <a:buNone/>
            </a:pPr>
            <a:r>
              <a:rPr b="0" i="0" lang="en-US" sz="2000" u="none">
                <a:solidFill>
                  <a:schemeClr val="lt1"/>
                </a:solidFill>
                <a:latin typeface="Times New Roman"/>
                <a:ea typeface="Times New Roman"/>
                <a:cs typeface="Times New Roman"/>
                <a:sym typeface="Times New Roman"/>
              </a:rPr>
              <a:t>			</a:t>
            </a:r>
            <a:r>
              <a:rPr b="1" i="0" lang="en-US" sz="2000" u="none">
                <a:solidFill>
                  <a:schemeClr val="lt1"/>
                </a:solidFill>
                <a:latin typeface="Times New Roman"/>
                <a:ea typeface="Times New Roman"/>
                <a:cs typeface="Times New Roman"/>
                <a:sym typeface="Times New Roman"/>
              </a:rPr>
              <a:t>);</a:t>
            </a:r>
            <a:r>
              <a:rPr b="0" i="0" lang="en-US" sz="2000" u="none">
                <a:solidFill>
                  <a:schemeClr val="lt1"/>
                </a:solidFill>
                <a:latin typeface="Times New Roman"/>
                <a:ea typeface="Times New Roman"/>
                <a:cs typeface="Times New Roman"/>
                <a:sym typeface="Times New Roman"/>
              </a:rPr>
              <a:t>			      	</a:t>
            </a:r>
            <a:r>
              <a:rPr b="1" i="0" lang="en-US" sz="2000" u="none">
                <a:solidFill>
                  <a:schemeClr val="lt1"/>
                </a:solidFill>
                <a:latin typeface="Times New Roman"/>
                <a:ea typeface="Times New Roman"/>
                <a:cs typeface="Times New Roman"/>
                <a:sym typeface="Times New Roman"/>
              </a:rPr>
              <a:t>//</a:t>
            </a:r>
            <a:r>
              <a:rPr b="0" i="0" lang="en-US" sz="2000" u="none">
                <a:solidFill>
                  <a:schemeClr val="lt1"/>
                </a:solidFill>
                <a:latin typeface="Times New Roman"/>
                <a:ea typeface="Times New Roman"/>
                <a:cs typeface="Times New Roman"/>
                <a:sym typeface="Times New Roman"/>
              </a:rPr>
              <a:t> </a:t>
            </a:r>
            <a:r>
              <a:rPr b="0" i="1" lang="en-US" sz="2000" u="none">
                <a:solidFill>
                  <a:schemeClr val="lt1"/>
                </a:solidFill>
                <a:latin typeface="Times New Roman"/>
                <a:ea typeface="Times New Roman"/>
                <a:cs typeface="Times New Roman"/>
                <a:sym typeface="Times New Roman"/>
              </a:rPr>
              <a:t>and multiply; then sum</a:t>
            </a:r>
            <a:endParaRPr/>
          </a:p>
        </p:txBody>
      </p:sp>
      <p:sp>
        <p:nvSpPr>
          <p:cNvPr id="334" name="Google Shape;334;p35"/>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335" name="Google Shape;335;p35"/>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Stroustrup/Programming Nov'13</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6"/>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Containers and “almost containers”</a:t>
            </a:r>
            <a:endParaRPr/>
          </a:p>
        </p:txBody>
      </p:sp>
      <p:sp>
        <p:nvSpPr>
          <p:cNvPr id="341" name="Google Shape;341;p36"/>
          <p:cNvSpPr txBox="1"/>
          <p:nvPr>
            <p:ph idx="1" type="body"/>
          </p:nvPr>
        </p:nvSpPr>
        <p:spPr>
          <a:xfrm>
            <a:off x="457200" y="1600200"/>
            <a:ext cx="84582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Sequence containers</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1" i="0" lang="en-US" sz="2000" u="none" cap="none" strike="noStrike">
                <a:solidFill>
                  <a:schemeClr val="lt1"/>
                </a:solidFill>
                <a:latin typeface="Times New Roman"/>
                <a:ea typeface="Times New Roman"/>
                <a:cs typeface="Times New Roman"/>
                <a:sym typeface="Times New Roman"/>
              </a:rPr>
              <a:t>vector, list, deque</a:t>
            </a:r>
            <a:endParaRPr/>
          </a:p>
          <a:p>
            <a:pPr indent="-342900" lvl="0" marL="342900" marR="0" rtl="0" algn="l">
              <a:lnSpc>
                <a:spcPct val="80000"/>
              </a:lnSpc>
              <a:spcBef>
                <a:spcPts val="48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Associative containers</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1" i="0" lang="en-US" sz="2000" u="none" cap="none" strike="noStrike">
                <a:solidFill>
                  <a:schemeClr val="lt1"/>
                </a:solidFill>
                <a:latin typeface="Times New Roman"/>
                <a:ea typeface="Times New Roman"/>
                <a:cs typeface="Times New Roman"/>
                <a:sym typeface="Times New Roman"/>
              </a:rPr>
              <a:t>map, set, multimap, multiset</a:t>
            </a:r>
            <a:endParaRPr/>
          </a:p>
          <a:p>
            <a:pPr indent="-342900" lvl="0" marL="342900" marR="0" rtl="0" algn="l">
              <a:lnSpc>
                <a:spcPct val="80000"/>
              </a:lnSpc>
              <a:spcBef>
                <a:spcPts val="48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“almost containers”</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array, </a:t>
            </a:r>
            <a:r>
              <a:rPr b="1" i="0" lang="en-US" sz="2000" u="none" cap="none" strike="noStrike">
                <a:solidFill>
                  <a:schemeClr val="lt1"/>
                </a:solidFill>
                <a:latin typeface="Times New Roman"/>
                <a:ea typeface="Times New Roman"/>
                <a:cs typeface="Times New Roman"/>
                <a:sym typeface="Times New Roman"/>
              </a:rPr>
              <a:t>string, stack, queue, priority_queue, bitset</a:t>
            </a:r>
            <a:endParaRPr/>
          </a:p>
          <a:p>
            <a:pPr indent="-342900" lvl="0" marL="342900" marR="0" rtl="0" algn="l">
              <a:lnSpc>
                <a:spcPct val="80000"/>
              </a:lnSpc>
              <a:spcBef>
                <a:spcPts val="48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New C++11 standard containers</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1" i="0" lang="en-US" sz="2000" u="none" cap="none" strike="noStrike">
                <a:solidFill>
                  <a:schemeClr val="lt1"/>
                </a:solidFill>
                <a:latin typeface="Times New Roman"/>
                <a:ea typeface="Times New Roman"/>
                <a:cs typeface="Times New Roman"/>
                <a:sym typeface="Times New Roman"/>
              </a:rPr>
              <a:t>unordered_map </a:t>
            </a:r>
            <a:r>
              <a:rPr b="0" i="0" lang="en-US" sz="2000" u="none" cap="none" strike="noStrike">
                <a:solidFill>
                  <a:schemeClr val="lt1"/>
                </a:solidFill>
                <a:latin typeface="Times New Roman"/>
                <a:ea typeface="Times New Roman"/>
                <a:cs typeface="Times New Roman"/>
                <a:sym typeface="Times New Roman"/>
              </a:rPr>
              <a:t>(a hash table), </a:t>
            </a:r>
            <a:r>
              <a:rPr b="1" i="0" lang="en-US" sz="2000" u="none" cap="none" strike="noStrike">
                <a:solidFill>
                  <a:schemeClr val="lt1"/>
                </a:solidFill>
                <a:latin typeface="Times New Roman"/>
                <a:ea typeface="Times New Roman"/>
                <a:cs typeface="Times New Roman"/>
                <a:sym typeface="Times New Roman"/>
              </a:rPr>
              <a:t>unordered_set, </a:t>
            </a:r>
            <a:r>
              <a:rPr b="0" i="0" lang="en-US" sz="2000" u="none" cap="none" strike="noStrik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8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For anything non-trivial, consult documentation</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Online</a:t>
            </a:r>
            <a:endParaRPr/>
          </a:p>
          <a:p>
            <a:pPr indent="-228600" lvl="2" marL="1143000" marR="0" rtl="0" algn="l">
              <a:lnSpc>
                <a:spcPct val="80000"/>
              </a:lnSpc>
              <a:spcBef>
                <a:spcPts val="360"/>
              </a:spcBef>
              <a:spcAft>
                <a:spcPts val="0"/>
              </a:spcAft>
              <a:buClr>
                <a:schemeClr val="hlink"/>
              </a:buClr>
              <a:buSzPts val="1170"/>
              <a:buFont typeface="Noto Sans Symbols"/>
              <a:buChar char="■"/>
            </a:pPr>
            <a:r>
              <a:rPr b="0" i="0" lang="en-US" sz="1800" u="none" cap="none" strike="noStrike">
                <a:solidFill>
                  <a:schemeClr val="lt1"/>
                </a:solidFill>
                <a:latin typeface="Times New Roman"/>
                <a:ea typeface="Times New Roman"/>
                <a:cs typeface="Times New Roman"/>
                <a:sym typeface="Times New Roman"/>
              </a:rPr>
              <a:t>SGI, RogueWave, Dinkumware</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Other books</a:t>
            </a:r>
            <a:endParaRPr/>
          </a:p>
          <a:p>
            <a:pPr indent="-228600" lvl="2" marL="1143000" marR="0" rtl="0" algn="l">
              <a:lnSpc>
                <a:spcPct val="80000"/>
              </a:lnSpc>
              <a:spcBef>
                <a:spcPts val="360"/>
              </a:spcBef>
              <a:spcAft>
                <a:spcPts val="0"/>
              </a:spcAft>
              <a:buClr>
                <a:schemeClr val="hlink"/>
              </a:buClr>
              <a:buSzPts val="1170"/>
              <a:buFont typeface="Noto Sans Symbols"/>
              <a:buChar char="■"/>
            </a:pPr>
            <a:r>
              <a:rPr b="0" i="0" lang="en-US" sz="1800" u="none" cap="none" strike="noStrike">
                <a:solidFill>
                  <a:schemeClr val="lt1"/>
                </a:solidFill>
                <a:latin typeface="Times New Roman"/>
                <a:ea typeface="Times New Roman"/>
                <a:cs typeface="Times New Roman"/>
                <a:sym typeface="Times New Roman"/>
              </a:rPr>
              <a:t>Stroustrup: The C++ Programming language 4</a:t>
            </a:r>
            <a:r>
              <a:rPr b="0" baseline="30000" i="0" lang="en-US" sz="1800" u="none" cap="none" strike="noStrike">
                <a:solidFill>
                  <a:schemeClr val="lt1"/>
                </a:solidFill>
                <a:latin typeface="Times New Roman"/>
                <a:ea typeface="Times New Roman"/>
                <a:cs typeface="Times New Roman"/>
                <a:sym typeface="Times New Roman"/>
              </a:rPr>
              <a:t>th</a:t>
            </a:r>
            <a:r>
              <a:rPr b="0" i="0" lang="en-US" sz="1800" u="none" cap="none" strike="noStrike">
                <a:solidFill>
                  <a:schemeClr val="lt1"/>
                </a:solidFill>
                <a:latin typeface="Times New Roman"/>
                <a:ea typeface="Times New Roman"/>
                <a:cs typeface="Times New Roman"/>
                <a:sym typeface="Times New Roman"/>
              </a:rPr>
              <a:t> ed. (Chapters 30-33, 40.6)</a:t>
            </a:r>
            <a:endParaRPr/>
          </a:p>
          <a:p>
            <a:pPr indent="-228600" lvl="2" marL="1143000" marR="0" rtl="0" algn="l">
              <a:lnSpc>
                <a:spcPct val="80000"/>
              </a:lnSpc>
              <a:spcBef>
                <a:spcPts val="360"/>
              </a:spcBef>
              <a:spcAft>
                <a:spcPts val="0"/>
              </a:spcAft>
              <a:buClr>
                <a:schemeClr val="hlink"/>
              </a:buClr>
              <a:buSzPts val="1170"/>
              <a:buFont typeface="Noto Sans Symbols"/>
              <a:buChar char="■"/>
            </a:pPr>
            <a:r>
              <a:rPr b="0" i="0" lang="en-US" sz="1800" u="none" cap="none" strike="noStrike">
                <a:solidFill>
                  <a:schemeClr val="lt1"/>
                </a:solidFill>
                <a:latin typeface="Times New Roman"/>
                <a:ea typeface="Times New Roman"/>
                <a:cs typeface="Times New Roman"/>
                <a:sym typeface="Times New Roman"/>
              </a:rPr>
              <a:t>Austern: Generic Programming and the STL</a:t>
            </a:r>
            <a:endParaRPr/>
          </a:p>
          <a:p>
            <a:pPr indent="-228600" lvl="2" marL="1143000" marR="0" rtl="0" algn="l">
              <a:lnSpc>
                <a:spcPct val="80000"/>
              </a:lnSpc>
              <a:spcBef>
                <a:spcPts val="360"/>
              </a:spcBef>
              <a:spcAft>
                <a:spcPts val="0"/>
              </a:spcAft>
              <a:buClr>
                <a:schemeClr val="hlink"/>
              </a:buClr>
              <a:buSzPts val="1170"/>
              <a:buFont typeface="Noto Sans Symbols"/>
              <a:buChar char="■"/>
            </a:pPr>
            <a:r>
              <a:rPr b="0" i="0" lang="en-US" sz="1800" u="none" cap="none" strike="noStrike">
                <a:solidFill>
                  <a:schemeClr val="lt1"/>
                </a:solidFill>
                <a:latin typeface="Times New Roman"/>
                <a:ea typeface="Times New Roman"/>
                <a:cs typeface="Times New Roman"/>
                <a:sym typeface="Times New Roman"/>
              </a:rPr>
              <a:t>Josuttis: The C++ Standard Library</a:t>
            </a:r>
            <a:endParaRPr/>
          </a:p>
        </p:txBody>
      </p:sp>
      <p:sp>
        <p:nvSpPr>
          <p:cNvPr id="342" name="Google Shape;342;p36"/>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343" name="Google Shape;343;p36"/>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Stroustrup/Programming Nov'13</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7"/>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Algorithms</a:t>
            </a:r>
            <a:endParaRPr/>
          </a:p>
        </p:txBody>
      </p:sp>
      <p:sp>
        <p:nvSpPr>
          <p:cNvPr id="349" name="Google Shape;349;p37"/>
          <p:cNvSpPr txBox="1"/>
          <p:nvPr>
            <p:ph idx="1" type="body"/>
          </p:nvPr>
        </p:nvSpPr>
        <p:spPr>
          <a:xfrm>
            <a:off x="457200" y="1295400"/>
            <a:ext cx="82296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1820"/>
              <a:buFont typeface="Noto Sans Symbols"/>
              <a:buChar char="■"/>
            </a:pPr>
            <a:r>
              <a:rPr b="0" i="0" lang="en-US" sz="2800" u="none">
                <a:solidFill>
                  <a:schemeClr val="lt1"/>
                </a:solidFill>
                <a:latin typeface="Times New Roman"/>
                <a:ea typeface="Times New Roman"/>
                <a:cs typeface="Times New Roman"/>
                <a:sym typeface="Times New Roman"/>
              </a:rPr>
              <a:t>An STL-style algorithm</a:t>
            </a:r>
            <a:endParaRPr/>
          </a:p>
          <a:p>
            <a:pPr indent="-285750" lvl="1" marL="742950" marR="0" rtl="0" algn="l">
              <a:lnSpc>
                <a:spcPct val="100000"/>
              </a:lnSpc>
              <a:spcBef>
                <a:spcPts val="480"/>
              </a:spcBef>
              <a:spcAft>
                <a:spcPts val="0"/>
              </a:spcAft>
              <a:buClr>
                <a:schemeClr val="fo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Takes one or more sequences</a:t>
            </a:r>
            <a:endParaRPr/>
          </a:p>
          <a:p>
            <a:pPr indent="-228600" lvl="2" marL="1143000" marR="0" rtl="0" algn="l">
              <a:lnSpc>
                <a:spcPct val="100000"/>
              </a:lnSpc>
              <a:spcBef>
                <a:spcPts val="400"/>
              </a:spcBef>
              <a:spcAft>
                <a:spcPts val="0"/>
              </a:spcAft>
              <a:buClr>
                <a:schemeClr va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Usually as pairs of iterators</a:t>
            </a:r>
            <a:endParaRPr/>
          </a:p>
          <a:p>
            <a:pPr indent="-285750" lvl="1" marL="742950" marR="0" rtl="0" algn="l">
              <a:lnSpc>
                <a:spcPct val="100000"/>
              </a:lnSpc>
              <a:spcBef>
                <a:spcPts val="480"/>
              </a:spcBef>
              <a:spcAft>
                <a:spcPts val="0"/>
              </a:spcAft>
              <a:buClr>
                <a:schemeClr val="fo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Takes one or more operations</a:t>
            </a:r>
            <a:endParaRPr/>
          </a:p>
          <a:p>
            <a:pPr indent="-228600" lvl="2" marL="1143000" marR="0" rtl="0" algn="l">
              <a:lnSpc>
                <a:spcPct val="100000"/>
              </a:lnSpc>
              <a:spcBef>
                <a:spcPts val="400"/>
              </a:spcBef>
              <a:spcAft>
                <a:spcPts val="0"/>
              </a:spcAft>
              <a:buClr>
                <a:schemeClr va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Usually as function objects</a:t>
            </a:r>
            <a:endParaRPr/>
          </a:p>
          <a:p>
            <a:pPr indent="-228600" lvl="2" marL="1143000" marR="0" rtl="0" algn="l">
              <a:lnSpc>
                <a:spcPct val="100000"/>
              </a:lnSpc>
              <a:spcBef>
                <a:spcPts val="400"/>
              </a:spcBef>
              <a:spcAft>
                <a:spcPts val="0"/>
              </a:spcAft>
              <a:buClr>
                <a:schemeClr va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Ordinary functions also work</a:t>
            </a:r>
            <a:endParaRPr/>
          </a:p>
          <a:p>
            <a:pPr indent="-285750" lvl="1" marL="742950" marR="0" rtl="0" algn="l">
              <a:lnSpc>
                <a:spcPct val="100000"/>
              </a:lnSpc>
              <a:spcBef>
                <a:spcPts val="480"/>
              </a:spcBef>
              <a:spcAft>
                <a:spcPts val="0"/>
              </a:spcAft>
              <a:buClr>
                <a:schemeClr val="fo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Usually reports “failure” by returning the end of a sequence</a:t>
            </a:r>
            <a:endParaRPr/>
          </a:p>
        </p:txBody>
      </p:sp>
      <p:sp>
        <p:nvSpPr>
          <p:cNvPr id="350" name="Google Shape;350;p37"/>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351" name="Google Shape;351;p37"/>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Stroustrup/Programming Nov'13</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8"/>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Some useful standard algorithms</a:t>
            </a:r>
            <a:endParaRPr/>
          </a:p>
        </p:txBody>
      </p:sp>
      <p:sp>
        <p:nvSpPr>
          <p:cNvPr id="357" name="Google Shape;357;p38"/>
          <p:cNvSpPr txBox="1"/>
          <p:nvPr>
            <p:ph idx="1" type="body"/>
          </p:nvPr>
        </p:nvSpPr>
        <p:spPr>
          <a:xfrm>
            <a:off x="457200" y="2057400"/>
            <a:ext cx="84582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170"/>
              <a:buFont typeface="Noto Sans Symbols"/>
              <a:buChar char="■"/>
            </a:pPr>
            <a:r>
              <a:rPr b="1" i="0" lang="en-US" sz="1800" u="none">
                <a:solidFill>
                  <a:schemeClr val="lt1"/>
                </a:solidFill>
                <a:latin typeface="Times New Roman"/>
                <a:ea typeface="Times New Roman"/>
                <a:cs typeface="Times New Roman"/>
                <a:sym typeface="Times New Roman"/>
              </a:rPr>
              <a:t>r=find(b,e,v)</a:t>
            </a:r>
            <a:r>
              <a:rPr b="0" i="0" lang="en-US" sz="1800" u="none">
                <a:solidFill>
                  <a:schemeClr val="lt1"/>
                </a:solidFill>
                <a:latin typeface="Times New Roman"/>
                <a:ea typeface="Times New Roman"/>
                <a:cs typeface="Times New Roman"/>
                <a:sym typeface="Times New Roman"/>
              </a:rPr>
              <a:t>		r points to the first occurrence of v in [b,e)</a:t>
            </a:r>
            <a:endParaRPr/>
          </a:p>
          <a:p>
            <a:pPr indent="-342900" lvl="0" marL="342900" marR="0" rtl="0" algn="l">
              <a:lnSpc>
                <a:spcPct val="80000"/>
              </a:lnSpc>
              <a:spcBef>
                <a:spcPts val="360"/>
              </a:spcBef>
              <a:spcAft>
                <a:spcPts val="0"/>
              </a:spcAft>
              <a:buClr>
                <a:schemeClr val="hlink"/>
              </a:buClr>
              <a:buSzPts val="1170"/>
              <a:buFont typeface="Noto Sans Symbols"/>
              <a:buChar char="■"/>
            </a:pPr>
            <a:r>
              <a:rPr b="1" i="0" lang="en-US" sz="1800" u="none">
                <a:solidFill>
                  <a:schemeClr val="lt1"/>
                </a:solidFill>
                <a:latin typeface="Times New Roman"/>
                <a:ea typeface="Times New Roman"/>
                <a:cs typeface="Times New Roman"/>
                <a:sym typeface="Times New Roman"/>
              </a:rPr>
              <a:t>r=find_if(b,e,p)</a:t>
            </a:r>
            <a:r>
              <a:rPr b="0" i="0" lang="en-US" sz="1800" u="none">
                <a:solidFill>
                  <a:schemeClr val="lt1"/>
                </a:solidFill>
                <a:latin typeface="Times New Roman"/>
                <a:ea typeface="Times New Roman"/>
                <a:cs typeface="Times New Roman"/>
                <a:sym typeface="Times New Roman"/>
              </a:rPr>
              <a:t>	r points to the first element x in [b,e) for which p(x)</a:t>
            </a:r>
            <a:endParaRPr/>
          </a:p>
          <a:p>
            <a:pPr indent="-342900" lvl="0" marL="342900" marR="0" rtl="0" algn="l">
              <a:lnSpc>
                <a:spcPct val="80000"/>
              </a:lnSpc>
              <a:spcBef>
                <a:spcPts val="360"/>
              </a:spcBef>
              <a:spcAft>
                <a:spcPts val="0"/>
              </a:spcAft>
              <a:buClr>
                <a:schemeClr val="hlink"/>
              </a:buClr>
              <a:buSzPts val="1170"/>
              <a:buFont typeface="Noto Sans Symbols"/>
              <a:buChar char="■"/>
            </a:pPr>
            <a:r>
              <a:rPr b="1" i="0" lang="en-US" sz="1800" u="none">
                <a:solidFill>
                  <a:schemeClr val="lt1"/>
                </a:solidFill>
                <a:latin typeface="Times New Roman"/>
                <a:ea typeface="Times New Roman"/>
                <a:cs typeface="Times New Roman"/>
                <a:sym typeface="Times New Roman"/>
              </a:rPr>
              <a:t>x=count(b,e,v)	</a:t>
            </a:r>
            <a:r>
              <a:rPr b="0" i="0" lang="en-US" sz="1800" u="none">
                <a:solidFill>
                  <a:schemeClr val="lt1"/>
                </a:solidFill>
                <a:latin typeface="Times New Roman"/>
                <a:ea typeface="Times New Roman"/>
                <a:cs typeface="Times New Roman"/>
                <a:sym typeface="Times New Roman"/>
              </a:rPr>
              <a:t>	x is the number of occurrences of v in [b,e)	</a:t>
            </a:r>
            <a:endParaRPr/>
          </a:p>
          <a:p>
            <a:pPr indent="-342900" lvl="0" marL="342900" marR="0" rtl="0" algn="l">
              <a:lnSpc>
                <a:spcPct val="80000"/>
              </a:lnSpc>
              <a:spcBef>
                <a:spcPts val="360"/>
              </a:spcBef>
              <a:spcAft>
                <a:spcPts val="0"/>
              </a:spcAft>
              <a:buClr>
                <a:schemeClr val="hlink"/>
              </a:buClr>
              <a:buSzPts val="1170"/>
              <a:buFont typeface="Noto Sans Symbols"/>
              <a:buChar char="■"/>
            </a:pPr>
            <a:r>
              <a:rPr b="1" i="0" lang="en-US" sz="1800" u="none">
                <a:solidFill>
                  <a:schemeClr val="lt1"/>
                </a:solidFill>
                <a:latin typeface="Times New Roman"/>
                <a:ea typeface="Times New Roman"/>
                <a:cs typeface="Times New Roman"/>
                <a:sym typeface="Times New Roman"/>
              </a:rPr>
              <a:t>x=count_if(b,e,p)</a:t>
            </a:r>
            <a:r>
              <a:rPr b="0" i="0" lang="en-US" sz="1800" u="none">
                <a:solidFill>
                  <a:schemeClr val="lt1"/>
                </a:solidFill>
                <a:latin typeface="Times New Roman"/>
                <a:ea typeface="Times New Roman"/>
                <a:cs typeface="Times New Roman"/>
                <a:sym typeface="Times New Roman"/>
              </a:rPr>
              <a:t>	x is the number of elements in [b,e) for which p(x)</a:t>
            </a:r>
            <a:endParaRPr/>
          </a:p>
          <a:p>
            <a:pPr indent="-342900" lvl="0" marL="342900" marR="0" rtl="0" algn="l">
              <a:lnSpc>
                <a:spcPct val="80000"/>
              </a:lnSpc>
              <a:spcBef>
                <a:spcPts val="360"/>
              </a:spcBef>
              <a:spcAft>
                <a:spcPts val="0"/>
              </a:spcAft>
              <a:buClr>
                <a:schemeClr val="hlink"/>
              </a:buClr>
              <a:buSzPts val="1170"/>
              <a:buFont typeface="Noto Sans Symbols"/>
              <a:buChar char="■"/>
            </a:pPr>
            <a:r>
              <a:rPr b="1" i="0" lang="en-US" sz="1800" u="none">
                <a:solidFill>
                  <a:schemeClr val="lt1"/>
                </a:solidFill>
                <a:latin typeface="Times New Roman"/>
                <a:ea typeface="Times New Roman"/>
                <a:cs typeface="Times New Roman"/>
                <a:sym typeface="Times New Roman"/>
              </a:rPr>
              <a:t>sort(b,e)</a:t>
            </a:r>
            <a:r>
              <a:rPr b="0" i="0" lang="en-US" sz="1800" u="none">
                <a:solidFill>
                  <a:schemeClr val="lt1"/>
                </a:solidFill>
                <a:latin typeface="Times New Roman"/>
                <a:ea typeface="Times New Roman"/>
                <a:cs typeface="Times New Roman"/>
                <a:sym typeface="Times New Roman"/>
              </a:rPr>
              <a:t>		sort [b,e) using &lt;</a:t>
            </a:r>
            <a:endParaRPr/>
          </a:p>
          <a:p>
            <a:pPr indent="-342900" lvl="0" marL="342900" marR="0" rtl="0" algn="l">
              <a:lnSpc>
                <a:spcPct val="80000"/>
              </a:lnSpc>
              <a:spcBef>
                <a:spcPts val="360"/>
              </a:spcBef>
              <a:spcAft>
                <a:spcPts val="0"/>
              </a:spcAft>
              <a:buClr>
                <a:schemeClr val="hlink"/>
              </a:buClr>
              <a:buSzPts val="1170"/>
              <a:buFont typeface="Noto Sans Symbols"/>
              <a:buChar char="■"/>
            </a:pPr>
            <a:r>
              <a:rPr b="1" i="0" lang="en-US" sz="1800" u="none">
                <a:solidFill>
                  <a:schemeClr val="lt1"/>
                </a:solidFill>
                <a:latin typeface="Times New Roman"/>
                <a:ea typeface="Times New Roman"/>
                <a:cs typeface="Times New Roman"/>
                <a:sym typeface="Times New Roman"/>
              </a:rPr>
              <a:t>sort(b,e,p)</a:t>
            </a:r>
            <a:r>
              <a:rPr b="0" i="0" lang="en-US" sz="1800" u="none">
                <a:solidFill>
                  <a:schemeClr val="lt1"/>
                </a:solidFill>
                <a:latin typeface="Times New Roman"/>
                <a:ea typeface="Times New Roman"/>
                <a:cs typeface="Times New Roman"/>
                <a:sym typeface="Times New Roman"/>
              </a:rPr>
              <a:t>		sort [b,e) using p</a:t>
            </a:r>
            <a:endParaRPr/>
          </a:p>
          <a:p>
            <a:pPr indent="-342900" lvl="0" marL="342900" marR="0" rtl="0" algn="l">
              <a:lnSpc>
                <a:spcPct val="80000"/>
              </a:lnSpc>
              <a:spcBef>
                <a:spcPts val="360"/>
              </a:spcBef>
              <a:spcAft>
                <a:spcPts val="0"/>
              </a:spcAft>
              <a:buClr>
                <a:schemeClr val="hlink"/>
              </a:buClr>
              <a:buSzPts val="1170"/>
              <a:buFont typeface="Noto Sans Symbols"/>
              <a:buChar char="■"/>
            </a:pPr>
            <a:r>
              <a:rPr b="1" i="0" lang="en-US" sz="1800" u="none">
                <a:solidFill>
                  <a:schemeClr val="lt1"/>
                </a:solidFill>
                <a:latin typeface="Times New Roman"/>
                <a:ea typeface="Times New Roman"/>
                <a:cs typeface="Times New Roman"/>
                <a:sym typeface="Times New Roman"/>
              </a:rPr>
              <a:t>copy(b,e,b2)</a:t>
            </a:r>
            <a:r>
              <a:rPr b="0" i="0" lang="en-US" sz="1800" u="none">
                <a:solidFill>
                  <a:schemeClr val="lt1"/>
                </a:solidFill>
                <a:latin typeface="Times New Roman"/>
                <a:ea typeface="Times New Roman"/>
                <a:cs typeface="Times New Roman"/>
                <a:sym typeface="Times New Roman"/>
              </a:rPr>
              <a:t>		copy [b,e) to [b2,b2+(e-b))</a:t>
            </a:r>
            <a:br>
              <a:rPr b="0" i="0" lang="en-US" sz="1800" u="none">
                <a:solidFill>
                  <a:schemeClr val="lt1"/>
                </a:solidFill>
                <a:latin typeface="Times New Roman"/>
                <a:ea typeface="Times New Roman"/>
                <a:cs typeface="Times New Roman"/>
                <a:sym typeface="Times New Roman"/>
              </a:rPr>
            </a:br>
            <a:r>
              <a:rPr b="0" i="0" lang="en-US" sz="1800" u="none">
                <a:solidFill>
                  <a:schemeClr val="lt1"/>
                </a:solidFill>
                <a:latin typeface="Times New Roman"/>
                <a:ea typeface="Times New Roman"/>
                <a:cs typeface="Times New Roman"/>
                <a:sym typeface="Times New Roman"/>
              </a:rPr>
              <a:t>			there had better be enough space after b2</a:t>
            </a:r>
            <a:endParaRPr/>
          </a:p>
          <a:p>
            <a:pPr indent="-342900" lvl="0" marL="342900" marR="0" rtl="0" algn="l">
              <a:lnSpc>
                <a:spcPct val="80000"/>
              </a:lnSpc>
              <a:spcBef>
                <a:spcPts val="360"/>
              </a:spcBef>
              <a:spcAft>
                <a:spcPts val="0"/>
              </a:spcAft>
              <a:buClr>
                <a:schemeClr val="hlink"/>
              </a:buClr>
              <a:buSzPts val="1170"/>
              <a:buFont typeface="Noto Sans Symbols"/>
              <a:buChar char="■"/>
            </a:pPr>
            <a:r>
              <a:rPr b="1" i="0" lang="en-US" sz="1800" u="none">
                <a:solidFill>
                  <a:schemeClr val="lt1"/>
                </a:solidFill>
                <a:latin typeface="Times New Roman"/>
                <a:ea typeface="Times New Roman"/>
                <a:cs typeface="Times New Roman"/>
                <a:sym typeface="Times New Roman"/>
              </a:rPr>
              <a:t>unique_copy(b,e,b2)</a:t>
            </a:r>
            <a:r>
              <a:rPr b="0" i="0" lang="en-US" sz="1800" u="none">
                <a:solidFill>
                  <a:schemeClr val="lt1"/>
                </a:solidFill>
                <a:latin typeface="Times New Roman"/>
                <a:ea typeface="Times New Roman"/>
                <a:cs typeface="Times New Roman"/>
                <a:sym typeface="Times New Roman"/>
              </a:rPr>
              <a:t>	copy [b,e) to [b2,b2+(e-b)) but</a:t>
            </a:r>
            <a:br>
              <a:rPr b="0" i="0" lang="en-US" sz="1800" u="none">
                <a:solidFill>
                  <a:schemeClr val="lt1"/>
                </a:solidFill>
                <a:latin typeface="Times New Roman"/>
                <a:ea typeface="Times New Roman"/>
                <a:cs typeface="Times New Roman"/>
                <a:sym typeface="Times New Roman"/>
              </a:rPr>
            </a:br>
            <a:r>
              <a:rPr b="0" i="0" lang="en-US" sz="1800" u="none">
                <a:solidFill>
                  <a:schemeClr val="lt1"/>
                </a:solidFill>
                <a:latin typeface="Times New Roman"/>
                <a:ea typeface="Times New Roman"/>
                <a:cs typeface="Times New Roman"/>
                <a:sym typeface="Times New Roman"/>
              </a:rPr>
              <a:t>			don’t copy adjacent duplicates</a:t>
            </a:r>
            <a:endParaRPr/>
          </a:p>
          <a:p>
            <a:pPr indent="-342900" lvl="0" marL="342900" marR="0" rtl="0" algn="l">
              <a:lnSpc>
                <a:spcPct val="80000"/>
              </a:lnSpc>
              <a:spcBef>
                <a:spcPts val="360"/>
              </a:spcBef>
              <a:spcAft>
                <a:spcPts val="0"/>
              </a:spcAft>
              <a:buClr>
                <a:schemeClr val="hlink"/>
              </a:buClr>
              <a:buSzPts val="1170"/>
              <a:buFont typeface="Noto Sans Symbols"/>
              <a:buChar char="■"/>
            </a:pPr>
            <a:r>
              <a:rPr b="1" i="0" lang="en-US" sz="1800" u="none">
                <a:solidFill>
                  <a:schemeClr val="lt1"/>
                </a:solidFill>
                <a:latin typeface="Times New Roman"/>
                <a:ea typeface="Times New Roman"/>
                <a:cs typeface="Times New Roman"/>
                <a:sym typeface="Times New Roman"/>
              </a:rPr>
              <a:t>merge(b,e,b2,e2,r)</a:t>
            </a:r>
            <a:r>
              <a:rPr b="0" i="0" lang="en-US" sz="1800" u="none">
                <a:solidFill>
                  <a:schemeClr val="lt1"/>
                </a:solidFill>
                <a:latin typeface="Times New Roman"/>
                <a:ea typeface="Times New Roman"/>
                <a:cs typeface="Times New Roman"/>
                <a:sym typeface="Times New Roman"/>
              </a:rPr>
              <a:t>	merge two sorted sequence [b2,e2) and [b,e)					into [r,r+(e-b)+(e2-b2))</a:t>
            </a:r>
            <a:endParaRPr/>
          </a:p>
          <a:p>
            <a:pPr indent="-342900" lvl="0" marL="342900" marR="0" rtl="0" algn="l">
              <a:lnSpc>
                <a:spcPct val="80000"/>
              </a:lnSpc>
              <a:spcBef>
                <a:spcPts val="360"/>
              </a:spcBef>
              <a:spcAft>
                <a:spcPts val="0"/>
              </a:spcAft>
              <a:buClr>
                <a:schemeClr val="hlink"/>
              </a:buClr>
              <a:buSzPts val="1170"/>
              <a:buFont typeface="Noto Sans Symbols"/>
              <a:buChar char="■"/>
            </a:pPr>
            <a:r>
              <a:rPr b="1" i="0" lang="en-US" sz="1800" u="none">
                <a:solidFill>
                  <a:schemeClr val="lt1"/>
                </a:solidFill>
                <a:latin typeface="Times New Roman"/>
                <a:ea typeface="Times New Roman"/>
                <a:cs typeface="Times New Roman"/>
                <a:sym typeface="Times New Roman"/>
              </a:rPr>
              <a:t>r=equal_range(b,e,v)</a:t>
            </a:r>
            <a:r>
              <a:rPr b="0" i="0" lang="en-US" sz="1800" u="none">
                <a:solidFill>
                  <a:schemeClr val="lt1"/>
                </a:solidFill>
                <a:latin typeface="Times New Roman"/>
                <a:ea typeface="Times New Roman"/>
                <a:cs typeface="Times New Roman"/>
                <a:sym typeface="Times New Roman"/>
              </a:rPr>
              <a:t>	r is the subsequence of [b,e) with the value v</a:t>
            </a:r>
            <a:br>
              <a:rPr b="0" i="0" lang="en-US" sz="1800" u="none">
                <a:solidFill>
                  <a:schemeClr val="lt1"/>
                </a:solidFill>
                <a:latin typeface="Times New Roman"/>
                <a:ea typeface="Times New Roman"/>
                <a:cs typeface="Times New Roman"/>
                <a:sym typeface="Times New Roman"/>
              </a:rPr>
            </a:br>
            <a:r>
              <a:rPr b="0" i="0" lang="en-US" sz="1800" u="none">
                <a:solidFill>
                  <a:schemeClr val="lt1"/>
                </a:solidFill>
                <a:latin typeface="Times New Roman"/>
                <a:ea typeface="Times New Roman"/>
                <a:cs typeface="Times New Roman"/>
                <a:sym typeface="Times New Roman"/>
              </a:rPr>
              <a:t>			(basically a binary search for v)</a:t>
            </a:r>
            <a:endParaRPr/>
          </a:p>
          <a:p>
            <a:pPr indent="-342900" lvl="0" marL="342900" marR="0" rtl="0" algn="l">
              <a:lnSpc>
                <a:spcPct val="80000"/>
              </a:lnSpc>
              <a:spcBef>
                <a:spcPts val="360"/>
              </a:spcBef>
              <a:spcAft>
                <a:spcPts val="0"/>
              </a:spcAft>
              <a:buClr>
                <a:schemeClr val="hlink"/>
              </a:buClr>
              <a:buSzPts val="1170"/>
              <a:buFont typeface="Noto Sans Symbols"/>
              <a:buChar char="■"/>
            </a:pPr>
            <a:r>
              <a:rPr b="1" i="0" lang="en-US" sz="1800" u="none">
                <a:solidFill>
                  <a:schemeClr val="lt1"/>
                </a:solidFill>
                <a:latin typeface="Times New Roman"/>
                <a:ea typeface="Times New Roman"/>
                <a:cs typeface="Times New Roman"/>
                <a:sym typeface="Times New Roman"/>
              </a:rPr>
              <a:t>equal(b,e,b2)</a:t>
            </a:r>
            <a:r>
              <a:rPr b="0" i="0" lang="en-US" sz="1800" u="none">
                <a:solidFill>
                  <a:schemeClr val="lt1"/>
                </a:solidFill>
                <a:latin typeface="Times New Roman"/>
                <a:ea typeface="Times New Roman"/>
                <a:cs typeface="Times New Roman"/>
                <a:sym typeface="Times New Roman"/>
              </a:rPr>
              <a:t>		do all elements of [b,e) and [b2,b2+(e-b)) compare equal?</a:t>
            </a:r>
            <a:endParaRPr/>
          </a:p>
        </p:txBody>
      </p:sp>
      <p:sp>
        <p:nvSpPr>
          <p:cNvPr id="358" name="Google Shape;358;p38"/>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359" name="Google Shape;359;p38"/>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Stroustrup/Programming Nov'13</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9"/>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Copy example</a:t>
            </a:r>
            <a:endParaRPr/>
          </a:p>
        </p:txBody>
      </p:sp>
      <p:sp>
        <p:nvSpPr>
          <p:cNvPr id="365" name="Google Shape;365;p39"/>
          <p:cNvSpPr txBox="1"/>
          <p:nvPr>
            <p:ph idx="1" type="body"/>
          </p:nvPr>
        </p:nvSpPr>
        <p:spPr>
          <a:xfrm>
            <a:off x="457200" y="1752600"/>
            <a:ext cx="84582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template&lt;class In, class Out&gt; Out copy(In first, In last, Out res)</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while (first!=last) *res++ = *first++;</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 </a:t>
            </a:r>
            <a:r>
              <a:rPr b="0" i="1" lang="en-US" sz="1800" u="none">
                <a:solidFill>
                  <a:schemeClr val="lt1"/>
                </a:solidFill>
                <a:latin typeface="Times New Roman"/>
                <a:ea typeface="Times New Roman"/>
                <a:cs typeface="Times New Roman"/>
                <a:sym typeface="Times New Roman"/>
              </a:rPr>
              <a:t>conventional shorthand  for:</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  </a:t>
            </a:r>
            <a:r>
              <a:rPr b="1" i="1" lang="en-US" sz="1800" u="none">
                <a:solidFill>
                  <a:schemeClr val="lt1"/>
                </a:solidFill>
                <a:latin typeface="Times New Roman"/>
                <a:ea typeface="Times New Roman"/>
                <a:cs typeface="Times New Roman"/>
                <a:sym typeface="Times New Roman"/>
              </a:rPr>
              <a:t>*res = *first; ++res; ++first</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return res;</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360"/>
              </a:spcBef>
              <a:spcAft>
                <a:spcPts val="0"/>
              </a:spcAft>
              <a:buClr>
                <a:schemeClr val="hlink"/>
              </a:buClr>
              <a:buSzPts val="1170"/>
              <a:buFont typeface="Noto Sans Symbols"/>
              <a:buNone/>
            </a:pPr>
            <a:r>
              <a:t/>
            </a:r>
            <a:endParaRPr b="1" i="0" sz="18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void f(vector&lt;double&gt;&amp; vd, list&lt;int&gt;&amp; li)</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if (vd.size() &lt; li.size()) error("target container too small");</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copy(li.begin(), li.end(), vd.begin());	// </a:t>
            </a:r>
            <a:r>
              <a:rPr b="0" i="1" lang="en-US" sz="1800" u="none">
                <a:solidFill>
                  <a:schemeClr val="lt1"/>
                </a:solidFill>
                <a:latin typeface="Times New Roman"/>
                <a:ea typeface="Times New Roman"/>
                <a:cs typeface="Times New Roman"/>
                <a:sym typeface="Times New Roman"/>
              </a:rPr>
              <a:t>note: different container types</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 </a:t>
            </a:r>
            <a:r>
              <a:rPr b="0" i="1" lang="en-US" sz="1800" u="none">
                <a:solidFill>
                  <a:schemeClr val="lt1"/>
                </a:solidFill>
                <a:latin typeface="Times New Roman"/>
                <a:ea typeface="Times New Roman"/>
                <a:cs typeface="Times New Roman"/>
                <a:sym typeface="Times New Roman"/>
              </a:rPr>
              <a:t>and different element types</a:t>
            </a:r>
            <a:endParaRPr/>
          </a:p>
          <a:p>
            <a:pPr indent="-342900" lvl="0" marL="342900" marR="0" rtl="0" algn="l">
              <a:lnSpc>
                <a:spcPct val="80000"/>
              </a:lnSpc>
              <a:spcBef>
                <a:spcPts val="360"/>
              </a:spcBef>
              <a:spcAft>
                <a:spcPts val="0"/>
              </a:spcAft>
              <a:buClr>
                <a:schemeClr val="hlink"/>
              </a:buClr>
              <a:buSzPts val="1170"/>
              <a:buFont typeface="Noto Sans Symbols"/>
              <a:buNone/>
            </a:pPr>
            <a:r>
              <a:rPr b="0" i="0" lang="en-US" sz="1800" u="none">
                <a:solidFill>
                  <a:schemeClr val="lt1"/>
                </a:solidFill>
                <a:latin typeface="Times New Roman"/>
                <a:ea typeface="Times New Roman"/>
                <a:cs typeface="Times New Roman"/>
                <a:sym typeface="Times New Roman"/>
              </a:rPr>
              <a:t>						// </a:t>
            </a:r>
            <a:r>
              <a:rPr b="0" i="1" lang="en-US" sz="1800" u="none">
                <a:solidFill>
                  <a:schemeClr val="lt1"/>
                </a:solidFill>
                <a:latin typeface="Times New Roman"/>
                <a:ea typeface="Times New Roman"/>
                <a:cs typeface="Times New Roman"/>
                <a:sym typeface="Times New Roman"/>
              </a:rPr>
              <a:t>(</a:t>
            </a:r>
            <a:r>
              <a:rPr b="1" i="1" lang="en-US" sz="1800" u="none">
                <a:solidFill>
                  <a:schemeClr val="lt1"/>
                </a:solidFill>
                <a:latin typeface="Times New Roman"/>
                <a:ea typeface="Times New Roman"/>
                <a:cs typeface="Times New Roman"/>
                <a:sym typeface="Times New Roman"/>
              </a:rPr>
              <a:t>vd</a:t>
            </a:r>
            <a:r>
              <a:rPr b="0" i="1" lang="en-US" sz="1800" u="none">
                <a:solidFill>
                  <a:schemeClr val="lt1"/>
                </a:solidFill>
                <a:latin typeface="Times New Roman"/>
                <a:ea typeface="Times New Roman"/>
                <a:cs typeface="Times New Roman"/>
                <a:sym typeface="Times New Roman"/>
              </a:rPr>
              <a:t> better have enough elements</a:t>
            </a:r>
            <a:endParaRPr/>
          </a:p>
          <a:p>
            <a:pPr indent="-342900" lvl="0" marL="342900" marR="0" rtl="0" algn="l">
              <a:lnSpc>
                <a:spcPct val="80000"/>
              </a:lnSpc>
              <a:spcBef>
                <a:spcPts val="360"/>
              </a:spcBef>
              <a:spcAft>
                <a:spcPts val="0"/>
              </a:spcAft>
              <a:buClr>
                <a:schemeClr val="hlink"/>
              </a:buClr>
              <a:buSzPts val="1170"/>
              <a:buFont typeface="Noto Sans Symbols"/>
              <a:buNone/>
            </a:pPr>
            <a:r>
              <a:rPr b="0" i="0" lang="en-US" sz="1800" u="none">
                <a:solidFill>
                  <a:schemeClr val="lt1"/>
                </a:solidFill>
                <a:latin typeface="Times New Roman"/>
                <a:ea typeface="Times New Roman"/>
                <a:cs typeface="Times New Roman"/>
                <a:sym typeface="Times New Roman"/>
              </a:rPr>
              <a:t>						// </a:t>
            </a:r>
            <a:r>
              <a:rPr b="0" i="1" lang="en-US" sz="1800" u="none">
                <a:solidFill>
                  <a:schemeClr val="lt1"/>
                </a:solidFill>
                <a:latin typeface="Times New Roman"/>
                <a:ea typeface="Times New Roman"/>
                <a:cs typeface="Times New Roman"/>
                <a:sym typeface="Times New Roman"/>
              </a:rPr>
              <a:t>to hold copies of </a:t>
            </a:r>
            <a:r>
              <a:rPr b="1" i="1" lang="en-US" sz="1800" u="none">
                <a:solidFill>
                  <a:schemeClr val="lt1"/>
                </a:solidFill>
                <a:latin typeface="Times New Roman"/>
                <a:ea typeface="Times New Roman"/>
                <a:cs typeface="Times New Roman"/>
                <a:sym typeface="Times New Roman"/>
              </a:rPr>
              <a:t>li</a:t>
            </a:r>
            <a:r>
              <a:rPr b="0" i="1" lang="en-US" sz="1800" u="none">
                <a:solidFill>
                  <a:schemeClr val="lt1"/>
                </a:solidFill>
                <a:latin typeface="Times New Roman"/>
                <a:ea typeface="Times New Roman"/>
                <a:cs typeface="Times New Roman"/>
                <a:sym typeface="Times New Roman"/>
              </a:rPr>
              <a:t>’s elements)</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sort(vd.begin(), vd.end());</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 </a:t>
            </a:r>
            <a:r>
              <a:rPr b="0" i="0" lang="en-US" sz="18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a:t>
            </a:r>
            <a:endParaRPr/>
          </a:p>
        </p:txBody>
      </p:sp>
      <p:sp>
        <p:nvSpPr>
          <p:cNvPr id="366" name="Google Shape;366;p39"/>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367" name="Google Shape;367;p39"/>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Stroustrup/Programming Nov'13</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0"/>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Input and output iterators</a:t>
            </a:r>
            <a:endParaRPr/>
          </a:p>
        </p:txBody>
      </p:sp>
      <p:sp>
        <p:nvSpPr>
          <p:cNvPr id="373" name="Google Shape;373;p40"/>
          <p:cNvSpPr txBox="1"/>
          <p:nvPr>
            <p:ph idx="1" type="body"/>
          </p:nvPr>
        </p:nvSpPr>
        <p:spPr>
          <a:xfrm>
            <a:off x="457200" y="1600200"/>
            <a:ext cx="85344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a:t>
            </a:r>
            <a:r>
              <a:rPr b="0" i="1" lang="en-US" sz="2000" u="none">
                <a:solidFill>
                  <a:schemeClr val="lt1"/>
                </a:solidFill>
                <a:latin typeface="Times New Roman"/>
                <a:ea typeface="Times New Roman"/>
                <a:cs typeface="Times New Roman"/>
                <a:sym typeface="Times New Roman"/>
              </a:rPr>
              <a:t>we can provide iterators for output streams</a:t>
            </a:r>
            <a:endParaRPr/>
          </a:p>
          <a:p>
            <a:pPr indent="-342900" lvl="0" marL="342900" marR="0" rtl="0" algn="l">
              <a:lnSpc>
                <a:spcPct val="80000"/>
              </a:lnSpc>
              <a:spcBef>
                <a:spcPts val="200"/>
              </a:spcBef>
              <a:spcAft>
                <a:spcPts val="0"/>
              </a:spcAft>
              <a:buClr>
                <a:schemeClr val="hlink"/>
              </a:buClr>
              <a:buSzPts val="650"/>
              <a:buFont typeface="Noto Sans Symbols"/>
              <a:buNone/>
            </a:pPr>
            <a:r>
              <a:t/>
            </a:r>
            <a:endParaRPr b="0" i="0" sz="1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ostream_iterator&lt;string&gt; oo(cout);	// </a:t>
            </a:r>
            <a:r>
              <a:rPr b="0" i="1" lang="en-US" sz="2000" u="none">
                <a:solidFill>
                  <a:schemeClr val="lt1"/>
                </a:solidFill>
                <a:latin typeface="Times New Roman"/>
                <a:ea typeface="Times New Roman"/>
                <a:cs typeface="Times New Roman"/>
                <a:sym typeface="Times New Roman"/>
              </a:rPr>
              <a:t>assigning to</a:t>
            </a:r>
            <a:r>
              <a:rPr b="1" i="1" lang="en-US" sz="2000" u="none">
                <a:solidFill>
                  <a:schemeClr val="lt1"/>
                </a:solidFill>
                <a:latin typeface="Times New Roman"/>
                <a:ea typeface="Times New Roman"/>
                <a:cs typeface="Times New Roman"/>
                <a:sym typeface="Times New Roman"/>
              </a:rPr>
              <a:t> *oo </a:t>
            </a:r>
            <a:r>
              <a:rPr b="0" i="1" lang="en-US" sz="2000" u="none">
                <a:solidFill>
                  <a:schemeClr val="lt1"/>
                </a:solidFill>
                <a:latin typeface="Times New Roman"/>
                <a:ea typeface="Times New Roman"/>
                <a:cs typeface="Times New Roman"/>
                <a:sym typeface="Times New Roman"/>
              </a:rPr>
              <a:t>is to write to</a:t>
            </a:r>
            <a:r>
              <a:rPr b="1" i="1" lang="en-US" sz="2000" u="none">
                <a:solidFill>
                  <a:schemeClr val="lt1"/>
                </a:solidFill>
                <a:latin typeface="Times New Roman"/>
                <a:ea typeface="Times New Roman"/>
                <a:cs typeface="Times New Roman"/>
                <a:sym typeface="Times New Roman"/>
              </a:rPr>
              <a:t> cout</a:t>
            </a:r>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*oo = "Hello, ";	// </a:t>
            </a:r>
            <a:r>
              <a:rPr b="0" i="1" lang="en-US" sz="2000" u="none">
                <a:solidFill>
                  <a:schemeClr val="lt1"/>
                </a:solidFill>
                <a:latin typeface="Times New Roman"/>
                <a:ea typeface="Times New Roman"/>
                <a:cs typeface="Times New Roman"/>
                <a:sym typeface="Times New Roman"/>
              </a:rPr>
              <a:t>meaning </a:t>
            </a:r>
            <a:r>
              <a:rPr b="1" i="1" lang="en-US" sz="2000" u="none">
                <a:solidFill>
                  <a:schemeClr val="lt1"/>
                </a:solidFill>
                <a:latin typeface="Times New Roman"/>
                <a:ea typeface="Times New Roman"/>
                <a:cs typeface="Times New Roman"/>
                <a:sym typeface="Times New Roman"/>
              </a:rPr>
              <a:t>cout &lt;&lt; "Hello, "</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++oo;		// </a:t>
            </a:r>
            <a:r>
              <a:rPr b="0" i="1" lang="en-US" sz="2000" u="none">
                <a:solidFill>
                  <a:schemeClr val="lt1"/>
                </a:solidFill>
                <a:latin typeface="Times New Roman"/>
                <a:ea typeface="Times New Roman"/>
                <a:cs typeface="Times New Roman"/>
                <a:sym typeface="Times New Roman"/>
              </a:rPr>
              <a:t>“get ready for next output operation”</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*oo = "world!\n";	// </a:t>
            </a:r>
            <a:r>
              <a:rPr b="0" i="1" lang="en-US" sz="2000" u="none">
                <a:solidFill>
                  <a:schemeClr val="lt1"/>
                </a:solidFill>
                <a:latin typeface="Times New Roman"/>
                <a:ea typeface="Times New Roman"/>
                <a:cs typeface="Times New Roman"/>
                <a:sym typeface="Times New Roman"/>
              </a:rPr>
              <a:t>meaning </a:t>
            </a:r>
            <a:r>
              <a:rPr b="1" i="1" lang="en-US" sz="2000" u="none">
                <a:solidFill>
                  <a:schemeClr val="lt1"/>
                </a:solidFill>
                <a:latin typeface="Times New Roman"/>
                <a:ea typeface="Times New Roman"/>
                <a:cs typeface="Times New Roman"/>
                <a:sym typeface="Times New Roman"/>
              </a:rPr>
              <a:t>cout &lt;&lt; "world!\n"</a:t>
            </a:r>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a:t>
            </a:r>
            <a:r>
              <a:rPr b="0" i="1" lang="en-US" sz="2000" u="none">
                <a:solidFill>
                  <a:schemeClr val="lt1"/>
                </a:solidFill>
                <a:latin typeface="Times New Roman"/>
                <a:ea typeface="Times New Roman"/>
                <a:cs typeface="Times New Roman"/>
                <a:sym typeface="Times New Roman"/>
              </a:rPr>
              <a:t>we can provide iterators for input streams:</a:t>
            </a:r>
            <a:endParaRPr/>
          </a:p>
          <a:p>
            <a:pPr indent="-342900" lvl="0" marL="342900" marR="0" rtl="0" algn="l">
              <a:lnSpc>
                <a:spcPct val="80000"/>
              </a:lnSpc>
              <a:spcBef>
                <a:spcPts val="200"/>
              </a:spcBef>
              <a:spcAft>
                <a:spcPts val="0"/>
              </a:spcAft>
              <a:buClr>
                <a:schemeClr val="hlink"/>
              </a:buClr>
              <a:buSzPts val="650"/>
              <a:buFont typeface="Noto Sans Symbols"/>
              <a:buNone/>
            </a:pPr>
            <a:r>
              <a:t/>
            </a:r>
            <a:endParaRPr b="0" i="0" sz="1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istream_iterator&lt;string&gt; ii(cin);     // </a:t>
            </a:r>
            <a:r>
              <a:rPr b="0" i="1" lang="en-US" sz="2000" u="none">
                <a:solidFill>
                  <a:schemeClr val="lt1"/>
                </a:solidFill>
                <a:latin typeface="Times New Roman"/>
                <a:ea typeface="Times New Roman"/>
                <a:cs typeface="Times New Roman"/>
                <a:sym typeface="Times New Roman"/>
              </a:rPr>
              <a:t>reading </a:t>
            </a:r>
            <a:r>
              <a:rPr b="1" i="1" lang="en-US" sz="2000" u="none">
                <a:solidFill>
                  <a:schemeClr val="lt1"/>
                </a:solidFill>
                <a:latin typeface="Times New Roman"/>
                <a:ea typeface="Times New Roman"/>
                <a:cs typeface="Times New Roman"/>
                <a:sym typeface="Times New Roman"/>
              </a:rPr>
              <a:t>*ii </a:t>
            </a:r>
            <a:r>
              <a:rPr b="0" i="1" lang="en-US" sz="2000" u="none">
                <a:solidFill>
                  <a:schemeClr val="lt1"/>
                </a:solidFill>
                <a:latin typeface="Times New Roman"/>
                <a:ea typeface="Times New Roman"/>
                <a:cs typeface="Times New Roman"/>
                <a:sym typeface="Times New Roman"/>
              </a:rPr>
              <a:t>is to read a </a:t>
            </a:r>
            <a:r>
              <a:rPr b="1" i="1" lang="en-US" sz="2000" u="none">
                <a:solidFill>
                  <a:schemeClr val="lt1"/>
                </a:solidFill>
                <a:latin typeface="Times New Roman"/>
                <a:ea typeface="Times New Roman"/>
                <a:cs typeface="Times New Roman"/>
                <a:sym typeface="Times New Roman"/>
              </a:rPr>
              <a:t>string</a:t>
            </a:r>
            <a:r>
              <a:rPr b="0" i="1" lang="en-US" sz="2000" u="none">
                <a:solidFill>
                  <a:schemeClr val="lt1"/>
                </a:solidFill>
                <a:latin typeface="Times New Roman"/>
                <a:ea typeface="Times New Roman"/>
                <a:cs typeface="Times New Roman"/>
                <a:sym typeface="Times New Roman"/>
              </a:rPr>
              <a:t> from</a:t>
            </a:r>
            <a:r>
              <a:rPr b="1" i="1" lang="en-US" sz="2000" u="none">
                <a:solidFill>
                  <a:schemeClr val="lt1"/>
                </a:solidFill>
                <a:latin typeface="Times New Roman"/>
                <a:ea typeface="Times New Roman"/>
                <a:cs typeface="Times New Roman"/>
                <a:sym typeface="Times New Roman"/>
              </a:rPr>
              <a:t> cin</a:t>
            </a:r>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string s1 = *ii;	// </a:t>
            </a:r>
            <a:r>
              <a:rPr b="0" i="1" lang="en-US" sz="2000" u="none">
                <a:solidFill>
                  <a:schemeClr val="lt1"/>
                </a:solidFill>
                <a:latin typeface="Times New Roman"/>
                <a:ea typeface="Times New Roman"/>
                <a:cs typeface="Times New Roman"/>
                <a:sym typeface="Times New Roman"/>
              </a:rPr>
              <a:t>meaning </a:t>
            </a:r>
            <a:r>
              <a:rPr b="1" i="1" lang="en-US" sz="2000" u="none">
                <a:solidFill>
                  <a:schemeClr val="lt1"/>
                </a:solidFill>
                <a:latin typeface="Times New Roman"/>
                <a:ea typeface="Times New Roman"/>
                <a:cs typeface="Times New Roman"/>
                <a:sym typeface="Times New Roman"/>
              </a:rPr>
              <a:t>cin&gt;&gt;s1</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++ii;			// </a:t>
            </a:r>
            <a:r>
              <a:rPr b="0" i="1" lang="en-US" sz="2000" u="none">
                <a:solidFill>
                  <a:schemeClr val="lt1"/>
                </a:solidFill>
                <a:latin typeface="Times New Roman"/>
                <a:ea typeface="Times New Roman"/>
                <a:cs typeface="Times New Roman"/>
                <a:sym typeface="Times New Roman"/>
              </a:rPr>
              <a:t>“get ready for the next input operation”</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string s2 = *ii;	// </a:t>
            </a:r>
            <a:r>
              <a:rPr b="0" i="1" lang="en-US" sz="2000" u="none">
                <a:solidFill>
                  <a:schemeClr val="lt1"/>
                </a:solidFill>
                <a:latin typeface="Times New Roman"/>
                <a:ea typeface="Times New Roman"/>
                <a:cs typeface="Times New Roman"/>
                <a:sym typeface="Times New Roman"/>
              </a:rPr>
              <a:t>meaning </a:t>
            </a:r>
            <a:r>
              <a:rPr b="1" i="1" lang="en-US" sz="2000" u="none">
                <a:solidFill>
                  <a:schemeClr val="lt1"/>
                </a:solidFill>
                <a:latin typeface="Times New Roman"/>
                <a:ea typeface="Times New Roman"/>
                <a:cs typeface="Times New Roman"/>
                <a:sym typeface="Times New Roman"/>
              </a:rPr>
              <a:t>cin&gt;&gt;s2</a:t>
            </a:r>
            <a:endParaRPr/>
          </a:p>
        </p:txBody>
      </p:sp>
      <p:sp>
        <p:nvSpPr>
          <p:cNvPr id="374" name="Google Shape;374;p40"/>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375" name="Google Shape;375;p40"/>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Stroustrup/Programming Nov'13</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1"/>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Times New Roman"/>
              <a:buNone/>
            </a:pPr>
            <a:r>
              <a:rPr b="0" i="0" lang="en-US" sz="4000" u="none">
                <a:solidFill>
                  <a:schemeClr val="lt2"/>
                </a:solidFill>
                <a:latin typeface="Times New Roman"/>
                <a:ea typeface="Times New Roman"/>
                <a:cs typeface="Times New Roman"/>
                <a:sym typeface="Times New Roman"/>
              </a:rPr>
              <a:t>Make a quick dictionary </a:t>
            </a:r>
            <a:r>
              <a:rPr b="0" i="0" lang="en-US" sz="2400" u="none">
                <a:solidFill>
                  <a:schemeClr val="lt2"/>
                </a:solidFill>
                <a:latin typeface="Times New Roman"/>
                <a:ea typeface="Times New Roman"/>
                <a:cs typeface="Times New Roman"/>
                <a:sym typeface="Times New Roman"/>
              </a:rPr>
              <a:t>(using a vector)</a:t>
            </a:r>
            <a:endParaRPr/>
          </a:p>
        </p:txBody>
      </p:sp>
      <p:sp>
        <p:nvSpPr>
          <p:cNvPr id="381" name="Google Shape;381;p41"/>
          <p:cNvSpPr txBox="1"/>
          <p:nvPr>
            <p:ph idx="1" type="body"/>
          </p:nvPr>
        </p:nvSpPr>
        <p:spPr>
          <a:xfrm>
            <a:off x="457200" y="1295400"/>
            <a:ext cx="85344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int main()</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string from, to;</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cin &gt;&gt; from &gt;&gt; to;                    		// </a:t>
            </a:r>
            <a:r>
              <a:rPr b="0" i="1" lang="en-US" sz="2000" u="none">
                <a:solidFill>
                  <a:schemeClr val="lt1"/>
                </a:solidFill>
                <a:latin typeface="Times New Roman"/>
                <a:ea typeface="Times New Roman"/>
                <a:cs typeface="Times New Roman"/>
                <a:sym typeface="Times New Roman"/>
              </a:rPr>
              <a:t>get source and target file names</a:t>
            </a:r>
            <a:endParaRPr/>
          </a:p>
          <a:p>
            <a:pPr indent="-342900" lvl="0" marL="342900" marR="0" rtl="0" algn="l">
              <a:lnSpc>
                <a:spcPct val="80000"/>
              </a:lnSpc>
              <a:spcBef>
                <a:spcPts val="200"/>
              </a:spcBef>
              <a:spcAft>
                <a:spcPts val="0"/>
              </a:spcAft>
              <a:buClr>
                <a:schemeClr val="hlink"/>
              </a:buClr>
              <a:buSzPts val="650"/>
              <a:buFont typeface="Noto Sans Symbols"/>
              <a:buNone/>
            </a:pPr>
            <a:r>
              <a:t/>
            </a:r>
            <a:endParaRPr b="0" i="0" sz="1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ifstream is(from);            		// </a:t>
            </a:r>
            <a:r>
              <a:rPr b="0" i="1" lang="en-US" sz="2000" u="none">
                <a:solidFill>
                  <a:schemeClr val="lt1"/>
                </a:solidFill>
                <a:latin typeface="Times New Roman"/>
                <a:ea typeface="Times New Roman"/>
                <a:cs typeface="Times New Roman"/>
                <a:sym typeface="Times New Roman"/>
              </a:rPr>
              <a:t>open input stream</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ofstream os(to);			// </a:t>
            </a:r>
            <a:r>
              <a:rPr b="0" i="1" lang="en-US" sz="2000" u="none">
                <a:solidFill>
                  <a:schemeClr val="lt1"/>
                </a:solidFill>
                <a:latin typeface="Times New Roman"/>
                <a:ea typeface="Times New Roman"/>
                <a:cs typeface="Times New Roman"/>
                <a:sym typeface="Times New Roman"/>
              </a:rPr>
              <a:t>open output stream</a:t>
            </a:r>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istream_iterator&lt;string&gt; ii(is);      	// </a:t>
            </a:r>
            <a:r>
              <a:rPr b="0" i="1" lang="en-US" sz="2000" u="none">
                <a:solidFill>
                  <a:schemeClr val="lt1"/>
                </a:solidFill>
                <a:latin typeface="Times New Roman"/>
                <a:ea typeface="Times New Roman"/>
                <a:cs typeface="Times New Roman"/>
                <a:sym typeface="Times New Roman"/>
              </a:rPr>
              <a:t>make input iterator for stream</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istream_iterator&lt;string&gt; eos;         	// </a:t>
            </a:r>
            <a:r>
              <a:rPr b="0" i="1" lang="en-US" sz="2000" u="none">
                <a:solidFill>
                  <a:schemeClr val="lt1"/>
                </a:solidFill>
                <a:latin typeface="Times New Roman"/>
                <a:ea typeface="Times New Roman"/>
                <a:cs typeface="Times New Roman"/>
                <a:sym typeface="Times New Roman"/>
              </a:rPr>
              <a:t>input sentinel (defaults to EOF)</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ostream_iterator&lt;string&gt; oo(os,"\n");	// </a:t>
            </a:r>
            <a:r>
              <a:rPr b="0" i="1" lang="en-US" sz="2000" u="none">
                <a:solidFill>
                  <a:schemeClr val="lt1"/>
                </a:solidFill>
                <a:latin typeface="Times New Roman"/>
                <a:ea typeface="Times New Roman"/>
                <a:cs typeface="Times New Roman"/>
                <a:sym typeface="Times New Roman"/>
              </a:rPr>
              <a:t>make output iterator for stream</a:t>
            </a:r>
            <a:endParaRPr/>
          </a:p>
          <a:p>
            <a:pPr indent="-342900" lvl="0" marL="342900" marR="0" rtl="0" algn="l">
              <a:lnSpc>
                <a:spcPct val="80000"/>
              </a:lnSpc>
              <a:spcBef>
                <a:spcPts val="400"/>
              </a:spcBef>
              <a:spcAft>
                <a:spcPts val="0"/>
              </a:spcAft>
              <a:buClr>
                <a:schemeClr val="hlink"/>
              </a:buClr>
              <a:buSzPts val="1300"/>
              <a:buFont typeface="Noto Sans Symbols"/>
              <a:buNone/>
            </a:pPr>
            <a:r>
              <a:rPr b="0" i="0" lang="en-US" sz="2000" u="none">
                <a:solidFill>
                  <a:schemeClr val="lt1"/>
                </a:solidFill>
                <a:latin typeface="Times New Roman"/>
                <a:ea typeface="Times New Roman"/>
                <a:cs typeface="Times New Roman"/>
                <a:sym typeface="Times New Roman"/>
              </a:rPr>
              <a:t>						</a:t>
            </a:r>
            <a:r>
              <a:rPr b="1" i="0" lang="en-US" sz="2000" u="none">
                <a:solidFill>
                  <a:schemeClr val="lt1"/>
                </a:solidFill>
                <a:latin typeface="Times New Roman"/>
                <a:ea typeface="Times New Roman"/>
                <a:cs typeface="Times New Roman"/>
                <a:sym typeface="Times New Roman"/>
              </a:rPr>
              <a:t>// </a:t>
            </a:r>
            <a:r>
              <a:rPr b="0" i="1" lang="en-US" sz="2000" u="none">
                <a:solidFill>
                  <a:schemeClr val="lt1"/>
                </a:solidFill>
                <a:latin typeface="Times New Roman"/>
                <a:ea typeface="Times New Roman"/>
                <a:cs typeface="Times New Roman"/>
                <a:sym typeface="Times New Roman"/>
              </a:rPr>
              <a:t>append </a:t>
            </a:r>
            <a:r>
              <a:rPr b="1" i="1" lang="en-US" sz="2000" u="none">
                <a:solidFill>
                  <a:schemeClr val="lt1"/>
                </a:solidFill>
                <a:latin typeface="Times New Roman"/>
                <a:ea typeface="Times New Roman"/>
                <a:cs typeface="Times New Roman"/>
                <a:sym typeface="Times New Roman"/>
              </a:rPr>
              <a:t>"\n"</a:t>
            </a:r>
            <a:r>
              <a:rPr b="0" i="1" lang="en-US" sz="2000" u="none">
                <a:solidFill>
                  <a:schemeClr val="lt1"/>
                </a:solidFill>
                <a:latin typeface="Times New Roman"/>
                <a:ea typeface="Times New Roman"/>
                <a:cs typeface="Times New Roman"/>
                <a:sym typeface="Times New Roman"/>
              </a:rPr>
              <a:t> each time</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vector&lt;string&gt; b(ii,eos);		// </a:t>
            </a:r>
            <a:r>
              <a:rPr b="1" i="1" lang="en-US" sz="2000" u="none">
                <a:solidFill>
                  <a:schemeClr val="lt1"/>
                </a:solidFill>
                <a:latin typeface="Times New Roman"/>
                <a:ea typeface="Times New Roman"/>
                <a:cs typeface="Times New Roman"/>
                <a:sym typeface="Times New Roman"/>
              </a:rPr>
              <a:t>b </a:t>
            </a:r>
            <a:r>
              <a:rPr b="0" i="1" lang="en-US" sz="2000" u="none">
                <a:solidFill>
                  <a:schemeClr val="lt1"/>
                </a:solidFill>
                <a:latin typeface="Times New Roman"/>
                <a:ea typeface="Times New Roman"/>
                <a:cs typeface="Times New Roman"/>
                <a:sym typeface="Times New Roman"/>
              </a:rPr>
              <a:t>is a</a:t>
            </a:r>
            <a:r>
              <a:rPr b="1" i="1" lang="en-US" sz="2000" u="none">
                <a:solidFill>
                  <a:schemeClr val="lt1"/>
                </a:solidFill>
                <a:latin typeface="Times New Roman"/>
                <a:ea typeface="Times New Roman"/>
                <a:cs typeface="Times New Roman"/>
                <a:sym typeface="Times New Roman"/>
              </a:rPr>
              <a:t> vector </a:t>
            </a:r>
            <a:r>
              <a:rPr b="0" i="1" lang="en-US" sz="2000" u="none">
                <a:solidFill>
                  <a:schemeClr val="lt1"/>
                </a:solidFill>
                <a:latin typeface="Times New Roman"/>
                <a:ea typeface="Times New Roman"/>
                <a:cs typeface="Times New Roman"/>
                <a:sym typeface="Times New Roman"/>
              </a:rPr>
              <a:t>initialized from input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sort(b.begin(),b.end());			// </a:t>
            </a:r>
            <a:r>
              <a:rPr b="0" i="1" lang="en-US" sz="2000" u="none">
                <a:solidFill>
                  <a:schemeClr val="lt1"/>
                </a:solidFill>
                <a:latin typeface="Times New Roman"/>
                <a:ea typeface="Times New Roman"/>
                <a:cs typeface="Times New Roman"/>
                <a:sym typeface="Times New Roman"/>
              </a:rPr>
              <a:t>sort the buffer</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unique_copy(b.begin(),b.end(),oo); 	// </a:t>
            </a:r>
            <a:r>
              <a:rPr b="0" i="1" lang="en-US" sz="2000" u="none">
                <a:solidFill>
                  <a:schemeClr val="lt1"/>
                </a:solidFill>
                <a:latin typeface="Times New Roman"/>
                <a:ea typeface="Times New Roman"/>
                <a:cs typeface="Times New Roman"/>
                <a:sym typeface="Times New Roman"/>
              </a:rPr>
              <a:t>copy buffer to output,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 </a:t>
            </a:r>
            <a:r>
              <a:rPr b="0" i="1" lang="en-US" sz="2000" u="none">
                <a:solidFill>
                  <a:schemeClr val="lt1"/>
                </a:solidFill>
                <a:latin typeface="Times New Roman"/>
                <a:ea typeface="Times New Roman"/>
                <a:cs typeface="Times New Roman"/>
                <a:sym typeface="Times New Roman"/>
              </a:rPr>
              <a:t>discard replicated values</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p:txBody>
      </p:sp>
      <p:sp>
        <p:nvSpPr>
          <p:cNvPr id="382" name="Google Shape;382;p41"/>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383" name="Google Shape;383;p41"/>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Stroustrup/Programming Nov'13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Overview</a:t>
            </a:r>
            <a:endParaRPr/>
          </a:p>
        </p:txBody>
      </p:sp>
      <p:sp>
        <p:nvSpPr>
          <p:cNvPr id="104" name="Google Shape;104;p15"/>
          <p:cNvSpPr txBox="1"/>
          <p:nvPr>
            <p:ph idx="1" type="body"/>
          </p:nvPr>
        </p:nvSpPr>
        <p:spPr>
          <a:xfrm>
            <a:off x="457200" y="1143000"/>
            <a:ext cx="82296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Common tasks and ideals</a:t>
            </a:r>
            <a:endParaRPr/>
          </a:p>
          <a:p>
            <a:pPr indent="-342900" lvl="0" marL="342900" marR="0" rtl="0" algn="l">
              <a:lnSpc>
                <a:spcPct val="80000"/>
              </a:lnSpc>
              <a:spcBef>
                <a:spcPts val="480"/>
              </a:spcBef>
              <a:spcAft>
                <a:spcPts val="0"/>
              </a:spcAft>
              <a:buClr>
                <a:schemeClr va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Containers, algorithms, and iterators</a:t>
            </a:r>
            <a:endParaRPr/>
          </a:p>
          <a:p>
            <a:pPr indent="-342900" lvl="0" marL="342900" marR="0" rtl="0" algn="l">
              <a:lnSpc>
                <a:spcPct val="80000"/>
              </a:lnSpc>
              <a:spcBef>
                <a:spcPts val="480"/>
              </a:spcBef>
              <a:spcAft>
                <a:spcPts val="0"/>
              </a:spcAft>
              <a:buClr>
                <a:schemeClr va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The simplest algorithm: find()</a:t>
            </a:r>
            <a:endParaRPr/>
          </a:p>
          <a:p>
            <a:pPr indent="-342900" lvl="0" marL="342900" marR="0" rtl="0" algn="l">
              <a:lnSpc>
                <a:spcPct val="80000"/>
              </a:lnSpc>
              <a:spcBef>
                <a:spcPts val="480"/>
              </a:spcBef>
              <a:spcAft>
                <a:spcPts val="0"/>
              </a:spcAft>
              <a:buClr>
                <a:schemeClr va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Parameterization of algorithms</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find_if() and function objects</a:t>
            </a:r>
            <a:endParaRPr/>
          </a:p>
          <a:p>
            <a:pPr indent="-342900" lvl="0" marL="342900" marR="0" rtl="0" algn="l">
              <a:lnSpc>
                <a:spcPct val="80000"/>
              </a:lnSpc>
              <a:spcBef>
                <a:spcPts val="480"/>
              </a:spcBef>
              <a:spcAft>
                <a:spcPts val="0"/>
              </a:spcAft>
              <a:buClr>
                <a:schemeClr va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Sequence containers</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vector and list</a:t>
            </a:r>
            <a:endParaRPr/>
          </a:p>
          <a:p>
            <a:pPr indent="-342900" lvl="0" marL="342900" marR="0" rtl="0" algn="l">
              <a:lnSpc>
                <a:spcPct val="80000"/>
              </a:lnSpc>
              <a:spcBef>
                <a:spcPts val="480"/>
              </a:spcBef>
              <a:spcAft>
                <a:spcPts val="0"/>
              </a:spcAft>
              <a:buClr>
                <a:schemeClr va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Algorithms and parameterization revisited</a:t>
            </a:r>
            <a:endParaRPr/>
          </a:p>
          <a:p>
            <a:pPr indent="-342900" lvl="0" marL="342900" marR="0" rtl="0" algn="l">
              <a:lnSpc>
                <a:spcPct val="80000"/>
              </a:lnSpc>
              <a:spcBef>
                <a:spcPts val="480"/>
              </a:spcBef>
              <a:spcAft>
                <a:spcPts val="0"/>
              </a:spcAft>
              <a:buClr>
                <a:schemeClr va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Associative containers</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map, set</a:t>
            </a:r>
            <a:endParaRPr/>
          </a:p>
          <a:p>
            <a:pPr indent="-342900" lvl="0" marL="342900" marR="0" rtl="0" algn="l">
              <a:lnSpc>
                <a:spcPct val="80000"/>
              </a:lnSpc>
              <a:spcBef>
                <a:spcPts val="480"/>
              </a:spcBef>
              <a:spcAft>
                <a:spcPts val="0"/>
              </a:spcAft>
              <a:buClr>
                <a:schemeClr va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Standard algorithms</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copy, sort, …</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Input iterators and output iterators</a:t>
            </a:r>
            <a:endParaRPr/>
          </a:p>
          <a:p>
            <a:pPr indent="-342900" lvl="0" marL="342900" marR="0" rtl="0" algn="l">
              <a:lnSpc>
                <a:spcPct val="80000"/>
              </a:lnSpc>
              <a:spcBef>
                <a:spcPts val="480"/>
              </a:spcBef>
              <a:spcAft>
                <a:spcPts val="0"/>
              </a:spcAft>
              <a:buClr>
                <a:schemeClr va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List of useful facilities</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Headers, algorithms, containers, function objects</a:t>
            </a:r>
            <a:endParaRPr/>
          </a:p>
        </p:txBody>
      </p:sp>
      <p:sp>
        <p:nvSpPr>
          <p:cNvPr id="105" name="Google Shape;105;p15"/>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cap="none" strike="noStrike">
                <a:solidFill>
                  <a:schemeClr val="lt1"/>
                </a:solidFill>
                <a:latin typeface="Arial"/>
                <a:ea typeface="Arial"/>
                <a:cs typeface="Arial"/>
                <a:sym typeface="Arial"/>
              </a:rPr>
              <a:t>‹#›</a:t>
            </a:fld>
            <a:endParaRPr/>
          </a:p>
        </p:txBody>
      </p:sp>
      <p:sp>
        <p:nvSpPr>
          <p:cNvPr id="106" name="Google Shape;106;p15"/>
          <p:cNvSpPr/>
          <p:nvPr/>
        </p:nvSpPr>
        <p:spPr>
          <a:xfrm>
            <a:off x="381000" y="3581400"/>
            <a:ext cx="6400800" cy="2667000"/>
          </a:xfrm>
          <a:prstGeom prst="roundRect">
            <a:avLst>
              <a:gd fmla="val 16667" name="adj"/>
            </a:avLst>
          </a:prstGeom>
          <a:solidFill>
            <a:schemeClr val="accent1">
              <a:alpha val="30588"/>
            </a:schemeClr>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7" name="Google Shape;107;p15"/>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Stroustrup/Programming Nov'13</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2"/>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An input file </a:t>
            </a:r>
            <a:r>
              <a:rPr b="0" i="0" lang="en-US" sz="3200" u="none">
                <a:solidFill>
                  <a:schemeClr val="lt2"/>
                </a:solidFill>
                <a:latin typeface="Times New Roman"/>
                <a:ea typeface="Times New Roman"/>
                <a:cs typeface="Times New Roman"/>
                <a:sym typeface="Times New Roman"/>
              </a:rPr>
              <a:t>(the abstract)</a:t>
            </a:r>
            <a:endParaRPr/>
          </a:p>
        </p:txBody>
      </p:sp>
      <p:sp>
        <p:nvSpPr>
          <p:cNvPr id="389" name="Google Shape;389;p42"/>
          <p:cNvSpPr txBox="1"/>
          <p:nvPr>
            <p:ph idx="1" type="body"/>
          </p:nvPr>
        </p:nvSpPr>
        <p:spPr>
          <a:xfrm>
            <a:off x="457200" y="1295400"/>
            <a:ext cx="8229600" cy="3276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1300"/>
              <a:buFont typeface="Noto Sans Symbols"/>
              <a:buNone/>
            </a:pPr>
            <a:r>
              <a:t/>
            </a:r>
            <a:endParaRPr b="0" i="0" sz="2000" u="none">
              <a:solidFill>
                <a:schemeClr val="lt1"/>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chemeClr val="hlink"/>
              </a:buClr>
              <a:buSzPts val="1300"/>
              <a:buFont typeface="Noto Sans Symbols"/>
              <a:buNone/>
            </a:pPr>
            <a:r>
              <a:t/>
            </a:r>
            <a:endParaRPr b="0" i="0" sz="2000" u="none">
              <a:solidFill>
                <a:schemeClr val="lt1"/>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chemeClr val="hlink"/>
              </a:buClr>
              <a:buSzPts val="1300"/>
              <a:buFont typeface="Noto Sans Symbols"/>
              <a:buNone/>
            </a:pPr>
            <a:r>
              <a:rPr b="0" i="0" lang="en-US" sz="2000" u="none">
                <a:solidFill>
                  <a:schemeClr val="lt1"/>
                </a:solidFill>
                <a:latin typeface="Times New Roman"/>
                <a:ea typeface="Times New Roman"/>
                <a:cs typeface="Times New Roman"/>
                <a:sym typeface="Times New Roman"/>
              </a:rPr>
              <a:t>This lecture and the next presents the STL (the containers and algorithms part of the C++ standard library). It is an extensible framework dealing with data in a C++ program. First, I present the general ideal, then the fundamental concepts, and finally examples of containers and algorithms. The key notions of sequence and iterator used to tie containers (data) together with algorithms (processing) are presented. Function objects are used to parameterize algorithms with “policies”.</a:t>
            </a:r>
            <a:endParaRPr/>
          </a:p>
        </p:txBody>
      </p:sp>
      <p:sp>
        <p:nvSpPr>
          <p:cNvPr id="390" name="Google Shape;390;p42"/>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391" name="Google Shape;391;p42"/>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Stroustrup/Programming Nov'13</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3"/>
          <p:cNvSpPr txBox="1"/>
          <p:nvPr>
            <p:ph type="title"/>
          </p:nvPr>
        </p:nvSpPr>
        <p:spPr>
          <a:xfrm>
            <a:off x="457200" y="3810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Part of the output</a:t>
            </a:r>
            <a:endParaRPr/>
          </a:p>
        </p:txBody>
      </p:sp>
      <p:sp>
        <p:nvSpPr>
          <p:cNvPr id="397" name="Google Shape;397;p43"/>
          <p:cNvSpPr txBox="1"/>
          <p:nvPr>
            <p:ph idx="1" type="body"/>
          </p:nvPr>
        </p:nvSpPr>
        <p:spPr>
          <a:xfrm>
            <a:off x="457200" y="685800"/>
            <a:ext cx="4038600" cy="5943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(data)</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(processing)</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(the</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C++</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First,</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Function</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I</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It</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STL</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The</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This</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a</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algorithms</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algorithms.</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an</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and</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are</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concepts,</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containers</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data</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dealing</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examples</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extensible</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finally</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Framework</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fundamental</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general</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ideal,</a:t>
            </a:r>
            <a:endParaRPr/>
          </a:p>
        </p:txBody>
      </p:sp>
      <p:sp>
        <p:nvSpPr>
          <p:cNvPr id="398" name="Google Shape;398;p43"/>
          <p:cNvSpPr txBox="1"/>
          <p:nvPr>
            <p:ph idx="2" type="body"/>
          </p:nvPr>
        </p:nvSpPr>
        <p:spPr>
          <a:xfrm>
            <a:off x="4648200" y="1219200"/>
            <a:ext cx="4038600" cy="533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in</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is</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iterator</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key</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lecture</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library).</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next</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notions</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objects</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of</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parameterize</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part</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present</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presented.</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presents</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program.</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sequence</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standard</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the</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then</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tie</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to</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together</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used</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with</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“policies”.</a:t>
            </a:r>
            <a:endParaRPr/>
          </a:p>
          <a:p>
            <a:pPr indent="-285115" lvl="0" marL="342900" marR="0" rtl="0" algn="l">
              <a:spcBef>
                <a:spcPts val="280"/>
              </a:spcBef>
              <a:spcAft>
                <a:spcPts val="0"/>
              </a:spcAft>
              <a:buClr>
                <a:schemeClr val="hlink"/>
              </a:buClr>
              <a:buSzPts val="910"/>
              <a:buFont typeface="Noto Sans Symbols"/>
              <a:buNone/>
            </a:pPr>
            <a:r>
              <a:t/>
            </a:r>
            <a:endParaRPr b="0" i="0" sz="1400" u="none">
              <a:solidFill>
                <a:schemeClr val="lt1"/>
              </a:solidFill>
              <a:latin typeface="Times New Roman"/>
              <a:ea typeface="Times New Roman"/>
              <a:cs typeface="Times New Roman"/>
              <a:sym typeface="Times New Roman"/>
            </a:endParaRPr>
          </a:p>
        </p:txBody>
      </p:sp>
      <p:sp>
        <p:nvSpPr>
          <p:cNvPr id="399" name="Google Shape;399;p43"/>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400" name="Google Shape;400;p43"/>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Stroustrup/Programming Nov'13</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4"/>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Times New Roman"/>
              <a:buNone/>
            </a:pPr>
            <a:r>
              <a:rPr b="0" i="0" lang="en-US" sz="4000" u="none">
                <a:solidFill>
                  <a:schemeClr val="lt2"/>
                </a:solidFill>
                <a:latin typeface="Times New Roman"/>
                <a:ea typeface="Times New Roman"/>
                <a:cs typeface="Times New Roman"/>
                <a:sym typeface="Times New Roman"/>
              </a:rPr>
              <a:t>Make a quick dictionary </a:t>
            </a:r>
            <a:r>
              <a:rPr b="0" i="0" lang="en-US" sz="2400" u="none">
                <a:solidFill>
                  <a:schemeClr val="lt2"/>
                </a:solidFill>
                <a:latin typeface="Times New Roman"/>
                <a:ea typeface="Times New Roman"/>
                <a:cs typeface="Times New Roman"/>
                <a:sym typeface="Times New Roman"/>
              </a:rPr>
              <a:t>(using a vector)</a:t>
            </a:r>
            <a:endParaRPr/>
          </a:p>
        </p:txBody>
      </p:sp>
      <p:sp>
        <p:nvSpPr>
          <p:cNvPr id="406" name="Google Shape;406;p44"/>
          <p:cNvSpPr txBox="1"/>
          <p:nvPr>
            <p:ph idx="1" type="body"/>
          </p:nvPr>
        </p:nvSpPr>
        <p:spPr>
          <a:xfrm>
            <a:off x="457200" y="1524000"/>
            <a:ext cx="85344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We are doing a lot of work that we don’t really need</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Why store all the duplicates? (in the vector)</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Why sort?</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Why suppress all the duplicates on output?</a:t>
            </a:r>
            <a:endParaRPr/>
          </a:p>
          <a:p>
            <a:pPr indent="-342900" lvl="0" marL="342900" marR="0" rtl="0" algn="l">
              <a:lnSpc>
                <a:spcPct val="80000"/>
              </a:lnSpc>
              <a:spcBef>
                <a:spcPts val="560"/>
              </a:spcBef>
              <a:spcAft>
                <a:spcPts val="0"/>
              </a:spcAft>
              <a:buClr>
                <a:schemeClr val="hlink"/>
              </a:buClr>
              <a:buSzPts val="1820"/>
              <a:buFont typeface="Noto Sans Symbols"/>
              <a:buChar char="■"/>
            </a:pPr>
            <a:r>
              <a:rPr b="0" i="0" lang="en-US" sz="2800" u="none">
                <a:solidFill>
                  <a:schemeClr val="lt1"/>
                </a:solidFill>
                <a:latin typeface="Times New Roman"/>
                <a:ea typeface="Times New Roman"/>
                <a:cs typeface="Times New Roman"/>
                <a:sym typeface="Times New Roman"/>
              </a:rPr>
              <a:t>Why not just</a:t>
            </a:r>
            <a:endParaRPr/>
          </a:p>
          <a:p>
            <a:pPr indent="-285750" lvl="1" marL="742950" marR="0" rtl="0" algn="l">
              <a:lnSpc>
                <a:spcPct val="80000"/>
              </a:lnSpc>
              <a:spcBef>
                <a:spcPts val="480"/>
              </a:spcBef>
              <a:spcAft>
                <a:spcPts val="0"/>
              </a:spcAft>
              <a:buClr>
                <a:schemeClr val="fo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Put each word in the right place in a dictionary as we read it?</a:t>
            </a:r>
            <a:endParaRPr/>
          </a:p>
          <a:p>
            <a:pPr indent="-285750" lvl="1" marL="742950" marR="0" rtl="0" algn="l">
              <a:lnSpc>
                <a:spcPct val="80000"/>
              </a:lnSpc>
              <a:spcBef>
                <a:spcPts val="480"/>
              </a:spcBef>
              <a:spcAft>
                <a:spcPts val="0"/>
              </a:spcAft>
              <a:buClr>
                <a:schemeClr val="fo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In other words: use a </a:t>
            </a:r>
            <a:r>
              <a:rPr b="1" i="0" lang="en-US" sz="2000" u="none" cap="none" strike="noStrike">
                <a:solidFill>
                  <a:schemeClr val="lt1"/>
                </a:solidFill>
                <a:latin typeface="Times New Roman"/>
                <a:ea typeface="Times New Roman"/>
                <a:cs typeface="Times New Roman"/>
                <a:sym typeface="Times New Roman"/>
              </a:rPr>
              <a:t>set</a:t>
            </a:r>
            <a:endParaRPr/>
          </a:p>
        </p:txBody>
      </p:sp>
      <p:sp>
        <p:nvSpPr>
          <p:cNvPr id="407" name="Google Shape;407;p44"/>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408" name="Google Shape;408;p44"/>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Stroustrup/Programming Nov'13</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5"/>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Times New Roman"/>
              <a:buNone/>
            </a:pPr>
            <a:r>
              <a:rPr b="0" i="0" lang="en-US" sz="4000" u="none">
                <a:solidFill>
                  <a:schemeClr val="lt2"/>
                </a:solidFill>
                <a:latin typeface="Times New Roman"/>
                <a:ea typeface="Times New Roman"/>
                <a:cs typeface="Times New Roman"/>
                <a:sym typeface="Times New Roman"/>
              </a:rPr>
              <a:t>Make a quick dictionary </a:t>
            </a:r>
            <a:r>
              <a:rPr b="0" i="0" lang="en-US" sz="2400" u="none">
                <a:solidFill>
                  <a:schemeClr val="lt2"/>
                </a:solidFill>
                <a:latin typeface="Times New Roman"/>
                <a:ea typeface="Times New Roman"/>
                <a:cs typeface="Times New Roman"/>
                <a:sym typeface="Times New Roman"/>
              </a:rPr>
              <a:t>(using a set)</a:t>
            </a:r>
            <a:endParaRPr/>
          </a:p>
        </p:txBody>
      </p:sp>
      <p:sp>
        <p:nvSpPr>
          <p:cNvPr id="414" name="Google Shape;414;p45"/>
          <p:cNvSpPr txBox="1"/>
          <p:nvPr>
            <p:ph idx="1" type="body"/>
          </p:nvPr>
        </p:nvSpPr>
        <p:spPr>
          <a:xfrm>
            <a:off x="609600" y="1371600"/>
            <a:ext cx="85344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int main()</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string from, to;</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cin &gt;&gt; from &gt;&gt; to;                    		// </a:t>
            </a:r>
            <a:r>
              <a:rPr b="0" i="1" lang="en-US" sz="2000" u="none">
                <a:solidFill>
                  <a:schemeClr val="lt1"/>
                </a:solidFill>
                <a:latin typeface="Times New Roman"/>
                <a:ea typeface="Times New Roman"/>
                <a:cs typeface="Times New Roman"/>
                <a:sym typeface="Times New Roman"/>
              </a:rPr>
              <a:t>get source and target file names</a:t>
            </a:r>
            <a:endParaRPr/>
          </a:p>
          <a:p>
            <a:pPr indent="-342900" lvl="0" marL="342900" marR="0" rtl="0" algn="l">
              <a:lnSpc>
                <a:spcPct val="80000"/>
              </a:lnSpc>
              <a:spcBef>
                <a:spcPts val="200"/>
              </a:spcBef>
              <a:spcAft>
                <a:spcPts val="0"/>
              </a:spcAft>
              <a:buClr>
                <a:schemeClr val="hlink"/>
              </a:buClr>
              <a:buSzPts val="650"/>
              <a:buFont typeface="Noto Sans Symbols"/>
              <a:buNone/>
            </a:pPr>
            <a:r>
              <a:t/>
            </a:r>
            <a:endParaRPr b="0" i="0" sz="1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ifstream is(from);            		// </a:t>
            </a:r>
            <a:r>
              <a:rPr b="0" i="1" lang="en-US" sz="2000" u="none">
                <a:solidFill>
                  <a:schemeClr val="lt1"/>
                </a:solidFill>
                <a:latin typeface="Times New Roman"/>
                <a:ea typeface="Times New Roman"/>
                <a:cs typeface="Times New Roman"/>
                <a:sym typeface="Times New Roman"/>
              </a:rPr>
              <a:t>make input stream</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ofstream os(to);			// </a:t>
            </a:r>
            <a:r>
              <a:rPr b="0" i="1" lang="en-US" sz="2000" u="none">
                <a:solidFill>
                  <a:schemeClr val="lt1"/>
                </a:solidFill>
                <a:latin typeface="Times New Roman"/>
                <a:ea typeface="Times New Roman"/>
                <a:cs typeface="Times New Roman"/>
                <a:sym typeface="Times New Roman"/>
              </a:rPr>
              <a:t>make output stream</a:t>
            </a:r>
            <a:endParaRPr/>
          </a:p>
          <a:p>
            <a:pPr indent="-342900" lvl="0" marL="342900" marR="0" rtl="0" algn="l">
              <a:lnSpc>
                <a:spcPct val="80000"/>
              </a:lnSpc>
              <a:spcBef>
                <a:spcPts val="200"/>
              </a:spcBef>
              <a:spcAft>
                <a:spcPts val="0"/>
              </a:spcAft>
              <a:buClr>
                <a:schemeClr val="hlink"/>
              </a:buClr>
              <a:buSzPts val="650"/>
              <a:buFont typeface="Noto Sans Symbols"/>
              <a:buNone/>
            </a:pPr>
            <a:r>
              <a:rPr b="1" i="0" lang="en-US" sz="1000" u="none">
                <a:solidFill>
                  <a:schemeClr val="lt1"/>
                </a:solidFill>
                <a:latin typeface="Times New Roman"/>
                <a:ea typeface="Times New Roman"/>
                <a:cs typeface="Times New Roman"/>
                <a:sym typeface="Times New Roman"/>
              </a:rPr>
              <a:t> </a:t>
            </a:r>
            <a:endParaRPr b="0"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istream_iterator&lt;string&gt; ii(is);      	// </a:t>
            </a:r>
            <a:r>
              <a:rPr b="0" i="1" lang="en-US" sz="2000" u="none">
                <a:solidFill>
                  <a:schemeClr val="lt1"/>
                </a:solidFill>
                <a:latin typeface="Times New Roman"/>
                <a:ea typeface="Times New Roman"/>
                <a:cs typeface="Times New Roman"/>
                <a:sym typeface="Times New Roman"/>
              </a:rPr>
              <a:t>make input iterator for stream</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istream_iterator&lt;string&gt; eos;         	// </a:t>
            </a:r>
            <a:r>
              <a:rPr b="0" i="1" lang="en-US" sz="2000" u="none">
                <a:solidFill>
                  <a:schemeClr val="lt1"/>
                </a:solidFill>
                <a:latin typeface="Times New Roman"/>
                <a:ea typeface="Times New Roman"/>
                <a:cs typeface="Times New Roman"/>
                <a:sym typeface="Times New Roman"/>
              </a:rPr>
              <a:t>input sentinel (defaults to EOF)</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ostream_iterator&lt;string&gt; oo(os,"\n");	// </a:t>
            </a:r>
            <a:r>
              <a:rPr b="0" i="1" lang="en-US" sz="2000" u="none">
                <a:solidFill>
                  <a:schemeClr val="lt1"/>
                </a:solidFill>
                <a:latin typeface="Times New Roman"/>
                <a:ea typeface="Times New Roman"/>
                <a:cs typeface="Times New Roman"/>
                <a:sym typeface="Times New Roman"/>
              </a:rPr>
              <a:t>make output iterator for stream</a:t>
            </a:r>
            <a:endParaRPr/>
          </a:p>
          <a:p>
            <a:pPr indent="-342900" lvl="0" marL="342900" marR="0" rtl="0" algn="l">
              <a:lnSpc>
                <a:spcPct val="80000"/>
              </a:lnSpc>
              <a:spcBef>
                <a:spcPts val="400"/>
              </a:spcBef>
              <a:spcAft>
                <a:spcPts val="0"/>
              </a:spcAft>
              <a:buClr>
                <a:schemeClr val="hlink"/>
              </a:buClr>
              <a:buSzPts val="1300"/>
              <a:buFont typeface="Noto Sans Symbols"/>
              <a:buNone/>
            </a:pPr>
            <a:r>
              <a:rPr b="0" i="0" lang="en-US" sz="2000" u="none">
                <a:solidFill>
                  <a:schemeClr val="lt1"/>
                </a:solidFill>
                <a:latin typeface="Times New Roman"/>
                <a:ea typeface="Times New Roman"/>
                <a:cs typeface="Times New Roman"/>
                <a:sym typeface="Times New Roman"/>
              </a:rPr>
              <a:t>						</a:t>
            </a:r>
            <a:r>
              <a:rPr b="1" i="0" lang="en-US" sz="2000" u="none">
                <a:solidFill>
                  <a:schemeClr val="lt1"/>
                </a:solidFill>
                <a:latin typeface="Times New Roman"/>
                <a:ea typeface="Times New Roman"/>
                <a:cs typeface="Times New Roman"/>
                <a:sym typeface="Times New Roman"/>
              </a:rPr>
              <a:t>//</a:t>
            </a:r>
            <a:r>
              <a:rPr b="0" i="0" lang="en-US" sz="2000" u="none">
                <a:solidFill>
                  <a:schemeClr val="lt1"/>
                </a:solidFill>
                <a:latin typeface="Times New Roman"/>
                <a:ea typeface="Times New Roman"/>
                <a:cs typeface="Times New Roman"/>
                <a:sym typeface="Times New Roman"/>
              </a:rPr>
              <a:t> </a:t>
            </a:r>
            <a:r>
              <a:rPr b="0" i="1" lang="en-US" sz="2000" u="none">
                <a:solidFill>
                  <a:schemeClr val="lt1"/>
                </a:solidFill>
                <a:latin typeface="Times New Roman"/>
                <a:ea typeface="Times New Roman"/>
                <a:cs typeface="Times New Roman"/>
                <a:sym typeface="Times New Roman"/>
              </a:rPr>
              <a:t>append </a:t>
            </a:r>
            <a:r>
              <a:rPr b="1" i="1" lang="en-US" sz="2000" u="none">
                <a:solidFill>
                  <a:schemeClr val="lt1"/>
                </a:solidFill>
                <a:latin typeface="Times New Roman"/>
                <a:ea typeface="Times New Roman"/>
                <a:cs typeface="Times New Roman"/>
                <a:sym typeface="Times New Roman"/>
              </a:rPr>
              <a:t>"\n"</a:t>
            </a:r>
            <a:r>
              <a:rPr b="0" i="1" lang="en-US" sz="2000" u="none">
                <a:solidFill>
                  <a:schemeClr val="lt1"/>
                </a:solidFill>
                <a:latin typeface="Times New Roman"/>
                <a:ea typeface="Times New Roman"/>
                <a:cs typeface="Times New Roman"/>
                <a:sym typeface="Times New Roman"/>
              </a:rPr>
              <a:t> each time</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set&lt;string&gt; b(ii,eos);			// </a:t>
            </a:r>
            <a:r>
              <a:rPr b="1" i="1" lang="en-US" sz="2000" u="none">
                <a:solidFill>
                  <a:schemeClr val="lt1"/>
                </a:solidFill>
                <a:latin typeface="Times New Roman"/>
                <a:ea typeface="Times New Roman"/>
                <a:cs typeface="Times New Roman"/>
                <a:sym typeface="Times New Roman"/>
              </a:rPr>
              <a:t>b </a:t>
            </a:r>
            <a:r>
              <a:rPr b="0" i="1" lang="en-US" sz="2000" u="none">
                <a:solidFill>
                  <a:schemeClr val="lt1"/>
                </a:solidFill>
                <a:latin typeface="Times New Roman"/>
                <a:ea typeface="Times New Roman"/>
                <a:cs typeface="Times New Roman"/>
                <a:sym typeface="Times New Roman"/>
              </a:rPr>
              <a:t>is a</a:t>
            </a:r>
            <a:r>
              <a:rPr b="1" i="1" lang="en-US" sz="2000" u="none">
                <a:solidFill>
                  <a:schemeClr val="lt1"/>
                </a:solidFill>
                <a:latin typeface="Times New Roman"/>
                <a:ea typeface="Times New Roman"/>
                <a:cs typeface="Times New Roman"/>
                <a:sym typeface="Times New Roman"/>
              </a:rPr>
              <a:t> set </a:t>
            </a:r>
            <a:r>
              <a:rPr b="0" i="1" lang="en-US" sz="2000" u="none">
                <a:solidFill>
                  <a:schemeClr val="lt1"/>
                </a:solidFill>
                <a:latin typeface="Times New Roman"/>
                <a:ea typeface="Times New Roman"/>
                <a:cs typeface="Times New Roman"/>
                <a:sym typeface="Times New Roman"/>
              </a:rPr>
              <a:t>initialized from input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copy(b.begin(),b.end(),oo); 		// </a:t>
            </a:r>
            <a:r>
              <a:rPr b="0" i="1" lang="en-US" sz="2000" u="none">
                <a:solidFill>
                  <a:schemeClr val="lt1"/>
                </a:solidFill>
                <a:latin typeface="Times New Roman"/>
                <a:ea typeface="Times New Roman"/>
                <a:cs typeface="Times New Roman"/>
                <a:sym typeface="Times New Roman"/>
              </a:rPr>
              <a:t>copy buffer to output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a:t>
            </a:r>
            <a:r>
              <a:rPr b="0" i="1" lang="en-US" sz="2000" u="none">
                <a:solidFill>
                  <a:schemeClr val="lt1"/>
                </a:solidFill>
                <a:latin typeface="Times New Roman"/>
                <a:ea typeface="Times New Roman"/>
                <a:cs typeface="Times New Roman"/>
                <a:sym typeface="Times New Roman"/>
              </a:rPr>
              <a:t>simple definition: a set is a map with no values, just keys</a:t>
            </a:r>
            <a:endParaRPr/>
          </a:p>
        </p:txBody>
      </p:sp>
      <p:sp>
        <p:nvSpPr>
          <p:cNvPr id="415" name="Google Shape;415;p45"/>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416" name="Google Shape;416;p45"/>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Stroustrup/Programming Nov'13</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6"/>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Set</a:t>
            </a:r>
            <a:endParaRPr/>
          </a:p>
        </p:txBody>
      </p:sp>
      <p:sp>
        <p:nvSpPr>
          <p:cNvPr id="422" name="Google Shape;422;p46"/>
          <p:cNvSpPr txBox="1"/>
          <p:nvPr>
            <p:ph idx="1" type="body"/>
          </p:nvPr>
        </p:nvSpPr>
        <p:spPr>
          <a:xfrm>
            <a:off x="457200" y="1600200"/>
            <a:ext cx="8229600" cy="106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820"/>
              <a:buFont typeface="Noto Sans Symbols"/>
              <a:buChar char="■"/>
            </a:pPr>
            <a:r>
              <a:rPr b="0" i="0" lang="en-US" sz="2800" u="none">
                <a:solidFill>
                  <a:schemeClr val="lt1"/>
                </a:solidFill>
                <a:latin typeface="Times New Roman"/>
                <a:ea typeface="Times New Roman"/>
                <a:cs typeface="Times New Roman"/>
                <a:sym typeface="Times New Roman"/>
              </a:rPr>
              <a:t>A </a:t>
            </a:r>
            <a:r>
              <a:rPr b="1" i="0" lang="en-US" sz="2800" u="none">
                <a:solidFill>
                  <a:schemeClr val="lt1"/>
                </a:solidFill>
                <a:latin typeface="Times New Roman"/>
                <a:ea typeface="Times New Roman"/>
                <a:cs typeface="Times New Roman"/>
                <a:sym typeface="Times New Roman"/>
              </a:rPr>
              <a:t>set</a:t>
            </a:r>
            <a:r>
              <a:rPr b="0" i="0" lang="en-US" sz="2800" u="none">
                <a:solidFill>
                  <a:schemeClr val="lt1"/>
                </a:solidFill>
                <a:latin typeface="Times New Roman"/>
                <a:ea typeface="Times New Roman"/>
                <a:cs typeface="Times New Roman"/>
                <a:sym typeface="Times New Roman"/>
              </a:rPr>
              <a:t> is really an ordered balanced binary tree</a:t>
            </a:r>
            <a:endParaRPr/>
          </a:p>
          <a:p>
            <a:pPr indent="-285750" lvl="1" marL="742950" marR="0" rtl="0" algn="l">
              <a:lnSpc>
                <a:spcPct val="80000"/>
              </a:lnSpc>
              <a:spcBef>
                <a:spcPts val="480"/>
              </a:spcBef>
              <a:spcAft>
                <a:spcPts val="0"/>
              </a:spcAft>
              <a:buClr>
                <a:schemeClr val="fo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By default ordered by &lt;</a:t>
            </a:r>
            <a:endParaRPr/>
          </a:p>
          <a:p>
            <a:pPr indent="-285750" lvl="1" marL="742950" marR="0" rtl="0" algn="l">
              <a:lnSpc>
                <a:spcPct val="80000"/>
              </a:lnSpc>
              <a:spcBef>
                <a:spcPts val="480"/>
              </a:spcBef>
              <a:spcAft>
                <a:spcPts val="0"/>
              </a:spcAft>
              <a:buClr>
                <a:schemeClr val="fo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For example, </a:t>
            </a:r>
            <a:r>
              <a:rPr b="1" i="0" lang="en-US" sz="2400" u="none" cap="none" strike="noStrike">
                <a:solidFill>
                  <a:schemeClr val="lt1"/>
                </a:solidFill>
                <a:latin typeface="Times New Roman"/>
                <a:ea typeface="Times New Roman"/>
                <a:cs typeface="Times New Roman"/>
                <a:sym typeface="Times New Roman"/>
              </a:rPr>
              <a:t>set&lt;string&gt; fruits</a:t>
            </a:r>
            <a:r>
              <a:rPr b="0" i="0" lang="en-US" sz="2400" u="none" cap="none" strike="noStrike">
                <a:solidFill>
                  <a:schemeClr val="lt1"/>
                </a:solidFill>
                <a:latin typeface="Times New Roman"/>
                <a:ea typeface="Times New Roman"/>
                <a:cs typeface="Times New Roman"/>
                <a:sym typeface="Times New Roman"/>
              </a:rPr>
              <a:t>;</a:t>
            </a:r>
            <a:endParaRPr/>
          </a:p>
        </p:txBody>
      </p:sp>
      <p:sp>
        <p:nvSpPr>
          <p:cNvPr id="423" name="Google Shape;423;p46"/>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424" name="Google Shape;424;p46"/>
          <p:cNvSpPr txBox="1"/>
          <p:nvPr/>
        </p:nvSpPr>
        <p:spPr>
          <a:xfrm>
            <a:off x="3886200" y="3733800"/>
            <a:ext cx="1219200" cy="457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Orange</a:t>
            </a:r>
            <a:endParaRPr/>
          </a:p>
        </p:txBody>
      </p:sp>
      <p:sp>
        <p:nvSpPr>
          <p:cNvPr id="425" name="Google Shape;425;p46"/>
          <p:cNvSpPr txBox="1"/>
          <p:nvPr/>
        </p:nvSpPr>
        <p:spPr>
          <a:xfrm>
            <a:off x="4572000" y="5867400"/>
            <a:ext cx="1219200" cy="457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Plum</a:t>
            </a:r>
            <a:endParaRPr/>
          </a:p>
        </p:txBody>
      </p:sp>
      <p:sp>
        <p:nvSpPr>
          <p:cNvPr id="426" name="Google Shape;426;p46"/>
          <p:cNvSpPr txBox="1"/>
          <p:nvPr/>
        </p:nvSpPr>
        <p:spPr>
          <a:xfrm>
            <a:off x="3048000" y="5867400"/>
            <a:ext cx="1219200" cy="457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Kiwi</a:t>
            </a:r>
            <a:endParaRPr/>
          </a:p>
        </p:txBody>
      </p:sp>
      <p:sp>
        <p:nvSpPr>
          <p:cNvPr id="427" name="Google Shape;427;p46"/>
          <p:cNvSpPr txBox="1"/>
          <p:nvPr/>
        </p:nvSpPr>
        <p:spPr>
          <a:xfrm>
            <a:off x="1447800" y="5867400"/>
            <a:ext cx="1219200" cy="457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Apple</a:t>
            </a:r>
            <a:endParaRPr/>
          </a:p>
        </p:txBody>
      </p:sp>
      <p:sp>
        <p:nvSpPr>
          <p:cNvPr id="428" name="Google Shape;428;p46"/>
          <p:cNvSpPr txBox="1"/>
          <p:nvPr/>
        </p:nvSpPr>
        <p:spPr>
          <a:xfrm>
            <a:off x="5105400" y="4800600"/>
            <a:ext cx="1219200" cy="457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Quince</a:t>
            </a:r>
            <a:endParaRPr/>
          </a:p>
        </p:txBody>
      </p:sp>
      <p:sp>
        <p:nvSpPr>
          <p:cNvPr id="429" name="Google Shape;429;p46"/>
          <p:cNvSpPr txBox="1"/>
          <p:nvPr/>
        </p:nvSpPr>
        <p:spPr>
          <a:xfrm>
            <a:off x="2590800" y="4800600"/>
            <a:ext cx="1219200" cy="457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Grape</a:t>
            </a:r>
            <a:endParaRPr/>
          </a:p>
        </p:txBody>
      </p:sp>
      <p:sp>
        <p:nvSpPr>
          <p:cNvPr id="430" name="Google Shape;430;p46"/>
          <p:cNvSpPr txBox="1"/>
          <p:nvPr/>
        </p:nvSpPr>
        <p:spPr>
          <a:xfrm>
            <a:off x="3048000" y="3733800"/>
            <a:ext cx="990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fruits:</a:t>
            </a:r>
            <a:endParaRPr/>
          </a:p>
        </p:txBody>
      </p:sp>
      <p:cxnSp>
        <p:nvCxnSpPr>
          <p:cNvPr id="431" name="Google Shape;431;p46"/>
          <p:cNvCxnSpPr/>
          <p:nvPr/>
        </p:nvCxnSpPr>
        <p:spPr>
          <a:xfrm flipH="1">
            <a:off x="3200400" y="4191000"/>
            <a:ext cx="1295400" cy="609600"/>
          </a:xfrm>
          <a:prstGeom prst="straightConnector1">
            <a:avLst/>
          </a:prstGeom>
          <a:noFill/>
          <a:ln cap="flat" cmpd="sng" w="9525">
            <a:solidFill>
              <a:schemeClr val="lt1"/>
            </a:solidFill>
            <a:prstDash val="solid"/>
            <a:miter lim="800000"/>
            <a:headEnd len="med" w="med" type="none"/>
            <a:tailEnd len="med" w="med" type="triangle"/>
          </a:ln>
        </p:spPr>
      </p:cxnSp>
      <p:cxnSp>
        <p:nvCxnSpPr>
          <p:cNvPr id="432" name="Google Shape;432;p46"/>
          <p:cNvCxnSpPr/>
          <p:nvPr/>
        </p:nvCxnSpPr>
        <p:spPr>
          <a:xfrm>
            <a:off x="4495800" y="4191000"/>
            <a:ext cx="1219200" cy="609600"/>
          </a:xfrm>
          <a:prstGeom prst="straightConnector1">
            <a:avLst/>
          </a:prstGeom>
          <a:noFill/>
          <a:ln cap="flat" cmpd="sng" w="9525">
            <a:solidFill>
              <a:schemeClr val="lt1"/>
            </a:solidFill>
            <a:prstDash val="solid"/>
            <a:miter lim="800000"/>
            <a:headEnd len="med" w="med" type="none"/>
            <a:tailEnd len="med" w="med" type="triangle"/>
          </a:ln>
        </p:spPr>
      </p:cxnSp>
      <p:cxnSp>
        <p:nvCxnSpPr>
          <p:cNvPr id="433" name="Google Shape;433;p46"/>
          <p:cNvCxnSpPr/>
          <p:nvPr/>
        </p:nvCxnSpPr>
        <p:spPr>
          <a:xfrm flipH="1">
            <a:off x="5181600" y="5257800"/>
            <a:ext cx="533400" cy="609600"/>
          </a:xfrm>
          <a:prstGeom prst="straightConnector1">
            <a:avLst/>
          </a:prstGeom>
          <a:noFill/>
          <a:ln cap="flat" cmpd="sng" w="9525">
            <a:solidFill>
              <a:schemeClr val="lt1"/>
            </a:solidFill>
            <a:prstDash val="solid"/>
            <a:miter lim="800000"/>
            <a:headEnd len="med" w="med" type="none"/>
            <a:tailEnd len="med" w="med" type="triangle"/>
          </a:ln>
        </p:spPr>
      </p:cxnSp>
      <p:cxnSp>
        <p:nvCxnSpPr>
          <p:cNvPr id="434" name="Google Shape;434;p46"/>
          <p:cNvCxnSpPr/>
          <p:nvPr/>
        </p:nvCxnSpPr>
        <p:spPr>
          <a:xfrm>
            <a:off x="3200400" y="5257800"/>
            <a:ext cx="457200" cy="609600"/>
          </a:xfrm>
          <a:prstGeom prst="straightConnector1">
            <a:avLst/>
          </a:prstGeom>
          <a:noFill/>
          <a:ln cap="flat" cmpd="sng" w="9525">
            <a:solidFill>
              <a:schemeClr val="lt1"/>
            </a:solidFill>
            <a:prstDash val="solid"/>
            <a:miter lim="800000"/>
            <a:headEnd len="med" w="med" type="none"/>
            <a:tailEnd len="med" w="med" type="triangle"/>
          </a:ln>
        </p:spPr>
      </p:cxnSp>
      <p:cxnSp>
        <p:nvCxnSpPr>
          <p:cNvPr id="435" name="Google Shape;435;p46"/>
          <p:cNvCxnSpPr/>
          <p:nvPr/>
        </p:nvCxnSpPr>
        <p:spPr>
          <a:xfrm flipH="1">
            <a:off x="2057400" y="5257800"/>
            <a:ext cx="1143000" cy="609600"/>
          </a:xfrm>
          <a:prstGeom prst="straightConnector1">
            <a:avLst/>
          </a:prstGeom>
          <a:noFill/>
          <a:ln cap="flat" cmpd="sng" w="9525">
            <a:solidFill>
              <a:schemeClr val="lt1"/>
            </a:solidFill>
            <a:prstDash val="solid"/>
            <a:miter lim="800000"/>
            <a:headEnd len="med" w="med" type="none"/>
            <a:tailEnd len="med" w="med" type="triangle"/>
          </a:ln>
        </p:spPr>
      </p:cxnSp>
      <p:sp>
        <p:nvSpPr>
          <p:cNvPr id="436" name="Google Shape;436;p46"/>
          <p:cNvSpPr txBox="1"/>
          <p:nvPr/>
        </p:nvSpPr>
        <p:spPr>
          <a:xfrm>
            <a:off x="7467600" y="2971800"/>
            <a:ext cx="1447800" cy="1600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Key first</a:t>
            </a:r>
            <a:endParaRPr/>
          </a:p>
          <a:p>
            <a:pPr indent="0" lvl="0" marL="0" marR="0" rtl="0" algn="ctr">
              <a:lnSpc>
                <a:spcPct val="100000"/>
              </a:lnSpc>
              <a:spcBef>
                <a:spcPts val="0"/>
              </a:spcBef>
              <a:spcAft>
                <a:spcPts val="0"/>
              </a:spcAft>
              <a:buClr>
                <a:schemeClr val="lt1"/>
              </a:buClr>
              <a:buSzPts val="1800"/>
              <a:buFont typeface="Arial"/>
              <a:buNone/>
            </a:pPr>
            <a:r>
              <a:t/>
            </a:r>
            <a:endParaRPr b="0" i="0" sz="1800" u="none">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Node* left</a:t>
            </a:r>
            <a:endParaRPr/>
          </a:p>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Node* right</a:t>
            </a:r>
            <a:endParaRPr/>
          </a:p>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a:t>
            </a:r>
            <a:endParaRPr/>
          </a:p>
        </p:txBody>
      </p:sp>
      <p:sp>
        <p:nvSpPr>
          <p:cNvPr id="437" name="Google Shape;437;p46"/>
          <p:cNvSpPr txBox="1"/>
          <p:nvPr/>
        </p:nvSpPr>
        <p:spPr>
          <a:xfrm>
            <a:off x="6248400" y="2819400"/>
            <a:ext cx="1295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set node:</a:t>
            </a:r>
            <a:endParaRPr/>
          </a:p>
        </p:txBody>
      </p:sp>
      <p:cxnSp>
        <p:nvCxnSpPr>
          <p:cNvPr id="438" name="Google Shape;438;p46"/>
          <p:cNvCxnSpPr/>
          <p:nvPr/>
        </p:nvCxnSpPr>
        <p:spPr>
          <a:xfrm>
            <a:off x="7467600" y="3771900"/>
            <a:ext cx="1447800" cy="0"/>
          </a:xfrm>
          <a:prstGeom prst="straightConnector1">
            <a:avLst/>
          </a:prstGeom>
          <a:noFill/>
          <a:ln cap="flat" cmpd="sng" w="9525">
            <a:solidFill>
              <a:schemeClr val="lt1"/>
            </a:solidFill>
            <a:prstDash val="solid"/>
            <a:miter lim="800000"/>
            <a:headEnd len="med" w="med" type="none"/>
            <a:tailEnd len="med" w="med" type="none"/>
          </a:ln>
        </p:spPr>
      </p:cxnSp>
      <p:sp>
        <p:nvSpPr>
          <p:cNvPr id="439" name="Google Shape;439;p46"/>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Stroustrup/Programming Nov'13</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7"/>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Times New Roman"/>
              <a:buNone/>
            </a:pPr>
            <a:r>
              <a:rPr b="1" i="0" lang="en-US" sz="4000" u="none">
                <a:solidFill>
                  <a:schemeClr val="lt2"/>
                </a:solidFill>
                <a:latin typeface="Times New Roman"/>
                <a:ea typeface="Times New Roman"/>
                <a:cs typeface="Times New Roman"/>
                <a:sym typeface="Times New Roman"/>
              </a:rPr>
              <a:t>copy_if()</a:t>
            </a:r>
            <a:endParaRPr/>
          </a:p>
        </p:txBody>
      </p:sp>
      <p:sp>
        <p:nvSpPr>
          <p:cNvPr id="445" name="Google Shape;445;p47"/>
          <p:cNvSpPr txBox="1"/>
          <p:nvPr>
            <p:ph idx="1" type="body"/>
          </p:nvPr>
        </p:nvSpPr>
        <p:spPr>
          <a:xfrm>
            <a:off x="457200" y="1295400"/>
            <a:ext cx="82296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a:t>
            </a:r>
            <a:r>
              <a:rPr b="0" i="1" lang="en-US" sz="2000" u="none">
                <a:solidFill>
                  <a:schemeClr val="lt1"/>
                </a:solidFill>
                <a:latin typeface="Times New Roman"/>
                <a:ea typeface="Times New Roman"/>
                <a:cs typeface="Times New Roman"/>
                <a:sym typeface="Times New Roman"/>
              </a:rPr>
              <a:t>a very useful algorithm (missing from the standard library):</a:t>
            </a:r>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template&lt;class In, class Out, class Pred&gt;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Out copy_if(In first, In last, Out res, Pred p)</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 </a:t>
            </a:r>
            <a:r>
              <a:rPr b="0" i="1" lang="en-US" sz="2000" u="none">
                <a:solidFill>
                  <a:schemeClr val="lt1"/>
                </a:solidFill>
                <a:latin typeface="Times New Roman"/>
                <a:ea typeface="Times New Roman"/>
                <a:cs typeface="Times New Roman"/>
                <a:sym typeface="Times New Roman"/>
              </a:rPr>
              <a:t>copy elements that fulfill the predicate</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while (first!=last) {</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if (p(*first)) *res++ = *first;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++first;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return res;</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a:p>
            <a:pPr indent="-260350" lvl="0" marL="342900" marR="0" rtl="0" algn="l">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p:txBody>
      </p:sp>
      <p:sp>
        <p:nvSpPr>
          <p:cNvPr id="446" name="Google Shape;446;p47"/>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447" name="Google Shape;447;p47"/>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Stroustrup/Programming Nov'13</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8"/>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Times New Roman"/>
              <a:buNone/>
            </a:pPr>
            <a:r>
              <a:rPr b="1" i="0" lang="en-US" sz="4000" u="none">
                <a:solidFill>
                  <a:schemeClr val="lt2"/>
                </a:solidFill>
                <a:latin typeface="Times New Roman"/>
                <a:ea typeface="Times New Roman"/>
                <a:cs typeface="Times New Roman"/>
                <a:sym typeface="Times New Roman"/>
              </a:rPr>
              <a:t>copy_if()</a:t>
            </a:r>
            <a:endParaRPr/>
          </a:p>
        </p:txBody>
      </p:sp>
      <p:sp>
        <p:nvSpPr>
          <p:cNvPr id="453" name="Google Shape;453;p48"/>
          <p:cNvSpPr txBox="1"/>
          <p:nvPr>
            <p:ph idx="1" type="body"/>
          </p:nvPr>
        </p:nvSpPr>
        <p:spPr>
          <a:xfrm>
            <a:off x="457200" y="1600200"/>
            <a:ext cx="85344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650"/>
              <a:buFont typeface="Noto Sans Symbols"/>
              <a:buNone/>
            </a:pPr>
            <a:r>
              <a:t/>
            </a:r>
            <a:endParaRPr b="1" i="0" sz="1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void f(const vector&lt;int&gt;&amp; v)	// </a:t>
            </a:r>
            <a:r>
              <a:rPr b="0" i="1" lang="en-US" sz="2000" u="none">
                <a:solidFill>
                  <a:schemeClr val="lt1"/>
                </a:solidFill>
                <a:latin typeface="Times New Roman"/>
                <a:ea typeface="Times New Roman"/>
                <a:cs typeface="Times New Roman"/>
                <a:sym typeface="Times New Roman"/>
              </a:rPr>
              <a:t>“typical use” of predicate with data</a:t>
            </a:r>
            <a:endParaRPr/>
          </a:p>
          <a:p>
            <a:pPr indent="-342900" lvl="0" marL="342900" marR="0" rtl="0" algn="l">
              <a:lnSpc>
                <a:spcPct val="80000"/>
              </a:lnSpc>
              <a:spcBef>
                <a:spcPts val="400"/>
              </a:spcBef>
              <a:spcAft>
                <a:spcPts val="0"/>
              </a:spcAft>
              <a:buClr>
                <a:schemeClr val="hlink"/>
              </a:buClr>
              <a:buSzPts val="1300"/>
              <a:buFont typeface="Noto Sans Symbols"/>
              <a:buNone/>
            </a:pPr>
            <a:r>
              <a:rPr b="0" i="0" lang="en-US" sz="2000" u="none">
                <a:solidFill>
                  <a:schemeClr val="lt1"/>
                </a:solidFill>
                <a:latin typeface="Times New Roman"/>
                <a:ea typeface="Times New Roman"/>
                <a:cs typeface="Times New Roman"/>
                <a:sym typeface="Times New Roman"/>
              </a:rPr>
              <a:t>				     	</a:t>
            </a:r>
            <a:r>
              <a:rPr b="1" i="0" lang="en-US" sz="2000" u="none">
                <a:solidFill>
                  <a:schemeClr val="lt1"/>
                </a:solidFill>
                <a:latin typeface="Times New Roman"/>
                <a:ea typeface="Times New Roman"/>
                <a:cs typeface="Times New Roman"/>
                <a:sym typeface="Times New Roman"/>
              </a:rPr>
              <a:t>//</a:t>
            </a:r>
            <a:r>
              <a:rPr b="0" i="0" lang="en-US" sz="2000" u="none">
                <a:solidFill>
                  <a:schemeClr val="lt1"/>
                </a:solidFill>
                <a:latin typeface="Times New Roman"/>
                <a:ea typeface="Times New Roman"/>
                <a:cs typeface="Times New Roman"/>
                <a:sym typeface="Times New Roman"/>
              </a:rPr>
              <a:t> </a:t>
            </a:r>
            <a:r>
              <a:rPr b="0" i="1" lang="en-US" sz="2000" u="none">
                <a:solidFill>
                  <a:schemeClr val="lt1"/>
                </a:solidFill>
                <a:latin typeface="Times New Roman"/>
                <a:ea typeface="Times New Roman"/>
                <a:cs typeface="Times New Roman"/>
                <a:sym typeface="Times New Roman"/>
              </a:rPr>
              <a:t>copy all elements with a value less than 6</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vector&lt;int&gt; v2(v.size());</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copy_if(v.begin(), v.end(), v2.begin(),</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[](int x) { return x&lt;6; } );</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 </a:t>
            </a:r>
            <a:r>
              <a:rPr b="0" i="1"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p:txBody>
      </p:sp>
      <p:sp>
        <p:nvSpPr>
          <p:cNvPr id="454" name="Google Shape;454;p48"/>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455" name="Google Shape;455;p48"/>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Stroustrup/Programming Nov'13</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49"/>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Some standard function objects</a:t>
            </a:r>
            <a:endParaRPr/>
          </a:p>
        </p:txBody>
      </p:sp>
      <p:sp>
        <p:nvSpPr>
          <p:cNvPr id="461" name="Google Shape;461;p49"/>
          <p:cNvSpPr txBox="1"/>
          <p:nvPr>
            <p:ph idx="1" type="body"/>
          </p:nvPr>
        </p:nvSpPr>
        <p:spPr>
          <a:xfrm>
            <a:off x="457200" y="1295400"/>
            <a:ext cx="82296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1820"/>
              <a:buFont typeface="Noto Sans Symbols"/>
              <a:buChar char="■"/>
            </a:pPr>
            <a:r>
              <a:rPr b="0" i="0" lang="en-US" sz="2800" u="none">
                <a:solidFill>
                  <a:schemeClr val="lt1"/>
                </a:solidFill>
                <a:latin typeface="Times New Roman"/>
                <a:ea typeface="Times New Roman"/>
                <a:cs typeface="Times New Roman"/>
                <a:sym typeface="Times New Roman"/>
              </a:rPr>
              <a:t>From &lt;functional&gt;</a:t>
            </a:r>
            <a:endParaRPr/>
          </a:p>
          <a:p>
            <a:pPr indent="-285750" lvl="1" marL="742950" marR="0" rtl="0" algn="l">
              <a:lnSpc>
                <a:spcPct val="100000"/>
              </a:lnSpc>
              <a:spcBef>
                <a:spcPts val="480"/>
              </a:spcBef>
              <a:spcAft>
                <a:spcPts val="0"/>
              </a:spcAft>
              <a:buClr>
                <a:schemeClr val="fo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Binary</a:t>
            </a:r>
            <a:endParaRPr/>
          </a:p>
          <a:p>
            <a:pPr indent="-228600" lvl="2" marL="1143000" marR="0" rtl="0" algn="l">
              <a:lnSpc>
                <a:spcPct val="100000"/>
              </a:lnSpc>
              <a:spcBef>
                <a:spcPts val="400"/>
              </a:spcBef>
              <a:spcAft>
                <a:spcPts val="0"/>
              </a:spcAft>
              <a:buClr>
                <a:schemeClr va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plus, minus, multiplies, divides, modulus</a:t>
            </a:r>
            <a:endParaRPr/>
          </a:p>
          <a:p>
            <a:pPr indent="-228600" lvl="2" marL="1143000" marR="0" rtl="0" algn="l">
              <a:lnSpc>
                <a:spcPct val="100000"/>
              </a:lnSpc>
              <a:spcBef>
                <a:spcPts val="400"/>
              </a:spcBef>
              <a:spcAft>
                <a:spcPts val="0"/>
              </a:spcAft>
              <a:buClr>
                <a:schemeClr va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equal_to, not_equal_to, greater, less, greater_equal, less_equal, logical_and, logical_or</a:t>
            </a:r>
            <a:endParaRPr/>
          </a:p>
          <a:p>
            <a:pPr indent="-285750" lvl="1" marL="742950" marR="0" rtl="0" algn="l">
              <a:lnSpc>
                <a:spcPct val="100000"/>
              </a:lnSpc>
              <a:spcBef>
                <a:spcPts val="480"/>
              </a:spcBef>
              <a:spcAft>
                <a:spcPts val="0"/>
              </a:spcAft>
              <a:buClr>
                <a:schemeClr val="fo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Unary</a:t>
            </a:r>
            <a:endParaRPr/>
          </a:p>
          <a:p>
            <a:pPr indent="-228600" lvl="2" marL="1143000" marR="0" rtl="0" algn="l">
              <a:lnSpc>
                <a:spcPct val="100000"/>
              </a:lnSpc>
              <a:spcBef>
                <a:spcPts val="400"/>
              </a:spcBef>
              <a:spcAft>
                <a:spcPts val="0"/>
              </a:spcAft>
              <a:buClr>
                <a:schemeClr va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negate</a:t>
            </a:r>
            <a:endParaRPr/>
          </a:p>
          <a:p>
            <a:pPr indent="-228600" lvl="2" marL="1143000" marR="0" rtl="0" algn="l">
              <a:lnSpc>
                <a:spcPct val="100000"/>
              </a:lnSpc>
              <a:spcBef>
                <a:spcPts val="400"/>
              </a:spcBef>
              <a:spcAft>
                <a:spcPts val="0"/>
              </a:spcAft>
              <a:buClr>
                <a:schemeClr va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logical_not</a:t>
            </a:r>
            <a:endParaRPr/>
          </a:p>
          <a:p>
            <a:pPr indent="-285750" lvl="1" marL="742950" marR="0" rtl="0" algn="l">
              <a:lnSpc>
                <a:spcPct val="100000"/>
              </a:lnSpc>
              <a:spcBef>
                <a:spcPts val="480"/>
              </a:spcBef>
              <a:spcAft>
                <a:spcPts val="0"/>
              </a:spcAft>
              <a:buClr>
                <a:schemeClr val="fo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Unary (missing, write them yourself)</a:t>
            </a:r>
            <a:endParaRPr/>
          </a:p>
          <a:p>
            <a:pPr indent="-228600" lvl="2" marL="1143000" marR="0" rtl="0" algn="l">
              <a:lnSpc>
                <a:spcPct val="100000"/>
              </a:lnSpc>
              <a:spcBef>
                <a:spcPts val="400"/>
              </a:spcBef>
              <a:spcAft>
                <a:spcPts val="0"/>
              </a:spcAft>
              <a:buClr>
                <a:schemeClr va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less_than, greater_than, less_than_or_equal, greater_than_or_equal</a:t>
            </a:r>
            <a:endParaRPr/>
          </a:p>
        </p:txBody>
      </p:sp>
      <p:sp>
        <p:nvSpPr>
          <p:cNvPr id="462" name="Google Shape;462;p49"/>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463" name="Google Shape;463;p49"/>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Stroustrup/Programming Nov'13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Basic model</a:t>
            </a:r>
            <a:endParaRPr/>
          </a:p>
        </p:txBody>
      </p:sp>
      <p:sp>
        <p:nvSpPr>
          <p:cNvPr id="113" name="Google Shape;113;p16"/>
          <p:cNvSpPr txBox="1"/>
          <p:nvPr>
            <p:ph idx="1" type="body"/>
          </p:nvPr>
        </p:nvSpPr>
        <p:spPr>
          <a:xfrm>
            <a:off x="457200" y="1524000"/>
            <a:ext cx="8229600" cy="114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A pair of iterators defines a sequence</a:t>
            </a:r>
            <a:endParaRPr/>
          </a:p>
          <a:p>
            <a:pPr indent="-285750" lvl="1" marL="742950" marR="0" rtl="0" algn="l">
              <a:lnSpc>
                <a:spcPct val="9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The beginning (points to the first element – if any)</a:t>
            </a:r>
            <a:endParaRPr/>
          </a:p>
          <a:p>
            <a:pPr indent="-285750" lvl="1" marL="742950" marR="0" rtl="0" algn="l">
              <a:lnSpc>
                <a:spcPct val="9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The end (points to the one-beyond-the-last element)</a:t>
            </a:r>
            <a:endParaRPr/>
          </a:p>
        </p:txBody>
      </p:sp>
      <p:sp>
        <p:nvSpPr>
          <p:cNvPr id="114" name="Google Shape;114;p16"/>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115" name="Google Shape;115;p16"/>
          <p:cNvSpPr txBox="1"/>
          <p:nvPr/>
        </p:nvSpPr>
        <p:spPr>
          <a:xfrm>
            <a:off x="1371600" y="2819400"/>
            <a:ext cx="7620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6" name="Google Shape;116;p16"/>
          <p:cNvSpPr txBox="1"/>
          <p:nvPr/>
        </p:nvSpPr>
        <p:spPr>
          <a:xfrm>
            <a:off x="7086600" y="3962400"/>
            <a:ext cx="7620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7" name="Google Shape;117;p16"/>
          <p:cNvSpPr txBox="1"/>
          <p:nvPr/>
        </p:nvSpPr>
        <p:spPr>
          <a:xfrm>
            <a:off x="5638800" y="3962400"/>
            <a:ext cx="7620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8" name="Google Shape;118;p16"/>
          <p:cNvSpPr txBox="1"/>
          <p:nvPr/>
        </p:nvSpPr>
        <p:spPr>
          <a:xfrm>
            <a:off x="3048000" y="3962400"/>
            <a:ext cx="7620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9" name="Google Shape;119;p16"/>
          <p:cNvSpPr txBox="1"/>
          <p:nvPr/>
        </p:nvSpPr>
        <p:spPr>
          <a:xfrm>
            <a:off x="1600200" y="3962400"/>
            <a:ext cx="7620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0" name="Google Shape;120;p16"/>
          <p:cNvSpPr txBox="1"/>
          <p:nvPr/>
        </p:nvSpPr>
        <p:spPr>
          <a:xfrm>
            <a:off x="3276600" y="2819400"/>
            <a:ext cx="7620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121" name="Google Shape;121;p16"/>
          <p:cNvCxnSpPr/>
          <p:nvPr/>
        </p:nvCxnSpPr>
        <p:spPr>
          <a:xfrm>
            <a:off x="2362200" y="4152900"/>
            <a:ext cx="685800" cy="0"/>
          </a:xfrm>
          <a:prstGeom prst="straightConnector1">
            <a:avLst/>
          </a:prstGeom>
          <a:noFill/>
          <a:ln cap="flat" cmpd="sng" w="9525">
            <a:solidFill>
              <a:schemeClr val="lt1"/>
            </a:solidFill>
            <a:prstDash val="solid"/>
            <a:miter lim="800000"/>
            <a:headEnd len="med" w="med" type="triangle"/>
            <a:tailEnd len="med" w="med" type="triangle"/>
          </a:ln>
        </p:spPr>
      </p:cxnSp>
      <p:cxnSp>
        <p:nvCxnSpPr>
          <p:cNvPr id="122" name="Google Shape;122;p16"/>
          <p:cNvCxnSpPr/>
          <p:nvPr/>
        </p:nvCxnSpPr>
        <p:spPr>
          <a:xfrm>
            <a:off x="6400800" y="4152900"/>
            <a:ext cx="685800" cy="0"/>
          </a:xfrm>
          <a:prstGeom prst="straightConnector1">
            <a:avLst/>
          </a:prstGeom>
          <a:noFill/>
          <a:ln cap="flat" cmpd="sng" w="9525">
            <a:solidFill>
              <a:schemeClr val="lt1"/>
            </a:solidFill>
            <a:prstDash val="solid"/>
            <a:miter lim="800000"/>
            <a:headEnd len="med" w="med" type="triangle"/>
            <a:tailEnd len="med" w="med" type="triangle"/>
          </a:ln>
        </p:spPr>
      </p:cxnSp>
      <p:sp>
        <p:nvSpPr>
          <p:cNvPr id="123" name="Google Shape;123;p16"/>
          <p:cNvSpPr txBox="1"/>
          <p:nvPr/>
        </p:nvSpPr>
        <p:spPr>
          <a:xfrm>
            <a:off x="4419600" y="3962400"/>
            <a:ext cx="762000" cy="381000"/>
          </a:xfrm>
          <a:prstGeom prst="rect">
            <a:avLst/>
          </a:prstGeom>
          <a:solidFill>
            <a:schemeClr val="dk2"/>
          </a:solidFill>
          <a:ln cap="rnd"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a:t>
            </a:r>
            <a:endParaRPr/>
          </a:p>
        </p:txBody>
      </p:sp>
      <p:cxnSp>
        <p:nvCxnSpPr>
          <p:cNvPr id="124" name="Google Shape;124;p16"/>
          <p:cNvCxnSpPr/>
          <p:nvPr/>
        </p:nvCxnSpPr>
        <p:spPr>
          <a:xfrm>
            <a:off x="3810000" y="4152900"/>
            <a:ext cx="609600" cy="0"/>
          </a:xfrm>
          <a:prstGeom prst="straightConnector1">
            <a:avLst/>
          </a:prstGeom>
          <a:noFill/>
          <a:ln cap="flat" cmpd="sng" w="9525">
            <a:solidFill>
              <a:schemeClr val="lt1"/>
            </a:solidFill>
            <a:prstDash val="solid"/>
            <a:miter lim="800000"/>
            <a:headEnd len="med" w="med" type="triangle"/>
            <a:tailEnd len="med" w="med" type="triangle"/>
          </a:ln>
        </p:spPr>
      </p:cxnSp>
      <p:cxnSp>
        <p:nvCxnSpPr>
          <p:cNvPr id="125" name="Google Shape;125;p16"/>
          <p:cNvCxnSpPr/>
          <p:nvPr/>
        </p:nvCxnSpPr>
        <p:spPr>
          <a:xfrm>
            <a:off x="5181600" y="4152900"/>
            <a:ext cx="457200" cy="0"/>
          </a:xfrm>
          <a:prstGeom prst="straightConnector1">
            <a:avLst/>
          </a:prstGeom>
          <a:noFill/>
          <a:ln cap="flat" cmpd="sng" w="9525">
            <a:solidFill>
              <a:schemeClr val="lt1"/>
            </a:solidFill>
            <a:prstDash val="solid"/>
            <a:miter lim="800000"/>
            <a:headEnd len="med" w="med" type="triangle"/>
            <a:tailEnd len="med" w="med" type="triangle"/>
          </a:ln>
        </p:spPr>
      </p:cxnSp>
      <p:cxnSp>
        <p:nvCxnSpPr>
          <p:cNvPr id="126" name="Google Shape;126;p16"/>
          <p:cNvCxnSpPr/>
          <p:nvPr/>
        </p:nvCxnSpPr>
        <p:spPr>
          <a:xfrm>
            <a:off x="1752600" y="3048000"/>
            <a:ext cx="228600" cy="914400"/>
          </a:xfrm>
          <a:prstGeom prst="straightConnector1">
            <a:avLst/>
          </a:prstGeom>
          <a:noFill/>
          <a:ln cap="flat" cmpd="sng" w="9525">
            <a:solidFill>
              <a:schemeClr val="lt1"/>
            </a:solidFill>
            <a:prstDash val="solid"/>
            <a:miter lim="800000"/>
            <a:headEnd len="med" w="med" type="none"/>
            <a:tailEnd len="med" w="med" type="triangle"/>
          </a:ln>
        </p:spPr>
      </p:cxnSp>
      <p:cxnSp>
        <p:nvCxnSpPr>
          <p:cNvPr id="127" name="Google Shape;127;p16"/>
          <p:cNvCxnSpPr/>
          <p:nvPr/>
        </p:nvCxnSpPr>
        <p:spPr>
          <a:xfrm>
            <a:off x="3733800" y="3048000"/>
            <a:ext cx="3733800" cy="914400"/>
          </a:xfrm>
          <a:prstGeom prst="straightConnector1">
            <a:avLst/>
          </a:prstGeom>
          <a:noFill/>
          <a:ln cap="flat" cmpd="sng" w="9525">
            <a:solidFill>
              <a:schemeClr val="lt1"/>
            </a:solidFill>
            <a:prstDash val="solid"/>
            <a:miter lim="800000"/>
            <a:headEnd len="med" w="med" type="none"/>
            <a:tailEnd len="med" w="med" type="triangle"/>
          </a:ln>
        </p:spPr>
      </p:cxnSp>
      <p:sp>
        <p:nvSpPr>
          <p:cNvPr id="128" name="Google Shape;128;p16"/>
          <p:cNvSpPr txBox="1"/>
          <p:nvPr/>
        </p:nvSpPr>
        <p:spPr>
          <a:xfrm>
            <a:off x="533400" y="2819400"/>
            <a:ext cx="990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begin:</a:t>
            </a:r>
            <a:endParaRPr/>
          </a:p>
        </p:txBody>
      </p:sp>
      <p:sp>
        <p:nvSpPr>
          <p:cNvPr id="129" name="Google Shape;129;p16"/>
          <p:cNvSpPr txBox="1"/>
          <p:nvPr/>
        </p:nvSpPr>
        <p:spPr>
          <a:xfrm>
            <a:off x="2590800" y="2819400"/>
            <a:ext cx="990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end:</a:t>
            </a:r>
            <a:endParaRPr/>
          </a:p>
        </p:txBody>
      </p:sp>
      <p:sp>
        <p:nvSpPr>
          <p:cNvPr id="130" name="Google Shape;130;p16"/>
          <p:cNvSpPr txBox="1"/>
          <p:nvPr/>
        </p:nvSpPr>
        <p:spPr>
          <a:xfrm>
            <a:off x="457200" y="4572000"/>
            <a:ext cx="8229600" cy="1981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2000"/>
              <a:buFont typeface="Noto Sans Symbols"/>
              <a:buChar char="▪"/>
            </a:pPr>
            <a:r>
              <a:rPr b="0" i="0" lang="en-US" sz="2000" u="none">
                <a:solidFill>
                  <a:schemeClr val="lt1"/>
                </a:solidFill>
                <a:latin typeface="Times New Roman"/>
                <a:ea typeface="Times New Roman"/>
                <a:cs typeface="Times New Roman"/>
                <a:sym typeface="Times New Roman"/>
              </a:rPr>
              <a:t>An iterator is a type that supports the  “iterator operations” of</a:t>
            </a:r>
            <a:endParaRPr/>
          </a:p>
          <a:p>
            <a:pPr indent="-285750" lvl="1" marL="742950" marR="0" rtl="0" algn="l">
              <a:lnSpc>
                <a:spcPct val="100000"/>
              </a:lnSpc>
              <a:spcBef>
                <a:spcPts val="400"/>
              </a:spcBef>
              <a:spcAft>
                <a:spcPts val="0"/>
              </a:spcAft>
              <a:buClr>
                <a:schemeClr val="lt1"/>
              </a:buClr>
              <a:buSzPts val="2000"/>
              <a:buFont typeface="Noto Sans Symbols"/>
              <a:buChar char="▪"/>
            </a:pPr>
            <a:r>
              <a:rPr b="0" i="0" lang="en-US" sz="2000" u="none" cap="none" strike="noStrike">
                <a:solidFill>
                  <a:schemeClr val="lt1"/>
                </a:solidFill>
                <a:latin typeface="Times New Roman"/>
                <a:ea typeface="Times New Roman"/>
                <a:cs typeface="Times New Roman"/>
                <a:sym typeface="Times New Roman"/>
              </a:rPr>
              <a:t>++ Point to the next element</a:t>
            </a:r>
            <a:endParaRPr/>
          </a:p>
          <a:p>
            <a:pPr indent="-285750" lvl="1" marL="742950" marR="0" rtl="0" algn="l">
              <a:lnSpc>
                <a:spcPct val="100000"/>
              </a:lnSpc>
              <a:spcBef>
                <a:spcPts val="400"/>
              </a:spcBef>
              <a:spcAft>
                <a:spcPts val="0"/>
              </a:spcAft>
              <a:buClr>
                <a:schemeClr val="lt1"/>
              </a:buClr>
              <a:buSzPts val="2000"/>
              <a:buFont typeface="Noto Sans Symbols"/>
              <a:buChar char="▪"/>
            </a:pPr>
            <a:r>
              <a:rPr b="0" i="0" lang="en-US" sz="2000" u="none" cap="none" strike="noStrike">
                <a:solidFill>
                  <a:schemeClr val="lt1"/>
                </a:solidFill>
                <a:latin typeface="Times New Roman"/>
                <a:ea typeface="Times New Roman"/>
                <a:cs typeface="Times New Roman"/>
                <a:sym typeface="Times New Roman"/>
              </a:rPr>
              <a:t>*   Get the element value</a:t>
            </a:r>
            <a:endParaRPr/>
          </a:p>
          <a:p>
            <a:pPr indent="-285750" lvl="1" marL="742950" marR="0" rtl="0" algn="l">
              <a:lnSpc>
                <a:spcPct val="100000"/>
              </a:lnSpc>
              <a:spcBef>
                <a:spcPts val="400"/>
              </a:spcBef>
              <a:spcAft>
                <a:spcPts val="0"/>
              </a:spcAft>
              <a:buClr>
                <a:schemeClr val="lt1"/>
              </a:buClr>
              <a:buSzPts val="2000"/>
              <a:buFont typeface="Noto Sans Symbols"/>
              <a:buChar char="▪"/>
            </a:pPr>
            <a:r>
              <a:rPr b="0" i="0" lang="en-US" sz="2000" u="none" cap="none" strike="noStrike">
                <a:solidFill>
                  <a:schemeClr val="lt1"/>
                </a:solidFill>
                <a:latin typeface="Times New Roman"/>
                <a:ea typeface="Times New Roman"/>
                <a:cs typeface="Times New Roman"/>
                <a:sym typeface="Times New Roman"/>
              </a:rPr>
              <a:t>== Does this iterator point to the same element as that iterator?</a:t>
            </a:r>
            <a:endParaRPr/>
          </a:p>
          <a:p>
            <a:pPr indent="-342900" lvl="0" marL="342900" marR="0" rtl="0" algn="l">
              <a:lnSpc>
                <a:spcPct val="100000"/>
              </a:lnSpc>
              <a:spcBef>
                <a:spcPts val="400"/>
              </a:spcBef>
              <a:spcAft>
                <a:spcPts val="0"/>
              </a:spcAft>
              <a:buClr>
                <a:schemeClr val="lt1"/>
              </a:buClr>
              <a:buSzPts val="2000"/>
              <a:buFont typeface="Noto Sans Symbols"/>
              <a:buChar char="▪"/>
            </a:pPr>
            <a:r>
              <a:rPr b="0" i="0" lang="en-US" sz="2000" u="none">
                <a:solidFill>
                  <a:schemeClr val="lt1"/>
                </a:solidFill>
                <a:latin typeface="Times New Roman"/>
                <a:ea typeface="Times New Roman"/>
                <a:cs typeface="Times New Roman"/>
                <a:sym typeface="Times New Roman"/>
              </a:rPr>
              <a:t>Some iterators support more operations </a:t>
            </a:r>
            <a:r>
              <a:rPr b="0" i="1" lang="en-US" sz="2000" u="none">
                <a:solidFill>
                  <a:schemeClr val="lt1"/>
                </a:solidFill>
                <a:latin typeface="Times New Roman"/>
                <a:ea typeface="Times New Roman"/>
                <a:cs typeface="Times New Roman"/>
                <a:sym typeface="Times New Roman"/>
              </a:rPr>
              <a:t>(e.g</a:t>
            </a:r>
            <a:r>
              <a:rPr b="0" i="0" lang="en-US" sz="2000" u="none">
                <a:solidFill>
                  <a:schemeClr val="lt1"/>
                </a:solidFill>
                <a:latin typeface="Times New Roman"/>
                <a:ea typeface="Times New Roman"/>
                <a:cs typeface="Times New Roman"/>
                <a:sym typeface="Times New Roman"/>
              </a:rPr>
              <a:t>., --, +, and [ ])</a:t>
            </a:r>
            <a:endParaRPr/>
          </a:p>
        </p:txBody>
      </p:sp>
      <p:sp>
        <p:nvSpPr>
          <p:cNvPr id="131" name="Google Shape;131;p16"/>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Stroustrup/Programming Nov'13</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7"/>
          <p:cNvSpPr txBox="1"/>
          <p:nvPr>
            <p:ph type="title"/>
          </p:nvPr>
        </p:nvSpPr>
        <p:spPr>
          <a:xfrm>
            <a:off x="457200" y="274637"/>
            <a:ext cx="8229600" cy="1096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Times New Roman"/>
              <a:buNone/>
            </a:pPr>
            <a:r>
              <a:rPr b="0" i="0" lang="en-US" sz="4000" u="none">
                <a:solidFill>
                  <a:schemeClr val="lt2"/>
                </a:solidFill>
                <a:latin typeface="Times New Roman"/>
                <a:ea typeface="Times New Roman"/>
                <a:cs typeface="Times New Roman"/>
                <a:sym typeface="Times New Roman"/>
              </a:rPr>
              <a:t>Accumulate </a:t>
            </a:r>
            <a:r>
              <a:rPr b="0" i="0" lang="en-US" sz="2400" u="none">
                <a:solidFill>
                  <a:schemeClr val="lt2"/>
                </a:solidFill>
                <a:latin typeface="Times New Roman"/>
                <a:ea typeface="Times New Roman"/>
                <a:cs typeface="Times New Roman"/>
                <a:sym typeface="Times New Roman"/>
              </a:rPr>
              <a:t>(sum the elements of a sequence)</a:t>
            </a:r>
            <a:endParaRPr/>
          </a:p>
        </p:txBody>
      </p:sp>
      <p:sp>
        <p:nvSpPr>
          <p:cNvPr id="137" name="Google Shape;137;p17"/>
          <p:cNvSpPr txBox="1"/>
          <p:nvPr>
            <p:ph idx="1" type="body"/>
          </p:nvPr>
        </p:nvSpPr>
        <p:spPr>
          <a:xfrm>
            <a:off x="304800" y="1828800"/>
            <a:ext cx="8534400" cy="2362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template&lt;class In, class T&gt;</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T accumulate(In first, In last, T init)</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	while (first!=last) {</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		init = init + *first;</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		++first; </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	}</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	return init;</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a:t>
            </a:r>
            <a:endParaRPr/>
          </a:p>
          <a:p>
            <a:pPr indent="-260350" lvl="0" marL="342900" marR="0" rtl="0" algn="l">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p:txBody>
      </p:sp>
      <p:sp>
        <p:nvSpPr>
          <p:cNvPr id="138" name="Google Shape;138;p17"/>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139" name="Google Shape;139;p17"/>
          <p:cNvSpPr txBox="1"/>
          <p:nvPr/>
        </p:nvSpPr>
        <p:spPr>
          <a:xfrm>
            <a:off x="5105400" y="4038600"/>
            <a:ext cx="6096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1</a:t>
            </a:r>
            <a:endParaRPr/>
          </a:p>
        </p:txBody>
      </p:sp>
      <p:sp>
        <p:nvSpPr>
          <p:cNvPr id="140" name="Google Shape;140;p17"/>
          <p:cNvSpPr txBox="1"/>
          <p:nvPr/>
        </p:nvSpPr>
        <p:spPr>
          <a:xfrm>
            <a:off x="6934200" y="4038600"/>
            <a:ext cx="6096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4</a:t>
            </a:r>
            <a:endParaRPr/>
          </a:p>
        </p:txBody>
      </p:sp>
      <p:sp>
        <p:nvSpPr>
          <p:cNvPr id="141" name="Google Shape;141;p17"/>
          <p:cNvSpPr txBox="1"/>
          <p:nvPr/>
        </p:nvSpPr>
        <p:spPr>
          <a:xfrm>
            <a:off x="6324600" y="4038600"/>
            <a:ext cx="6096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3</a:t>
            </a:r>
            <a:endParaRPr/>
          </a:p>
        </p:txBody>
      </p:sp>
      <p:sp>
        <p:nvSpPr>
          <p:cNvPr id="142" name="Google Shape;142;p17"/>
          <p:cNvSpPr txBox="1"/>
          <p:nvPr/>
        </p:nvSpPr>
        <p:spPr>
          <a:xfrm>
            <a:off x="5715000" y="4038600"/>
            <a:ext cx="6096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2</a:t>
            </a:r>
            <a:endParaRPr/>
          </a:p>
        </p:txBody>
      </p:sp>
      <p:sp>
        <p:nvSpPr>
          <p:cNvPr id="143" name="Google Shape;143;p17"/>
          <p:cNvSpPr txBox="1"/>
          <p:nvPr/>
        </p:nvSpPr>
        <p:spPr>
          <a:xfrm>
            <a:off x="4648200" y="4038600"/>
            <a:ext cx="457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v:</a:t>
            </a:r>
            <a:endParaRPr/>
          </a:p>
        </p:txBody>
      </p:sp>
      <p:sp>
        <p:nvSpPr>
          <p:cNvPr id="144" name="Google Shape;144;p17"/>
          <p:cNvSpPr txBox="1"/>
          <p:nvPr/>
        </p:nvSpPr>
        <p:spPr>
          <a:xfrm>
            <a:off x="304800" y="5334000"/>
            <a:ext cx="8534400" cy="121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2000"/>
              <a:buFont typeface="Times New Roman"/>
              <a:buNone/>
            </a:pPr>
            <a:r>
              <a:rPr b="1" i="0" lang="en-US" sz="2000" u="none">
                <a:solidFill>
                  <a:schemeClr val="lt1"/>
                </a:solidFill>
                <a:latin typeface="Times New Roman"/>
                <a:ea typeface="Times New Roman"/>
                <a:cs typeface="Times New Roman"/>
                <a:sym typeface="Times New Roman"/>
              </a:rPr>
              <a:t>int sum = accumulate(v.begin(), v.end(), 0);     // </a:t>
            </a:r>
            <a:r>
              <a:rPr b="1" i="1" lang="en-US" sz="2000" u="none">
                <a:solidFill>
                  <a:schemeClr val="lt1"/>
                </a:solidFill>
                <a:latin typeface="Times New Roman"/>
                <a:ea typeface="Times New Roman"/>
                <a:cs typeface="Times New Roman"/>
                <a:sym typeface="Times New Roman"/>
              </a:rPr>
              <a:t>sum </a:t>
            </a:r>
            <a:r>
              <a:rPr b="0" i="1" lang="en-US" sz="2000" u="none">
                <a:solidFill>
                  <a:schemeClr val="lt1"/>
                </a:solidFill>
                <a:latin typeface="Times New Roman"/>
                <a:ea typeface="Times New Roman"/>
                <a:cs typeface="Times New Roman"/>
                <a:sym typeface="Times New Roman"/>
              </a:rPr>
              <a:t>becomes 10</a:t>
            </a:r>
            <a:endParaRPr/>
          </a:p>
          <a:p>
            <a:pPr indent="0" lvl="0" marL="0" marR="0" rtl="0" algn="l">
              <a:lnSpc>
                <a:spcPct val="100000"/>
              </a:lnSpc>
              <a:spcBef>
                <a:spcPts val="0"/>
              </a:spcBef>
              <a:spcAft>
                <a:spcPts val="0"/>
              </a:spcAft>
              <a:buNone/>
            </a:pPr>
            <a:r>
              <a:t/>
            </a:r>
            <a:endParaRPr b="0" i="1" sz="2000" u="none">
              <a:solidFill>
                <a:schemeClr val="lt1"/>
              </a:solidFill>
              <a:latin typeface="Times New Roman"/>
              <a:ea typeface="Times New Roman"/>
              <a:cs typeface="Times New Roman"/>
              <a:sym typeface="Times New Roman"/>
            </a:endParaRPr>
          </a:p>
        </p:txBody>
      </p:sp>
      <p:sp>
        <p:nvSpPr>
          <p:cNvPr id="145" name="Google Shape;145;p17"/>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Stroustrup/Programming Nov'13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8"/>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Times New Roman"/>
              <a:buNone/>
            </a:pPr>
            <a:r>
              <a:rPr b="0" i="0" lang="en-US" sz="4000" u="none">
                <a:solidFill>
                  <a:schemeClr val="lt2"/>
                </a:solidFill>
                <a:latin typeface="Times New Roman"/>
                <a:ea typeface="Times New Roman"/>
                <a:cs typeface="Times New Roman"/>
                <a:sym typeface="Times New Roman"/>
              </a:rPr>
              <a:t>Accumulate </a:t>
            </a:r>
            <a:r>
              <a:rPr b="0" i="0" lang="en-US" sz="2400" u="none">
                <a:solidFill>
                  <a:schemeClr val="lt2"/>
                </a:solidFill>
                <a:latin typeface="Times New Roman"/>
                <a:ea typeface="Times New Roman"/>
                <a:cs typeface="Times New Roman"/>
                <a:sym typeface="Times New Roman"/>
              </a:rPr>
              <a:t>(sum the elements of a sequence)</a:t>
            </a:r>
            <a:endParaRPr/>
          </a:p>
        </p:txBody>
      </p:sp>
      <p:sp>
        <p:nvSpPr>
          <p:cNvPr id="151" name="Google Shape;151;p18"/>
          <p:cNvSpPr txBox="1"/>
          <p:nvPr>
            <p:ph idx="1" type="body"/>
          </p:nvPr>
        </p:nvSpPr>
        <p:spPr>
          <a:xfrm>
            <a:off x="304800" y="1905000"/>
            <a:ext cx="8839200" cy="472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void f(vector&lt;double&gt;&amp; vd, int* p, int n)</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double sum = accumulate(vd.begin(), vd.end(), 0.0); // </a:t>
            </a:r>
            <a:r>
              <a:rPr b="0" i="1" lang="en-US" sz="2000" u="none">
                <a:solidFill>
                  <a:schemeClr val="lt1"/>
                </a:solidFill>
                <a:latin typeface="Times New Roman"/>
                <a:ea typeface="Times New Roman"/>
                <a:cs typeface="Times New Roman"/>
                <a:sym typeface="Times New Roman"/>
              </a:rPr>
              <a:t>add the elements of </a:t>
            </a:r>
            <a:r>
              <a:rPr b="1" i="1" lang="en-US" sz="2000" u="none">
                <a:solidFill>
                  <a:schemeClr val="lt1"/>
                </a:solidFill>
                <a:latin typeface="Times New Roman"/>
                <a:ea typeface="Times New Roman"/>
                <a:cs typeface="Times New Roman"/>
                <a:sym typeface="Times New Roman"/>
              </a:rPr>
              <a:t>vd</a:t>
            </a:r>
            <a:endParaRPr b="1" i="1" sz="1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 </a:t>
            </a:r>
            <a:r>
              <a:rPr b="0" i="1" lang="en-US" sz="2000" u="none">
                <a:solidFill>
                  <a:schemeClr val="lt1"/>
                </a:solidFill>
                <a:latin typeface="Times New Roman"/>
                <a:ea typeface="Times New Roman"/>
                <a:cs typeface="Times New Roman"/>
                <a:sym typeface="Times New Roman"/>
              </a:rPr>
              <a:t>note: the type of the 3</a:t>
            </a:r>
            <a:r>
              <a:rPr b="0" baseline="30000" i="1" lang="en-US" sz="2000" u="none">
                <a:solidFill>
                  <a:schemeClr val="lt1"/>
                </a:solidFill>
                <a:latin typeface="Times New Roman"/>
                <a:ea typeface="Times New Roman"/>
                <a:cs typeface="Times New Roman"/>
                <a:sym typeface="Times New Roman"/>
              </a:rPr>
              <a:t>rd</a:t>
            </a:r>
            <a:r>
              <a:rPr b="0" i="1" lang="en-US" sz="2000" u="none">
                <a:solidFill>
                  <a:schemeClr val="lt1"/>
                </a:solidFill>
                <a:latin typeface="Times New Roman"/>
                <a:ea typeface="Times New Roman"/>
                <a:cs typeface="Times New Roman"/>
                <a:sym typeface="Times New Roman"/>
              </a:rPr>
              <a:t> argument, the initializer, determines the precision used</a:t>
            </a:r>
            <a:endParaRPr b="1" i="1"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int si = accumulate(p, p+n, 0);	 // </a:t>
            </a:r>
            <a:r>
              <a:rPr b="0" i="1" lang="en-US" sz="2000" u="none">
                <a:solidFill>
                  <a:schemeClr val="lt1"/>
                </a:solidFill>
                <a:latin typeface="Times New Roman"/>
                <a:ea typeface="Times New Roman"/>
                <a:cs typeface="Times New Roman"/>
                <a:sym typeface="Times New Roman"/>
              </a:rPr>
              <a:t>sum the </a:t>
            </a:r>
            <a:r>
              <a:rPr b="1" i="1" lang="en-US" sz="2000" u="none">
                <a:solidFill>
                  <a:schemeClr val="lt1"/>
                </a:solidFill>
                <a:latin typeface="Times New Roman"/>
                <a:ea typeface="Times New Roman"/>
                <a:cs typeface="Times New Roman"/>
                <a:sym typeface="Times New Roman"/>
              </a:rPr>
              <a:t>int</a:t>
            </a:r>
            <a:r>
              <a:rPr b="0" i="1" lang="en-US" sz="2000" u="none">
                <a:solidFill>
                  <a:schemeClr val="lt1"/>
                </a:solidFill>
                <a:latin typeface="Times New Roman"/>
                <a:ea typeface="Times New Roman"/>
                <a:cs typeface="Times New Roman"/>
                <a:sym typeface="Times New Roman"/>
              </a:rPr>
              <a:t>s in an </a:t>
            </a:r>
            <a:r>
              <a:rPr b="1" i="1" lang="en-US" sz="2000" u="none">
                <a:solidFill>
                  <a:schemeClr val="lt1"/>
                </a:solidFill>
                <a:latin typeface="Times New Roman"/>
                <a:ea typeface="Times New Roman"/>
                <a:cs typeface="Times New Roman"/>
                <a:sym typeface="Times New Roman"/>
              </a:rPr>
              <a:t>int</a:t>
            </a:r>
            <a:r>
              <a:rPr b="0" i="1" lang="en-US" sz="2000" u="none">
                <a:solidFill>
                  <a:schemeClr val="lt1"/>
                </a:solidFill>
                <a:latin typeface="Times New Roman"/>
                <a:ea typeface="Times New Roman"/>
                <a:cs typeface="Times New Roman"/>
                <a:sym typeface="Times New Roman"/>
              </a:rPr>
              <a:t> (danger of overflow) </a:t>
            </a:r>
            <a:r>
              <a:rPr b="1" i="0" lang="en-US" sz="2000" u="none">
                <a:solidFill>
                  <a:schemeClr val="lt1"/>
                </a:solidFill>
                <a:latin typeface="Times New Roman"/>
                <a:ea typeface="Times New Roman"/>
                <a:cs typeface="Times New Roman"/>
                <a:sym typeface="Times New Roman"/>
              </a:rPr>
              <a:t>				 // </a:t>
            </a:r>
            <a:r>
              <a:rPr b="1" i="1" lang="en-US" sz="2000" u="none">
                <a:solidFill>
                  <a:schemeClr val="lt1"/>
                </a:solidFill>
                <a:latin typeface="Times New Roman"/>
                <a:ea typeface="Times New Roman"/>
                <a:cs typeface="Times New Roman"/>
                <a:sym typeface="Times New Roman"/>
              </a:rPr>
              <a:t>p+n </a:t>
            </a:r>
            <a:r>
              <a:rPr b="0" i="1" lang="en-US" sz="2000" u="none">
                <a:solidFill>
                  <a:schemeClr val="lt1"/>
                </a:solidFill>
                <a:latin typeface="Times New Roman"/>
                <a:ea typeface="Times New Roman"/>
                <a:cs typeface="Times New Roman"/>
                <a:sym typeface="Times New Roman"/>
              </a:rPr>
              <a:t>means (roughly)</a:t>
            </a:r>
            <a:r>
              <a:rPr b="1" i="1" lang="en-US" sz="2000" u="none">
                <a:solidFill>
                  <a:schemeClr val="lt1"/>
                </a:solidFill>
                <a:latin typeface="Times New Roman"/>
                <a:ea typeface="Times New Roman"/>
                <a:cs typeface="Times New Roman"/>
                <a:sym typeface="Times New Roman"/>
              </a:rPr>
              <a:t> &amp;p[n]</a:t>
            </a:r>
            <a:endParaRPr b="0" i="1"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0"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long sl = accumulate(p, p+n, long(0));	// </a:t>
            </a:r>
            <a:r>
              <a:rPr b="0" i="1" lang="en-US" sz="2000" u="none">
                <a:solidFill>
                  <a:schemeClr val="lt1"/>
                </a:solidFill>
                <a:latin typeface="Times New Roman"/>
                <a:ea typeface="Times New Roman"/>
                <a:cs typeface="Times New Roman"/>
                <a:sym typeface="Times New Roman"/>
              </a:rPr>
              <a:t>sum the</a:t>
            </a:r>
            <a:r>
              <a:rPr b="1" i="1" lang="en-US" sz="2000" u="none">
                <a:solidFill>
                  <a:schemeClr val="lt1"/>
                </a:solidFill>
                <a:latin typeface="Times New Roman"/>
                <a:ea typeface="Times New Roman"/>
                <a:cs typeface="Times New Roman"/>
                <a:sym typeface="Times New Roman"/>
              </a:rPr>
              <a:t> int</a:t>
            </a:r>
            <a:r>
              <a:rPr b="0" i="1" lang="en-US" sz="2000" u="none">
                <a:solidFill>
                  <a:schemeClr val="lt1"/>
                </a:solidFill>
                <a:latin typeface="Times New Roman"/>
                <a:ea typeface="Times New Roman"/>
                <a:cs typeface="Times New Roman"/>
                <a:sym typeface="Times New Roman"/>
              </a:rPr>
              <a:t>s</a:t>
            </a:r>
            <a:r>
              <a:rPr b="1" i="1" lang="en-US" sz="2000" u="none">
                <a:solidFill>
                  <a:schemeClr val="lt1"/>
                </a:solidFill>
                <a:latin typeface="Times New Roman"/>
                <a:ea typeface="Times New Roman"/>
                <a:cs typeface="Times New Roman"/>
                <a:sym typeface="Times New Roman"/>
              </a:rPr>
              <a:t> </a:t>
            </a:r>
            <a:r>
              <a:rPr b="0" i="1" lang="en-US" sz="2000" u="none">
                <a:solidFill>
                  <a:schemeClr val="lt1"/>
                </a:solidFill>
                <a:latin typeface="Times New Roman"/>
                <a:ea typeface="Times New Roman"/>
                <a:cs typeface="Times New Roman"/>
                <a:sym typeface="Times New Roman"/>
              </a:rPr>
              <a:t>in a</a:t>
            </a:r>
            <a:r>
              <a:rPr b="1" i="1" lang="en-US" sz="2000" u="none">
                <a:solidFill>
                  <a:schemeClr val="lt1"/>
                </a:solidFill>
                <a:latin typeface="Times New Roman"/>
                <a:ea typeface="Times New Roman"/>
                <a:cs typeface="Times New Roman"/>
                <a:sym typeface="Times New Roman"/>
              </a:rPr>
              <a:t> long</a:t>
            </a:r>
            <a:endParaRPr b="0" i="1" sz="1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double s2 = accumulate(p, p+n, 0.0);	// </a:t>
            </a:r>
            <a:r>
              <a:rPr b="0" i="1" lang="en-US" sz="2000" u="none">
                <a:solidFill>
                  <a:schemeClr val="lt1"/>
                </a:solidFill>
                <a:latin typeface="Times New Roman"/>
                <a:ea typeface="Times New Roman"/>
                <a:cs typeface="Times New Roman"/>
                <a:sym typeface="Times New Roman"/>
              </a:rPr>
              <a:t>sum the</a:t>
            </a:r>
            <a:r>
              <a:rPr b="1" i="1" lang="en-US" sz="2000" u="none">
                <a:solidFill>
                  <a:schemeClr val="lt1"/>
                </a:solidFill>
                <a:latin typeface="Times New Roman"/>
                <a:ea typeface="Times New Roman"/>
                <a:cs typeface="Times New Roman"/>
                <a:sym typeface="Times New Roman"/>
              </a:rPr>
              <a:t> int</a:t>
            </a:r>
            <a:r>
              <a:rPr b="0" i="1" lang="en-US" sz="2000" u="none">
                <a:solidFill>
                  <a:schemeClr val="lt1"/>
                </a:solidFill>
                <a:latin typeface="Times New Roman"/>
                <a:ea typeface="Times New Roman"/>
                <a:cs typeface="Times New Roman"/>
                <a:sym typeface="Times New Roman"/>
              </a:rPr>
              <a:t>s</a:t>
            </a:r>
            <a:r>
              <a:rPr b="1" i="1" lang="en-US" sz="2000" u="none">
                <a:solidFill>
                  <a:schemeClr val="lt1"/>
                </a:solidFill>
                <a:latin typeface="Times New Roman"/>
                <a:ea typeface="Times New Roman"/>
                <a:cs typeface="Times New Roman"/>
                <a:sym typeface="Times New Roman"/>
              </a:rPr>
              <a:t> </a:t>
            </a:r>
            <a:r>
              <a:rPr b="0" i="1" lang="en-US" sz="2000" u="none">
                <a:solidFill>
                  <a:schemeClr val="lt1"/>
                </a:solidFill>
                <a:latin typeface="Times New Roman"/>
                <a:ea typeface="Times New Roman"/>
                <a:cs typeface="Times New Roman"/>
                <a:sym typeface="Times New Roman"/>
              </a:rPr>
              <a:t>in a</a:t>
            </a:r>
            <a:r>
              <a:rPr b="1" i="1" lang="en-US" sz="2000" u="none">
                <a:solidFill>
                  <a:schemeClr val="lt1"/>
                </a:solidFill>
                <a:latin typeface="Times New Roman"/>
                <a:ea typeface="Times New Roman"/>
                <a:cs typeface="Times New Roman"/>
                <a:sym typeface="Times New Roman"/>
              </a:rPr>
              <a:t> double</a:t>
            </a:r>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 </a:t>
            </a:r>
            <a:r>
              <a:rPr b="0" i="1" lang="en-US" sz="2000" u="none">
                <a:solidFill>
                  <a:schemeClr val="lt1"/>
                </a:solidFill>
                <a:latin typeface="Times New Roman"/>
                <a:ea typeface="Times New Roman"/>
                <a:cs typeface="Times New Roman"/>
                <a:sym typeface="Times New Roman"/>
              </a:rPr>
              <a:t>popular idiom, use the variable you want the result in as the initializer:</a:t>
            </a:r>
            <a:endParaRPr/>
          </a:p>
          <a:p>
            <a:pPr indent="-342900" lvl="0" marL="342900" marR="0" rtl="0" algn="l">
              <a:lnSpc>
                <a:spcPct val="80000"/>
              </a:lnSpc>
              <a:spcBef>
                <a:spcPts val="400"/>
              </a:spcBef>
              <a:spcAft>
                <a:spcPts val="0"/>
              </a:spcAft>
              <a:buClr>
                <a:schemeClr val="hlink"/>
              </a:buClr>
              <a:buSzPts val="1300"/>
              <a:buFont typeface="Noto Sans Symbols"/>
              <a:buNone/>
            </a:pPr>
            <a:r>
              <a:rPr b="1" i="1" lang="en-US" sz="2000" u="none">
                <a:solidFill>
                  <a:schemeClr val="lt1"/>
                </a:solidFill>
                <a:latin typeface="Times New Roman"/>
                <a:ea typeface="Times New Roman"/>
                <a:cs typeface="Times New Roman"/>
                <a:sym typeface="Times New Roman"/>
              </a:rPr>
              <a:t>	</a:t>
            </a:r>
            <a:r>
              <a:rPr b="1" i="0" lang="en-US" sz="2000" u="none">
                <a:solidFill>
                  <a:schemeClr val="lt1"/>
                </a:solidFill>
                <a:latin typeface="Times New Roman"/>
                <a:ea typeface="Times New Roman"/>
                <a:cs typeface="Times New Roman"/>
                <a:sym typeface="Times New Roman"/>
              </a:rPr>
              <a:t>double ss = 0;</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ss = accumulate(vd.begin(), vd.end(), ss);  // </a:t>
            </a:r>
            <a:r>
              <a:rPr b="0" i="1" lang="en-US" sz="2000" u="none">
                <a:solidFill>
                  <a:schemeClr val="lt1"/>
                </a:solidFill>
                <a:latin typeface="Times New Roman"/>
                <a:ea typeface="Times New Roman"/>
                <a:cs typeface="Times New Roman"/>
                <a:sym typeface="Times New Roman"/>
              </a:rPr>
              <a:t>do remember the assignment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p:txBody>
      </p:sp>
      <p:sp>
        <p:nvSpPr>
          <p:cNvPr id="152" name="Google Shape;152;p18"/>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153" name="Google Shape;153;p18"/>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Stroustrup/Programming Nov'13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457200" y="274637"/>
            <a:ext cx="8229600" cy="1096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Times New Roman"/>
              <a:buNone/>
            </a:pPr>
            <a:r>
              <a:rPr b="0" i="0" lang="en-US" sz="4000" u="none">
                <a:solidFill>
                  <a:schemeClr val="lt2"/>
                </a:solidFill>
                <a:latin typeface="Times New Roman"/>
                <a:ea typeface="Times New Roman"/>
                <a:cs typeface="Times New Roman"/>
                <a:sym typeface="Times New Roman"/>
              </a:rPr>
              <a:t>Accumulate</a:t>
            </a:r>
            <a:br>
              <a:rPr b="0" i="0" lang="en-US" sz="4000" u="none">
                <a:solidFill>
                  <a:schemeClr val="lt2"/>
                </a:solidFill>
                <a:latin typeface="Times New Roman"/>
                <a:ea typeface="Times New Roman"/>
                <a:cs typeface="Times New Roman"/>
                <a:sym typeface="Times New Roman"/>
              </a:rPr>
            </a:br>
            <a:r>
              <a:rPr b="0" i="0" lang="en-US" sz="2400" u="none">
                <a:solidFill>
                  <a:schemeClr val="lt2"/>
                </a:solidFill>
                <a:latin typeface="Times New Roman"/>
                <a:ea typeface="Times New Roman"/>
                <a:cs typeface="Times New Roman"/>
                <a:sym typeface="Times New Roman"/>
              </a:rPr>
              <a:t>(generalize: process the elements of a sequence)</a:t>
            </a:r>
            <a:endParaRPr/>
          </a:p>
        </p:txBody>
      </p:sp>
      <p:sp>
        <p:nvSpPr>
          <p:cNvPr id="159" name="Google Shape;159;p19"/>
          <p:cNvSpPr txBox="1"/>
          <p:nvPr>
            <p:ph idx="1" type="body"/>
          </p:nvPr>
        </p:nvSpPr>
        <p:spPr>
          <a:xfrm>
            <a:off x="228600" y="1828800"/>
            <a:ext cx="8610600" cy="4267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a:t>
            </a:r>
            <a:r>
              <a:rPr b="0" i="1" lang="en-US" sz="2000" u="none">
                <a:solidFill>
                  <a:schemeClr val="lt1"/>
                </a:solidFill>
                <a:latin typeface="Times New Roman"/>
                <a:ea typeface="Times New Roman"/>
                <a:cs typeface="Times New Roman"/>
                <a:sym typeface="Times New Roman"/>
              </a:rPr>
              <a:t>we don’t need to use only +, we can use any binary operation (e.g., *)</a:t>
            </a:r>
            <a:endParaRPr/>
          </a:p>
          <a:p>
            <a:pPr indent="-342900" lvl="0" marL="342900" marR="0" rtl="0" algn="l">
              <a:lnSpc>
                <a:spcPct val="9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r>
              <a:rPr b="0" i="0" lang="en-US" sz="2000" u="none">
                <a:solidFill>
                  <a:schemeClr val="lt1"/>
                </a:solidFill>
                <a:latin typeface="Times New Roman"/>
                <a:ea typeface="Times New Roman"/>
                <a:cs typeface="Times New Roman"/>
                <a:sym typeface="Times New Roman"/>
              </a:rPr>
              <a:t> </a:t>
            </a:r>
            <a:r>
              <a:rPr b="0" i="1" lang="en-US" sz="2000" u="none">
                <a:solidFill>
                  <a:schemeClr val="lt1"/>
                </a:solidFill>
                <a:latin typeface="Times New Roman"/>
                <a:ea typeface="Times New Roman"/>
                <a:cs typeface="Times New Roman"/>
                <a:sym typeface="Times New Roman"/>
              </a:rPr>
              <a:t>any function that “updates the </a:t>
            </a:r>
            <a:r>
              <a:rPr b="1" i="1" lang="en-US" sz="2000" u="none">
                <a:solidFill>
                  <a:schemeClr val="lt1"/>
                </a:solidFill>
                <a:latin typeface="Times New Roman"/>
                <a:ea typeface="Times New Roman"/>
                <a:cs typeface="Times New Roman"/>
                <a:sym typeface="Times New Roman"/>
              </a:rPr>
              <a:t>init</a:t>
            </a:r>
            <a:r>
              <a:rPr b="0" i="1" lang="en-US" sz="2000" u="none">
                <a:solidFill>
                  <a:schemeClr val="lt1"/>
                </a:solidFill>
                <a:latin typeface="Times New Roman"/>
                <a:ea typeface="Times New Roman"/>
                <a:cs typeface="Times New Roman"/>
                <a:sym typeface="Times New Roman"/>
              </a:rPr>
              <a:t> value” can be used:</a:t>
            </a:r>
            <a:endParaRPr/>
          </a:p>
          <a:p>
            <a:pPr indent="-342900" lvl="0" marL="342900" marR="0" rtl="0" algn="l">
              <a:lnSpc>
                <a:spcPct val="90000"/>
              </a:lnSpc>
              <a:spcBef>
                <a:spcPts val="400"/>
              </a:spcBef>
              <a:spcAft>
                <a:spcPts val="0"/>
              </a:spcAft>
              <a:buClr>
                <a:schemeClr val="hlink"/>
              </a:buClr>
              <a:buSzPts val="1300"/>
              <a:buFont typeface="Noto Sans Symbols"/>
              <a:buNone/>
            </a:pPr>
            <a:r>
              <a:t/>
            </a:r>
            <a:endParaRPr b="0" i="0" sz="2000" u="none">
              <a:solidFill>
                <a:schemeClr val="lt1"/>
              </a:solidFill>
              <a:latin typeface="Times New Roman"/>
              <a:ea typeface="Times New Roman"/>
              <a:cs typeface="Times New Roman"/>
              <a:sym typeface="Times New Roman"/>
            </a:endParaRPr>
          </a:p>
          <a:p>
            <a:pPr indent="-342900" lvl="0" marL="342900" marR="0" rtl="0" algn="l">
              <a:lnSpc>
                <a:spcPct val="9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template&lt;class In, class T, class BinOp&gt;</a:t>
            </a:r>
            <a:endParaRPr/>
          </a:p>
          <a:p>
            <a:pPr indent="-342900" lvl="0" marL="342900" marR="0" rtl="0" algn="l">
              <a:lnSpc>
                <a:spcPct val="9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T accumulate(In first, In last, T init, BinOp op)</a:t>
            </a:r>
            <a:endParaRPr/>
          </a:p>
          <a:p>
            <a:pPr indent="-342900" lvl="0" marL="342900" marR="0" rtl="0" algn="l">
              <a:lnSpc>
                <a:spcPct val="9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9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while (first!=last) {</a:t>
            </a:r>
            <a:endParaRPr/>
          </a:p>
          <a:p>
            <a:pPr indent="-342900" lvl="0" marL="342900" marR="0" rtl="0" algn="l">
              <a:lnSpc>
                <a:spcPct val="9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init = op(init, *first);		// </a:t>
            </a:r>
            <a:r>
              <a:rPr b="0" i="1" lang="en-US" sz="2000" u="none">
                <a:solidFill>
                  <a:schemeClr val="lt1"/>
                </a:solidFill>
                <a:latin typeface="Times New Roman"/>
                <a:ea typeface="Times New Roman"/>
                <a:cs typeface="Times New Roman"/>
                <a:sym typeface="Times New Roman"/>
              </a:rPr>
              <a:t>means “init op *first”</a:t>
            </a:r>
            <a:endParaRPr/>
          </a:p>
          <a:p>
            <a:pPr indent="-342900" lvl="0" marL="342900" marR="0" rtl="0" algn="l">
              <a:lnSpc>
                <a:spcPct val="9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++first;</a:t>
            </a:r>
            <a:endParaRPr/>
          </a:p>
          <a:p>
            <a:pPr indent="-342900" lvl="0" marL="342900" marR="0" rtl="0" algn="l">
              <a:lnSpc>
                <a:spcPct val="9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a:t>
            </a:r>
            <a:endParaRPr/>
          </a:p>
          <a:p>
            <a:pPr indent="-342900" lvl="0" marL="342900" marR="0" rtl="0" algn="l">
              <a:lnSpc>
                <a:spcPct val="9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return init;</a:t>
            </a:r>
            <a:endParaRPr/>
          </a:p>
          <a:p>
            <a:pPr indent="-342900" lvl="0" marL="342900" marR="0" rtl="0" algn="l">
              <a:lnSpc>
                <a:spcPct val="9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p:txBody>
      </p:sp>
      <p:sp>
        <p:nvSpPr>
          <p:cNvPr id="160" name="Google Shape;160;p19"/>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161" name="Google Shape;161;p19"/>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Stroustrup/Programming Nov'13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0"/>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Accumulate</a:t>
            </a:r>
            <a:endParaRPr/>
          </a:p>
        </p:txBody>
      </p:sp>
      <p:sp>
        <p:nvSpPr>
          <p:cNvPr id="167" name="Google Shape;167;p20"/>
          <p:cNvSpPr txBox="1"/>
          <p:nvPr>
            <p:ph idx="1" type="body"/>
          </p:nvPr>
        </p:nvSpPr>
        <p:spPr>
          <a:xfrm>
            <a:off x="228600" y="1600200"/>
            <a:ext cx="8915400" cy="2971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a:t>
            </a:r>
            <a:r>
              <a:rPr b="0" i="1" lang="en-US" sz="2000" u="none">
                <a:solidFill>
                  <a:schemeClr val="lt1"/>
                </a:solidFill>
                <a:latin typeface="Times New Roman"/>
                <a:ea typeface="Times New Roman"/>
                <a:cs typeface="Times New Roman"/>
                <a:sym typeface="Times New Roman"/>
              </a:rPr>
              <a:t>often, we need multiplication rather than addition:</a:t>
            </a:r>
            <a:endParaRPr/>
          </a:p>
          <a:p>
            <a:pPr indent="-342900" lvl="0" marL="342900" marR="0" rtl="0" algn="l">
              <a:lnSpc>
                <a:spcPct val="100000"/>
              </a:lnSpc>
              <a:spcBef>
                <a:spcPts val="200"/>
              </a:spcBef>
              <a:spcAft>
                <a:spcPts val="0"/>
              </a:spcAft>
              <a:buClr>
                <a:schemeClr val="hlink"/>
              </a:buClr>
              <a:buSzPts val="650"/>
              <a:buFont typeface="Noto Sans Symbols"/>
              <a:buNone/>
            </a:pPr>
            <a:r>
              <a:t/>
            </a:r>
            <a:endParaRPr b="0" i="0" sz="1000" u="none">
              <a:solidFill>
                <a:schemeClr val="lt1"/>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#include &lt;numeric&gt;</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#include &lt;functional&gt;</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void f(list&lt;double&gt;&amp; ld)</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double product = accumulate(ld.begin(), ld.end(), 1.0, multiplies&lt;double&gt;());</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 </a:t>
            </a:r>
            <a:r>
              <a:rPr b="0"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100000"/>
              </a:lnSpc>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a:t>
            </a:r>
            <a:r>
              <a:rPr b="1" i="1" lang="en-US" sz="2000" u="none">
                <a:solidFill>
                  <a:schemeClr val="lt1"/>
                </a:solidFill>
                <a:latin typeface="Times New Roman"/>
                <a:ea typeface="Times New Roman"/>
                <a:cs typeface="Times New Roman"/>
                <a:sym typeface="Times New Roman"/>
              </a:rPr>
              <a:t>multiplies </a:t>
            </a:r>
            <a:r>
              <a:rPr b="0" i="1" lang="en-US" sz="2000" u="none">
                <a:solidFill>
                  <a:schemeClr val="lt1"/>
                </a:solidFill>
                <a:latin typeface="Times New Roman"/>
                <a:ea typeface="Times New Roman"/>
                <a:cs typeface="Times New Roman"/>
                <a:sym typeface="Times New Roman"/>
              </a:rPr>
              <a:t>is a standard library function object for multiplying</a:t>
            </a:r>
            <a:endParaRPr/>
          </a:p>
        </p:txBody>
      </p:sp>
      <p:sp>
        <p:nvSpPr>
          <p:cNvPr id="168" name="Google Shape;168;p20"/>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169" name="Google Shape;169;p20"/>
          <p:cNvSpPr/>
          <p:nvPr/>
        </p:nvSpPr>
        <p:spPr>
          <a:xfrm>
            <a:off x="6781800" y="2438400"/>
            <a:ext cx="2209800" cy="381000"/>
          </a:xfrm>
          <a:prstGeom prst="roundRect">
            <a:avLst>
              <a:gd fmla="val 16667" name="adj"/>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Note: multiplies for *</a:t>
            </a:r>
            <a:endParaRPr/>
          </a:p>
        </p:txBody>
      </p:sp>
      <p:sp>
        <p:nvSpPr>
          <p:cNvPr id="170" name="Google Shape;170;p20"/>
          <p:cNvSpPr/>
          <p:nvPr/>
        </p:nvSpPr>
        <p:spPr>
          <a:xfrm>
            <a:off x="3200400" y="4724400"/>
            <a:ext cx="2590800" cy="381000"/>
          </a:xfrm>
          <a:prstGeom prst="roundRect">
            <a:avLst>
              <a:gd fmla="val 16667" name="adj"/>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Note: initializer 1.0</a:t>
            </a:r>
            <a:endParaRPr/>
          </a:p>
        </p:txBody>
      </p:sp>
      <p:cxnSp>
        <p:nvCxnSpPr>
          <p:cNvPr id="171" name="Google Shape;171;p20"/>
          <p:cNvCxnSpPr/>
          <p:nvPr/>
        </p:nvCxnSpPr>
        <p:spPr>
          <a:xfrm flipH="1" rot="10800000">
            <a:off x="5334000" y="3962400"/>
            <a:ext cx="838200" cy="762000"/>
          </a:xfrm>
          <a:prstGeom prst="straightConnector1">
            <a:avLst/>
          </a:prstGeom>
          <a:noFill/>
          <a:ln cap="flat" cmpd="sng" w="9525">
            <a:solidFill>
              <a:schemeClr val="lt1"/>
            </a:solidFill>
            <a:prstDash val="solid"/>
            <a:miter lim="800000"/>
            <a:headEnd len="med" w="med" type="none"/>
            <a:tailEnd len="med" w="med" type="triangle"/>
          </a:ln>
        </p:spPr>
      </p:cxnSp>
      <p:cxnSp>
        <p:nvCxnSpPr>
          <p:cNvPr id="172" name="Google Shape;172;p20"/>
          <p:cNvCxnSpPr/>
          <p:nvPr/>
        </p:nvCxnSpPr>
        <p:spPr>
          <a:xfrm flipH="1">
            <a:off x="7086600" y="2819400"/>
            <a:ext cx="914400" cy="914400"/>
          </a:xfrm>
          <a:prstGeom prst="straightConnector1">
            <a:avLst/>
          </a:prstGeom>
          <a:noFill/>
          <a:ln cap="flat" cmpd="sng" w="9525">
            <a:solidFill>
              <a:schemeClr val="lt1"/>
            </a:solidFill>
            <a:prstDash val="solid"/>
            <a:miter lim="800000"/>
            <a:headEnd len="med" w="med" type="none"/>
            <a:tailEnd len="med" w="med" type="triangle"/>
          </a:ln>
        </p:spPr>
      </p:cxnSp>
      <p:sp>
        <p:nvSpPr>
          <p:cNvPr id="173" name="Google Shape;173;p20"/>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Stroustrup/Programming Nov'13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Times New Roman"/>
              <a:buNone/>
            </a:pPr>
            <a:r>
              <a:rPr b="0" i="0" lang="en-US" sz="4000" u="none">
                <a:solidFill>
                  <a:schemeClr val="lt2"/>
                </a:solidFill>
                <a:latin typeface="Times New Roman"/>
                <a:ea typeface="Times New Roman"/>
                <a:cs typeface="Times New Roman"/>
                <a:sym typeface="Times New Roman"/>
              </a:rPr>
              <a:t>Accumulate </a:t>
            </a:r>
            <a:r>
              <a:rPr b="0" i="0" lang="en-US" sz="2400" u="none">
                <a:solidFill>
                  <a:schemeClr val="lt2"/>
                </a:solidFill>
                <a:latin typeface="Times New Roman"/>
                <a:ea typeface="Times New Roman"/>
                <a:cs typeface="Times New Roman"/>
                <a:sym typeface="Times New Roman"/>
              </a:rPr>
              <a:t>(what if the data is part of a record?)</a:t>
            </a:r>
            <a:endParaRPr/>
          </a:p>
        </p:txBody>
      </p:sp>
      <p:sp>
        <p:nvSpPr>
          <p:cNvPr id="179" name="Google Shape;179;p21"/>
          <p:cNvSpPr txBox="1"/>
          <p:nvPr>
            <p:ph idx="1" type="body"/>
          </p:nvPr>
        </p:nvSpPr>
        <p:spPr>
          <a:xfrm>
            <a:off x="304800" y="1600200"/>
            <a:ext cx="88392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struct Record {</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int units;		// </a:t>
            </a:r>
            <a:r>
              <a:rPr b="0" i="1" lang="en-US" sz="2000" u="none">
                <a:solidFill>
                  <a:schemeClr val="lt1"/>
                </a:solidFill>
                <a:latin typeface="Times New Roman"/>
                <a:ea typeface="Times New Roman"/>
                <a:cs typeface="Times New Roman"/>
                <a:sym typeface="Times New Roman"/>
              </a:rPr>
              <a:t>number of units sold</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double unit_price;</a:t>
            </a:r>
            <a:endParaRPr b="0"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 </a:t>
            </a:r>
            <a:r>
              <a:rPr b="0" i="1"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a:t>
            </a:r>
            <a:r>
              <a:rPr b="0" i="1" lang="en-US" sz="2000" u="none">
                <a:solidFill>
                  <a:schemeClr val="lt1"/>
                </a:solidFill>
                <a:latin typeface="Times New Roman"/>
                <a:ea typeface="Times New Roman"/>
                <a:cs typeface="Times New Roman"/>
                <a:sym typeface="Times New Roman"/>
              </a:rPr>
              <a:t>let the “update the </a:t>
            </a:r>
            <a:r>
              <a:rPr b="1" i="1" lang="en-US" sz="2000" u="none">
                <a:solidFill>
                  <a:schemeClr val="lt1"/>
                </a:solidFill>
                <a:latin typeface="Times New Roman"/>
                <a:ea typeface="Times New Roman"/>
                <a:cs typeface="Times New Roman"/>
                <a:sym typeface="Times New Roman"/>
              </a:rPr>
              <a:t>init</a:t>
            </a:r>
            <a:r>
              <a:rPr b="0" i="1" lang="en-US" sz="2000" u="none">
                <a:solidFill>
                  <a:schemeClr val="lt1"/>
                </a:solidFill>
                <a:latin typeface="Times New Roman"/>
                <a:ea typeface="Times New Roman"/>
                <a:cs typeface="Times New Roman"/>
                <a:sym typeface="Times New Roman"/>
              </a:rPr>
              <a:t> value” function extract data from a</a:t>
            </a:r>
            <a:r>
              <a:rPr b="1" i="1" lang="en-US" sz="2000" u="none">
                <a:solidFill>
                  <a:schemeClr val="lt1"/>
                </a:solidFill>
                <a:latin typeface="Times New Roman"/>
                <a:ea typeface="Times New Roman"/>
                <a:cs typeface="Times New Roman"/>
                <a:sym typeface="Times New Roman"/>
              </a:rPr>
              <a:t> Record </a:t>
            </a:r>
            <a:r>
              <a:rPr b="0" i="1" lang="en-US" sz="2000" u="none">
                <a:solidFill>
                  <a:schemeClr val="lt1"/>
                </a:solidFill>
                <a:latin typeface="Times New Roman"/>
                <a:ea typeface="Times New Roman"/>
                <a:cs typeface="Times New Roman"/>
                <a:sym typeface="Times New Roman"/>
              </a:rPr>
              <a:t>element: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double price(double v, const Record&amp; r)</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return v + r.unit_price * r.units;</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void f(const vector&lt;Record&gt;&amp; vr) {</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double total = accumulate(vr.begin(), vr.end(), 0.0, price);</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 </a:t>
            </a:r>
            <a:r>
              <a:rPr b="0" i="1"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p:txBody>
      </p:sp>
      <p:sp>
        <p:nvSpPr>
          <p:cNvPr id="180" name="Google Shape;180;p21"/>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181" name="Google Shape;181;p21"/>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Stroustrup/Programming Nov'13</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gramming">
  <a:themeElements>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