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9144000"/>
  <p:notesSz cx="7315200" cy="9601200"/>
  <p:embeddedFontLst>
    <p:embeddedFont>
      <p:font typeface="Tahoma"/>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Tahoma-bold.fntdata"/><Relationship Id="rId83" Type="http://schemas.openxmlformats.org/officeDocument/2006/relationships/font" Target="fonts/Tahoma-regular.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2" name="Google Shape;342;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7" name="Google Shape;367;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6" name="Google Shape;376;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2" name="Google Shape;402;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3" name="Google Shape;41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2" name="Google Shape;422;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1" name="Google Shape;431;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0" name="Google Shape;440;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9" name="Google Shape;449;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8" name="Google Shape;458;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7" name="Google Shape;467;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6" name="Google Shape;476;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5" name="Google Shape;48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9" name="Google Shape;529;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2" name="Google Shape;57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3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4" name="Google Shape;584;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7" name="Google Shape;637;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9" name="Google Shape;689;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8" name="Google Shape;698;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7" name="Google Shape;707;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6" name="Google Shape;716;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5" name="Google Shape;725;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4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4" name="Google Shape;734;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4" name="Google Shape;744;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4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69" name="Google Shape;769;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4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4" name="Google Shape;784;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4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3" name="Google Shape;793;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4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2" name="Google Shape;802;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4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5" name="Google Shape;815;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5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24" name="Google Shape;824;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3" name="Google Shape;833;p5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4" name="Google Shape;834;p5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5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58" name="Google Shape;858;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5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7" name="Google Shape;867;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5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6" name="Google Shape;876;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5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5" name="Google Shape;885;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5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8" name="Google Shape;898;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7" name="Google Shape;907;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5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17" name="Google Shape;917;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5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0" name="Google Shape;930;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6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4" name="Google Shape;954;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6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5" name="Google Shape;965;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6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4" name="Google Shape;974;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6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3" name="Google Shape;983;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6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2" name="Google Shape;992;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6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1" name="Google Shape;1001;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6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10" name="Google Shape;1010;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6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19" name="Google Shape;1019;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6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28" name="Google Shape;1028;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6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37" name="Google Shape;1037;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7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6" name="Google Shape;1046;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7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55" name="Google Shape;1055;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7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65" name="Google Shape;1065;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7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74" name="Google Shape;1074;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7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83" name="Google Shape;1083;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7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07" name="Google Shape;1107;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7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16" name="Google Shape;1116;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7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25" name="Google Shape;1125;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1676400"/>
            <a:ext cx="7772400" cy="1828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080"/>
              <a:buFont typeface="Noto Sans Symbols"/>
              <a:buNone/>
              <a:defRPr/>
            </a:lvl1pPr>
            <a:lvl2pPr lvl="1" algn="l">
              <a:spcBef>
                <a:spcPts val="360"/>
              </a:spcBef>
              <a:spcAft>
                <a:spcPts val="0"/>
              </a:spcAft>
              <a:buSzPts val="1170"/>
              <a:buChar char="■"/>
              <a:defRPr/>
            </a:lvl2pPr>
            <a:lvl3pPr lvl="2" algn="l">
              <a:spcBef>
                <a:spcPts val="360"/>
              </a:spcBef>
              <a:spcAft>
                <a:spcPts val="0"/>
              </a:spcAft>
              <a:buSzPts val="1170"/>
              <a:buChar char="■"/>
              <a:defRPr/>
            </a:lvl3pPr>
            <a:lvl4pPr lvl="3" algn="l">
              <a:spcBef>
                <a:spcPts val="360"/>
              </a:spcBef>
              <a:spcAft>
                <a:spcPts val="0"/>
              </a:spcAft>
              <a:buSzPts val="117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19" name="Google Shape;19;p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1"/>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3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80" name="Google Shape;80;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11150" lvl="1" marL="914400" algn="l">
              <a:spcBef>
                <a:spcPts val="400"/>
              </a:spcBef>
              <a:spcAft>
                <a:spcPts val="0"/>
              </a:spcAft>
              <a:buSzPts val="1300"/>
              <a:buChar char="■"/>
              <a:defRPr sz="2000"/>
            </a:lvl2pPr>
            <a:lvl3pPr indent="-302894" lvl="2" marL="1371600" algn="l">
              <a:spcBef>
                <a:spcPts val="360"/>
              </a:spcBef>
              <a:spcAft>
                <a:spcPts val="0"/>
              </a:spcAft>
              <a:buSzPts val="117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81" name="Google Shape;81;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3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82" name="Google Shape;82;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11150" lvl="1" marL="914400" algn="l">
              <a:spcBef>
                <a:spcPts val="400"/>
              </a:spcBef>
              <a:spcAft>
                <a:spcPts val="0"/>
              </a:spcAft>
              <a:buSzPts val="1300"/>
              <a:buChar char="■"/>
              <a:defRPr sz="2000"/>
            </a:lvl2pPr>
            <a:lvl3pPr indent="-302894" lvl="2" marL="1371600" algn="l">
              <a:spcBef>
                <a:spcPts val="360"/>
              </a:spcBef>
              <a:spcAft>
                <a:spcPts val="0"/>
              </a:spcAft>
              <a:buSzPts val="117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83" name="Google Shape;83;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300"/>
              <a:buNone/>
              <a:defRPr sz="2000"/>
            </a:lvl1pPr>
            <a:lvl2pPr indent="-228600" lvl="1" marL="914400" algn="l">
              <a:spcBef>
                <a:spcPts val="360"/>
              </a:spcBef>
              <a:spcAft>
                <a:spcPts val="0"/>
              </a:spcAft>
              <a:buSzPts val="117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89" name="Google Shape;89;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5" name="Google Shape;25;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28" name="Shape 28"/>
        <p:cNvGrpSpPr/>
        <p:nvPr/>
      </p:nvGrpSpPr>
      <p:grpSpPr>
        <a:xfrm>
          <a:off x="0" y="0"/>
          <a:ext cx="0" cy="0"/>
          <a:chOff x="0" y="0"/>
          <a:chExt cx="0" cy="0"/>
        </a:xfrm>
      </p:grpSpPr>
      <p:sp>
        <p:nvSpPr>
          <p:cNvPr id="29" name="Google Shape;2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457200" y="1600200"/>
            <a:ext cx="8229600" cy="2185988"/>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1" name="Google Shape;31;p4"/>
          <p:cNvSpPr txBox="1"/>
          <p:nvPr>
            <p:ph idx="2" type="body"/>
          </p:nvPr>
        </p:nvSpPr>
        <p:spPr>
          <a:xfrm>
            <a:off x="457200" y="3938588"/>
            <a:ext cx="8229600" cy="2187575"/>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2" name="Google Shape;32;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7660" lvl="1" marL="914400" algn="l">
              <a:spcBef>
                <a:spcPts val="480"/>
              </a:spcBef>
              <a:spcAft>
                <a:spcPts val="0"/>
              </a:spcAft>
              <a:buSzPts val="1560"/>
              <a:buChar char="■"/>
              <a:defRPr sz="2400"/>
            </a:lvl2pPr>
            <a:lvl3pPr indent="-311150" lvl="2" marL="1371600" algn="l">
              <a:spcBef>
                <a:spcPts val="400"/>
              </a:spcBef>
              <a:spcAft>
                <a:spcPts val="0"/>
              </a:spcAft>
              <a:buSzPts val="13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38" name="Google Shape;38;p5"/>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7660" lvl="1" marL="914400" algn="l">
              <a:spcBef>
                <a:spcPts val="480"/>
              </a:spcBef>
              <a:spcAft>
                <a:spcPts val="0"/>
              </a:spcAft>
              <a:buSzPts val="1560"/>
              <a:buChar char="■"/>
              <a:defRPr sz="2400"/>
            </a:lvl2pPr>
            <a:lvl3pPr indent="-311150" lvl="2" marL="1371600" algn="l">
              <a:spcBef>
                <a:spcPts val="400"/>
              </a:spcBef>
              <a:spcAft>
                <a:spcPts val="0"/>
              </a:spcAft>
              <a:buSzPts val="13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39" name="Google Shape;39;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6"/>
          <p:cNvSpPr txBox="1"/>
          <p:nvPr>
            <p:ph type="title"/>
          </p:nvPr>
        </p:nvSpPr>
        <p:spPr>
          <a:xfrm rot="5400000">
            <a:off x="4800600" y="2209800"/>
            <a:ext cx="57150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
          <p:cNvSpPr txBox="1"/>
          <p:nvPr>
            <p:ph idx="1" type="body"/>
          </p:nvPr>
        </p:nvSpPr>
        <p:spPr>
          <a:xfrm rot="5400000">
            <a:off x="609600" y="228600"/>
            <a:ext cx="5715000" cy="6019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5" name="Google Shape;45;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7"/>
          <p:cNvSpPr txBox="1"/>
          <p:nvPr>
            <p:ph idx="1" type="body"/>
          </p:nvPr>
        </p:nvSpPr>
        <p:spPr>
          <a:xfrm rot="5400000">
            <a:off x="2514600" y="-76200"/>
            <a:ext cx="4114800" cy="8229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080"/>
              <a:buFont typeface="Noto Sans Symbols"/>
              <a:buNone/>
              <a:defRPr sz="3200">
                <a:solidFill>
                  <a:schemeClr val="lt1"/>
                </a:solidFill>
                <a:latin typeface="Times New Roman"/>
                <a:ea typeface="Times New Roman"/>
                <a:cs typeface="Times New Roman"/>
                <a:sym typeface="Times New Roman"/>
              </a:defRPr>
            </a:lvl1pPr>
            <a:lvl2pPr lvl="1" marR="0" rtl="0" algn="l">
              <a:spcBef>
                <a:spcPts val="560"/>
              </a:spcBef>
              <a:spcAft>
                <a:spcPts val="0"/>
              </a:spcAft>
              <a:buClr>
                <a:schemeClr val="folHlink"/>
              </a:buClr>
              <a:buSzPts val="182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0" algn="l">
              <a:spcBef>
                <a:spcPts val="480"/>
              </a:spcBef>
              <a:spcAft>
                <a:spcPts val="0"/>
              </a:spcAft>
              <a:buClr>
                <a:schemeClr val="hlink"/>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400"/>
              </a:spcBef>
              <a:spcAft>
                <a:spcPts val="0"/>
              </a:spcAft>
              <a:buClr>
                <a:schemeClr val="folHlink"/>
              </a:buClr>
              <a:buSzPts val="13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hlink"/>
              </a:buClr>
              <a:buSzPts val="13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9pPr>
          </a:lstStyle>
          <a:p/>
        </p:txBody>
      </p:sp>
      <p:sp>
        <p:nvSpPr>
          <p:cNvPr id="57" name="Google Shape;57;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8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58" name="Google Shape;58;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spcBef>
                <a:spcPts val="640"/>
              </a:spcBef>
              <a:spcAft>
                <a:spcPts val="0"/>
              </a:spcAft>
              <a:buSzPts val="2080"/>
              <a:buChar char="■"/>
              <a:defRPr sz="3200"/>
            </a:lvl1pPr>
            <a:lvl2pPr indent="-344169" lvl="1" marL="914400" algn="l">
              <a:spcBef>
                <a:spcPts val="560"/>
              </a:spcBef>
              <a:spcAft>
                <a:spcPts val="0"/>
              </a:spcAft>
              <a:buSzPts val="1820"/>
              <a:buChar char="■"/>
              <a:defRPr sz="2800"/>
            </a:lvl2pPr>
            <a:lvl3pPr indent="-327660" lvl="2" marL="1371600" algn="l">
              <a:spcBef>
                <a:spcPts val="480"/>
              </a:spcBef>
              <a:spcAft>
                <a:spcPts val="0"/>
              </a:spcAft>
              <a:buSzPts val="1560"/>
              <a:buChar char="■"/>
              <a:defRPr sz="2400"/>
            </a:lvl3pPr>
            <a:lvl4pPr indent="-311150" lvl="3" marL="1828800" algn="l">
              <a:spcBef>
                <a:spcPts val="400"/>
              </a:spcBef>
              <a:spcAft>
                <a:spcPts val="0"/>
              </a:spcAft>
              <a:buSzPts val="1300"/>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64" name="Google Shape;64;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8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65" name="Google Shape;65;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1" name="Google Shape;11;p1"/>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imes New Roman"/>
                <a:ea typeface="Times New Roman"/>
                <a:cs typeface="Times New Roman"/>
                <a:sym typeface="Times New Roman"/>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imes New Roman"/>
                <a:ea typeface="Times New Roman"/>
                <a:cs typeface="Times New Roman"/>
                <a:sym typeface="Times New Roman"/>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imes New Roman"/>
                <a:ea typeface="Times New Roman"/>
                <a:cs typeface="Times New Roman"/>
                <a:sym typeface="Times New Roman"/>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pic>
        <p:nvPicPr>
          <p:cNvPr descr="C:\Documents and Settings\bs\Desktop\parasol.png" id="15" name="Google Shape;15;p1"/>
          <p:cNvPicPr preferRelativeResize="0"/>
          <p:nvPr/>
        </p:nvPicPr>
        <p:blipFill rotWithShape="1">
          <a:blip r:embed="rId2">
            <a:alphaModFix/>
          </a:blip>
          <a:srcRect b="0" l="0" r="0" t="0"/>
          <a:stretch/>
        </p:blipFill>
        <p:spPr>
          <a:xfrm>
            <a:off x="7845425" y="0"/>
            <a:ext cx="1298575"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228600" y="1447800"/>
            <a:ext cx="8610600" cy="18319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The STL</a:t>
            </a:r>
            <a:br>
              <a:rPr b="0" i="0" lang="en-US" sz="4000" u="none">
                <a:solidFill>
                  <a:schemeClr val="lt2"/>
                </a:solidFill>
                <a:latin typeface="Times New Roman"/>
                <a:ea typeface="Times New Roman"/>
                <a:cs typeface="Times New Roman"/>
                <a:sym typeface="Times New Roman"/>
              </a:rPr>
            </a:br>
            <a:r>
              <a:rPr b="0" i="0" lang="en-US" sz="4000" u="none">
                <a:solidFill>
                  <a:schemeClr val="lt2"/>
                </a:solidFill>
                <a:latin typeface="Times New Roman"/>
                <a:ea typeface="Times New Roman"/>
                <a:cs typeface="Times New Roman"/>
                <a:sym typeface="Times New Roman"/>
              </a:rPr>
              <a:t>C++ Standard Template Library</a:t>
            </a:r>
            <a:br>
              <a:rPr b="0" i="0" lang="en-US" sz="4000" u="none">
                <a:solidFill>
                  <a:schemeClr val="lt2"/>
                </a:solidFill>
                <a:latin typeface="Times New Roman"/>
                <a:ea typeface="Times New Roman"/>
                <a:cs typeface="Times New Roman"/>
                <a:sym typeface="Times New Roman"/>
              </a:rPr>
            </a:br>
            <a:r>
              <a:rPr b="0" i="0" lang="en-US" sz="4000" u="none">
                <a:solidFill>
                  <a:schemeClr val="lt2"/>
                </a:solidFill>
                <a:latin typeface="Times New Roman"/>
                <a:ea typeface="Times New Roman"/>
                <a:cs typeface="Times New Roman"/>
                <a:sym typeface="Times New Roman"/>
              </a:rPr>
              <a:t>(containers, iterators, and algorithms)</a:t>
            </a:r>
            <a:endParaRPr/>
          </a:p>
        </p:txBody>
      </p:sp>
      <p:sp>
        <p:nvSpPr>
          <p:cNvPr id="97" name="Google Shape;97;p14"/>
          <p:cNvSpPr txBox="1"/>
          <p:nvPr>
            <p:ph idx="1" type="subTitle"/>
          </p:nvPr>
        </p:nvSpPr>
        <p:spPr>
          <a:xfrm>
            <a:off x="1371600" y="4419600"/>
            <a:ext cx="6400800" cy="1905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080"/>
              <a:buNone/>
            </a:pPr>
            <a:r>
              <a:rPr b="0" i="0" lang="en-US" sz="3200" u="none">
                <a:solidFill>
                  <a:schemeClr val="lt1"/>
                </a:solidFill>
                <a:latin typeface="Times New Roman"/>
                <a:ea typeface="Times New Roman"/>
                <a:cs typeface="Times New Roman"/>
                <a:sym typeface="Times New Roman"/>
              </a:rPr>
              <a:t>Partha Pratim Das</a:t>
            </a:r>
            <a:endParaRPr/>
          </a:p>
          <a:p>
            <a:pPr indent="0" lvl="0" marL="0" rtl="0" algn="ctr">
              <a:lnSpc>
                <a:spcPct val="100000"/>
              </a:lnSpc>
              <a:spcBef>
                <a:spcPts val="640"/>
              </a:spcBef>
              <a:spcAft>
                <a:spcPts val="0"/>
              </a:spcAft>
              <a:buSzPts val="2080"/>
              <a:buNone/>
            </a:pPr>
            <a:r>
              <a:rPr b="0" i="0" lang="en-US" sz="3200" u="none">
                <a:solidFill>
                  <a:schemeClr val="lt1"/>
                </a:solidFill>
                <a:latin typeface="Times New Roman"/>
                <a:ea typeface="Times New Roman"/>
                <a:cs typeface="Times New Roman"/>
                <a:sym typeface="Times New Roman"/>
              </a:rPr>
              <a:t>ppd@cse.iitkgp.ac.in</a:t>
            </a:r>
            <a:endParaRPr/>
          </a:p>
          <a:p>
            <a:pPr indent="0" lvl="0" marL="0" rtl="0" algn="ctr">
              <a:lnSpc>
                <a:spcPct val="100000"/>
              </a:lnSpc>
              <a:spcBef>
                <a:spcPts val="640"/>
              </a:spcBef>
              <a:spcAft>
                <a:spcPts val="0"/>
              </a:spcAft>
              <a:buSzPts val="2080"/>
              <a:buNone/>
            </a:pPr>
            <a:r>
              <a:rPr b="0" i="0" lang="en-US" sz="3200" u="none">
                <a:solidFill>
                  <a:schemeClr val="lt1"/>
                </a:solidFill>
                <a:latin typeface="Times New Roman"/>
                <a:ea typeface="Times New Roman"/>
                <a:cs typeface="Times New Roman"/>
                <a:sym typeface="Times New Roman"/>
              </a:rPr>
              <a:t>Lifted from </a:t>
            </a:r>
            <a:endParaRPr/>
          </a:p>
          <a:p>
            <a:pPr indent="0" lvl="0" marL="0" rtl="0" algn="ctr">
              <a:lnSpc>
                <a:spcPct val="100000"/>
              </a:lnSpc>
              <a:spcBef>
                <a:spcPts val="640"/>
              </a:spcBef>
              <a:spcAft>
                <a:spcPts val="0"/>
              </a:spcAft>
              <a:buSzPts val="2080"/>
              <a:buNone/>
            </a:pPr>
            <a:r>
              <a:rPr b="0" i="0" lang="en-US" sz="3200" u="none">
                <a:solidFill>
                  <a:schemeClr val="lt1"/>
                </a:solidFill>
                <a:latin typeface="Times New Roman"/>
                <a:ea typeface="Times New Roman"/>
                <a:cs typeface="Times New Roman"/>
                <a:sym typeface="Times New Roman"/>
              </a:rPr>
              <a:t>Stroustrup/Programming - Nov'13</a:t>
            </a:r>
            <a:endParaRPr/>
          </a:p>
          <a:p>
            <a:pPr indent="0" lvl="0" marL="0" rtl="0" algn="ctr">
              <a:lnSpc>
                <a:spcPct val="100000"/>
              </a:lnSpc>
              <a:spcBef>
                <a:spcPts val="640"/>
              </a:spcBef>
              <a:spcAft>
                <a:spcPts val="0"/>
              </a:spcAft>
              <a:buSzPts val="2080"/>
              <a:buNone/>
            </a:pPr>
            <a:r>
              <a:t/>
            </a:r>
            <a:endParaRPr b="0" i="0" sz="3200" u="none">
              <a:solidFill>
                <a:schemeClr val="lt1"/>
              </a:solidFill>
              <a:latin typeface="Times New Roman"/>
              <a:ea typeface="Times New Roman"/>
              <a:cs typeface="Times New Roman"/>
              <a:sym typeface="Times New Roman"/>
            </a:endParaRPr>
          </a:p>
          <a:p>
            <a:pPr indent="0" lvl="0" marL="0" rtl="0" algn="ctr">
              <a:lnSpc>
                <a:spcPct val="100000"/>
              </a:lnSpc>
              <a:spcBef>
                <a:spcPts val="640"/>
              </a:spcBef>
              <a:spcAft>
                <a:spcPts val="0"/>
              </a:spcAft>
              <a:buSzPts val="2080"/>
              <a:buNone/>
            </a:pPr>
            <a:r>
              <a:rPr b="0" i="0" lang="en-US" sz="3200" u="none">
                <a:solidFill>
                  <a:schemeClr val="lt1"/>
                </a:solidFill>
                <a:latin typeface="Times New Roman"/>
                <a:ea typeface="Times New Roman"/>
                <a:cs typeface="Times New Roman"/>
                <a:sym typeface="Times New Roman"/>
              </a:rPr>
              <a:t> </a:t>
            </a:r>
            <a:endParaRPr/>
          </a:p>
          <a:p>
            <a:pPr indent="0" lvl="0" marL="0" rtl="0" algn="ctr">
              <a:lnSpc>
                <a:spcPct val="100000"/>
              </a:lnSpc>
              <a:spcBef>
                <a:spcPts val="400"/>
              </a:spcBef>
              <a:spcAft>
                <a:spcPts val="0"/>
              </a:spcAft>
              <a:buSzPts val="1300"/>
              <a:buNone/>
            </a:pPr>
            <a:r>
              <a:rPr b="0" i="0" lang="en-US" sz="2000" u="none">
                <a:solidFill>
                  <a:schemeClr val="lt1"/>
                </a:solidFill>
                <a:latin typeface="Times New Roman"/>
                <a:ea typeface="Times New Roman"/>
                <a:cs typeface="Times New Roman"/>
                <a:sym typeface="Times New Roman"/>
              </a:rPr>
              <a:t>www.stroustrup.com/Programming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76" name="Google Shape;176;p2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Lifting example </a:t>
            </a:r>
            <a:r>
              <a:rPr b="0" i="0" lang="en-US" sz="2400" u="none">
                <a:solidFill>
                  <a:schemeClr val="lt2"/>
                </a:solidFill>
                <a:latin typeface="Times New Roman"/>
                <a:ea typeface="Times New Roman"/>
                <a:cs typeface="Times New Roman"/>
                <a:sym typeface="Times New Roman"/>
              </a:rPr>
              <a:t>(concrete algorithms)</a:t>
            </a:r>
            <a:endParaRPr/>
          </a:p>
        </p:txBody>
      </p:sp>
      <p:sp>
        <p:nvSpPr>
          <p:cNvPr id="177" name="Google Shape;177;p2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170"/>
              <a:buNone/>
            </a:pPr>
            <a:r>
              <a:rPr b="1" i="0" lang="en-US" sz="1800" u="none">
                <a:solidFill>
                  <a:schemeClr val="lt1"/>
                </a:solidFill>
                <a:latin typeface="Times New Roman"/>
                <a:ea typeface="Times New Roman"/>
                <a:cs typeface="Times New Roman"/>
                <a:sym typeface="Times New Roman"/>
              </a:rPr>
              <a:t>double sum(double array[], int n)	// </a:t>
            </a:r>
            <a:r>
              <a:rPr b="0" i="1" lang="en-US" sz="1800" u="none">
                <a:solidFill>
                  <a:schemeClr val="lt1"/>
                </a:solidFill>
                <a:latin typeface="Times New Roman"/>
                <a:ea typeface="Times New Roman"/>
                <a:cs typeface="Times New Roman"/>
                <a:sym typeface="Times New Roman"/>
              </a:rPr>
              <a:t>one concrete algorithm (doubles in array)</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double s = 0;</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for (int i = 0; i &lt; n; ++i ) s = s + array[i];</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return s;</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a:t>
            </a:r>
            <a:endParaRPr/>
          </a:p>
          <a:p>
            <a:pPr indent="-342900" lvl="0" marL="342900" rtl="0" algn="l">
              <a:lnSpc>
                <a:spcPct val="80000"/>
              </a:lnSpc>
              <a:spcBef>
                <a:spcPts val="360"/>
              </a:spcBef>
              <a:spcAft>
                <a:spcPts val="0"/>
              </a:spcAft>
              <a:buSzPts val="1170"/>
              <a:buNone/>
            </a:pPr>
            <a:r>
              <a:t/>
            </a:r>
            <a:endParaRPr b="1" i="0" sz="1800" u="none">
              <a:solidFill>
                <a:schemeClr val="lt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struct Node { Node* next; int data; };</a:t>
            </a:r>
            <a:endParaRPr/>
          </a:p>
          <a:p>
            <a:pPr indent="-342900" lvl="0" marL="342900" rtl="0" algn="l">
              <a:lnSpc>
                <a:spcPct val="80000"/>
              </a:lnSpc>
              <a:spcBef>
                <a:spcPts val="180"/>
              </a:spcBef>
              <a:spcAft>
                <a:spcPts val="0"/>
              </a:spcAft>
              <a:buSzPts val="585"/>
              <a:buNone/>
            </a:pPr>
            <a:r>
              <a:t/>
            </a:r>
            <a:endParaRPr b="1" i="0" sz="900" u="none">
              <a:solidFill>
                <a:schemeClr val="lt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int sum(Node* first)		// </a:t>
            </a:r>
            <a:r>
              <a:rPr b="0" i="1" lang="en-US" sz="1800" u="none">
                <a:solidFill>
                  <a:schemeClr val="lt1"/>
                </a:solidFill>
                <a:latin typeface="Times New Roman"/>
                <a:ea typeface="Times New Roman"/>
                <a:cs typeface="Times New Roman"/>
                <a:sym typeface="Times New Roman"/>
              </a:rPr>
              <a:t>another concrete algorithm (ints in list)</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int s = 0;</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while (first) {			// </a:t>
            </a:r>
            <a:r>
              <a:rPr b="0" i="1" lang="en-US" sz="1800" u="none">
                <a:solidFill>
                  <a:schemeClr val="lt1"/>
                </a:solidFill>
                <a:latin typeface="Times New Roman"/>
                <a:ea typeface="Times New Roman"/>
                <a:cs typeface="Times New Roman"/>
                <a:sym typeface="Times New Roman"/>
              </a:rPr>
              <a:t>terminates when expression is false or zero</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s += first-&gt;data;</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first = first-&gt;next;</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	return s;</a:t>
            </a:r>
            <a:endParaRPr/>
          </a:p>
          <a:p>
            <a:pPr indent="-342900" lvl="0" marL="342900" rtl="0" algn="l">
              <a:lnSpc>
                <a:spcPct val="80000"/>
              </a:lnSpc>
              <a:spcBef>
                <a:spcPts val="360"/>
              </a:spcBef>
              <a:spcAft>
                <a:spcPts val="0"/>
              </a:spcAft>
              <a:buSzPts val="1170"/>
              <a:buNone/>
            </a:pPr>
            <a:r>
              <a:rPr b="1" i="0" lang="en-US" sz="1800" u="none">
                <a:solidFill>
                  <a:schemeClr val="lt1"/>
                </a:solidFill>
                <a:latin typeface="Times New Roman"/>
                <a:ea typeface="Times New Roman"/>
                <a:cs typeface="Times New Roman"/>
                <a:sym typeface="Times New Roman"/>
              </a:rPr>
              <a:t>}</a:t>
            </a:r>
            <a:endParaRPr/>
          </a:p>
        </p:txBody>
      </p:sp>
      <p:sp>
        <p:nvSpPr>
          <p:cNvPr id="178" name="Google Shape;178;p2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79" name="Google Shape;179;p2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85" name="Google Shape;185;p2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Lifting example </a:t>
            </a:r>
            <a:r>
              <a:rPr b="0" i="0" lang="en-US" sz="2400" u="none">
                <a:solidFill>
                  <a:schemeClr val="lt2"/>
                </a:solidFill>
                <a:latin typeface="Times New Roman"/>
                <a:ea typeface="Times New Roman"/>
                <a:cs typeface="Times New Roman"/>
                <a:sym typeface="Times New Roman"/>
              </a:rPr>
              <a:t>(abstract the data structure)</a:t>
            </a:r>
            <a:endParaRPr/>
          </a:p>
        </p:txBody>
      </p:sp>
      <p:sp>
        <p:nvSpPr>
          <p:cNvPr id="186" name="Google Shape;186;p2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170"/>
              <a:buNone/>
            </a:pPr>
            <a:r>
              <a:t/>
            </a:r>
            <a:endParaRPr b="1" i="0" sz="1800" u="none">
              <a:solidFill>
                <a:schemeClr val="lt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pseudo-code  for a more general version of  both algorithms</a:t>
            </a:r>
            <a:endParaRPr/>
          </a:p>
          <a:p>
            <a:pPr indent="-342900" lvl="0" marL="342900" rtl="0" algn="l">
              <a:lnSpc>
                <a:spcPct val="80000"/>
              </a:lnSpc>
              <a:spcBef>
                <a:spcPts val="200"/>
              </a:spcBef>
              <a:spcAft>
                <a:spcPts val="0"/>
              </a:spcAft>
              <a:buSzPts val="650"/>
              <a:buNone/>
            </a:pPr>
            <a:r>
              <a:t/>
            </a:r>
            <a:endParaRPr b="1" i="0" sz="1000" u="none">
              <a:solidFill>
                <a:schemeClr val="lt1"/>
              </a:solidFill>
              <a:latin typeface="Times New Roman"/>
              <a:ea typeface="Times New Roman"/>
              <a:cs typeface="Times New Roman"/>
              <a:sym typeface="Times New Roman"/>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int sum(data)	// </a:t>
            </a:r>
            <a:r>
              <a:rPr b="0" i="1" lang="en-US" sz="2000" u="none">
                <a:solidFill>
                  <a:schemeClr val="lt1"/>
                </a:solidFill>
                <a:latin typeface="Times New Roman"/>
                <a:ea typeface="Times New Roman"/>
                <a:cs typeface="Times New Roman"/>
                <a:sym typeface="Times New Roman"/>
              </a:rPr>
              <a:t>somehow parameterize with the data structure</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	int s = 0;			// </a:t>
            </a:r>
            <a:r>
              <a:rPr b="0" i="1" lang="en-US" sz="2000" u="none">
                <a:solidFill>
                  <a:schemeClr val="lt1"/>
                </a:solidFill>
                <a:latin typeface="Times New Roman"/>
                <a:ea typeface="Times New Roman"/>
                <a:cs typeface="Times New Roman"/>
                <a:sym typeface="Times New Roman"/>
              </a:rPr>
              <a:t>initialize</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	while (not at end) {		// </a:t>
            </a:r>
            <a:r>
              <a:rPr b="0" i="1" lang="en-US" sz="2000" u="none">
                <a:solidFill>
                  <a:schemeClr val="lt1"/>
                </a:solidFill>
                <a:latin typeface="Times New Roman"/>
                <a:ea typeface="Times New Roman"/>
                <a:cs typeface="Times New Roman"/>
                <a:sym typeface="Times New Roman"/>
              </a:rPr>
              <a:t>loop through all elements</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		    s = s + get value;	// </a:t>
            </a:r>
            <a:r>
              <a:rPr b="0" i="1" lang="en-US" sz="2000" u="none">
                <a:solidFill>
                  <a:schemeClr val="lt1"/>
                </a:solidFill>
                <a:latin typeface="Times New Roman"/>
                <a:ea typeface="Times New Roman"/>
                <a:cs typeface="Times New Roman"/>
                <a:sym typeface="Times New Roman"/>
              </a:rPr>
              <a:t>compute sum</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		    get next data element;</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	}</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	return s;			// </a:t>
            </a:r>
            <a:r>
              <a:rPr b="0" i="1" lang="en-US" sz="2000" u="none">
                <a:solidFill>
                  <a:schemeClr val="lt1"/>
                </a:solidFill>
                <a:latin typeface="Times New Roman"/>
                <a:ea typeface="Times New Roman"/>
                <a:cs typeface="Times New Roman"/>
                <a:sym typeface="Times New Roman"/>
              </a:rPr>
              <a:t>return result</a:t>
            </a:r>
            <a:endParaRPr/>
          </a:p>
          <a:p>
            <a:pPr indent="-285750" lvl="1" marL="742950" rtl="0" algn="l">
              <a:lnSpc>
                <a:spcPct val="80000"/>
              </a:lnSpc>
              <a:spcBef>
                <a:spcPts val="400"/>
              </a:spcBef>
              <a:spcAft>
                <a:spcPts val="0"/>
              </a:spcAft>
              <a:buSzPts val="1300"/>
              <a:buNone/>
            </a:pPr>
            <a:r>
              <a:rPr b="1" i="1" lang="en-US" sz="2000" u="none">
                <a:solidFill>
                  <a:schemeClr val="lt1"/>
                </a:solidFill>
                <a:latin typeface="Times New Roman"/>
                <a:ea typeface="Times New Roman"/>
                <a:cs typeface="Times New Roman"/>
                <a:sym typeface="Times New Roman"/>
              </a:rPr>
              <a:t>}</a:t>
            </a:r>
            <a:endParaRPr/>
          </a:p>
          <a:p>
            <a:pPr indent="-342900" lvl="0" marL="342900" rtl="0" algn="l">
              <a:lnSpc>
                <a:spcPct val="80000"/>
              </a:lnSpc>
              <a:spcBef>
                <a:spcPts val="400"/>
              </a:spcBef>
              <a:spcAft>
                <a:spcPts val="0"/>
              </a:spcAft>
              <a:buSzPts val="1300"/>
              <a:buNone/>
            </a:pPr>
            <a:r>
              <a:t/>
            </a:r>
            <a:endParaRPr b="1" i="1" sz="2000" u="none">
              <a:solidFill>
                <a:schemeClr val="lt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We need three operations (on the data structure):</a:t>
            </a:r>
            <a:endParaRPr/>
          </a:p>
          <a:p>
            <a:pPr indent="-285750" lvl="1" marL="742950" rtl="0" algn="l">
              <a:lnSpc>
                <a:spcPct val="80000"/>
              </a:lnSpc>
              <a:spcBef>
                <a:spcPts val="360"/>
              </a:spcBef>
              <a:spcAft>
                <a:spcPts val="0"/>
              </a:spcAft>
              <a:buClr>
                <a:schemeClr val="folHlink"/>
              </a:buClr>
              <a:buSzPts val="1170"/>
              <a:buFont typeface="Noto Sans Symbols"/>
              <a:buChar char="■"/>
            </a:pPr>
            <a:r>
              <a:rPr b="0" i="0" lang="en-US" sz="1800" u="none">
                <a:solidFill>
                  <a:schemeClr val="lt1"/>
                </a:solidFill>
                <a:latin typeface="Times New Roman"/>
                <a:ea typeface="Times New Roman"/>
                <a:cs typeface="Times New Roman"/>
                <a:sym typeface="Times New Roman"/>
              </a:rPr>
              <a:t>not at end</a:t>
            </a:r>
            <a:endParaRPr/>
          </a:p>
          <a:p>
            <a:pPr indent="-285750" lvl="1" marL="742950" rtl="0" algn="l">
              <a:lnSpc>
                <a:spcPct val="80000"/>
              </a:lnSpc>
              <a:spcBef>
                <a:spcPts val="360"/>
              </a:spcBef>
              <a:spcAft>
                <a:spcPts val="0"/>
              </a:spcAft>
              <a:buClr>
                <a:schemeClr val="folHlink"/>
              </a:buClr>
              <a:buSzPts val="1170"/>
              <a:buFont typeface="Noto Sans Symbols"/>
              <a:buChar char="■"/>
            </a:pPr>
            <a:r>
              <a:rPr b="0" i="0" lang="en-US" sz="1800" u="none">
                <a:solidFill>
                  <a:schemeClr val="lt1"/>
                </a:solidFill>
                <a:latin typeface="Times New Roman"/>
                <a:ea typeface="Times New Roman"/>
                <a:cs typeface="Times New Roman"/>
                <a:sym typeface="Times New Roman"/>
              </a:rPr>
              <a:t>get value</a:t>
            </a:r>
            <a:endParaRPr/>
          </a:p>
          <a:p>
            <a:pPr indent="-285750" lvl="1" marL="742950" rtl="0" algn="l">
              <a:lnSpc>
                <a:spcPct val="80000"/>
              </a:lnSpc>
              <a:spcBef>
                <a:spcPts val="360"/>
              </a:spcBef>
              <a:spcAft>
                <a:spcPts val="0"/>
              </a:spcAft>
              <a:buClr>
                <a:schemeClr val="folHlink"/>
              </a:buClr>
              <a:buSzPts val="1170"/>
              <a:buFont typeface="Noto Sans Symbols"/>
              <a:buChar char="■"/>
            </a:pPr>
            <a:r>
              <a:rPr b="0" i="0" lang="en-US" sz="1800" u="none">
                <a:solidFill>
                  <a:schemeClr val="lt1"/>
                </a:solidFill>
                <a:latin typeface="Times New Roman"/>
                <a:ea typeface="Times New Roman"/>
                <a:cs typeface="Times New Roman"/>
                <a:sym typeface="Times New Roman"/>
              </a:rPr>
              <a:t>get next data element</a:t>
            </a:r>
            <a:endParaRPr/>
          </a:p>
          <a:p>
            <a:pPr indent="-268605" lvl="0" marL="342900" rtl="0" algn="l">
              <a:spcBef>
                <a:spcPts val="360"/>
              </a:spcBef>
              <a:spcAft>
                <a:spcPts val="0"/>
              </a:spcAft>
              <a:buSzPts val="1170"/>
              <a:buNone/>
            </a:pPr>
            <a:r>
              <a:t/>
            </a:r>
            <a:endParaRPr b="0" i="0" sz="1800" u="none">
              <a:solidFill>
                <a:schemeClr val="lt1"/>
              </a:solidFill>
              <a:latin typeface="Times New Roman"/>
              <a:ea typeface="Times New Roman"/>
              <a:cs typeface="Times New Roman"/>
              <a:sym typeface="Times New Roman"/>
            </a:endParaRPr>
          </a:p>
        </p:txBody>
      </p:sp>
      <p:sp>
        <p:nvSpPr>
          <p:cNvPr id="187" name="Google Shape;187;p2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88" name="Google Shape;188;p2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94" name="Google Shape;194;p2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Lifting example </a:t>
            </a:r>
            <a:r>
              <a:rPr b="0" i="0" lang="en-US" sz="2400" u="none">
                <a:solidFill>
                  <a:schemeClr val="lt2"/>
                </a:solidFill>
                <a:latin typeface="Times New Roman"/>
                <a:ea typeface="Times New Roman"/>
                <a:cs typeface="Times New Roman"/>
                <a:sym typeface="Times New Roman"/>
              </a:rPr>
              <a:t>(STL version)</a:t>
            </a:r>
            <a:endParaRPr/>
          </a:p>
        </p:txBody>
      </p:sp>
      <p:sp>
        <p:nvSpPr>
          <p:cNvPr id="195" name="Google Shape;195;p2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00"/>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Concrete STL-style code  for a more general version of both algorithms</a:t>
            </a:r>
            <a:endParaRPr/>
          </a:p>
          <a:p>
            <a:pPr indent="-342900" lvl="0" marL="342900" rtl="0" algn="l">
              <a:lnSpc>
                <a:spcPct val="80000"/>
              </a:lnSpc>
              <a:spcBef>
                <a:spcPts val="200"/>
              </a:spcBef>
              <a:spcAft>
                <a:spcPts val="0"/>
              </a:spcAft>
              <a:buSzPts val="650"/>
              <a:buNone/>
            </a:pPr>
            <a:r>
              <a:t/>
            </a:r>
            <a:endParaRPr b="1" i="1" sz="1000" u="none">
              <a:solidFill>
                <a:schemeClr val="lt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template&lt;class Iter, class T&gt; 	// </a:t>
            </a:r>
            <a:r>
              <a:rPr b="0" i="1" lang="en-US" sz="2000" u="none">
                <a:solidFill>
                  <a:schemeClr val="lt1"/>
                </a:solidFill>
                <a:latin typeface="Times New Roman"/>
                <a:ea typeface="Times New Roman"/>
                <a:cs typeface="Times New Roman"/>
                <a:sym typeface="Times New Roman"/>
              </a:rPr>
              <a:t>Iter should be an Input_iterator</a:t>
            </a:r>
            <a:endParaRPr/>
          </a:p>
          <a:p>
            <a:pPr indent="-342900" lvl="0" marL="342900" rtl="0" algn="l">
              <a:lnSpc>
                <a:spcPct val="80000"/>
              </a:lnSpc>
              <a:spcBef>
                <a:spcPts val="400"/>
              </a:spcBef>
              <a:spcAft>
                <a:spcPts val="0"/>
              </a:spcAft>
              <a:buSzPts val="1300"/>
              <a:buNone/>
            </a:pPr>
            <a:r>
              <a:rPr b="0"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T should be something we can + and =</a:t>
            </a:r>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T sum(Iter first, Iter last, T s)	// </a:t>
            </a:r>
            <a:r>
              <a:rPr b="0" i="1" lang="en-US" sz="2000" u="none">
                <a:solidFill>
                  <a:schemeClr val="lt1"/>
                </a:solidFill>
                <a:latin typeface="Times New Roman"/>
                <a:ea typeface="Times New Roman"/>
                <a:cs typeface="Times New Roman"/>
                <a:sym typeface="Times New Roman"/>
              </a:rPr>
              <a:t>T is the “accumulator type”</a:t>
            </a:r>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a:t>
            </a:r>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	 while (first!=last) {</a:t>
            </a:r>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		s = s + *first;</a:t>
            </a:r>
            <a:endParaRPr b="0" i="1" sz="2000" u="none">
              <a:solidFill>
                <a:schemeClr val="lt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		++first;</a:t>
            </a:r>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	return s;</a:t>
            </a:r>
            <a:endParaRPr/>
          </a:p>
          <a:p>
            <a:pPr indent="-342900" lvl="0" marL="34290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a:t>
            </a:r>
            <a:endParaRPr/>
          </a:p>
          <a:p>
            <a:pPr indent="-342900" lvl="0" marL="34290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Let the user initialize the accumulator</a:t>
            </a:r>
            <a:endParaRPr/>
          </a:p>
          <a:p>
            <a:pPr indent="-285750" lvl="1" marL="74295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float a[] = { 1,2,3,4,5,6,7,8 }; </a:t>
            </a:r>
            <a:endParaRPr/>
          </a:p>
          <a:p>
            <a:pPr indent="-285750" lvl="1" marL="74295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double d = 0;</a:t>
            </a:r>
            <a:endParaRPr/>
          </a:p>
          <a:p>
            <a:pPr indent="-285750" lvl="1" marL="742950" rtl="0" algn="l">
              <a:lnSpc>
                <a:spcPct val="80000"/>
              </a:lnSpc>
              <a:spcBef>
                <a:spcPts val="400"/>
              </a:spcBef>
              <a:spcAft>
                <a:spcPts val="0"/>
              </a:spcAft>
              <a:buSzPts val="1300"/>
              <a:buNone/>
            </a:pPr>
            <a:r>
              <a:rPr b="1" i="0" lang="en-US" sz="2000" u="none">
                <a:solidFill>
                  <a:schemeClr val="lt1"/>
                </a:solidFill>
                <a:latin typeface="Times New Roman"/>
                <a:ea typeface="Times New Roman"/>
                <a:cs typeface="Times New Roman"/>
                <a:sym typeface="Times New Roman"/>
              </a:rPr>
              <a:t>d = sum(a,a+sizeof(a)/sizeof(*a),d);</a:t>
            </a:r>
            <a:endParaRPr/>
          </a:p>
        </p:txBody>
      </p:sp>
      <p:sp>
        <p:nvSpPr>
          <p:cNvPr id="196" name="Google Shape;196;p2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97" name="Google Shape;197;p2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03" name="Google Shape;203;p2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Lifting example</a:t>
            </a:r>
            <a:endParaRPr/>
          </a:p>
        </p:txBody>
      </p:sp>
      <p:sp>
        <p:nvSpPr>
          <p:cNvPr id="204" name="Google Shape;204;p26"/>
          <p:cNvSpPr txBox="1"/>
          <p:nvPr>
            <p:ph idx="1" type="body"/>
          </p:nvPr>
        </p:nvSpPr>
        <p:spPr>
          <a:xfrm>
            <a:off x="457200" y="1600200"/>
            <a:ext cx="85344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Almost the standard library accumulate</a:t>
            </a:r>
            <a:endParaRPr/>
          </a:p>
          <a:p>
            <a:pPr indent="-285750" lvl="1" marL="742950" rtl="0" algn="l">
              <a:lnSpc>
                <a:spcPct val="80000"/>
              </a:lnSpc>
              <a:spcBef>
                <a:spcPts val="56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 bit for terseness is simplified</a:t>
            </a:r>
            <a:r>
              <a:rPr b="0" i="0" lang="en-US" sz="2800" u="none">
                <a:solidFill>
                  <a:schemeClr val="lt1"/>
                </a:solidFill>
                <a:latin typeface="Times New Roman"/>
                <a:ea typeface="Times New Roman"/>
                <a:cs typeface="Times New Roman"/>
                <a:sym typeface="Times New Roman"/>
              </a:rPr>
              <a:t> </a:t>
            </a:r>
            <a:endParaRPr b="0" i="0" sz="2400" u="none">
              <a:solidFill>
                <a:schemeClr val="lt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Works for</a:t>
            </a:r>
            <a:endParaRPr/>
          </a:p>
          <a:p>
            <a:pPr indent="-285750" lvl="1" marL="742950" rtl="0" algn="l">
              <a:lnSpc>
                <a:spcPct val="80000"/>
              </a:lnSpc>
              <a:spcBef>
                <a:spcPts val="400"/>
              </a:spcBef>
              <a:spcAft>
                <a:spcPts val="0"/>
              </a:spcAft>
              <a:buClr>
                <a:schemeClr val="fo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arrays</a:t>
            </a:r>
            <a:endParaRPr/>
          </a:p>
          <a:p>
            <a:pPr indent="-285750" lvl="1" marL="742950" rtl="0" algn="l">
              <a:lnSpc>
                <a:spcPct val="80000"/>
              </a:lnSpc>
              <a:spcBef>
                <a:spcPts val="400"/>
              </a:spcBef>
              <a:spcAft>
                <a:spcPts val="0"/>
              </a:spcAft>
              <a:buClr>
                <a:schemeClr val="folHlink"/>
              </a:buClr>
              <a:buSzPts val="1300"/>
              <a:buFont typeface="Noto Sans Symbols"/>
              <a:buChar char="■"/>
            </a:pPr>
            <a:r>
              <a:rPr b="1" i="0" lang="en-US" sz="2000" u="none">
                <a:solidFill>
                  <a:schemeClr val="lt1"/>
                </a:solidFill>
                <a:latin typeface="Times New Roman"/>
                <a:ea typeface="Times New Roman"/>
                <a:cs typeface="Times New Roman"/>
                <a:sym typeface="Times New Roman"/>
              </a:rPr>
              <a:t>vector</a:t>
            </a:r>
            <a:r>
              <a:rPr b="0" i="0" lang="en-US" sz="2000" u="none">
                <a:solidFill>
                  <a:schemeClr val="lt1"/>
                </a:solidFill>
                <a:latin typeface="Times New Roman"/>
                <a:ea typeface="Times New Roman"/>
                <a:cs typeface="Times New Roman"/>
                <a:sym typeface="Times New Roman"/>
              </a:rPr>
              <a:t>s</a:t>
            </a:r>
            <a:endParaRPr/>
          </a:p>
          <a:p>
            <a:pPr indent="-285750" lvl="1" marL="742950" rtl="0" algn="l">
              <a:lnSpc>
                <a:spcPct val="80000"/>
              </a:lnSpc>
              <a:spcBef>
                <a:spcPts val="400"/>
              </a:spcBef>
              <a:spcAft>
                <a:spcPts val="0"/>
              </a:spcAft>
              <a:buClr>
                <a:schemeClr val="folHlink"/>
              </a:buClr>
              <a:buSzPts val="1300"/>
              <a:buFont typeface="Noto Sans Symbols"/>
              <a:buChar char="■"/>
            </a:pPr>
            <a:r>
              <a:rPr b="1" i="0" lang="en-US" sz="2000" u="none">
                <a:solidFill>
                  <a:schemeClr val="lt1"/>
                </a:solidFill>
                <a:latin typeface="Times New Roman"/>
                <a:ea typeface="Times New Roman"/>
                <a:cs typeface="Times New Roman"/>
                <a:sym typeface="Times New Roman"/>
              </a:rPr>
              <a:t>list</a:t>
            </a:r>
            <a:r>
              <a:rPr b="0" i="0" lang="en-US" sz="2000" u="none">
                <a:solidFill>
                  <a:schemeClr val="lt1"/>
                </a:solidFill>
                <a:latin typeface="Times New Roman"/>
                <a:ea typeface="Times New Roman"/>
                <a:cs typeface="Times New Roman"/>
                <a:sym typeface="Times New Roman"/>
              </a:rPr>
              <a:t>s</a:t>
            </a:r>
            <a:endParaRPr/>
          </a:p>
          <a:p>
            <a:pPr indent="-285750" lvl="1" marL="742950" rtl="0" algn="l">
              <a:lnSpc>
                <a:spcPct val="80000"/>
              </a:lnSpc>
              <a:spcBef>
                <a:spcPts val="400"/>
              </a:spcBef>
              <a:spcAft>
                <a:spcPts val="0"/>
              </a:spcAft>
              <a:buClr>
                <a:schemeClr val="folHlink"/>
              </a:buClr>
              <a:buSzPts val="1300"/>
              <a:buFont typeface="Noto Sans Symbols"/>
              <a:buChar char="■"/>
            </a:pPr>
            <a:r>
              <a:rPr b="1" i="0" lang="en-US" sz="2000" u="none">
                <a:solidFill>
                  <a:schemeClr val="lt1"/>
                </a:solidFill>
                <a:latin typeface="Times New Roman"/>
                <a:ea typeface="Times New Roman"/>
                <a:cs typeface="Times New Roman"/>
                <a:sym typeface="Times New Roman"/>
              </a:rPr>
              <a:t>istream</a:t>
            </a:r>
            <a:r>
              <a:rPr b="0" i="0" lang="en-US" sz="2000" u="none">
                <a:solidFill>
                  <a:schemeClr val="lt1"/>
                </a:solidFill>
                <a:latin typeface="Times New Roman"/>
                <a:ea typeface="Times New Roman"/>
                <a:cs typeface="Times New Roman"/>
                <a:sym typeface="Times New Roman"/>
              </a:rPr>
              <a:t>s</a:t>
            </a:r>
            <a:endParaRPr/>
          </a:p>
          <a:p>
            <a:pPr indent="-285750" lvl="1" marL="742950" rtl="0" algn="l">
              <a:lnSpc>
                <a:spcPct val="80000"/>
              </a:lnSpc>
              <a:spcBef>
                <a:spcPts val="400"/>
              </a:spcBef>
              <a:spcAft>
                <a:spcPts val="0"/>
              </a:spcAft>
              <a:buClr>
                <a:schemeClr val="fo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a:t>
            </a:r>
            <a:endParaRPr/>
          </a:p>
          <a:p>
            <a:pPr indent="-342900" lvl="0" marL="34290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Runs as fast as “hand-crafted” code</a:t>
            </a:r>
            <a:endParaRPr/>
          </a:p>
          <a:p>
            <a:pPr indent="-285750" lvl="1" marL="742950" rtl="0" algn="l">
              <a:lnSpc>
                <a:spcPct val="80000"/>
              </a:lnSpc>
              <a:spcBef>
                <a:spcPts val="400"/>
              </a:spcBef>
              <a:spcAft>
                <a:spcPts val="0"/>
              </a:spcAft>
              <a:buClr>
                <a:schemeClr val="fo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Given decent inlining</a:t>
            </a:r>
            <a:endParaRPr/>
          </a:p>
          <a:p>
            <a:pPr indent="-342900" lvl="0" marL="34290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The code’s requirements on its data has become explicit</a:t>
            </a:r>
            <a:endParaRPr/>
          </a:p>
          <a:p>
            <a:pPr indent="-285750" lvl="1" marL="742950" rtl="0" algn="l">
              <a:lnSpc>
                <a:spcPct val="80000"/>
              </a:lnSpc>
              <a:spcBef>
                <a:spcPts val="400"/>
              </a:spcBef>
              <a:spcAft>
                <a:spcPts val="0"/>
              </a:spcAft>
              <a:buClr>
                <a:schemeClr val="fo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We understand the code better</a:t>
            </a:r>
            <a:endParaRPr/>
          </a:p>
        </p:txBody>
      </p:sp>
      <p:sp>
        <p:nvSpPr>
          <p:cNvPr id="205" name="Google Shape;205;p2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206" name="Google Shape;206;p2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The STL</a:t>
            </a:r>
            <a:endParaRPr/>
          </a:p>
        </p:txBody>
      </p:sp>
      <p:sp>
        <p:nvSpPr>
          <p:cNvPr id="212" name="Google Shape;212;p27"/>
          <p:cNvSpPr txBox="1"/>
          <p:nvPr>
            <p:ph idx="1" type="body"/>
          </p:nvPr>
        </p:nvSpPr>
        <p:spPr>
          <a:xfrm>
            <a:off x="457200" y="1676400"/>
            <a:ext cx="82296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Part of the ISO C++ Standard Library</a:t>
            </a:r>
            <a:endParaRPr/>
          </a:p>
          <a:p>
            <a:pPr indent="-342900" lvl="0" marL="342900" marR="0" rtl="0" algn="l">
              <a:lnSpc>
                <a:spcPct val="9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Mostly non-numerical</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Only 4 standard algorithms specifically do computation</a:t>
            </a:r>
            <a:endParaRPr/>
          </a:p>
          <a:p>
            <a:pPr indent="-228600" lvl="2" marL="1143000" marR="0" rtl="0" algn="l">
              <a:lnSpc>
                <a:spcPct val="9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Accumulate, inner_product, partial_sum, adjacent_difference</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Handles textual data as well as numeric data</a:t>
            </a:r>
            <a:endParaRPr/>
          </a:p>
          <a:p>
            <a:pPr indent="-228600" lvl="2" marL="1143000" marR="0" rtl="0" algn="l">
              <a:lnSpc>
                <a:spcPct val="9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E.g. string</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Deals with organization of code and data</a:t>
            </a:r>
            <a:endParaRPr/>
          </a:p>
          <a:p>
            <a:pPr indent="-228600" lvl="2" marL="1143000" marR="0" rtl="0" algn="l">
              <a:lnSpc>
                <a:spcPct val="9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Built-in types, user-defined types, and data structures</a:t>
            </a:r>
            <a:endParaRPr/>
          </a:p>
          <a:p>
            <a:pPr indent="-342900" lvl="0" marL="342900" marR="0" rtl="0" algn="l">
              <a:lnSpc>
                <a:spcPct val="9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Optimizing disk access was among its original uses</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Performance was always a key concern</a:t>
            </a:r>
            <a:endParaRPr/>
          </a:p>
        </p:txBody>
      </p:sp>
      <p:sp>
        <p:nvSpPr>
          <p:cNvPr id="213" name="Google Shape;213;p2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14" name="Google Shape;214;p2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215" name="Google Shape;215;p2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The STL</a:t>
            </a:r>
            <a:endParaRPr/>
          </a:p>
        </p:txBody>
      </p:sp>
      <p:pic>
        <p:nvPicPr>
          <p:cNvPr descr="100_0067" id="221" name="Google Shape;221;p28"/>
          <p:cNvPicPr preferRelativeResize="0"/>
          <p:nvPr>
            <p:ph idx="1" type="body"/>
          </p:nvPr>
        </p:nvPicPr>
        <p:blipFill rotWithShape="1">
          <a:blip r:embed="rId3">
            <a:alphaModFix/>
          </a:blip>
          <a:srcRect b="0" l="0" r="0" t="0"/>
          <a:stretch/>
        </p:blipFill>
        <p:spPr>
          <a:xfrm>
            <a:off x="6781800" y="76200"/>
            <a:ext cx="2249487" cy="2998787"/>
          </a:xfrm>
          <a:prstGeom prst="rect">
            <a:avLst/>
          </a:prstGeom>
          <a:noFill/>
          <a:ln>
            <a:noFill/>
          </a:ln>
        </p:spPr>
      </p:pic>
      <p:sp>
        <p:nvSpPr>
          <p:cNvPr id="222" name="Google Shape;222;p28"/>
          <p:cNvSpPr txBox="1"/>
          <p:nvPr>
            <p:ph idx="1" type="body"/>
          </p:nvPr>
        </p:nvSpPr>
        <p:spPr>
          <a:xfrm>
            <a:off x="304800" y="1295400"/>
            <a:ext cx="7391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Designed by Alex Stepanov</a:t>
            </a:r>
            <a:endParaRPr/>
          </a:p>
          <a:p>
            <a:pPr indent="-342900" lvl="0" marL="342900" rtl="0" algn="l">
              <a:lnSpc>
                <a:spcPct val="9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General aim: The most general, most</a:t>
            </a:r>
            <a:br>
              <a:rPr b="0" i="0" lang="en-US" sz="2800" u="none">
                <a:solidFill>
                  <a:schemeClr val="lt1"/>
                </a:solidFill>
                <a:latin typeface="Times New Roman"/>
                <a:ea typeface="Times New Roman"/>
                <a:cs typeface="Times New Roman"/>
                <a:sym typeface="Times New Roman"/>
              </a:rPr>
            </a:br>
            <a:r>
              <a:rPr b="0" i="0" lang="en-US" sz="2800" u="none">
                <a:solidFill>
                  <a:schemeClr val="lt1"/>
                </a:solidFill>
                <a:latin typeface="Times New Roman"/>
                <a:ea typeface="Times New Roman"/>
                <a:cs typeface="Times New Roman"/>
                <a:sym typeface="Times New Roman"/>
              </a:rPr>
              <a:t>efficient, most flexible representation</a:t>
            </a:r>
            <a:br>
              <a:rPr b="0" i="0" lang="en-US" sz="2800" u="none">
                <a:solidFill>
                  <a:schemeClr val="lt1"/>
                </a:solidFill>
                <a:latin typeface="Times New Roman"/>
                <a:ea typeface="Times New Roman"/>
                <a:cs typeface="Times New Roman"/>
                <a:sym typeface="Times New Roman"/>
              </a:rPr>
            </a:br>
            <a:r>
              <a:rPr b="0" i="0" lang="en-US" sz="2800" u="none">
                <a:solidFill>
                  <a:schemeClr val="lt1"/>
                </a:solidFill>
                <a:latin typeface="Times New Roman"/>
                <a:ea typeface="Times New Roman"/>
                <a:cs typeface="Times New Roman"/>
                <a:sym typeface="Times New Roman"/>
              </a:rPr>
              <a:t>of concepts (ideas, algorithms)</a:t>
            </a:r>
            <a:endParaRPr/>
          </a:p>
          <a:p>
            <a:pPr indent="-285750" lvl="1" marL="742950" rtl="0" algn="l">
              <a:lnSpc>
                <a:spcPct val="9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Represent separate concepts separately in code</a:t>
            </a:r>
            <a:endParaRPr/>
          </a:p>
          <a:p>
            <a:pPr indent="-285750" lvl="1" marL="742950" rtl="0" algn="l">
              <a:lnSpc>
                <a:spcPct val="9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Combine concepts freely wherever meaningful</a:t>
            </a:r>
            <a:endParaRPr/>
          </a:p>
          <a:p>
            <a:pPr indent="-342900" lvl="0" marL="342900" rtl="0" algn="l">
              <a:lnSpc>
                <a:spcPct val="9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General aim to make programming “like math”</a:t>
            </a:r>
            <a:endParaRPr/>
          </a:p>
          <a:p>
            <a:pPr indent="-285750" lvl="1" marL="742950" rtl="0" algn="l">
              <a:lnSpc>
                <a:spcPct val="9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or even “Good programming </a:t>
            </a:r>
            <a:r>
              <a:rPr b="0" i="1" lang="en-US" sz="2400" u="none">
                <a:solidFill>
                  <a:schemeClr val="lt1"/>
                </a:solidFill>
                <a:latin typeface="Times New Roman"/>
                <a:ea typeface="Times New Roman"/>
                <a:cs typeface="Times New Roman"/>
                <a:sym typeface="Times New Roman"/>
              </a:rPr>
              <a:t>is</a:t>
            </a:r>
            <a:r>
              <a:rPr b="0" i="0" lang="en-US" sz="2400" u="none">
                <a:solidFill>
                  <a:schemeClr val="lt1"/>
                </a:solidFill>
                <a:latin typeface="Times New Roman"/>
                <a:ea typeface="Times New Roman"/>
                <a:cs typeface="Times New Roman"/>
                <a:sym typeface="Times New Roman"/>
              </a:rPr>
              <a:t> math”</a:t>
            </a:r>
            <a:endParaRPr/>
          </a:p>
          <a:p>
            <a:pPr indent="-285750" lvl="1" marL="742950" rtl="0" algn="l">
              <a:lnSpc>
                <a:spcPct val="9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works for integers, for floating-point numbers, for polynomials, for …</a:t>
            </a:r>
            <a:endParaRPr/>
          </a:p>
        </p:txBody>
      </p:sp>
      <p:sp>
        <p:nvSpPr>
          <p:cNvPr id="223" name="Google Shape;223;p2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24" name="Google Shape;224;p2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225" name="Google Shape;225;p2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Basic model</a:t>
            </a:r>
            <a:endParaRPr/>
          </a:p>
        </p:txBody>
      </p:sp>
      <p:sp>
        <p:nvSpPr>
          <p:cNvPr id="231" name="Google Shape;231;p29"/>
          <p:cNvSpPr txBox="1"/>
          <p:nvPr>
            <p:ph idx="1" type="body"/>
          </p:nvPr>
        </p:nvSpPr>
        <p:spPr>
          <a:xfrm>
            <a:off x="381000" y="1143000"/>
            <a:ext cx="82296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Algorithms</a:t>
            </a:r>
            <a:endParaRPr/>
          </a:p>
          <a:p>
            <a:pPr indent="-285750" lvl="1" marL="742950" marR="0" rtl="0" algn="l">
              <a:lnSpc>
                <a:spcPct val="100000"/>
              </a:lnSpc>
              <a:spcBef>
                <a:spcPts val="480"/>
              </a:spcBef>
              <a:spcAft>
                <a:spcPts val="0"/>
              </a:spcAft>
              <a:buClr>
                <a:schemeClr val="folHlink"/>
              </a:buClr>
              <a:buSzPts val="1560"/>
              <a:buFont typeface="Noto Sans Symbols"/>
              <a:buNone/>
            </a:pPr>
            <a:r>
              <a:rPr b="0" i="0" lang="en-US" sz="2400" u="none" cap="none" strike="noStrike">
                <a:solidFill>
                  <a:schemeClr val="lt1"/>
                </a:solidFill>
                <a:latin typeface="Times New Roman"/>
                <a:ea typeface="Times New Roman"/>
                <a:cs typeface="Times New Roman"/>
                <a:sym typeface="Times New Roman"/>
              </a:rPr>
              <a:t>	sort, find, search, copy, …</a:t>
            </a:r>
            <a:endParaRPr/>
          </a:p>
        </p:txBody>
      </p:sp>
      <p:sp>
        <p:nvSpPr>
          <p:cNvPr id="232" name="Google Shape;232;p29"/>
          <p:cNvSpPr txBox="1"/>
          <p:nvPr>
            <p:ph idx="2" type="body"/>
          </p:nvPr>
        </p:nvSpPr>
        <p:spPr>
          <a:xfrm>
            <a:off x="304800" y="4648200"/>
            <a:ext cx="8229600" cy="117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Containers</a:t>
            </a:r>
            <a:endParaRPr/>
          </a:p>
          <a:p>
            <a:pPr indent="-285750" lvl="1" marL="742950" marR="0" rtl="0" algn="l">
              <a:lnSpc>
                <a:spcPct val="100000"/>
              </a:lnSpc>
              <a:spcBef>
                <a:spcPts val="480"/>
              </a:spcBef>
              <a:spcAft>
                <a:spcPts val="0"/>
              </a:spcAft>
              <a:buClr>
                <a:schemeClr val="folHlink"/>
              </a:buClr>
              <a:buSzPts val="1560"/>
              <a:buFont typeface="Noto Sans Symbols"/>
              <a:buNone/>
            </a:pPr>
            <a:r>
              <a:rPr b="0" i="0" lang="en-US" sz="2400" u="none" cap="none" strike="noStrike">
                <a:solidFill>
                  <a:schemeClr val="lt1"/>
                </a:solidFill>
                <a:latin typeface="Times New Roman"/>
                <a:ea typeface="Times New Roman"/>
                <a:cs typeface="Times New Roman"/>
                <a:sym typeface="Times New Roman"/>
              </a:rPr>
              <a:t>	              vector, list, map, unordered_map, …</a:t>
            </a:r>
            <a:endParaRPr/>
          </a:p>
        </p:txBody>
      </p:sp>
      <p:sp>
        <p:nvSpPr>
          <p:cNvPr id="233" name="Google Shape;233;p2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34" name="Google Shape;234;p29"/>
          <p:cNvSpPr/>
          <p:nvPr/>
        </p:nvSpPr>
        <p:spPr>
          <a:xfrm>
            <a:off x="3276600" y="2895600"/>
            <a:ext cx="1905000" cy="7620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iterators</a:t>
            </a:r>
            <a:endParaRPr/>
          </a:p>
        </p:txBody>
      </p:sp>
      <p:cxnSp>
        <p:nvCxnSpPr>
          <p:cNvPr id="235" name="Google Shape;235;p29"/>
          <p:cNvCxnSpPr/>
          <p:nvPr/>
        </p:nvCxnSpPr>
        <p:spPr>
          <a:xfrm>
            <a:off x="1447800" y="2133600"/>
            <a:ext cx="1981200" cy="762000"/>
          </a:xfrm>
          <a:prstGeom prst="straightConnector1">
            <a:avLst/>
          </a:prstGeom>
          <a:noFill/>
          <a:ln cap="flat" cmpd="sng" w="9525">
            <a:solidFill>
              <a:schemeClr val="lt1"/>
            </a:solidFill>
            <a:prstDash val="solid"/>
            <a:miter lim="800000"/>
            <a:headEnd len="med" w="med" type="none"/>
            <a:tailEnd len="med" w="med" type="triangle"/>
          </a:ln>
        </p:spPr>
      </p:cxnSp>
      <p:cxnSp>
        <p:nvCxnSpPr>
          <p:cNvPr id="236" name="Google Shape;236;p29"/>
          <p:cNvCxnSpPr/>
          <p:nvPr/>
        </p:nvCxnSpPr>
        <p:spPr>
          <a:xfrm>
            <a:off x="2286000" y="2133600"/>
            <a:ext cx="1447800" cy="762000"/>
          </a:xfrm>
          <a:prstGeom prst="straightConnector1">
            <a:avLst/>
          </a:prstGeom>
          <a:noFill/>
          <a:ln cap="flat" cmpd="sng" w="9525">
            <a:solidFill>
              <a:schemeClr val="lt1"/>
            </a:solidFill>
            <a:prstDash val="solid"/>
            <a:miter lim="800000"/>
            <a:headEnd len="med" w="med" type="none"/>
            <a:tailEnd len="med" w="med" type="triangle"/>
          </a:ln>
        </p:spPr>
      </p:cxnSp>
      <p:cxnSp>
        <p:nvCxnSpPr>
          <p:cNvPr id="237" name="Google Shape;237;p29"/>
          <p:cNvCxnSpPr/>
          <p:nvPr/>
        </p:nvCxnSpPr>
        <p:spPr>
          <a:xfrm>
            <a:off x="3048000" y="2057400"/>
            <a:ext cx="1066800" cy="838200"/>
          </a:xfrm>
          <a:prstGeom prst="straightConnector1">
            <a:avLst/>
          </a:prstGeom>
          <a:noFill/>
          <a:ln cap="flat" cmpd="sng" w="9525">
            <a:solidFill>
              <a:schemeClr val="lt1"/>
            </a:solidFill>
            <a:prstDash val="solid"/>
            <a:miter lim="800000"/>
            <a:headEnd len="med" w="med" type="none"/>
            <a:tailEnd len="med" w="med" type="triangle"/>
          </a:ln>
        </p:spPr>
      </p:cxnSp>
      <p:cxnSp>
        <p:nvCxnSpPr>
          <p:cNvPr id="238" name="Google Shape;238;p29"/>
          <p:cNvCxnSpPr/>
          <p:nvPr/>
        </p:nvCxnSpPr>
        <p:spPr>
          <a:xfrm>
            <a:off x="3886200" y="2133600"/>
            <a:ext cx="685800" cy="762000"/>
          </a:xfrm>
          <a:prstGeom prst="straightConnector1">
            <a:avLst/>
          </a:prstGeom>
          <a:noFill/>
          <a:ln cap="flat" cmpd="sng" w="9525">
            <a:solidFill>
              <a:schemeClr val="lt1"/>
            </a:solidFill>
            <a:prstDash val="solid"/>
            <a:miter lim="800000"/>
            <a:headEnd len="med" w="med" type="none"/>
            <a:tailEnd len="med" w="med" type="triangle"/>
          </a:ln>
        </p:spPr>
      </p:cxnSp>
      <p:sp>
        <p:nvSpPr>
          <p:cNvPr id="239" name="Google Shape;239;p29"/>
          <p:cNvSpPr txBox="1"/>
          <p:nvPr/>
        </p:nvSpPr>
        <p:spPr>
          <a:xfrm>
            <a:off x="5410200" y="1447800"/>
            <a:ext cx="3581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Times New Roman"/>
              <a:buChar char="•"/>
            </a:pPr>
            <a:r>
              <a:rPr b="0" i="0" lang="en-US" sz="2400" u="none">
                <a:solidFill>
                  <a:schemeClr val="lt1"/>
                </a:solidFill>
                <a:latin typeface="Times New Roman"/>
                <a:ea typeface="Times New Roman"/>
                <a:cs typeface="Times New Roman"/>
                <a:sym typeface="Times New Roman"/>
              </a:rPr>
              <a:t>Separation of concerns</a:t>
            </a:r>
            <a:endParaRPr/>
          </a:p>
          <a:p>
            <a:pPr indent="-285750" lvl="1" marL="742950" marR="0" rtl="0" algn="l">
              <a:lnSpc>
                <a:spcPct val="100000"/>
              </a:lnSpc>
              <a:spcBef>
                <a:spcPts val="40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Algorithms manipulate data, but don’t know about containers</a:t>
            </a:r>
            <a:endParaRPr/>
          </a:p>
          <a:p>
            <a:pPr indent="-285750" lvl="1" marL="742950" marR="0" rtl="0" algn="l">
              <a:lnSpc>
                <a:spcPct val="100000"/>
              </a:lnSpc>
              <a:spcBef>
                <a:spcPts val="40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Containers store data, but don’t know about algorithms</a:t>
            </a:r>
            <a:endParaRPr/>
          </a:p>
          <a:p>
            <a:pPr indent="-285750" lvl="1" marL="742950" marR="0" rtl="0" algn="l">
              <a:lnSpc>
                <a:spcPct val="100000"/>
              </a:lnSpc>
              <a:spcBef>
                <a:spcPts val="40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Algorithms and containers interact through iterators</a:t>
            </a:r>
            <a:endParaRPr/>
          </a:p>
          <a:p>
            <a:pPr indent="-228600" lvl="2" marL="1143000" marR="0" rtl="0" algn="l">
              <a:lnSpc>
                <a:spcPct val="100000"/>
              </a:lnSpc>
              <a:spcBef>
                <a:spcPts val="40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Each container has its own iterator types</a:t>
            </a:r>
            <a:endParaRPr/>
          </a:p>
        </p:txBody>
      </p:sp>
      <p:cxnSp>
        <p:nvCxnSpPr>
          <p:cNvPr id="240" name="Google Shape;240;p29"/>
          <p:cNvCxnSpPr/>
          <p:nvPr/>
        </p:nvCxnSpPr>
        <p:spPr>
          <a:xfrm rot="10800000">
            <a:off x="4572000" y="3733800"/>
            <a:ext cx="609600" cy="144780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241" name="Google Shape;241;p29"/>
          <p:cNvCxnSpPr/>
          <p:nvPr/>
        </p:nvCxnSpPr>
        <p:spPr>
          <a:xfrm flipH="1" rot="10800000">
            <a:off x="4114800" y="3733800"/>
            <a:ext cx="152400" cy="144780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242" name="Google Shape;242;p29"/>
          <p:cNvCxnSpPr/>
          <p:nvPr/>
        </p:nvCxnSpPr>
        <p:spPr>
          <a:xfrm flipH="1" rot="10800000">
            <a:off x="3429000" y="3733800"/>
            <a:ext cx="381000" cy="137160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243" name="Google Shape;243;p29"/>
          <p:cNvCxnSpPr/>
          <p:nvPr/>
        </p:nvCxnSpPr>
        <p:spPr>
          <a:xfrm flipH="1" rot="10800000">
            <a:off x="2514600" y="3657600"/>
            <a:ext cx="838200" cy="1524000"/>
          </a:xfrm>
          <a:prstGeom prst="straightConnector1">
            <a:avLst/>
          </a:prstGeom>
          <a:noFill/>
          <a:ln cap="flat" cmpd="sng" w="9525">
            <a:solidFill>
              <a:schemeClr val="lt1"/>
            </a:solidFill>
            <a:prstDash val="solid"/>
            <a:miter lim="800000"/>
            <a:headEnd len="med" w="med" type="triangle"/>
            <a:tailEnd len="med" w="med" type="triangle"/>
          </a:ln>
        </p:spPr>
      </p:cxnSp>
      <p:sp>
        <p:nvSpPr>
          <p:cNvPr id="244" name="Google Shape;244;p2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245" name="Google Shape;245;p2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The STL</a:t>
            </a:r>
            <a:endParaRPr/>
          </a:p>
        </p:txBody>
      </p:sp>
      <p:sp>
        <p:nvSpPr>
          <p:cNvPr id="251" name="Google Shape;251;p30"/>
          <p:cNvSpPr txBox="1"/>
          <p:nvPr>
            <p:ph idx="1" type="body"/>
          </p:nvPr>
        </p:nvSpPr>
        <p:spPr>
          <a:xfrm>
            <a:off x="457200" y="1066800"/>
            <a:ext cx="8153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An ISO C++ standard framework of about 10 containers and about 60 algorithms connected by iterators</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Other organizations provide more containers and algorithms in the style of the STL</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Boost.org, Microsoft, SGI, …</a:t>
            </a:r>
            <a:endParaRPr/>
          </a:p>
          <a:p>
            <a:pPr indent="-342900" lvl="0" marL="342900" marR="0" rtl="0" algn="l">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The best known and most widely used example of generic programming</a:t>
            </a:r>
            <a:endParaRPr/>
          </a:p>
        </p:txBody>
      </p:sp>
      <p:sp>
        <p:nvSpPr>
          <p:cNvPr id="252" name="Google Shape;252;p3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53" name="Google Shape;253;p3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254" name="Google Shape;254;p3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The STL</a:t>
            </a:r>
            <a:endParaRPr/>
          </a:p>
        </p:txBody>
      </p:sp>
      <p:sp>
        <p:nvSpPr>
          <p:cNvPr id="260" name="Google Shape;260;p31"/>
          <p:cNvSpPr txBox="1"/>
          <p:nvPr>
            <p:ph idx="1" type="body"/>
          </p:nvPr>
        </p:nvSpPr>
        <p:spPr>
          <a:xfrm>
            <a:off x="457200" y="990600"/>
            <a:ext cx="86868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If you know the basic concepts and a few examples you can use the rest</a:t>
            </a:r>
            <a:endParaRPr/>
          </a:p>
          <a:p>
            <a:pPr indent="-342900" lvl="0" marL="342900" marR="0" rtl="0" algn="l">
              <a:lnSpc>
                <a:spcPct val="9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Documentation</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SGI</a:t>
            </a:r>
            <a:endParaRPr/>
          </a:p>
          <a:p>
            <a:pPr indent="-228600" lvl="2" marL="1143000" marR="0" rtl="0" algn="l">
              <a:lnSpc>
                <a:spcPct val="9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http://www.sgi.com/tech/stl/ (recommended because of clarity)</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Dinkumware</a:t>
            </a:r>
            <a:endParaRPr/>
          </a:p>
          <a:p>
            <a:pPr indent="-228600" lvl="2" marL="1143000" marR="0" rtl="0" algn="l">
              <a:lnSpc>
                <a:spcPct val="9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http://www.dinkumware.com/refxcpp.html (beware of several library versions)</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Rogue Wave</a:t>
            </a:r>
            <a:endParaRPr/>
          </a:p>
          <a:p>
            <a:pPr indent="-228600" lvl="2" marL="1143000" marR="0" rtl="0" algn="l">
              <a:lnSpc>
                <a:spcPct val="9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http://www.roguewave.com/support/docs/sourcepro/stdlibug/index.html</a:t>
            </a:r>
            <a:endParaRPr/>
          </a:p>
          <a:p>
            <a:pPr indent="-342900" lvl="0" marL="342900" marR="0" rtl="0" algn="l">
              <a:lnSpc>
                <a:spcPct val="9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More accessible and less complete documentation</a:t>
            </a:r>
            <a:endParaRPr/>
          </a:p>
          <a:p>
            <a:pPr indent="-285750" lvl="1" marL="742950" marR="0" rtl="0" algn="l">
              <a:lnSpc>
                <a:spcPct val="9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Appendix B</a:t>
            </a:r>
            <a:endParaRPr/>
          </a:p>
        </p:txBody>
      </p:sp>
      <p:sp>
        <p:nvSpPr>
          <p:cNvPr id="261" name="Google Shape;261;p3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62" name="Google Shape;262;p3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263" name="Google Shape;263;p3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Basic model</a:t>
            </a:r>
            <a:endParaRPr/>
          </a:p>
        </p:txBody>
      </p:sp>
      <p:sp>
        <p:nvSpPr>
          <p:cNvPr id="269" name="Google Shape;269;p32"/>
          <p:cNvSpPr txBox="1"/>
          <p:nvPr>
            <p:ph idx="1" type="body"/>
          </p:nvPr>
        </p:nvSpPr>
        <p:spPr>
          <a:xfrm>
            <a:off x="381000" y="1143000"/>
            <a:ext cx="82296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 pair of iterators defines a sequence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beginning (points to the first element – if any)</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end (points to the one-beyond-the-last element)</a:t>
            </a:r>
            <a:endParaRPr/>
          </a:p>
        </p:txBody>
      </p:sp>
      <p:sp>
        <p:nvSpPr>
          <p:cNvPr id="270" name="Google Shape;270;p3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71" name="Google Shape;271;p32"/>
          <p:cNvSpPr txBox="1"/>
          <p:nvPr/>
        </p:nvSpPr>
        <p:spPr>
          <a:xfrm>
            <a:off x="3276600" y="26670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 name="Google Shape;272;p32"/>
          <p:cNvSpPr txBox="1"/>
          <p:nvPr/>
        </p:nvSpPr>
        <p:spPr>
          <a:xfrm>
            <a:off x="7162800" y="3810000"/>
            <a:ext cx="762000" cy="3810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 name="Google Shape;273;p32"/>
          <p:cNvSpPr txBox="1"/>
          <p:nvPr/>
        </p:nvSpPr>
        <p:spPr>
          <a:xfrm>
            <a:off x="5715000" y="38100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 name="Google Shape;274;p32"/>
          <p:cNvSpPr txBox="1"/>
          <p:nvPr/>
        </p:nvSpPr>
        <p:spPr>
          <a:xfrm>
            <a:off x="3124200" y="38100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5" name="Google Shape;275;p32"/>
          <p:cNvSpPr txBox="1"/>
          <p:nvPr/>
        </p:nvSpPr>
        <p:spPr>
          <a:xfrm>
            <a:off x="1676400" y="38100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6" name="Google Shape;276;p32"/>
          <p:cNvSpPr txBox="1"/>
          <p:nvPr/>
        </p:nvSpPr>
        <p:spPr>
          <a:xfrm>
            <a:off x="5334000" y="26670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77" name="Google Shape;277;p32"/>
          <p:cNvCxnSpPr/>
          <p:nvPr/>
        </p:nvCxnSpPr>
        <p:spPr>
          <a:xfrm>
            <a:off x="2438400" y="4000500"/>
            <a:ext cx="6858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278" name="Google Shape;278;p32"/>
          <p:cNvCxnSpPr/>
          <p:nvPr/>
        </p:nvCxnSpPr>
        <p:spPr>
          <a:xfrm>
            <a:off x="6477000" y="4000500"/>
            <a:ext cx="685800" cy="0"/>
          </a:xfrm>
          <a:prstGeom prst="straightConnector1">
            <a:avLst/>
          </a:prstGeom>
          <a:noFill/>
          <a:ln cap="flat" cmpd="sng" w="9525">
            <a:solidFill>
              <a:schemeClr val="lt1"/>
            </a:solidFill>
            <a:prstDash val="solid"/>
            <a:miter lim="800000"/>
            <a:headEnd len="med" w="med" type="triangle"/>
            <a:tailEnd len="med" w="med" type="triangle"/>
          </a:ln>
        </p:spPr>
      </p:cxnSp>
      <p:sp>
        <p:nvSpPr>
          <p:cNvPr id="279" name="Google Shape;279;p32"/>
          <p:cNvSpPr txBox="1"/>
          <p:nvPr/>
        </p:nvSpPr>
        <p:spPr>
          <a:xfrm>
            <a:off x="4495800" y="3810000"/>
            <a:ext cx="762000" cy="381000"/>
          </a:xfrm>
          <a:prstGeom prst="rect">
            <a:avLst/>
          </a:prstGeom>
          <a:noFill/>
          <a:ln cap="rnd"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cxnSp>
        <p:nvCxnSpPr>
          <p:cNvPr id="280" name="Google Shape;280;p32"/>
          <p:cNvCxnSpPr/>
          <p:nvPr/>
        </p:nvCxnSpPr>
        <p:spPr>
          <a:xfrm>
            <a:off x="3886200" y="4000500"/>
            <a:ext cx="6096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281" name="Google Shape;281;p32"/>
          <p:cNvCxnSpPr/>
          <p:nvPr/>
        </p:nvCxnSpPr>
        <p:spPr>
          <a:xfrm>
            <a:off x="5257800" y="40005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282" name="Google Shape;282;p32"/>
          <p:cNvCxnSpPr/>
          <p:nvPr/>
        </p:nvCxnSpPr>
        <p:spPr>
          <a:xfrm flipH="1">
            <a:off x="2057400" y="2895600"/>
            <a:ext cx="1524000" cy="914400"/>
          </a:xfrm>
          <a:prstGeom prst="straightConnector1">
            <a:avLst/>
          </a:prstGeom>
          <a:noFill/>
          <a:ln cap="flat" cmpd="sng" w="9525">
            <a:solidFill>
              <a:schemeClr val="lt1"/>
            </a:solidFill>
            <a:prstDash val="solid"/>
            <a:miter lim="800000"/>
            <a:headEnd len="med" w="med" type="none"/>
            <a:tailEnd len="med" w="med" type="triangle"/>
          </a:ln>
        </p:spPr>
      </p:cxnSp>
      <p:cxnSp>
        <p:nvCxnSpPr>
          <p:cNvPr id="283" name="Google Shape;283;p32"/>
          <p:cNvCxnSpPr/>
          <p:nvPr/>
        </p:nvCxnSpPr>
        <p:spPr>
          <a:xfrm>
            <a:off x="5715000" y="2819400"/>
            <a:ext cx="1828800" cy="990600"/>
          </a:xfrm>
          <a:prstGeom prst="straightConnector1">
            <a:avLst/>
          </a:prstGeom>
          <a:noFill/>
          <a:ln cap="flat" cmpd="sng" w="9525">
            <a:solidFill>
              <a:schemeClr val="lt1"/>
            </a:solidFill>
            <a:prstDash val="solid"/>
            <a:miter lim="800000"/>
            <a:headEnd len="med" w="med" type="none"/>
            <a:tailEnd len="med" w="med" type="triangle"/>
          </a:ln>
        </p:spPr>
      </p:cxnSp>
      <p:sp>
        <p:nvSpPr>
          <p:cNvPr id="284" name="Google Shape;284;p32"/>
          <p:cNvSpPr txBox="1"/>
          <p:nvPr/>
        </p:nvSpPr>
        <p:spPr>
          <a:xfrm>
            <a:off x="2438400" y="26670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begin:</a:t>
            </a:r>
            <a:endParaRPr/>
          </a:p>
        </p:txBody>
      </p:sp>
      <p:sp>
        <p:nvSpPr>
          <p:cNvPr id="285" name="Google Shape;285;p32"/>
          <p:cNvSpPr txBox="1"/>
          <p:nvPr/>
        </p:nvSpPr>
        <p:spPr>
          <a:xfrm>
            <a:off x="4648200" y="26670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end:</a:t>
            </a:r>
            <a:endParaRPr/>
          </a:p>
        </p:txBody>
      </p:sp>
      <p:sp>
        <p:nvSpPr>
          <p:cNvPr id="286" name="Google Shape;286;p32"/>
          <p:cNvSpPr txBox="1"/>
          <p:nvPr/>
        </p:nvSpPr>
        <p:spPr>
          <a:xfrm>
            <a:off x="533400" y="4495800"/>
            <a:ext cx="815340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Char char="•"/>
            </a:pPr>
            <a:r>
              <a:rPr b="0" i="0" lang="en-US" sz="2400" u="none">
                <a:solidFill>
                  <a:schemeClr val="lt1"/>
                </a:solidFill>
                <a:latin typeface="Times New Roman"/>
                <a:ea typeface="Times New Roman"/>
                <a:cs typeface="Times New Roman"/>
                <a:sym typeface="Times New Roman"/>
              </a:rPr>
              <a:t>An iterator is a type that supports the  “iterator operations”</a:t>
            </a:r>
            <a:endParaRPr/>
          </a:p>
          <a:p>
            <a:pPr indent="-285750" lvl="1" marL="742950" marR="0" rtl="0" algn="l">
              <a:lnSpc>
                <a:spcPct val="100000"/>
              </a:lnSpc>
              <a:spcBef>
                <a:spcPts val="400"/>
              </a:spcBef>
              <a:spcAft>
                <a:spcPts val="0"/>
              </a:spcAft>
              <a:buClr>
                <a:schemeClr val="l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 Go to next element</a:t>
            </a:r>
            <a:endParaRPr/>
          </a:p>
          <a:p>
            <a:pPr indent="-285750" lvl="1" marL="742950" marR="0" rtl="0" algn="l">
              <a:lnSpc>
                <a:spcPct val="100000"/>
              </a:lnSpc>
              <a:spcBef>
                <a:spcPts val="400"/>
              </a:spcBef>
              <a:spcAft>
                <a:spcPts val="0"/>
              </a:spcAft>
              <a:buClr>
                <a:schemeClr val="l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 Get value</a:t>
            </a:r>
            <a:endParaRPr/>
          </a:p>
          <a:p>
            <a:pPr indent="-285750" lvl="1" marL="742950" marR="0" rtl="0" algn="l">
              <a:lnSpc>
                <a:spcPct val="100000"/>
              </a:lnSpc>
              <a:spcBef>
                <a:spcPts val="400"/>
              </a:spcBef>
              <a:spcAft>
                <a:spcPts val="0"/>
              </a:spcAft>
              <a:buClr>
                <a:schemeClr val="l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 Does this iterator point to the same element as that iterator?</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Times New Roman"/>
                <a:ea typeface="Times New Roman"/>
                <a:cs typeface="Times New Roman"/>
                <a:sym typeface="Times New Roman"/>
              </a:rPr>
              <a:t>Some iterators support more operations (e.g. --, +, and [ ])</a:t>
            </a:r>
            <a:endParaRPr/>
          </a:p>
        </p:txBody>
      </p:sp>
      <p:sp>
        <p:nvSpPr>
          <p:cNvPr id="287" name="Google Shape;287;p3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288" name="Google Shape;288;p3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Overview</a:t>
            </a:r>
            <a:endParaRPr/>
          </a:p>
        </p:txBody>
      </p:sp>
      <p:sp>
        <p:nvSpPr>
          <p:cNvPr id="103" name="Google Shape;103;p15"/>
          <p:cNvSpPr txBox="1"/>
          <p:nvPr>
            <p:ph idx="1" type="body"/>
          </p:nvPr>
        </p:nvSpPr>
        <p:spPr>
          <a:xfrm>
            <a:off x="457200" y="1295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Common tasks and ideals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Generic programming</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Containers, algorithms, and iterators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simplest algorithm: find()</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Parameterization of algorithms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find_if() and function objects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Sequence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vector and list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Associative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map, set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Standard algorithms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copy, sort, …</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Input iterators and output iterators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List of useful facilities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Headers, algorithms, containers, function objects</a:t>
            </a:r>
            <a:endParaRPr/>
          </a:p>
        </p:txBody>
      </p:sp>
      <p:sp>
        <p:nvSpPr>
          <p:cNvPr id="104" name="Google Shape;104;p1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
        <p:nvSpPr>
          <p:cNvPr id="105" name="Google Shape;105;p15"/>
          <p:cNvSpPr/>
          <p:nvPr/>
        </p:nvSpPr>
        <p:spPr>
          <a:xfrm>
            <a:off x="228600" y="1219200"/>
            <a:ext cx="5867400" cy="2895600"/>
          </a:xfrm>
          <a:prstGeom prst="roundRect">
            <a:avLst>
              <a:gd fmla="val 16667" name="adj"/>
            </a:avLst>
          </a:prstGeom>
          <a:solidFill>
            <a:schemeClr val="accent1">
              <a:alpha val="30588"/>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1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7" name="Google Shape;107;p1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Containers</a:t>
            </a:r>
            <a:br>
              <a:rPr b="0" i="0" lang="en-US" sz="4000" u="none">
                <a:solidFill>
                  <a:schemeClr val="lt2"/>
                </a:solidFill>
                <a:latin typeface="Times New Roman"/>
                <a:ea typeface="Times New Roman"/>
                <a:cs typeface="Times New Roman"/>
                <a:sym typeface="Times New Roman"/>
              </a:rPr>
            </a:br>
            <a:r>
              <a:rPr b="0" i="0" lang="en-US" sz="2400" u="none">
                <a:solidFill>
                  <a:schemeClr val="lt2"/>
                </a:solidFill>
                <a:latin typeface="Times New Roman"/>
                <a:ea typeface="Times New Roman"/>
                <a:cs typeface="Times New Roman"/>
                <a:sym typeface="Times New Roman"/>
              </a:rPr>
              <a:t>(hold sequences in difference ways)</a:t>
            </a:r>
            <a:endParaRPr/>
          </a:p>
        </p:txBody>
      </p:sp>
      <p:sp>
        <p:nvSpPr>
          <p:cNvPr id="294" name="Google Shape;294;p33"/>
          <p:cNvSpPr txBox="1"/>
          <p:nvPr>
            <p:ph idx="1" type="body"/>
          </p:nvPr>
        </p:nvSpPr>
        <p:spPr>
          <a:xfrm>
            <a:off x="609600" y="1219200"/>
            <a:ext cx="1981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vector</a:t>
            </a:r>
            <a:endParaRPr/>
          </a:p>
          <a:p>
            <a:pPr indent="-243840" lvl="0" marL="342900" marR="0" rtl="0" algn="l">
              <a:lnSpc>
                <a:spcPct val="80000"/>
              </a:lnSpc>
              <a:spcBef>
                <a:spcPts val="480"/>
              </a:spcBef>
              <a:spcAft>
                <a:spcPts val="0"/>
              </a:spcAft>
              <a:buClr>
                <a:schemeClr val="hlink"/>
              </a:buClr>
              <a:buSzPts val="1560"/>
              <a:buFont typeface="Noto Sans Symbols"/>
              <a:buNone/>
            </a:pPr>
            <a:r>
              <a:t/>
            </a:r>
            <a:endParaRPr b="0" i="0" sz="2400" u="none">
              <a:solidFill>
                <a:schemeClr val="lt1"/>
              </a:solidFill>
              <a:latin typeface="Times New Roman"/>
              <a:ea typeface="Times New Roman"/>
              <a:cs typeface="Times New Roman"/>
              <a:sym typeface="Times New Roman"/>
            </a:endParaRPr>
          </a:p>
          <a:p>
            <a:pPr indent="-243840" lvl="0" marL="342900" marR="0" rtl="0" algn="l">
              <a:lnSpc>
                <a:spcPct val="80000"/>
              </a:lnSpc>
              <a:spcBef>
                <a:spcPts val="480"/>
              </a:spcBef>
              <a:spcAft>
                <a:spcPts val="0"/>
              </a:spcAft>
              <a:buClr>
                <a:schemeClr val="hlink"/>
              </a:buClr>
              <a:buSzPts val="156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list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(doubly linked)</a:t>
            </a:r>
            <a:endParaRPr/>
          </a:p>
          <a:p>
            <a:pPr indent="-243840" lvl="0" marL="342900" marR="0" rtl="0" algn="l">
              <a:lnSpc>
                <a:spcPct val="80000"/>
              </a:lnSpc>
              <a:spcBef>
                <a:spcPts val="480"/>
              </a:spcBef>
              <a:spcAft>
                <a:spcPts val="0"/>
              </a:spcAft>
              <a:buClr>
                <a:schemeClr val="hlink"/>
              </a:buClr>
              <a:buSzPts val="1560"/>
              <a:buFont typeface="Noto Sans Symbols"/>
              <a:buNone/>
            </a:pPr>
            <a:r>
              <a:t/>
            </a:r>
            <a:endParaRPr b="0" i="0" sz="2400" u="none">
              <a:solidFill>
                <a:schemeClr val="lt1"/>
              </a:solidFill>
              <a:latin typeface="Times New Roman"/>
              <a:ea typeface="Times New Roman"/>
              <a:cs typeface="Times New Roman"/>
              <a:sym typeface="Times New Roman"/>
            </a:endParaRPr>
          </a:p>
          <a:p>
            <a:pPr indent="-243840" lvl="0" marL="342900" marR="0" rtl="0" algn="l">
              <a:lnSpc>
                <a:spcPct val="80000"/>
              </a:lnSpc>
              <a:spcBef>
                <a:spcPts val="480"/>
              </a:spcBef>
              <a:spcAft>
                <a:spcPts val="0"/>
              </a:spcAft>
              <a:buClr>
                <a:schemeClr val="hlink"/>
              </a:buClr>
              <a:buSzPts val="156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set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(a kind of tree)</a:t>
            </a:r>
            <a:endParaRPr/>
          </a:p>
        </p:txBody>
      </p:sp>
      <p:sp>
        <p:nvSpPr>
          <p:cNvPr id="295" name="Google Shape;295;p3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296" name="Google Shape;296;p33"/>
          <p:cNvSpPr txBox="1"/>
          <p:nvPr/>
        </p:nvSpPr>
        <p:spPr>
          <a:xfrm>
            <a:off x="2438400" y="13716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7" name="Google Shape;297;p33"/>
          <p:cNvSpPr txBox="1"/>
          <p:nvPr/>
        </p:nvSpPr>
        <p:spPr>
          <a:xfrm>
            <a:off x="2362200" y="25146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8" name="Google Shape;298;p33"/>
          <p:cNvSpPr txBox="1"/>
          <p:nvPr/>
        </p:nvSpPr>
        <p:spPr>
          <a:xfrm>
            <a:off x="2362200" y="37338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9" name="Google Shape;299;p33"/>
          <p:cNvSpPr txBox="1"/>
          <p:nvPr/>
        </p:nvSpPr>
        <p:spPr>
          <a:xfrm>
            <a:off x="4038600" y="1676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300" name="Google Shape;300;p33"/>
          <p:cNvSpPr txBox="1"/>
          <p:nvPr/>
        </p:nvSpPr>
        <p:spPr>
          <a:xfrm>
            <a:off x="4800600" y="1676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301" name="Google Shape;301;p33"/>
          <p:cNvSpPr txBox="1"/>
          <p:nvPr/>
        </p:nvSpPr>
        <p:spPr>
          <a:xfrm>
            <a:off x="5562600" y="1676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302" name="Google Shape;302;p33"/>
          <p:cNvSpPr txBox="1"/>
          <p:nvPr/>
        </p:nvSpPr>
        <p:spPr>
          <a:xfrm>
            <a:off x="6324600" y="1676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303" name="Google Shape;303;p33"/>
          <p:cNvSpPr txBox="1"/>
          <p:nvPr/>
        </p:nvSpPr>
        <p:spPr>
          <a:xfrm>
            <a:off x="3886200" y="2819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304" name="Google Shape;304;p33"/>
          <p:cNvSpPr txBox="1"/>
          <p:nvPr/>
        </p:nvSpPr>
        <p:spPr>
          <a:xfrm>
            <a:off x="5410200" y="2819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305" name="Google Shape;305;p33"/>
          <p:cNvSpPr txBox="1"/>
          <p:nvPr/>
        </p:nvSpPr>
        <p:spPr>
          <a:xfrm>
            <a:off x="6781800" y="2819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 name="Google Shape;306;p33"/>
          <p:cNvSpPr txBox="1"/>
          <p:nvPr/>
        </p:nvSpPr>
        <p:spPr>
          <a:xfrm>
            <a:off x="7086600" y="5105400"/>
            <a:ext cx="762000" cy="3810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 name="Google Shape;307;p33"/>
          <p:cNvSpPr txBox="1"/>
          <p:nvPr/>
        </p:nvSpPr>
        <p:spPr>
          <a:xfrm>
            <a:off x="4648200" y="5105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308" name="Google Shape;308;p33"/>
          <p:cNvSpPr txBox="1"/>
          <p:nvPr/>
        </p:nvSpPr>
        <p:spPr>
          <a:xfrm>
            <a:off x="3505200" y="5105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309" name="Google Shape;309;p33"/>
          <p:cNvSpPr txBox="1"/>
          <p:nvPr/>
        </p:nvSpPr>
        <p:spPr>
          <a:xfrm>
            <a:off x="5105400" y="36576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6</a:t>
            </a:r>
            <a:endParaRPr/>
          </a:p>
        </p:txBody>
      </p:sp>
      <p:sp>
        <p:nvSpPr>
          <p:cNvPr id="310" name="Google Shape;310;p33"/>
          <p:cNvSpPr txBox="1"/>
          <p:nvPr/>
        </p:nvSpPr>
        <p:spPr>
          <a:xfrm>
            <a:off x="4191000" y="4343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311" name="Google Shape;311;p33"/>
          <p:cNvSpPr txBox="1"/>
          <p:nvPr/>
        </p:nvSpPr>
        <p:spPr>
          <a:xfrm>
            <a:off x="5867400" y="5105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sp>
        <p:nvSpPr>
          <p:cNvPr id="312" name="Google Shape;312;p33"/>
          <p:cNvSpPr txBox="1"/>
          <p:nvPr/>
        </p:nvSpPr>
        <p:spPr>
          <a:xfrm>
            <a:off x="8077200" y="2819400"/>
            <a:ext cx="762000" cy="3810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3" name="Google Shape;313;p33"/>
          <p:cNvSpPr txBox="1"/>
          <p:nvPr/>
        </p:nvSpPr>
        <p:spPr>
          <a:xfrm>
            <a:off x="6324600" y="4343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7</a:t>
            </a:r>
            <a:endParaRPr/>
          </a:p>
        </p:txBody>
      </p:sp>
      <p:sp>
        <p:nvSpPr>
          <p:cNvPr id="314" name="Google Shape;314;p33"/>
          <p:cNvSpPr txBox="1"/>
          <p:nvPr/>
        </p:nvSpPr>
        <p:spPr>
          <a:xfrm>
            <a:off x="7086600" y="1676400"/>
            <a:ext cx="762000" cy="3810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15" name="Google Shape;315;p33"/>
          <p:cNvCxnSpPr/>
          <p:nvPr/>
        </p:nvCxnSpPr>
        <p:spPr>
          <a:xfrm>
            <a:off x="4648200" y="3009900"/>
            <a:ext cx="7620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316" name="Google Shape;316;p33"/>
          <p:cNvCxnSpPr/>
          <p:nvPr/>
        </p:nvCxnSpPr>
        <p:spPr>
          <a:xfrm>
            <a:off x="6172200" y="3009900"/>
            <a:ext cx="6096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317" name="Google Shape;317;p33"/>
          <p:cNvCxnSpPr/>
          <p:nvPr/>
        </p:nvCxnSpPr>
        <p:spPr>
          <a:xfrm>
            <a:off x="7543800" y="3009900"/>
            <a:ext cx="5334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318" name="Google Shape;318;p33"/>
          <p:cNvCxnSpPr/>
          <p:nvPr/>
        </p:nvCxnSpPr>
        <p:spPr>
          <a:xfrm flipH="1">
            <a:off x="3886200" y="4724400"/>
            <a:ext cx="6858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319" name="Google Shape;319;p33"/>
          <p:cNvCxnSpPr/>
          <p:nvPr/>
        </p:nvCxnSpPr>
        <p:spPr>
          <a:xfrm>
            <a:off x="4572000" y="4724400"/>
            <a:ext cx="4572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320" name="Google Shape;320;p33"/>
          <p:cNvCxnSpPr/>
          <p:nvPr/>
        </p:nvCxnSpPr>
        <p:spPr>
          <a:xfrm rot="5400000">
            <a:off x="4876800" y="3733800"/>
            <a:ext cx="304800" cy="914400"/>
          </a:xfrm>
          <a:prstGeom prst="straightConnector1">
            <a:avLst/>
          </a:prstGeom>
          <a:noFill/>
          <a:ln cap="flat" cmpd="sng" w="9525">
            <a:solidFill>
              <a:schemeClr val="lt1"/>
            </a:solidFill>
            <a:prstDash val="solid"/>
            <a:miter lim="800000"/>
            <a:headEnd len="med" w="med" type="none"/>
            <a:tailEnd len="med" w="med" type="triangle"/>
          </a:ln>
        </p:spPr>
      </p:cxnSp>
      <p:cxnSp>
        <p:nvCxnSpPr>
          <p:cNvPr id="321" name="Google Shape;321;p33"/>
          <p:cNvCxnSpPr/>
          <p:nvPr/>
        </p:nvCxnSpPr>
        <p:spPr>
          <a:xfrm flipH="1" rot="-5400000">
            <a:off x="5943600" y="3581400"/>
            <a:ext cx="304800" cy="1219200"/>
          </a:xfrm>
          <a:prstGeom prst="straightConnector1">
            <a:avLst/>
          </a:prstGeom>
          <a:noFill/>
          <a:ln cap="flat" cmpd="sng" w="9525">
            <a:solidFill>
              <a:schemeClr val="lt1"/>
            </a:solidFill>
            <a:prstDash val="solid"/>
            <a:miter lim="800000"/>
            <a:headEnd len="med" w="med" type="none"/>
            <a:tailEnd len="med" w="med" type="triangle"/>
          </a:ln>
        </p:spPr>
      </p:cxnSp>
      <p:cxnSp>
        <p:nvCxnSpPr>
          <p:cNvPr id="322" name="Google Shape;322;p33"/>
          <p:cNvCxnSpPr/>
          <p:nvPr/>
        </p:nvCxnSpPr>
        <p:spPr>
          <a:xfrm flipH="1" rot="10800000">
            <a:off x="3124200" y="3848100"/>
            <a:ext cx="1981200" cy="76200"/>
          </a:xfrm>
          <a:prstGeom prst="straightConnector1">
            <a:avLst/>
          </a:prstGeom>
          <a:noFill/>
          <a:ln cap="flat" cmpd="sng" w="9525">
            <a:solidFill>
              <a:schemeClr val="lt1"/>
            </a:solidFill>
            <a:prstDash val="solid"/>
            <a:miter lim="800000"/>
            <a:headEnd len="med" w="med" type="none"/>
            <a:tailEnd len="med" w="med" type="triangle"/>
          </a:ln>
        </p:spPr>
      </p:cxnSp>
      <p:cxnSp>
        <p:nvCxnSpPr>
          <p:cNvPr id="323" name="Google Shape;323;p33"/>
          <p:cNvCxnSpPr/>
          <p:nvPr/>
        </p:nvCxnSpPr>
        <p:spPr>
          <a:xfrm>
            <a:off x="3124200" y="2705100"/>
            <a:ext cx="762000" cy="304800"/>
          </a:xfrm>
          <a:prstGeom prst="straightConnector1">
            <a:avLst/>
          </a:prstGeom>
          <a:noFill/>
          <a:ln cap="flat" cmpd="sng" w="9525">
            <a:solidFill>
              <a:schemeClr val="lt1"/>
            </a:solidFill>
            <a:prstDash val="solid"/>
            <a:miter lim="800000"/>
            <a:headEnd len="med" w="med" type="none"/>
            <a:tailEnd len="med" w="med" type="triangle"/>
          </a:ln>
        </p:spPr>
      </p:cxnSp>
      <p:cxnSp>
        <p:nvCxnSpPr>
          <p:cNvPr id="324" name="Google Shape;324;p33"/>
          <p:cNvCxnSpPr/>
          <p:nvPr/>
        </p:nvCxnSpPr>
        <p:spPr>
          <a:xfrm>
            <a:off x="3200400" y="1562100"/>
            <a:ext cx="838200" cy="304800"/>
          </a:xfrm>
          <a:prstGeom prst="straightConnector1">
            <a:avLst/>
          </a:prstGeom>
          <a:noFill/>
          <a:ln cap="flat" cmpd="sng" w="9525">
            <a:solidFill>
              <a:schemeClr val="lt1"/>
            </a:solidFill>
            <a:prstDash val="solid"/>
            <a:miter lim="800000"/>
            <a:headEnd len="med" w="med" type="none"/>
            <a:tailEnd len="med" w="med" type="triangle"/>
          </a:ln>
        </p:spPr>
      </p:cxnSp>
      <p:sp>
        <p:nvSpPr>
          <p:cNvPr id="325" name="Google Shape;325;p33"/>
          <p:cNvSpPr txBox="1"/>
          <p:nvPr/>
        </p:nvSpPr>
        <p:spPr>
          <a:xfrm>
            <a:off x="5410200" y="5867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326" name="Google Shape;326;p33"/>
          <p:cNvSpPr txBox="1"/>
          <p:nvPr/>
        </p:nvSpPr>
        <p:spPr>
          <a:xfrm>
            <a:off x="6477000" y="5867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cxnSp>
        <p:nvCxnSpPr>
          <p:cNvPr id="327" name="Google Shape;327;p33"/>
          <p:cNvCxnSpPr/>
          <p:nvPr/>
        </p:nvCxnSpPr>
        <p:spPr>
          <a:xfrm flipH="1">
            <a:off x="5791200" y="5486400"/>
            <a:ext cx="4572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328" name="Google Shape;328;p33"/>
          <p:cNvCxnSpPr/>
          <p:nvPr/>
        </p:nvCxnSpPr>
        <p:spPr>
          <a:xfrm>
            <a:off x="6248400" y="5486400"/>
            <a:ext cx="609600" cy="381000"/>
          </a:xfrm>
          <a:prstGeom prst="straightConnector1">
            <a:avLst/>
          </a:prstGeom>
          <a:noFill/>
          <a:ln cap="flat" cmpd="sng" w="9525">
            <a:solidFill>
              <a:schemeClr val="lt1"/>
            </a:solidFill>
            <a:prstDash val="solid"/>
            <a:miter lim="800000"/>
            <a:headEnd len="med" w="med" type="none"/>
            <a:tailEnd len="med" w="med" type="triangle"/>
          </a:ln>
        </p:spPr>
      </p:cxnSp>
      <p:sp>
        <p:nvSpPr>
          <p:cNvPr id="329" name="Google Shape;329;p33"/>
          <p:cNvSpPr txBox="1"/>
          <p:nvPr/>
        </p:nvSpPr>
        <p:spPr>
          <a:xfrm>
            <a:off x="7010400" y="28194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cxnSp>
        <p:nvCxnSpPr>
          <p:cNvPr id="330" name="Google Shape;330;p33"/>
          <p:cNvCxnSpPr/>
          <p:nvPr/>
        </p:nvCxnSpPr>
        <p:spPr>
          <a:xfrm rot="5400000">
            <a:off x="6286500" y="4686300"/>
            <a:ext cx="381000" cy="457200"/>
          </a:xfrm>
          <a:prstGeom prst="straightConnector1">
            <a:avLst/>
          </a:prstGeom>
          <a:noFill/>
          <a:ln cap="flat" cmpd="sng" w="9525">
            <a:solidFill>
              <a:schemeClr val="lt1"/>
            </a:solidFill>
            <a:prstDash val="solid"/>
            <a:miter lim="800000"/>
            <a:headEnd len="med" w="med" type="none"/>
            <a:tailEnd len="med" w="med" type="triangle"/>
          </a:ln>
        </p:spPr>
      </p:cxnSp>
      <p:cxnSp>
        <p:nvCxnSpPr>
          <p:cNvPr id="331" name="Google Shape;331;p33"/>
          <p:cNvCxnSpPr/>
          <p:nvPr/>
        </p:nvCxnSpPr>
        <p:spPr>
          <a:xfrm flipH="1" rot="-5400000">
            <a:off x="6896100" y="4533900"/>
            <a:ext cx="381000" cy="762000"/>
          </a:xfrm>
          <a:prstGeom prst="straightConnector1">
            <a:avLst/>
          </a:prstGeom>
          <a:noFill/>
          <a:ln cap="flat" cmpd="sng" w="9525">
            <a:solidFill>
              <a:schemeClr val="lt1"/>
            </a:solidFill>
            <a:prstDash val="solid"/>
            <a:miter lim="800000"/>
            <a:headEnd len="med" w="med" type="none"/>
            <a:tailEnd len="med" w="med" type="triangle"/>
          </a:ln>
        </p:spPr>
      </p:cxnSp>
      <p:cxnSp>
        <p:nvCxnSpPr>
          <p:cNvPr id="332" name="Google Shape;332;p33"/>
          <p:cNvCxnSpPr/>
          <p:nvPr/>
        </p:nvCxnSpPr>
        <p:spPr>
          <a:xfrm rot="5400000">
            <a:off x="7429500" y="4610100"/>
            <a:ext cx="533400" cy="457200"/>
          </a:xfrm>
          <a:prstGeom prst="straightConnector1">
            <a:avLst/>
          </a:prstGeom>
          <a:noFill/>
          <a:ln cap="flat" cmpd="sng" w="9525">
            <a:solidFill>
              <a:srgbClr val="FF0000"/>
            </a:solidFill>
            <a:prstDash val="solid"/>
            <a:miter lim="800000"/>
            <a:headEnd len="med" w="med" type="none"/>
            <a:tailEnd len="med" w="med" type="triangle"/>
          </a:ln>
        </p:spPr>
      </p:cxnSp>
      <p:cxnSp>
        <p:nvCxnSpPr>
          <p:cNvPr id="333" name="Google Shape;333;p33"/>
          <p:cNvCxnSpPr/>
          <p:nvPr/>
        </p:nvCxnSpPr>
        <p:spPr>
          <a:xfrm>
            <a:off x="3505200" y="2286000"/>
            <a:ext cx="762000" cy="533400"/>
          </a:xfrm>
          <a:prstGeom prst="straightConnector1">
            <a:avLst/>
          </a:prstGeom>
          <a:noFill/>
          <a:ln cap="flat" cmpd="sng" w="9525">
            <a:solidFill>
              <a:srgbClr val="FF0000"/>
            </a:solidFill>
            <a:prstDash val="solid"/>
            <a:miter lim="800000"/>
            <a:headEnd len="med" w="med" type="none"/>
            <a:tailEnd len="med" w="med" type="triangle"/>
          </a:ln>
        </p:spPr>
      </p:cxnSp>
      <p:cxnSp>
        <p:nvCxnSpPr>
          <p:cNvPr id="334" name="Google Shape;334;p33"/>
          <p:cNvCxnSpPr/>
          <p:nvPr/>
        </p:nvCxnSpPr>
        <p:spPr>
          <a:xfrm rot="5400000">
            <a:off x="8343900" y="2400300"/>
            <a:ext cx="533400" cy="304800"/>
          </a:xfrm>
          <a:prstGeom prst="straightConnector1">
            <a:avLst/>
          </a:prstGeom>
          <a:noFill/>
          <a:ln cap="flat" cmpd="sng" w="9525">
            <a:solidFill>
              <a:srgbClr val="FF0000"/>
            </a:solidFill>
            <a:prstDash val="solid"/>
            <a:miter lim="800000"/>
            <a:headEnd len="med" w="med" type="none"/>
            <a:tailEnd len="med" w="med" type="triangle"/>
          </a:ln>
        </p:spPr>
      </p:cxnSp>
      <p:cxnSp>
        <p:nvCxnSpPr>
          <p:cNvPr id="335" name="Google Shape;335;p33"/>
          <p:cNvCxnSpPr/>
          <p:nvPr/>
        </p:nvCxnSpPr>
        <p:spPr>
          <a:xfrm rot="5400000">
            <a:off x="7467600" y="1219200"/>
            <a:ext cx="457200" cy="457200"/>
          </a:xfrm>
          <a:prstGeom prst="straightConnector1">
            <a:avLst/>
          </a:prstGeom>
          <a:noFill/>
          <a:ln cap="flat" cmpd="sng" w="9525">
            <a:solidFill>
              <a:srgbClr val="FF0000"/>
            </a:solidFill>
            <a:prstDash val="solid"/>
            <a:miter lim="800000"/>
            <a:headEnd len="med" w="med" type="none"/>
            <a:tailEnd len="med" w="med" type="triangle"/>
          </a:ln>
        </p:spPr>
      </p:cxnSp>
      <p:cxnSp>
        <p:nvCxnSpPr>
          <p:cNvPr id="336" name="Google Shape;336;p33"/>
          <p:cNvCxnSpPr/>
          <p:nvPr/>
        </p:nvCxnSpPr>
        <p:spPr>
          <a:xfrm>
            <a:off x="2743200" y="4953000"/>
            <a:ext cx="762000" cy="342900"/>
          </a:xfrm>
          <a:prstGeom prst="straightConnector1">
            <a:avLst/>
          </a:prstGeom>
          <a:noFill/>
          <a:ln cap="flat" cmpd="sng" w="9525">
            <a:solidFill>
              <a:srgbClr val="FF0000"/>
            </a:solidFill>
            <a:prstDash val="solid"/>
            <a:miter lim="800000"/>
            <a:headEnd len="med" w="med" type="none"/>
            <a:tailEnd len="med" w="med" type="triangle"/>
          </a:ln>
        </p:spPr>
      </p:cxnSp>
      <p:cxnSp>
        <p:nvCxnSpPr>
          <p:cNvPr id="337" name="Google Shape;337;p33"/>
          <p:cNvCxnSpPr/>
          <p:nvPr/>
        </p:nvCxnSpPr>
        <p:spPr>
          <a:xfrm flipH="1" rot="-5400000">
            <a:off x="3962400" y="1219200"/>
            <a:ext cx="457200" cy="457200"/>
          </a:xfrm>
          <a:prstGeom prst="straightConnector1">
            <a:avLst/>
          </a:prstGeom>
          <a:noFill/>
          <a:ln cap="flat" cmpd="sng" w="9525">
            <a:solidFill>
              <a:srgbClr val="FF0000"/>
            </a:solidFill>
            <a:prstDash val="solid"/>
            <a:miter lim="800000"/>
            <a:headEnd len="med" w="med" type="none"/>
            <a:tailEnd len="med" w="med" type="triangle"/>
          </a:ln>
        </p:spPr>
      </p:cxnSp>
      <p:sp>
        <p:nvSpPr>
          <p:cNvPr id="338" name="Google Shape;338;p3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339" name="Google Shape;339;p3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The simplest algorithm: </a:t>
            </a:r>
            <a:r>
              <a:rPr b="1" i="0" lang="en-US" sz="4400" u="none">
                <a:solidFill>
                  <a:schemeClr val="lt2"/>
                </a:solidFill>
                <a:latin typeface="Times New Roman"/>
                <a:ea typeface="Times New Roman"/>
                <a:cs typeface="Times New Roman"/>
                <a:sym typeface="Times New Roman"/>
              </a:rPr>
              <a:t>find()</a:t>
            </a:r>
            <a:endParaRPr/>
          </a:p>
        </p:txBody>
      </p:sp>
      <p:sp>
        <p:nvSpPr>
          <p:cNvPr id="345" name="Google Shape;345;p34"/>
          <p:cNvSpPr txBox="1"/>
          <p:nvPr>
            <p:ph idx="1" type="body"/>
          </p:nvPr>
        </p:nvSpPr>
        <p:spPr>
          <a:xfrm>
            <a:off x="2133600" y="1676400"/>
            <a:ext cx="66294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Find the first element that equals a value</a:t>
            </a:r>
            <a:endParaRPr/>
          </a:p>
          <a:p>
            <a:pPr indent="-318135" lvl="0" marL="342900" marR="0" rtl="0" algn="l">
              <a:lnSpc>
                <a:spcPct val="80000"/>
              </a:lnSpc>
              <a:spcBef>
                <a:spcPts val="120"/>
              </a:spcBef>
              <a:spcAft>
                <a:spcPts val="0"/>
              </a:spcAft>
              <a:buClr>
                <a:schemeClr val="hlink"/>
              </a:buClr>
              <a:buSzPts val="390"/>
              <a:buFont typeface="Noto Sans Symbols"/>
              <a:buNone/>
            </a:pPr>
            <a:r>
              <a:t/>
            </a:r>
            <a:endParaRPr b="0" i="0" sz="6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T&gt;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 find(In first, In last, const T&amp; val)</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 (first!=last &amp;&amp; *first != val) ++first;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first;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f(vector&lt;int&gt;&amp; v, int x)	// </a:t>
            </a:r>
            <a:r>
              <a:rPr b="0" i="1" lang="en-US" sz="2000" u="none">
                <a:solidFill>
                  <a:schemeClr val="lt1"/>
                </a:solidFill>
                <a:latin typeface="Times New Roman"/>
                <a:ea typeface="Times New Roman"/>
                <a:cs typeface="Times New Roman"/>
                <a:sym typeface="Times New Roman"/>
              </a:rPr>
              <a:t>find an int in a vector</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vector&lt;int&gt;::iterator p = find(v.begin(),v.end(),x);</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if (p!=v.end()) { /* </a:t>
            </a:r>
            <a:r>
              <a:rPr b="0" i="1" lang="en-US" sz="2000" u="none">
                <a:solidFill>
                  <a:schemeClr val="lt1"/>
                </a:solidFill>
                <a:latin typeface="Times New Roman"/>
                <a:ea typeface="Times New Roman"/>
                <a:cs typeface="Times New Roman"/>
                <a:sym typeface="Times New Roman"/>
              </a:rPr>
              <a:t>we found </a:t>
            </a:r>
            <a:r>
              <a:rPr b="1" i="1"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x </a:t>
            </a: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346" name="Google Shape;346;p3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47" name="Google Shape;347;p34"/>
          <p:cNvSpPr txBox="1"/>
          <p:nvPr/>
        </p:nvSpPr>
        <p:spPr>
          <a:xfrm>
            <a:off x="838200" y="19050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8" name="Google Shape;348;p34"/>
          <p:cNvSpPr txBox="1"/>
          <p:nvPr/>
        </p:nvSpPr>
        <p:spPr>
          <a:xfrm>
            <a:off x="7467600" y="990600"/>
            <a:ext cx="762000" cy="3810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9" name="Google Shape;349;p34"/>
          <p:cNvSpPr txBox="1"/>
          <p:nvPr/>
        </p:nvSpPr>
        <p:spPr>
          <a:xfrm>
            <a:off x="6019800" y="9906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0" name="Google Shape;350;p34"/>
          <p:cNvSpPr txBox="1"/>
          <p:nvPr/>
        </p:nvSpPr>
        <p:spPr>
          <a:xfrm>
            <a:off x="3429000" y="9906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1" name="Google Shape;351;p34"/>
          <p:cNvSpPr txBox="1"/>
          <p:nvPr/>
        </p:nvSpPr>
        <p:spPr>
          <a:xfrm>
            <a:off x="1981200" y="9906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2" name="Google Shape;352;p34"/>
          <p:cNvSpPr txBox="1"/>
          <p:nvPr/>
        </p:nvSpPr>
        <p:spPr>
          <a:xfrm>
            <a:off x="8001000" y="19812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53" name="Google Shape;353;p34"/>
          <p:cNvCxnSpPr/>
          <p:nvPr/>
        </p:nvCxnSpPr>
        <p:spPr>
          <a:xfrm>
            <a:off x="2743200" y="1181100"/>
            <a:ext cx="6858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354" name="Google Shape;354;p34"/>
          <p:cNvCxnSpPr/>
          <p:nvPr/>
        </p:nvCxnSpPr>
        <p:spPr>
          <a:xfrm>
            <a:off x="6781800" y="1181100"/>
            <a:ext cx="685800" cy="0"/>
          </a:xfrm>
          <a:prstGeom prst="straightConnector1">
            <a:avLst/>
          </a:prstGeom>
          <a:noFill/>
          <a:ln cap="flat" cmpd="sng" w="9525">
            <a:solidFill>
              <a:schemeClr val="lt1"/>
            </a:solidFill>
            <a:prstDash val="solid"/>
            <a:miter lim="800000"/>
            <a:headEnd len="med" w="med" type="triangle"/>
            <a:tailEnd len="med" w="med" type="triangle"/>
          </a:ln>
        </p:spPr>
      </p:cxnSp>
      <p:sp>
        <p:nvSpPr>
          <p:cNvPr id="355" name="Google Shape;355;p34"/>
          <p:cNvSpPr txBox="1"/>
          <p:nvPr/>
        </p:nvSpPr>
        <p:spPr>
          <a:xfrm>
            <a:off x="4800600" y="990600"/>
            <a:ext cx="762000" cy="381000"/>
          </a:xfrm>
          <a:prstGeom prst="rect">
            <a:avLst/>
          </a:prstGeom>
          <a:noFill/>
          <a:ln cap="rnd"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cxnSp>
        <p:nvCxnSpPr>
          <p:cNvPr id="356" name="Google Shape;356;p34"/>
          <p:cNvCxnSpPr/>
          <p:nvPr/>
        </p:nvCxnSpPr>
        <p:spPr>
          <a:xfrm>
            <a:off x="4191000" y="1181100"/>
            <a:ext cx="6096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357" name="Google Shape;357;p34"/>
          <p:cNvCxnSpPr/>
          <p:nvPr/>
        </p:nvCxnSpPr>
        <p:spPr>
          <a:xfrm>
            <a:off x="5562600" y="11811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358" name="Google Shape;358;p34"/>
          <p:cNvCxnSpPr/>
          <p:nvPr/>
        </p:nvCxnSpPr>
        <p:spPr>
          <a:xfrm flipH="1" rot="10800000">
            <a:off x="1219200" y="1371600"/>
            <a:ext cx="1066800" cy="685800"/>
          </a:xfrm>
          <a:prstGeom prst="straightConnector1">
            <a:avLst/>
          </a:prstGeom>
          <a:noFill/>
          <a:ln cap="flat" cmpd="sng" w="9525">
            <a:solidFill>
              <a:schemeClr val="lt1"/>
            </a:solidFill>
            <a:prstDash val="solid"/>
            <a:miter lim="800000"/>
            <a:headEnd len="med" w="med" type="none"/>
            <a:tailEnd len="med" w="med" type="triangle"/>
          </a:ln>
        </p:spPr>
      </p:cxnSp>
      <p:cxnSp>
        <p:nvCxnSpPr>
          <p:cNvPr id="359" name="Google Shape;359;p34"/>
          <p:cNvCxnSpPr/>
          <p:nvPr/>
        </p:nvCxnSpPr>
        <p:spPr>
          <a:xfrm rot="10800000">
            <a:off x="7924800" y="1371600"/>
            <a:ext cx="457200" cy="838200"/>
          </a:xfrm>
          <a:prstGeom prst="straightConnector1">
            <a:avLst/>
          </a:prstGeom>
          <a:noFill/>
          <a:ln cap="flat" cmpd="sng" w="9525">
            <a:solidFill>
              <a:schemeClr val="lt1"/>
            </a:solidFill>
            <a:prstDash val="solid"/>
            <a:miter lim="800000"/>
            <a:headEnd len="med" w="med" type="none"/>
            <a:tailEnd len="med" w="med" type="triangle"/>
          </a:ln>
        </p:spPr>
      </p:cxnSp>
      <p:sp>
        <p:nvSpPr>
          <p:cNvPr id="360" name="Google Shape;360;p34"/>
          <p:cNvSpPr txBox="1"/>
          <p:nvPr/>
        </p:nvSpPr>
        <p:spPr>
          <a:xfrm>
            <a:off x="0" y="19050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begin:</a:t>
            </a:r>
            <a:endParaRPr/>
          </a:p>
        </p:txBody>
      </p:sp>
      <p:sp>
        <p:nvSpPr>
          <p:cNvPr id="361" name="Google Shape;361;p34"/>
          <p:cNvSpPr txBox="1"/>
          <p:nvPr/>
        </p:nvSpPr>
        <p:spPr>
          <a:xfrm>
            <a:off x="7315200" y="19812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end:</a:t>
            </a:r>
            <a:endParaRPr/>
          </a:p>
        </p:txBody>
      </p:sp>
      <p:sp>
        <p:nvSpPr>
          <p:cNvPr id="362" name="Google Shape;362;p34"/>
          <p:cNvSpPr txBox="1"/>
          <p:nvPr/>
        </p:nvSpPr>
        <p:spPr>
          <a:xfrm>
            <a:off x="304800" y="5943600"/>
            <a:ext cx="85344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We can ignore (“abstract away”) the differences between containers</a:t>
            </a:r>
            <a:endParaRPr/>
          </a:p>
        </p:txBody>
      </p:sp>
      <p:sp>
        <p:nvSpPr>
          <p:cNvPr id="363" name="Google Shape;363;p3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364" name="Google Shape;364;p3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228600" y="0"/>
            <a:ext cx="8686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find()</a:t>
            </a:r>
            <a:br>
              <a:rPr b="1" i="0" lang="en-US" sz="4000" u="none">
                <a:solidFill>
                  <a:schemeClr val="lt2"/>
                </a:solidFill>
                <a:latin typeface="Times New Roman"/>
                <a:ea typeface="Times New Roman"/>
                <a:cs typeface="Times New Roman"/>
                <a:sym typeface="Times New Roman"/>
              </a:rPr>
            </a:br>
            <a:r>
              <a:rPr b="0" i="0" lang="en-US" sz="2400" u="none">
                <a:solidFill>
                  <a:schemeClr val="lt2"/>
                </a:solidFill>
                <a:latin typeface="Times New Roman"/>
                <a:ea typeface="Times New Roman"/>
                <a:cs typeface="Times New Roman"/>
                <a:sym typeface="Times New Roman"/>
              </a:rPr>
              <a:t>generic for both element type and container type</a:t>
            </a:r>
            <a:endParaRPr/>
          </a:p>
        </p:txBody>
      </p:sp>
      <p:sp>
        <p:nvSpPr>
          <p:cNvPr id="370" name="Google Shape;370;p35"/>
          <p:cNvSpPr txBox="1"/>
          <p:nvPr>
            <p:ph idx="1" type="body"/>
          </p:nvPr>
        </p:nvSpPr>
        <p:spPr>
          <a:xfrm>
            <a:off x="609600" y="1219200"/>
            <a:ext cx="83058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void f(vector&lt;int&gt;&amp; v, int x)		// </a:t>
            </a:r>
            <a:r>
              <a:rPr b="0" i="1" lang="en-US" sz="1800" u="none">
                <a:solidFill>
                  <a:schemeClr val="lt1"/>
                </a:solidFill>
                <a:latin typeface="Times New Roman"/>
                <a:ea typeface="Times New Roman"/>
                <a:cs typeface="Times New Roman"/>
                <a:sym typeface="Times New Roman"/>
              </a:rPr>
              <a:t>works for </a:t>
            </a:r>
            <a:r>
              <a:rPr b="1" i="1" lang="en-US" sz="1800" u="none">
                <a:solidFill>
                  <a:schemeClr val="lt1"/>
                </a:solidFill>
                <a:latin typeface="Times New Roman"/>
                <a:ea typeface="Times New Roman"/>
                <a:cs typeface="Times New Roman"/>
                <a:sym typeface="Times New Roman"/>
              </a:rPr>
              <a:t>vector</a:t>
            </a:r>
            <a:r>
              <a:rPr b="0" i="1" lang="en-US" sz="1800" u="none">
                <a:solidFill>
                  <a:schemeClr val="lt1"/>
                </a:solidFill>
                <a:latin typeface="Times New Roman"/>
                <a:ea typeface="Times New Roman"/>
                <a:cs typeface="Times New Roman"/>
                <a:sym typeface="Times New Roman"/>
              </a:rPr>
              <a:t> of </a:t>
            </a:r>
            <a:r>
              <a:rPr b="1" i="1" lang="en-US" sz="1800" u="none">
                <a:solidFill>
                  <a:schemeClr val="lt1"/>
                </a:solidFill>
                <a:latin typeface="Times New Roman"/>
                <a:ea typeface="Times New Roman"/>
                <a:cs typeface="Times New Roman"/>
                <a:sym typeface="Times New Roman"/>
              </a:rPr>
              <a:t>int</a:t>
            </a:r>
            <a:r>
              <a:rPr b="0" i="1" lang="en-US" sz="1800" u="none">
                <a:solidFill>
                  <a:schemeClr val="lt1"/>
                </a:solidFill>
                <a:latin typeface="Times New Roman"/>
                <a:ea typeface="Times New Roman"/>
                <a:cs typeface="Times New Roman"/>
                <a:sym typeface="Times New Roman"/>
              </a:rPr>
              <a:t>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vector&lt;int&gt;::</a:t>
            </a:r>
            <a:r>
              <a:rPr b="1" i="0" lang="en-US" sz="1800" u="none">
                <a:solidFill>
                  <a:srgbClr val="FFFF00"/>
                </a:solidFill>
                <a:latin typeface="Times New Roman"/>
                <a:ea typeface="Times New Roman"/>
                <a:cs typeface="Times New Roman"/>
                <a:sym typeface="Times New Roman"/>
              </a:rPr>
              <a:t>iterator p = find(v.begin(),v.end(),x);</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rgbClr val="FFFF00"/>
                </a:solidFill>
                <a:latin typeface="Times New Roman"/>
                <a:ea typeface="Times New Roman"/>
                <a:cs typeface="Times New Roman"/>
                <a:sym typeface="Times New Roman"/>
              </a:rPr>
              <a:t>	if (p!=v.end()) { /* </a:t>
            </a:r>
            <a:r>
              <a:rPr b="0" i="1" lang="en-US" sz="1800" u="none">
                <a:solidFill>
                  <a:srgbClr val="FFFF00"/>
                </a:solidFill>
                <a:latin typeface="Times New Roman"/>
                <a:ea typeface="Times New Roman"/>
                <a:cs typeface="Times New Roman"/>
                <a:sym typeface="Times New Roman"/>
              </a:rPr>
              <a:t>we found</a:t>
            </a:r>
            <a:r>
              <a:rPr b="1" i="1" lang="en-US" sz="1800" u="none">
                <a:solidFill>
                  <a:srgbClr val="FFFF00"/>
                </a:solidFill>
                <a:latin typeface="Times New Roman"/>
                <a:ea typeface="Times New Roman"/>
                <a:cs typeface="Times New Roman"/>
                <a:sym typeface="Times New Roman"/>
              </a:rPr>
              <a:t>  </a:t>
            </a:r>
            <a:r>
              <a:rPr b="0" i="1" lang="en-US" sz="1800" u="none">
                <a:solidFill>
                  <a:srgbClr val="FFFF00"/>
                </a:solidFill>
                <a:latin typeface="Times New Roman"/>
                <a:ea typeface="Times New Roman"/>
                <a:cs typeface="Times New Roman"/>
                <a:sym typeface="Times New Roman"/>
              </a:rPr>
              <a:t>x</a:t>
            </a:r>
            <a:r>
              <a:rPr b="0" i="0" lang="en-US" sz="1800" u="none">
                <a:solidFill>
                  <a:srgbClr val="FFFF00"/>
                </a:solidFill>
                <a:latin typeface="Times New Roman"/>
                <a:ea typeface="Times New Roman"/>
                <a:cs typeface="Times New Roman"/>
                <a:sym typeface="Times New Roman"/>
              </a:rPr>
              <a:t> </a:t>
            </a:r>
            <a:r>
              <a:rPr b="1" i="0" lang="en-US" sz="1800" u="none">
                <a:solidFill>
                  <a:srgbClr val="FFFF00"/>
                </a:solidFill>
                <a:latin typeface="Times New Roman"/>
                <a:ea typeface="Times New Roman"/>
                <a:cs typeface="Times New Roman"/>
                <a:sym typeface="Times New Roman"/>
              </a:rPr>
              <a:t>*/ }</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void f(list&lt;string&gt;&amp; v, string x)		// </a:t>
            </a:r>
            <a:r>
              <a:rPr b="0" i="1" lang="en-US" sz="1800" u="none">
                <a:solidFill>
                  <a:schemeClr val="lt1"/>
                </a:solidFill>
                <a:latin typeface="Times New Roman"/>
                <a:ea typeface="Times New Roman"/>
                <a:cs typeface="Times New Roman"/>
                <a:sym typeface="Times New Roman"/>
              </a:rPr>
              <a:t>works for </a:t>
            </a:r>
            <a:r>
              <a:rPr b="1" i="1" lang="en-US" sz="1800" u="none">
                <a:solidFill>
                  <a:schemeClr val="lt1"/>
                </a:solidFill>
                <a:latin typeface="Times New Roman"/>
                <a:ea typeface="Times New Roman"/>
                <a:cs typeface="Times New Roman"/>
                <a:sym typeface="Times New Roman"/>
              </a:rPr>
              <a:t>list</a:t>
            </a:r>
            <a:r>
              <a:rPr b="0" i="1" lang="en-US" sz="1800" u="none">
                <a:solidFill>
                  <a:schemeClr val="lt1"/>
                </a:solidFill>
                <a:latin typeface="Times New Roman"/>
                <a:ea typeface="Times New Roman"/>
                <a:cs typeface="Times New Roman"/>
                <a:sym typeface="Times New Roman"/>
              </a:rPr>
              <a:t> of </a:t>
            </a:r>
            <a:r>
              <a:rPr b="1" i="1" lang="en-US" sz="1800" u="none">
                <a:solidFill>
                  <a:schemeClr val="lt1"/>
                </a:solidFill>
                <a:latin typeface="Times New Roman"/>
                <a:ea typeface="Times New Roman"/>
                <a:cs typeface="Times New Roman"/>
                <a:sym typeface="Times New Roman"/>
              </a:rPr>
              <a:t>string</a:t>
            </a:r>
            <a:r>
              <a:rPr b="0" i="1" lang="en-US" sz="1800" u="none">
                <a:solidFill>
                  <a:schemeClr val="lt1"/>
                </a:solidFill>
                <a:latin typeface="Times New Roman"/>
                <a:ea typeface="Times New Roman"/>
                <a:cs typeface="Times New Roman"/>
                <a:sym typeface="Times New Roman"/>
              </a:rPr>
              <a:t>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list&lt;string&gt;::</a:t>
            </a:r>
            <a:r>
              <a:rPr b="1" i="0" lang="en-US" sz="1800" u="none">
                <a:solidFill>
                  <a:srgbClr val="FFFF00"/>
                </a:solidFill>
                <a:latin typeface="Times New Roman"/>
                <a:ea typeface="Times New Roman"/>
                <a:cs typeface="Times New Roman"/>
                <a:sym typeface="Times New Roman"/>
              </a:rPr>
              <a:t>iterator p = find(v.begin(),v.end(),x);</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rgbClr val="FFFF00"/>
                </a:solidFill>
                <a:latin typeface="Times New Roman"/>
                <a:ea typeface="Times New Roman"/>
                <a:cs typeface="Times New Roman"/>
                <a:sym typeface="Times New Roman"/>
              </a:rPr>
              <a:t>	if (p!=v.end()) { /* </a:t>
            </a:r>
            <a:r>
              <a:rPr b="0" i="1" lang="en-US" sz="1800" u="none">
                <a:solidFill>
                  <a:srgbClr val="FFFF00"/>
                </a:solidFill>
                <a:latin typeface="Times New Roman"/>
                <a:ea typeface="Times New Roman"/>
                <a:cs typeface="Times New Roman"/>
                <a:sym typeface="Times New Roman"/>
              </a:rPr>
              <a:t>we found</a:t>
            </a:r>
            <a:r>
              <a:rPr b="1" i="1" lang="en-US" sz="1800" u="none">
                <a:solidFill>
                  <a:srgbClr val="FFFF00"/>
                </a:solidFill>
                <a:latin typeface="Times New Roman"/>
                <a:ea typeface="Times New Roman"/>
                <a:cs typeface="Times New Roman"/>
                <a:sym typeface="Times New Roman"/>
              </a:rPr>
              <a:t>  </a:t>
            </a:r>
            <a:r>
              <a:rPr b="0" i="1" lang="en-US" sz="1800" u="none">
                <a:solidFill>
                  <a:srgbClr val="FFFF00"/>
                </a:solidFill>
                <a:latin typeface="Times New Roman"/>
                <a:ea typeface="Times New Roman"/>
                <a:cs typeface="Times New Roman"/>
                <a:sym typeface="Times New Roman"/>
              </a:rPr>
              <a:t>x </a:t>
            </a:r>
            <a:r>
              <a:rPr b="1" i="0" lang="en-US" sz="1800" u="none">
                <a:solidFill>
                  <a:srgbClr val="FFFF00"/>
                </a:solidFill>
                <a:latin typeface="Times New Roman"/>
                <a:ea typeface="Times New Roman"/>
                <a:cs typeface="Times New Roman"/>
                <a:sym typeface="Times New Roman"/>
              </a:rPr>
              <a:t>*/ }</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void f(set&lt;double&gt;&amp; v, double x)		// </a:t>
            </a:r>
            <a:r>
              <a:rPr b="0" i="1" lang="en-US" sz="1800" u="none">
                <a:solidFill>
                  <a:schemeClr val="lt1"/>
                </a:solidFill>
                <a:latin typeface="Times New Roman"/>
                <a:ea typeface="Times New Roman"/>
                <a:cs typeface="Times New Roman"/>
                <a:sym typeface="Times New Roman"/>
              </a:rPr>
              <a:t>works for </a:t>
            </a:r>
            <a:r>
              <a:rPr b="1" i="1" lang="en-US" sz="1800" u="none">
                <a:solidFill>
                  <a:schemeClr val="lt1"/>
                </a:solidFill>
                <a:latin typeface="Times New Roman"/>
                <a:ea typeface="Times New Roman"/>
                <a:cs typeface="Times New Roman"/>
                <a:sym typeface="Times New Roman"/>
              </a:rPr>
              <a:t>set</a:t>
            </a:r>
            <a:r>
              <a:rPr b="0" i="1" lang="en-US" sz="1800" u="none">
                <a:solidFill>
                  <a:schemeClr val="lt1"/>
                </a:solidFill>
                <a:latin typeface="Times New Roman"/>
                <a:ea typeface="Times New Roman"/>
                <a:cs typeface="Times New Roman"/>
                <a:sym typeface="Times New Roman"/>
              </a:rPr>
              <a:t> of </a:t>
            </a:r>
            <a:r>
              <a:rPr b="1" i="1" lang="en-US" sz="1800" u="none">
                <a:solidFill>
                  <a:schemeClr val="lt1"/>
                </a:solidFill>
                <a:latin typeface="Times New Roman"/>
                <a:ea typeface="Times New Roman"/>
                <a:cs typeface="Times New Roman"/>
                <a:sym typeface="Times New Roman"/>
              </a:rPr>
              <a:t>double</a:t>
            </a:r>
            <a:r>
              <a:rPr b="0" i="1" lang="en-US" sz="1800" u="none">
                <a:solidFill>
                  <a:schemeClr val="lt1"/>
                </a:solidFill>
                <a:latin typeface="Times New Roman"/>
                <a:ea typeface="Times New Roman"/>
                <a:cs typeface="Times New Roman"/>
                <a:sym typeface="Times New Roman"/>
              </a:rPr>
              <a:t>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set&lt;double&gt;::</a:t>
            </a:r>
            <a:r>
              <a:rPr b="1" i="0" lang="en-US" sz="1800" u="none">
                <a:solidFill>
                  <a:srgbClr val="FFFF00"/>
                </a:solidFill>
                <a:latin typeface="Times New Roman"/>
                <a:ea typeface="Times New Roman"/>
                <a:cs typeface="Times New Roman"/>
                <a:sym typeface="Times New Roman"/>
              </a:rPr>
              <a:t>iterator p = find(v.begin(),v.end(),x);</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rgbClr val="FFFF00"/>
                </a:solidFill>
                <a:latin typeface="Times New Roman"/>
                <a:ea typeface="Times New Roman"/>
                <a:cs typeface="Times New Roman"/>
                <a:sym typeface="Times New Roman"/>
              </a:rPr>
              <a:t>	if (p!=v.end()) { /* </a:t>
            </a:r>
            <a:r>
              <a:rPr b="0" i="1" lang="en-US" sz="1800" u="none">
                <a:solidFill>
                  <a:srgbClr val="FFFF00"/>
                </a:solidFill>
                <a:latin typeface="Times New Roman"/>
                <a:ea typeface="Times New Roman"/>
                <a:cs typeface="Times New Roman"/>
                <a:sym typeface="Times New Roman"/>
              </a:rPr>
              <a:t>we found </a:t>
            </a:r>
            <a:r>
              <a:rPr b="1" i="1" lang="en-US" sz="1800" u="none">
                <a:solidFill>
                  <a:srgbClr val="FFFF00"/>
                </a:solidFill>
                <a:latin typeface="Times New Roman"/>
                <a:ea typeface="Times New Roman"/>
                <a:cs typeface="Times New Roman"/>
                <a:sym typeface="Times New Roman"/>
              </a:rPr>
              <a:t> </a:t>
            </a:r>
            <a:r>
              <a:rPr b="0" i="1" lang="en-US" sz="1800" u="none">
                <a:solidFill>
                  <a:srgbClr val="FFFF00"/>
                </a:solidFill>
                <a:latin typeface="Times New Roman"/>
                <a:ea typeface="Times New Roman"/>
                <a:cs typeface="Times New Roman"/>
                <a:sym typeface="Times New Roman"/>
              </a:rPr>
              <a:t>x </a:t>
            </a:r>
            <a:r>
              <a:rPr b="1" i="0" lang="en-US" sz="1800" u="none">
                <a:solidFill>
                  <a:srgbClr val="FFFF00"/>
                </a:solidFill>
                <a:latin typeface="Times New Roman"/>
                <a:ea typeface="Times New Roman"/>
                <a:cs typeface="Times New Roman"/>
                <a:sym typeface="Times New Roman"/>
              </a:rPr>
              <a:t>*/ }</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p:txBody>
      </p:sp>
      <p:sp>
        <p:nvSpPr>
          <p:cNvPr id="371" name="Google Shape;371;p3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72" name="Google Shape;372;p3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373" name="Google Shape;373;p3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Algorithms and iterators</a:t>
            </a:r>
            <a:endParaRPr/>
          </a:p>
        </p:txBody>
      </p:sp>
      <p:sp>
        <p:nvSpPr>
          <p:cNvPr id="379" name="Google Shape;379;p36"/>
          <p:cNvSpPr txBox="1"/>
          <p:nvPr>
            <p:ph idx="1" type="body"/>
          </p:nvPr>
        </p:nvSpPr>
        <p:spPr>
          <a:xfrm>
            <a:off x="609600" y="990600"/>
            <a:ext cx="8534400" cy="365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An iterator points to (refers to, denotes) an element of a sequence</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The end of the sequence is “one past the last element”</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 </a:t>
            </a:r>
            <a:r>
              <a:rPr b="1" i="1" lang="en-US" sz="2000" u="none" cap="none" strike="noStrike">
                <a:solidFill>
                  <a:schemeClr val="lt1"/>
                </a:solidFill>
                <a:latin typeface="Times New Roman"/>
                <a:ea typeface="Times New Roman"/>
                <a:cs typeface="Times New Roman"/>
                <a:sym typeface="Times New Roman"/>
              </a:rPr>
              <a:t>not</a:t>
            </a:r>
            <a:r>
              <a:rPr b="0" i="0" lang="en-US" sz="2000" u="none" cap="none" strike="noStrike">
                <a:solidFill>
                  <a:schemeClr val="lt1"/>
                </a:solidFill>
                <a:latin typeface="Times New Roman"/>
                <a:ea typeface="Times New Roman"/>
                <a:cs typeface="Times New Roman"/>
                <a:sym typeface="Times New Roman"/>
              </a:rPr>
              <a:t> “the last element”</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That’s necessary to elegantly represent an empty sequence</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One-past-the-last-element isn’t an element</a:t>
            </a:r>
            <a:endParaRPr/>
          </a:p>
          <a:p>
            <a:pPr indent="-228600" lvl="2" marL="1143000" marR="0" rtl="0" algn="l">
              <a:lnSpc>
                <a:spcPct val="9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You can compare an iterator pointing to it</a:t>
            </a:r>
            <a:endParaRPr/>
          </a:p>
          <a:p>
            <a:pPr indent="-228600" lvl="2" marL="1143000" marR="0" rtl="0" algn="l">
              <a:lnSpc>
                <a:spcPct val="9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You can’t dereference it (read its value)</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Returning the end of the sequence is the standard idiom for “not found” or “unsuccessful”</a:t>
            </a:r>
            <a:endParaRPr/>
          </a:p>
        </p:txBody>
      </p:sp>
      <p:sp>
        <p:nvSpPr>
          <p:cNvPr id="380" name="Google Shape;380;p3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381" name="Google Shape;381;p36"/>
          <p:cNvSpPr txBox="1"/>
          <p:nvPr/>
        </p:nvSpPr>
        <p:spPr>
          <a:xfrm>
            <a:off x="1295400" y="45720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2" name="Google Shape;382;p36"/>
          <p:cNvSpPr txBox="1"/>
          <p:nvPr/>
        </p:nvSpPr>
        <p:spPr>
          <a:xfrm>
            <a:off x="990600" y="55626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383" name="Google Shape;383;p36"/>
          <p:cNvSpPr txBox="1"/>
          <p:nvPr/>
        </p:nvSpPr>
        <p:spPr>
          <a:xfrm>
            <a:off x="1752600" y="55626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384" name="Google Shape;384;p36"/>
          <p:cNvSpPr txBox="1"/>
          <p:nvPr/>
        </p:nvSpPr>
        <p:spPr>
          <a:xfrm>
            <a:off x="2514600" y="55626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385" name="Google Shape;385;p36"/>
          <p:cNvSpPr txBox="1"/>
          <p:nvPr/>
        </p:nvSpPr>
        <p:spPr>
          <a:xfrm>
            <a:off x="3276600" y="55626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386" name="Google Shape;386;p36"/>
          <p:cNvSpPr txBox="1"/>
          <p:nvPr/>
        </p:nvSpPr>
        <p:spPr>
          <a:xfrm>
            <a:off x="4038600" y="5562600"/>
            <a:ext cx="914400" cy="3810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87" name="Google Shape;387;p36"/>
          <p:cNvCxnSpPr/>
          <p:nvPr/>
        </p:nvCxnSpPr>
        <p:spPr>
          <a:xfrm>
            <a:off x="1676400" y="4800600"/>
            <a:ext cx="381000" cy="762000"/>
          </a:xfrm>
          <a:prstGeom prst="straightConnector1">
            <a:avLst/>
          </a:prstGeom>
          <a:noFill/>
          <a:ln cap="flat" cmpd="sng" w="9525">
            <a:solidFill>
              <a:schemeClr val="lt1"/>
            </a:solidFill>
            <a:prstDash val="solid"/>
            <a:miter lim="800000"/>
            <a:headEnd len="med" w="med" type="none"/>
            <a:tailEnd len="med" w="med" type="triangle"/>
          </a:ln>
        </p:spPr>
      </p:cxnSp>
      <p:sp>
        <p:nvSpPr>
          <p:cNvPr id="388" name="Google Shape;388;p36"/>
          <p:cNvSpPr txBox="1"/>
          <p:nvPr/>
        </p:nvSpPr>
        <p:spPr>
          <a:xfrm>
            <a:off x="7620000" y="48768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 name="Google Shape;389;p36"/>
          <p:cNvSpPr txBox="1"/>
          <p:nvPr/>
        </p:nvSpPr>
        <p:spPr>
          <a:xfrm>
            <a:off x="5791200" y="48768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 name="Google Shape;390;p36"/>
          <p:cNvSpPr txBox="1"/>
          <p:nvPr/>
        </p:nvSpPr>
        <p:spPr>
          <a:xfrm>
            <a:off x="3429000" y="4572000"/>
            <a:ext cx="914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 name="Google Shape;391;p36"/>
          <p:cNvSpPr txBox="1"/>
          <p:nvPr/>
        </p:nvSpPr>
        <p:spPr>
          <a:xfrm>
            <a:off x="6781800" y="5715000"/>
            <a:ext cx="914400" cy="381000"/>
          </a:xfrm>
          <a:prstGeom prst="rect">
            <a:avLst/>
          </a:prstGeom>
          <a:solidFill>
            <a:schemeClr val="dk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92" name="Google Shape;392;p36"/>
          <p:cNvCxnSpPr/>
          <p:nvPr/>
        </p:nvCxnSpPr>
        <p:spPr>
          <a:xfrm>
            <a:off x="6248400" y="5029200"/>
            <a:ext cx="914400" cy="685800"/>
          </a:xfrm>
          <a:prstGeom prst="straightConnector1">
            <a:avLst/>
          </a:prstGeom>
          <a:noFill/>
          <a:ln cap="flat" cmpd="sng" w="9525">
            <a:solidFill>
              <a:schemeClr val="lt1"/>
            </a:solidFill>
            <a:prstDash val="solid"/>
            <a:miter lim="800000"/>
            <a:headEnd len="med" w="med" type="none"/>
            <a:tailEnd len="med" w="med" type="triangle"/>
          </a:ln>
        </p:spPr>
      </p:cxnSp>
      <p:cxnSp>
        <p:nvCxnSpPr>
          <p:cNvPr id="393" name="Google Shape;393;p36"/>
          <p:cNvCxnSpPr/>
          <p:nvPr/>
        </p:nvCxnSpPr>
        <p:spPr>
          <a:xfrm flipH="1">
            <a:off x="7315200" y="5029200"/>
            <a:ext cx="838200" cy="685800"/>
          </a:xfrm>
          <a:prstGeom prst="straightConnector1">
            <a:avLst/>
          </a:prstGeom>
          <a:noFill/>
          <a:ln cap="flat" cmpd="sng" w="9525">
            <a:solidFill>
              <a:schemeClr val="lt1"/>
            </a:solidFill>
            <a:prstDash val="solid"/>
            <a:miter lim="800000"/>
            <a:headEnd len="med" w="med" type="none"/>
            <a:tailEnd len="med" w="med" type="triangle"/>
          </a:ln>
        </p:spPr>
      </p:cxnSp>
      <p:cxnSp>
        <p:nvCxnSpPr>
          <p:cNvPr id="394" name="Google Shape;394;p36"/>
          <p:cNvCxnSpPr/>
          <p:nvPr/>
        </p:nvCxnSpPr>
        <p:spPr>
          <a:xfrm>
            <a:off x="3810000" y="4800600"/>
            <a:ext cx="609600" cy="685800"/>
          </a:xfrm>
          <a:prstGeom prst="straightConnector1">
            <a:avLst/>
          </a:prstGeom>
          <a:noFill/>
          <a:ln cap="flat" cmpd="sng" w="9525">
            <a:solidFill>
              <a:schemeClr val="lt1"/>
            </a:solidFill>
            <a:prstDash val="solid"/>
            <a:miter lim="800000"/>
            <a:headEnd len="med" w="med" type="none"/>
            <a:tailEnd len="med" w="med" type="triangle"/>
          </a:ln>
        </p:spPr>
      </p:cxnSp>
      <p:sp>
        <p:nvSpPr>
          <p:cNvPr id="395" name="Google Shape;395;p36"/>
          <p:cNvSpPr txBox="1"/>
          <p:nvPr/>
        </p:nvSpPr>
        <p:spPr>
          <a:xfrm>
            <a:off x="2514600" y="4572000"/>
            <a:ext cx="1066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the end:</a:t>
            </a:r>
            <a:endParaRPr/>
          </a:p>
        </p:txBody>
      </p:sp>
      <p:sp>
        <p:nvSpPr>
          <p:cNvPr id="396" name="Google Shape;396;p36"/>
          <p:cNvSpPr txBox="1"/>
          <p:nvPr/>
        </p:nvSpPr>
        <p:spPr>
          <a:xfrm>
            <a:off x="5867400" y="4038600"/>
            <a:ext cx="2667000" cy="862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An empty sequence:</a:t>
            </a:r>
            <a:endParaRPr/>
          </a:p>
          <a:p>
            <a:pPr indent="0" lvl="0" marL="0" marR="0" rtl="0" algn="l">
              <a:lnSpc>
                <a:spcPct val="100000"/>
              </a:lnSpc>
              <a:spcBef>
                <a:spcPts val="10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begin:               end:</a:t>
            </a:r>
            <a:endParaRPr/>
          </a:p>
        </p:txBody>
      </p:sp>
      <p:sp>
        <p:nvSpPr>
          <p:cNvPr id="397" name="Google Shape;397;p36"/>
          <p:cNvSpPr txBox="1"/>
          <p:nvPr/>
        </p:nvSpPr>
        <p:spPr>
          <a:xfrm>
            <a:off x="304800" y="4343400"/>
            <a:ext cx="990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some iterator:</a:t>
            </a:r>
            <a:endParaRPr/>
          </a:p>
        </p:txBody>
      </p:sp>
      <p:sp>
        <p:nvSpPr>
          <p:cNvPr id="398" name="Google Shape;398;p3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399" name="Google Shape;399;p3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Simple algorithm: </a:t>
            </a:r>
            <a:r>
              <a:rPr b="1" i="0" lang="en-US" sz="4400" u="none">
                <a:solidFill>
                  <a:schemeClr val="lt2"/>
                </a:solidFill>
                <a:latin typeface="Times New Roman"/>
                <a:ea typeface="Times New Roman"/>
                <a:cs typeface="Times New Roman"/>
                <a:sym typeface="Times New Roman"/>
              </a:rPr>
              <a:t>find_if()</a:t>
            </a:r>
            <a:endParaRPr/>
          </a:p>
        </p:txBody>
      </p:sp>
      <p:sp>
        <p:nvSpPr>
          <p:cNvPr id="405" name="Google Shape;405;p37"/>
          <p:cNvSpPr txBox="1"/>
          <p:nvPr>
            <p:ph idx="1" type="body"/>
          </p:nvPr>
        </p:nvSpPr>
        <p:spPr>
          <a:xfrm>
            <a:off x="533400" y="11430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Find the first element that matches a criterion (predicate)</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Here, a predicate takes one argument and returns a </a:t>
            </a:r>
            <a:r>
              <a:rPr b="1" i="0" lang="en-US" sz="2400" u="none" cap="none" strike="noStrike">
                <a:solidFill>
                  <a:schemeClr val="lt1"/>
                </a:solidFill>
                <a:latin typeface="Times New Roman"/>
                <a:ea typeface="Times New Roman"/>
                <a:cs typeface="Times New Roman"/>
                <a:sym typeface="Times New Roman"/>
              </a:rPr>
              <a:t>bool</a:t>
            </a:r>
            <a:endParaRPr/>
          </a:p>
          <a:p>
            <a:pPr indent="-285750" lvl="1" marL="742950" marR="0" rtl="0" algn="l">
              <a:lnSpc>
                <a:spcPct val="80000"/>
              </a:lnSpc>
              <a:spcBef>
                <a:spcPts val="320"/>
              </a:spcBef>
              <a:spcAft>
                <a:spcPts val="0"/>
              </a:spcAft>
              <a:buClr>
                <a:schemeClr val="folHlink"/>
              </a:buClr>
              <a:buSzPts val="1040"/>
              <a:buFont typeface="Noto Sans Symbols"/>
              <a:buNone/>
            </a:pPr>
            <a:r>
              <a:t/>
            </a:r>
            <a:endParaRPr b="1" i="0" sz="1600" u="none" cap="none" strike="noStrike">
              <a:solidFill>
                <a:schemeClr val="lt1"/>
              </a:solidFill>
              <a:latin typeface="Times New Roman"/>
              <a:ea typeface="Times New Roman"/>
              <a:cs typeface="Times New Roman"/>
              <a:sym typeface="Times New Roman"/>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template&lt;class In, class Pred&gt;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In find_if(In first, In last, Pred pred)</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while (first!=last &amp;&amp; !pred(*first)) ++first;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return first;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200"/>
              </a:spcBef>
              <a:spcAft>
                <a:spcPts val="0"/>
              </a:spcAft>
              <a:buClr>
                <a:schemeClr val="folHlink"/>
              </a:buClr>
              <a:buSzPts val="650"/>
              <a:buFont typeface="Noto Sans Symbols"/>
              <a:buNone/>
            </a:pPr>
            <a:r>
              <a:t/>
            </a:r>
            <a:endParaRPr b="1" i="0" sz="1000" u="none" cap="none" strike="noStrike">
              <a:solidFill>
                <a:schemeClr val="lt1"/>
              </a:solidFill>
              <a:latin typeface="Times New Roman"/>
              <a:ea typeface="Times New Roman"/>
              <a:cs typeface="Times New Roman"/>
              <a:sym typeface="Times New Roman"/>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void f(vector&lt;int&gt;&amp; v)</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vector&lt;int&gt;::iterator p = find_if(v.begin(),v.end,Odd());</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if (p!=v.end()) { /* </a:t>
            </a:r>
            <a:r>
              <a:rPr b="0" i="1" lang="en-US" sz="2000" u="none" cap="none" strike="noStrike">
                <a:solidFill>
                  <a:schemeClr val="lt1"/>
                </a:solidFill>
                <a:latin typeface="Times New Roman"/>
                <a:ea typeface="Times New Roman"/>
                <a:cs typeface="Times New Roman"/>
                <a:sym typeface="Times New Roman"/>
              </a:rPr>
              <a:t>we found an odd number </a:t>
            </a:r>
            <a:r>
              <a:rPr b="1" i="0" lang="en-US" sz="2000" u="none" cap="none" strike="noStrike">
                <a:solidFill>
                  <a:schemeClr val="lt1"/>
                </a:solidFill>
                <a:latin typeface="Times New Roman"/>
                <a:ea typeface="Times New Roman"/>
                <a:cs typeface="Times New Roman"/>
                <a:sym typeface="Times New Roman"/>
              </a:rPr>
              <a:t>*/ }</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0"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p:txBody>
      </p:sp>
      <p:sp>
        <p:nvSpPr>
          <p:cNvPr id="406" name="Google Shape;406;p3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07" name="Google Shape;407;p37"/>
          <p:cNvSpPr txBox="1"/>
          <p:nvPr/>
        </p:nvSpPr>
        <p:spPr>
          <a:xfrm>
            <a:off x="7391400" y="3352800"/>
            <a:ext cx="1447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 predicate</a:t>
            </a:r>
            <a:endParaRPr/>
          </a:p>
        </p:txBody>
      </p:sp>
      <p:cxnSp>
        <p:nvCxnSpPr>
          <p:cNvPr id="408" name="Google Shape;408;p37"/>
          <p:cNvCxnSpPr/>
          <p:nvPr/>
        </p:nvCxnSpPr>
        <p:spPr>
          <a:xfrm flipH="1">
            <a:off x="6858000" y="3657600"/>
            <a:ext cx="838200" cy="1447800"/>
          </a:xfrm>
          <a:prstGeom prst="straightConnector1">
            <a:avLst/>
          </a:prstGeom>
          <a:noFill/>
          <a:ln cap="flat" cmpd="sng" w="12700">
            <a:solidFill>
              <a:srgbClr val="FF0000"/>
            </a:solidFill>
            <a:prstDash val="solid"/>
            <a:miter lim="800000"/>
            <a:headEnd len="med" w="med" type="none"/>
            <a:tailEnd len="med" w="med" type="stealth"/>
          </a:ln>
        </p:spPr>
      </p:cxnSp>
      <p:sp>
        <p:nvSpPr>
          <p:cNvPr id="409" name="Google Shape;409;p3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10" name="Google Shape;410;p3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Predicates</a:t>
            </a:r>
            <a:endParaRPr/>
          </a:p>
        </p:txBody>
      </p:sp>
      <p:sp>
        <p:nvSpPr>
          <p:cNvPr id="416" name="Google Shape;416;p38"/>
          <p:cNvSpPr txBox="1"/>
          <p:nvPr>
            <p:ph idx="1" type="body"/>
          </p:nvPr>
        </p:nvSpPr>
        <p:spPr>
          <a:xfrm>
            <a:off x="381000" y="10668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 predicate (of one argument) is a function or a function object that takes an argument and returns a </a:t>
            </a:r>
            <a:r>
              <a:rPr b="1" i="0" lang="en-US" sz="2400" u="none">
                <a:solidFill>
                  <a:schemeClr val="lt1"/>
                </a:solidFill>
                <a:latin typeface="Times New Roman"/>
                <a:ea typeface="Times New Roman"/>
                <a:cs typeface="Times New Roman"/>
                <a:sym typeface="Times New Roman"/>
              </a:rPr>
              <a:t>bool</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example</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A function</a:t>
            </a:r>
            <a:endParaRPr/>
          </a:p>
          <a:p>
            <a:pPr indent="-228600" lvl="2" marL="1143000" marR="0" rtl="0" algn="l">
              <a:lnSpc>
                <a:spcPct val="9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bool odd(int i) { return i%2; } // </a:t>
            </a:r>
            <a:r>
              <a:rPr b="1" i="1" lang="en-US" sz="2000" u="none" cap="none" strike="noStrike">
                <a:solidFill>
                  <a:schemeClr val="lt1"/>
                </a:solidFill>
                <a:latin typeface="Times New Roman"/>
                <a:ea typeface="Times New Roman"/>
                <a:cs typeface="Times New Roman"/>
                <a:sym typeface="Times New Roman"/>
              </a:rPr>
              <a:t>% </a:t>
            </a:r>
            <a:r>
              <a:rPr b="0" i="1" lang="en-US" sz="2000" u="none" cap="none" strike="noStrike">
                <a:solidFill>
                  <a:schemeClr val="lt1"/>
                </a:solidFill>
                <a:latin typeface="Times New Roman"/>
                <a:ea typeface="Times New Roman"/>
                <a:cs typeface="Times New Roman"/>
                <a:sym typeface="Times New Roman"/>
              </a:rPr>
              <a:t>is the remainder (modulo) operator</a:t>
            </a:r>
            <a:endParaRPr/>
          </a:p>
          <a:p>
            <a:pPr indent="-228600" lvl="2" marL="1143000" marR="0" rtl="0" algn="l">
              <a:lnSpc>
                <a:spcPct val="9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odd(7);			        // </a:t>
            </a:r>
            <a:r>
              <a:rPr b="0" i="1" lang="en-US" sz="2000" u="none" cap="none" strike="noStrike">
                <a:solidFill>
                  <a:schemeClr val="lt1"/>
                </a:solidFill>
                <a:latin typeface="Times New Roman"/>
                <a:ea typeface="Times New Roman"/>
                <a:cs typeface="Times New Roman"/>
                <a:sym typeface="Times New Roman"/>
              </a:rPr>
              <a:t>call</a:t>
            </a:r>
            <a:r>
              <a:rPr b="1" i="1" lang="en-US" sz="2000" u="none" cap="none" strike="noStrike">
                <a:solidFill>
                  <a:schemeClr val="lt1"/>
                </a:solidFill>
                <a:latin typeface="Times New Roman"/>
                <a:ea typeface="Times New Roman"/>
                <a:cs typeface="Times New Roman"/>
                <a:sym typeface="Times New Roman"/>
              </a:rPr>
              <a:t> odd</a:t>
            </a:r>
            <a:r>
              <a:rPr b="0" i="1" lang="en-US" sz="2000" u="none" cap="none" strike="noStrike">
                <a:solidFill>
                  <a:schemeClr val="lt1"/>
                </a:solidFill>
                <a:latin typeface="Times New Roman"/>
                <a:ea typeface="Times New Roman"/>
                <a:cs typeface="Times New Roman"/>
                <a:sym typeface="Times New Roman"/>
              </a:rPr>
              <a:t>: is 7 odd</a:t>
            </a:r>
            <a:r>
              <a:rPr b="0" i="1" lang="en-US" sz="1800" u="none" cap="none" strike="noStrike">
                <a:solidFill>
                  <a:schemeClr val="lt1"/>
                </a:solidFill>
                <a:latin typeface="Times New Roman"/>
                <a:ea typeface="Times New Roman"/>
                <a:cs typeface="Times New Roman"/>
                <a:sym typeface="Times New Roman"/>
              </a:rPr>
              <a:t>?</a:t>
            </a:r>
            <a:endParaRPr/>
          </a:p>
          <a:p>
            <a:pPr indent="-228600" lvl="2" marL="1143000" marR="0" rtl="0" algn="l">
              <a:lnSpc>
                <a:spcPct val="90000"/>
              </a:lnSpc>
              <a:spcBef>
                <a:spcPts val="360"/>
              </a:spcBef>
              <a:spcAft>
                <a:spcPts val="0"/>
              </a:spcAft>
              <a:buClr>
                <a:schemeClr val="hlink"/>
              </a:buClr>
              <a:buSzPts val="1170"/>
              <a:buFont typeface="Noto Sans Symbols"/>
              <a:buNone/>
            </a:pPr>
            <a:r>
              <a:t/>
            </a:r>
            <a:endParaRPr b="0" i="0" sz="1800" u="none" cap="none" strike="noStrike">
              <a:solidFill>
                <a:schemeClr val="lt1"/>
              </a:solidFill>
              <a:latin typeface="Times New Roman"/>
              <a:ea typeface="Times New Roman"/>
              <a:cs typeface="Times New Roman"/>
              <a:sym typeface="Times New Roman"/>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A function object</a:t>
            </a:r>
            <a:endParaRPr/>
          </a:p>
          <a:p>
            <a:pPr indent="-228600" lvl="2" marL="1143000" marR="0" rtl="0" algn="l">
              <a:lnSpc>
                <a:spcPct val="9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struct Odd {</a:t>
            </a:r>
            <a:endParaRPr/>
          </a:p>
          <a:p>
            <a:pPr indent="-228600" lvl="2" marL="1143000" marR="0" rtl="0" algn="l">
              <a:lnSpc>
                <a:spcPct val="9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bool operator()(int i) const { return i%2; }</a:t>
            </a:r>
            <a:endParaRPr b="0" i="0" sz="2000" u="none" cap="none" strike="noStrike">
              <a:solidFill>
                <a:schemeClr val="lt1"/>
              </a:solidFill>
              <a:latin typeface="Times New Roman"/>
              <a:ea typeface="Times New Roman"/>
              <a:cs typeface="Times New Roman"/>
              <a:sym typeface="Times New Roman"/>
            </a:endParaRPr>
          </a:p>
          <a:p>
            <a:pPr indent="-228600" lvl="2" marL="1143000" marR="0" rtl="0" algn="l">
              <a:lnSpc>
                <a:spcPct val="9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28600" lvl="2" marL="1143000" marR="0" rtl="0" algn="l">
              <a:lnSpc>
                <a:spcPct val="9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Odd odd;	// </a:t>
            </a:r>
            <a:r>
              <a:rPr b="0" i="1" lang="en-US" sz="2000" u="none" cap="none" strike="noStrike">
                <a:solidFill>
                  <a:schemeClr val="lt1"/>
                </a:solidFill>
                <a:latin typeface="Times New Roman"/>
                <a:ea typeface="Times New Roman"/>
                <a:cs typeface="Times New Roman"/>
                <a:sym typeface="Times New Roman"/>
              </a:rPr>
              <a:t>make an object</a:t>
            </a:r>
            <a:r>
              <a:rPr b="1" i="1" lang="en-US" sz="2000" u="none" cap="none" strike="noStrike">
                <a:solidFill>
                  <a:schemeClr val="lt1"/>
                </a:solidFill>
                <a:latin typeface="Times New Roman"/>
                <a:ea typeface="Times New Roman"/>
                <a:cs typeface="Times New Roman"/>
                <a:sym typeface="Times New Roman"/>
              </a:rPr>
              <a:t> odd </a:t>
            </a:r>
            <a:r>
              <a:rPr b="0" i="1" lang="en-US" sz="2000" u="none" cap="none" strike="noStrike">
                <a:solidFill>
                  <a:schemeClr val="lt1"/>
                </a:solidFill>
                <a:latin typeface="Times New Roman"/>
                <a:ea typeface="Times New Roman"/>
                <a:cs typeface="Times New Roman"/>
                <a:sym typeface="Times New Roman"/>
              </a:rPr>
              <a:t>of type</a:t>
            </a:r>
            <a:r>
              <a:rPr b="1" i="1" lang="en-US" sz="2000" u="none" cap="none" strike="noStrike">
                <a:solidFill>
                  <a:schemeClr val="lt1"/>
                </a:solidFill>
                <a:latin typeface="Times New Roman"/>
                <a:ea typeface="Times New Roman"/>
                <a:cs typeface="Times New Roman"/>
                <a:sym typeface="Times New Roman"/>
              </a:rPr>
              <a:t> Odd</a:t>
            </a:r>
            <a:endParaRPr/>
          </a:p>
          <a:p>
            <a:pPr indent="-228600" lvl="2" marL="1143000" marR="0" rtl="0" algn="l">
              <a:lnSpc>
                <a:spcPct val="90000"/>
              </a:lnSpc>
              <a:spcBef>
                <a:spcPts val="400"/>
              </a:spcBef>
              <a:spcAft>
                <a:spcPts val="0"/>
              </a:spcAft>
              <a:buClr>
                <a:schemeClr va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odd(7);		// </a:t>
            </a:r>
            <a:r>
              <a:rPr b="0" i="1" lang="en-US" sz="2000" u="none" cap="none" strike="noStrike">
                <a:solidFill>
                  <a:schemeClr val="lt1"/>
                </a:solidFill>
                <a:latin typeface="Times New Roman"/>
                <a:ea typeface="Times New Roman"/>
                <a:cs typeface="Times New Roman"/>
                <a:sym typeface="Times New Roman"/>
              </a:rPr>
              <a:t>call </a:t>
            </a:r>
            <a:r>
              <a:rPr b="1" i="1" lang="en-US" sz="2000" u="none" cap="none" strike="noStrike">
                <a:solidFill>
                  <a:schemeClr val="lt1"/>
                </a:solidFill>
                <a:latin typeface="Times New Roman"/>
                <a:ea typeface="Times New Roman"/>
                <a:cs typeface="Times New Roman"/>
                <a:sym typeface="Times New Roman"/>
              </a:rPr>
              <a:t>odd</a:t>
            </a:r>
            <a:r>
              <a:rPr b="0" i="1" lang="en-US" sz="2000" u="none" cap="none" strike="noStrike">
                <a:solidFill>
                  <a:schemeClr val="lt1"/>
                </a:solidFill>
                <a:latin typeface="Times New Roman"/>
                <a:ea typeface="Times New Roman"/>
                <a:cs typeface="Times New Roman"/>
                <a:sym typeface="Times New Roman"/>
              </a:rPr>
              <a:t>: is 7 odd?</a:t>
            </a:r>
            <a:endParaRPr/>
          </a:p>
          <a:p>
            <a:pPr indent="-260350" lvl="0" marL="342900" marR="0" rtl="0" algn="l">
              <a:spcBef>
                <a:spcPts val="400"/>
              </a:spcBef>
              <a:spcAft>
                <a:spcPts val="0"/>
              </a:spcAft>
              <a:buClr>
                <a:schemeClr val="hlink"/>
              </a:buClr>
              <a:buSzPts val="1300"/>
              <a:buFont typeface="Noto Sans Symbols"/>
              <a:buNone/>
            </a:pPr>
            <a:r>
              <a:t/>
            </a:r>
            <a:endParaRPr b="0" i="1" sz="2000" u="none" cap="none" strike="noStrike">
              <a:solidFill>
                <a:schemeClr val="lt1"/>
              </a:solidFill>
              <a:latin typeface="Times New Roman"/>
              <a:ea typeface="Times New Roman"/>
              <a:cs typeface="Times New Roman"/>
              <a:sym typeface="Times New Roman"/>
            </a:endParaRPr>
          </a:p>
        </p:txBody>
      </p:sp>
      <p:sp>
        <p:nvSpPr>
          <p:cNvPr id="417" name="Google Shape;417;p3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18" name="Google Shape;418;p3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19" name="Google Shape;419;p3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Function objects</a:t>
            </a:r>
            <a:endParaRPr/>
          </a:p>
        </p:txBody>
      </p:sp>
      <p:sp>
        <p:nvSpPr>
          <p:cNvPr id="425" name="Google Shape;425;p39"/>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080"/>
              <a:buFont typeface="Noto Sans Symbols"/>
              <a:buChar char="■"/>
            </a:pPr>
            <a:r>
              <a:rPr b="0" i="0" lang="en-US" sz="3200" u="none">
                <a:solidFill>
                  <a:schemeClr val="lt1"/>
                </a:solidFill>
                <a:latin typeface="Times New Roman"/>
                <a:ea typeface="Times New Roman"/>
                <a:cs typeface="Times New Roman"/>
                <a:sym typeface="Times New Roman"/>
              </a:rPr>
              <a:t>A concrete example using state</a:t>
            </a:r>
            <a:endParaRPr/>
          </a:p>
          <a:p>
            <a:pPr indent="-268605" lvl="0" marL="342900" marR="0" rtl="0" algn="l">
              <a:lnSpc>
                <a:spcPct val="10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template&lt;class T&gt; struct Less_than {</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T val;	// </a:t>
            </a:r>
            <a:r>
              <a:rPr b="0" i="1" lang="en-US" sz="2000" u="none" cap="none" strike="noStrike">
                <a:solidFill>
                  <a:schemeClr val="lt1"/>
                </a:solidFill>
                <a:latin typeface="Times New Roman"/>
                <a:ea typeface="Times New Roman"/>
                <a:cs typeface="Times New Roman"/>
                <a:sym typeface="Times New Roman"/>
              </a:rPr>
              <a:t>value to compare with</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Less_than(T&amp; x) :val(x) { }</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bool operator()(const T&amp; x) const { return x &lt; val; }</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100000"/>
              </a:lnSpc>
              <a:spcBef>
                <a:spcPts val="400"/>
              </a:spcBef>
              <a:spcAft>
                <a:spcPts val="0"/>
              </a:spcAft>
              <a:buClr>
                <a:schemeClr val="folHlink"/>
              </a:buClr>
              <a:buSzPts val="1300"/>
              <a:buFont typeface="Noto Sans Symbols"/>
              <a:buNone/>
            </a:pPr>
            <a:r>
              <a:t/>
            </a:r>
            <a:endParaRPr b="1" i="0" sz="2000" u="none" cap="none" strike="noStrike">
              <a:solidFill>
                <a:schemeClr val="lt1"/>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a:t>
            </a:r>
            <a:r>
              <a:rPr b="0" i="1" lang="en-US" sz="2000" u="none" cap="none" strike="noStrike">
                <a:solidFill>
                  <a:schemeClr val="lt1"/>
                </a:solidFill>
                <a:latin typeface="Times New Roman"/>
                <a:ea typeface="Times New Roman"/>
                <a:cs typeface="Times New Roman"/>
                <a:sym typeface="Times New Roman"/>
              </a:rPr>
              <a:t>find x&lt;43 in vector&lt;int&gt; :</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p=find_if(v.begin(), v.end(), Less_than(43)); </a:t>
            </a:r>
            <a:endParaRPr/>
          </a:p>
          <a:p>
            <a:pPr indent="-285750" lvl="1" marL="742950" marR="0" rtl="0" algn="l">
              <a:lnSpc>
                <a:spcPct val="100000"/>
              </a:lnSpc>
              <a:spcBef>
                <a:spcPts val="400"/>
              </a:spcBef>
              <a:spcAft>
                <a:spcPts val="0"/>
              </a:spcAft>
              <a:buClr>
                <a:schemeClr val="folHlink"/>
              </a:buClr>
              <a:buSzPts val="1300"/>
              <a:buFont typeface="Noto Sans Symbols"/>
              <a:buNone/>
            </a:pPr>
            <a:r>
              <a:t/>
            </a:r>
            <a:endParaRPr b="0" i="1" sz="2000" u="none" cap="none" strike="noStrike">
              <a:solidFill>
                <a:schemeClr val="lt1"/>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a:t>
            </a:r>
            <a:r>
              <a:rPr b="0" i="1" lang="en-US" sz="2000" u="none" cap="none" strike="noStrike">
                <a:solidFill>
                  <a:schemeClr val="lt1"/>
                </a:solidFill>
                <a:latin typeface="Times New Roman"/>
                <a:ea typeface="Times New Roman"/>
                <a:cs typeface="Times New Roman"/>
                <a:sym typeface="Times New Roman"/>
              </a:rPr>
              <a:t>find x&lt;</a:t>
            </a:r>
            <a:r>
              <a:rPr b="0" i="0" lang="en-US" sz="2000" u="none" cap="none" strike="noStrike">
                <a:solidFill>
                  <a:schemeClr val="lt1"/>
                </a:solidFill>
                <a:latin typeface="Times New Roman"/>
                <a:ea typeface="Times New Roman"/>
                <a:cs typeface="Times New Roman"/>
                <a:sym typeface="Times New Roman"/>
              </a:rPr>
              <a:t>"perfection" </a:t>
            </a:r>
            <a:r>
              <a:rPr b="0" i="1" lang="en-US" sz="2000" u="none" cap="none" strike="noStrike">
                <a:solidFill>
                  <a:schemeClr val="lt1"/>
                </a:solidFill>
                <a:latin typeface="Times New Roman"/>
                <a:ea typeface="Times New Roman"/>
                <a:cs typeface="Times New Roman"/>
                <a:sym typeface="Times New Roman"/>
              </a:rPr>
              <a:t>in list&lt;string&gt;:</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q=find_if(ls.begin(), ls.end(), Less_than("perfection")); </a:t>
            </a:r>
            <a:endParaRPr b="0" i="1" sz="2000" u="none" cap="none" strike="noStrike">
              <a:solidFill>
                <a:schemeClr val="lt1"/>
              </a:solidFill>
              <a:latin typeface="Times New Roman"/>
              <a:ea typeface="Times New Roman"/>
              <a:cs typeface="Times New Roman"/>
              <a:sym typeface="Times New Roman"/>
            </a:endParaRPr>
          </a:p>
          <a:p>
            <a:pPr indent="-260350" lvl="0" marL="342900" marR="0" rtl="0" algn="l">
              <a:spcBef>
                <a:spcPts val="400"/>
              </a:spcBef>
              <a:spcAft>
                <a:spcPts val="0"/>
              </a:spcAft>
              <a:buClr>
                <a:schemeClr val="hlink"/>
              </a:buClr>
              <a:buSzPts val="1300"/>
              <a:buFont typeface="Noto Sans Symbols"/>
              <a:buNone/>
            </a:pPr>
            <a:r>
              <a:t/>
            </a:r>
            <a:endParaRPr b="0" i="1" sz="2000" u="none" cap="none" strike="noStrike">
              <a:solidFill>
                <a:schemeClr val="lt1"/>
              </a:solidFill>
              <a:latin typeface="Times New Roman"/>
              <a:ea typeface="Times New Roman"/>
              <a:cs typeface="Times New Roman"/>
              <a:sym typeface="Times New Roman"/>
            </a:endParaRPr>
          </a:p>
        </p:txBody>
      </p:sp>
      <p:sp>
        <p:nvSpPr>
          <p:cNvPr id="426" name="Google Shape;426;p3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27" name="Google Shape;427;p3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28" name="Google Shape;428;p3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ph type="title"/>
          </p:nvPr>
        </p:nvSpPr>
        <p:spPr>
          <a:xfrm>
            <a:off x="304800" y="228600"/>
            <a:ext cx="8534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Function objects</a:t>
            </a:r>
            <a:endParaRPr/>
          </a:p>
        </p:txBody>
      </p:sp>
      <p:sp>
        <p:nvSpPr>
          <p:cNvPr id="434" name="Google Shape;434;p40"/>
          <p:cNvSpPr txBox="1"/>
          <p:nvPr>
            <p:ph idx="1" type="body"/>
          </p:nvPr>
        </p:nvSpPr>
        <p:spPr>
          <a:xfrm>
            <a:off x="381000" y="1295400"/>
            <a:ext cx="8305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 very efficient technique</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inlining very easy</a:t>
            </a:r>
            <a:endParaRPr/>
          </a:p>
          <a:p>
            <a:pPr indent="-228600" lvl="2" marL="1143000" marR="0" rtl="0" algn="l">
              <a:lnSpc>
                <a:spcPct val="10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and effective with current compilers</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Faster than equivalent function</a:t>
            </a:r>
            <a:endParaRPr/>
          </a:p>
          <a:p>
            <a:pPr indent="-228600" lvl="2" marL="1143000" marR="0" rtl="0" algn="l">
              <a:lnSpc>
                <a:spcPct val="10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And sometimes you can’t write an equivalent function</a:t>
            </a:r>
            <a:endParaRPr/>
          </a:p>
          <a:p>
            <a:pPr indent="-342900" lvl="0" marL="342900" marR="0" rtl="0" algn="l">
              <a:lnSpc>
                <a:spcPct val="10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The main method of policy parameterization in the STL</a:t>
            </a:r>
            <a:endParaRPr/>
          </a:p>
          <a:p>
            <a:pPr indent="-342900" lvl="0" marL="342900" marR="0" rtl="0" algn="l">
              <a:lnSpc>
                <a:spcPct val="10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Key to emulating functional programming techniques in C++</a:t>
            </a:r>
            <a:endParaRPr/>
          </a:p>
        </p:txBody>
      </p:sp>
      <p:sp>
        <p:nvSpPr>
          <p:cNvPr id="435" name="Google Shape;435;p4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36" name="Google Shape;436;p4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37" name="Google Shape;437;p4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Policy parameterization</a:t>
            </a:r>
            <a:endParaRPr/>
          </a:p>
        </p:txBody>
      </p:sp>
      <p:sp>
        <p:nvSpPr>
          <p:cNvPr id="443" name="Google Shape;443;p41"/>
          <p:cNvSpPr txBox="1"/>
          <p:nvPr>
            <p:ph idx="1" type="body"/>
          </p:nvPr>
        </p:nvSpPr>
        <p:spPr>
          <a:xfrm>
            <a:off x="4572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Whenever you have a useful algorithm, you eventually want to parameterize it by a “policy”.</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For example, we need to parameterize sort by the comparison criteria</a:t>
            </a:r>
            <a:endParaRPr/>
          </a:p>
          <a:p>
            <a:pPr indent="-342900" lvl="0" marL="342900" marR="0" rtl="0" algn="l">
              <a:lnSpc>
                <a:spcPct val="10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struct Record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name;		// </a:t>
            </a:r>
            <a:r>
              <a:rPr b="0" i="1" lang="en-US" sz="2000" u="none">
                <a:solidFill>
                  <a:schemeClr val="lt1"/>
                </a:solidFill>
                <a:latin typeface="Times New Roman"/>
                <a:ea typeface="Times New Roman"/>
                <a:cs typeface="Times New Roman"/>
                <a:sym typeface="Times New Roman"/>
              </a:rPr>
              <a:t>standard string for ease of use</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char addr[24];	// </a:t>
            </a:r>
            <a:r>
              <a:rPr b="0" i="1" lang="en-US" sz="2000" u="none">
                <a:solidFill>
                  <a:schemeClr val="lt1"/>
                </a:solidFill>
                <a:latin typeface="Times New Roman"/>
                <a:ea typeface="Times New Roman"/>
                <a:cs typeface="Times New Roman"/>
                <a:sym typeface="Times New Roman"/>
              </a:rPr>
              <a:t>old C-style string to match database layout</a:t>
            </a:r>
            <a:endParaRPr/>
          </a:p>
          <a:p>
            <a:pPr indent="-342900" lvl="0" marL="342900" marR="0" rtl="0" algn="l">
              <a:lnSpc>
                <a:spcPct val="10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20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vector&lt;Record&gt; vr;</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sort(vr.begin(), vr.end(), Cmp_by_name());	// </a:t>
            </a:r>
            <a:r>
              <a:rPr b="0" i="1" lang="en-US" sz="2000" u="none">
                <a:solidFill>
                  <a:schemeClr val="lt1"/>
                </a:solidFill>
                <a:latin typeface="Times New Roman"/>
                <a:ea typeface="Times New Roman"/>
                <a:cs typeface="Times New Roman"/>
                <a:sym typeface="Times New Roman"/>
              </a:rPr>
              <a:t>sort by</a:t>
            </a:r>
            <a:r>
              <a:rPr b="1" i="1" lang="en-US" sz="2000" u="none">
                <a:solidFill>
                  <a:schemeClr val="lt1"/>
                </a:solidFill>
                <a:latin typeface="Times New Roman"/>
                <a:ea typeface="Times New Roman"/>
                <a:cs typeface="Times New Roman"/>
                <a:sym typeface="Times New Roman"/>
              </a:rPr>
              <a:t> name</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sort(vr.begin(), vr.end(), Cmp_by_addr());	// </a:t>
            </a:r>
            <a:r>
              <a:rPr b="0" i="1" lang="en-US" sz="2000" u="none">
                <a:solidFill>
                  <a:schemeClr val="lt1"/>
                </a:solidFill>
                <a:latin typeface="Times New Roman"/>
                <a:ea typeface="Times New Roman"/>
                <a:cs typeface="Times New Roman"/>
                <a:sym typeface="Times New Roman"/>
              </a:rPr>
              <a:t>sort by</a:t>
            </a:r>
            <a:r>
              <a:rPr b="1" i="1" lang="en-US" sz="2000" u="none">
                <a:solidFill>
                  <a:schemeClr val="lt1"/>
                </a:solidFill>
                <a:latin typeface="Times New Roman"/>
                <a:ea typeface="Times New Roman"/>
                <a:cs typeface="Times New Roman"/>
                <a:sym typeface="Times New Roman"/>
              </a:rPr>
              <a:t> addr</a:t>
            </a:r>
            <a:endParaRPr/>
          </a:p>
        </p:txBody>
      </p:sp>
      <p:sp>
        <p:nvSpPr>
          <p:cNvPr id="444" name="Google Shape;444;p4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45" name="Google Shape;445;p4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46" name="Google Shape;446;p4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Comparisons</a:t>
            </a:r>
            <a:endParaRPr/>
          </a:p>
        </p:txBody>
      </p:sp>
      <p:sp>
        <p:nvSpPr>
          <p:cNvPr id="452" name="Google Shape;452;p42"/>
          <p:cNvSpPr txBox="1"/>
          <p:nvPr>
            <p:ph idx="1" type="body"/>
          </p:nvPr>
        </p:nvSpPr>
        <p:spPr>
          <a:xfrm>
            <a:off x="4572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Different comparisons for</a:t>
            </a:r>
            <a:r>
              <a:rPr b="1" i="1" lang="en-US" sz="2000" u="none">
                <a:solidFill>
                  <a:schemeClr val="lt1"/>
                </a:solidFill>
                <a:latin typeface="Times New Roman"/>
                <a:ea typeface="Times New Roman"/>
                <a:cs typeface="Times New Roman"/>
                <a:sym typeface="Times New Roman"/>
              </a:rPr>
              <a:t> Rec </a:t>
            </a:r>
            <a:r>
              <a:rPr b="0" i="1" lang="en-US" sz="2000" u="none">
                <a:solidFill>
                  <a:schemeClr val="lt1"/>
                </a:solidFill>
                <a:latin typeface="Times New Roman"/>
                <a:ea typeface="Times New Roman"/>
                <a:cs typeface="Times New Roman"/>
                <a:sym typeface="Times New Roman"/>
              </a:rPr>
              <a:t>objects</a:t>
            </a:r>
            <a:r>
              <a:rPr b="1"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struct  Cmp_by_name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bool operator()(const Rec&amp; a, const Rec&amp; b) const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return a.name &lt; b.name; } 	// </a:t>
            </a:r>
            <a:r>
              <a:rPr b="0" i="1" lang="en-US" sz="2000" u="none">
                <a:solidFill>
                  <a:schemeClr val="lt1"/>
                </a:solidFill>
                <a:latin typeface="Times New Roman"/>
                <a:ea typeface="Times New Roman"/>
                <a:cs typeface="Times New Roman"/>
                <a:sym typeface="Times New Roman"/>
              </a:rPr>
              <a:t>look at the name field of Rec</a:t>
            </a:r>
            <a:endParaRPr b="0"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struct  Cmp_by_addr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bool operator()(const Rec&amp; a, const Rec&amp; b) const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return 0 &lt; strncmp(a.addr, b.addr, 24); }	// </a:t>
            </a:r>
            <a:r>
              <a:rPr b="0" i="1" lang="en-US" sz="2000" u="none">
                <a:solidFill>
                  <a:schemeClr val="lt1"/>
                </a:solidFill>
                <a:latin typeface="Times New Roman"/>
                <a:ea typeface="Times New Roman"/>
                <a:cs typeface="Times New Roman"/>
                <a:sym typeface="Times New Roman"/>
              </a:rPr>
              <a:t>correct?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note how the comparison function objects are used to hide ugly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and error-prone code</a:t>
            </a:r>
            <a:r>
              <a:rPr b="1" i="1" lang="en-US" sz="2000" u="none">
                <a:solidFill>
                  <a:schemeClr val="lt1"/>
                </a:solidFill>
                <a:latin typeface="Times New Roman"/>
                <a:ea typeface="Times New Roman"/>
                <a:cs typeface="Times New Roman"/>
                <a:sym typeface="Times New Roman"/>
              </a:rPr>
              <a:t> </a:t>
            </a:r>
            <a:endParaRPr/>
          </a:p>
          <a:p>
            <a:pPr indent="-260350" lvl="0" marL="342900" marR="0" rtl="0" algn="l">
              <a:spcBef>
                <a:spcPts val="400"/>
              </a:spcBef>
              <a:spcAft>
                <a:spcPts val="0"/>
              </a:spcAft>
              <a:buClr>
                <a:schemeClr val="hlink"/>
              </a:buClr>
              <a:buSzPts val="1300"/>
              <a:buFont typeface="Noto Sans Symbols"/>
              <a:buNone/>
            </a:pPr>
            <a:r>
              <a:t/>
            </a:r>
            <a:endParaRPr b="1" i="1" sz="2000" u="none">
              <a:solidFill>
                <a:schemeClr val="lt1"/>
              </a:solidFill>
              <a:latin typeface="Times New Roman"/>
              <a:ea typeface="Times New Roman"/>
              <a:cs typeface="Times New Roman"/>
              <a:sym typeface="Times New Roman"/>
            </a:endParaRPr>
          </a:p>
        </p:txBody>
      </p:sp>
      <p:sp>
        <p:nvSpPr>
          <p:cNvPr id="453" name="Google Shape;453;p4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54" name="Google Shape;454;p4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55" name="Google Shape;455;p4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Common tasks</a:t>
            </a:r>
            <a:endParaRPr/>
          </a:p>
        </p:txBody>
      </p:sp>
      <p:sp>
        <p:nvSpPr>
          <p:cNvPr id="113" name="Google Shape;113;p16"/>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Collect data into containers</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Organize data</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For printing</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For fast access</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Retrieve data items</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By index </a:t>
            </a:r>
            <a:r>
              <a:rPr b="0" i="0" lang="en-US" sz="1800" u="none" cap="none" strike="noStrike">
                <a:solidFill>
                  <a:schemeClr val="lt1"/>
                </a:solidFill>
                <a:latin typeface="Times New Roman"/>
                <a:ea typeface="Times New Roman"/>
                <a:cs typeface="Times New Roman"/>
                <a:sym typeface="Times New Roman"/>
              </a:rPr>
              <a:t>(e.g., get the </a:t>
            </a:r>
            <a:r>
              <a:rPr b="1" i="0" lang="en-US" sz="1800" u="none" cap="none" strike="noStrike">
                <a:solidFill>
                  <a:schemeClr val="lt1"/>
                </a:solidFill>
                <a:latin typeface="Times New Roman"/>
                <a:ea typeface="Times New Roman"/>
                <a:cs typeface="Times New Roman"/>
                <a:sym typeface="Times New Roman"/>
              </a:rPr>
              <a:t>N</a:t>
            </a:r>
            <a:r>
              <a:rPr b="0" i="0" lang="en-US" sz="1800" u="none" cap="none" strike="noStrike">
                <a:solidFill>
                  <a:schemeClr val="lt1"/>
                </a:solidFill>
                <a:latin typeface="Times New Roman"/>
                <a:ea typeface="Times New Roman"/>
                <a:cs typeface="Times New Roman"/>
                <a:sym typeface="Times New Roman"/>
              </a:rPr>
              <a:t>th element)</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By value </a:t>
            </a:r>
            <a:r>
              <a:rPr b="0" i="0" lang="en-US" sz="1800" u="none" cap="none" strike="noStrike">
                <a:solidFill>
                  <a:schemeClr val="lt1"/>
                </a:solidFill>
                <a:latin typeface="Times New Roman"/>
                <a:ea typeface="Times New Roman"/>
                <a:cs typeface="Times New Roman"/>
                <a:sym typeface="Times New Roman"/>
              </a:rPr>
              <a:t>(e.g., get the first element with the value </a:t>
            </a:r>
            <a:r>
              <a:rPr b="1" i="0" lang="en-US" sz="1800" u="none" cap="none" strike="noStrike">
                <a:solidFill>
                  <a:schemeClr val="lt1"/>
                </a:solidFill>
                <a:latin typeface="Times New Roman"/>
                <a:ea typeface="Times New Roman"/>
                <a:cs typeface="Times New Roman"/>
                <a:sym typeface="Times New Roman"/>
              </a:rPr>
              <a:t>"Chocolate"</a:t>
            </a:r>
            <a:r>
              <a:rPr b="0" i="0" lang="en-US" sz="18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By properties </a:t>
            </a:r>
            <a:r>
              <a:rPr b="0" i="0" lang="en-US" sz="1800" u="none" cap="none" strike="noStrike">
                <a:solidFill>
                  <a:schemeClr val="lt1"/>
                </a:solidFill>
                <a:latin typeface="Times New Roman"/>
                <a:ea typeface="Times New Roman"/>
                <a:cs typeface="Times New Roman"/>
                <a:sym typeface="Times New Roman"/>
              </a:rPr>
              <a:t>(e.g., get the first elements where “</a:t>
            </a:r>
            <a:r>
              <a:rPr b="1" i="0" lang="en-US" sz="1800" u="none" cap="none" strike="noStrike">
                <a:solidFill>
                  <a:schemeClr val="lt1"/>
                </a:solidFill>
                <a:latin typeface="Times New Roman"/>
                <a:ea typeface="Times New Roman"/>
                <a:cs typeface="Times New Roman"/>
                <a:sym typeface="Times New Roman"/>
              </a:rPr>
              <a:t>age&lt;64</a:t>
            </a:r>
            <a:r>
              <a:rPr b="0" i="0" lang="en-US" sz="1800" u="none" cap="none" strike="noStrike">
                <a:solidFill>
                  <a:schemeClr val="lt1"/>
                </a:solidFill>
                <a:latin typeface="Times New Roman"/>
                <a:ea typeface="Times New Roman"/>
                <a:cs typeface="Times New Roman"/>
                <a:sym typeface="Times New Roman"/>
              </a:rPr>
              <a:t>”)</a:t>
            </a:r>
            <a:endParaRPr b="0" i="0" sz="2000" u="none" cap="none" strike="noStrike">
              <a:solidFill>
                <a:schemeClr val="lt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Add data</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Remove data</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Sorting and searching</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Simple numeric operations</a:t>
            </a:r>
            <a:endParaRPr/>
          </a:p>
        </p:txBody>
      </p:sp>
      <p:sp>
        <p:nvSpPr>
          <p:cNvPr id="114" name="Google Shape;114;p1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15" name="Google Shape;115;p1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16" name="Google Shape;116;p1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Policy parameterization</a:t>
            </a:r>
            <a:endParaRPr/>
          </a:p>
        </p:txBody>
      </p:sp>
      <p:sp>
        <p:nvSpPr>
          <p:cNvPr id="461" name="Google Shape;461;p43"/>
          <p:cNvSpPr txBox="1"/>
          <p:nvPr>
            <p:ph idx="1" type="body"/>
          </p:nvPr>
        </p:nvSpPr>
        <p:spPr>
          <a:xfrm>
            <a:off x="4572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Whenever you have a useful algorithm, you eventually want to parameterize it by a “policy”.</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For example, we need to parameterize sort by the comparison criteria</a:t>
            </a:r>
            <a:endParaRPr/>
          </a:p>
          <a:p>
            <a:pPr indent="-342900" lvl="0" marL="342900" marR="0" rtl="0" algn="l">
              <a:lnSpc>
                <a:spcPct val="100000"/>
              </a:lnSpc>
              <a:spcBef>
                <a:spcPts val="20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vector&lt;Record&gt; vr;</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sort(vr.begin(), vr.end(),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(const Rec&amp; a, const Rec&amp; b)</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return a.name &lt; b.name; } 	// </a:t>
            </a:r>
            <a:r>
              <a:rPr b="0" i="1" lang="en-US" sz="2000" u="none">
                <a:solidFill>
                  <a:schemeClr val="lt1"/>
                </a:solidFill>
                <a:latin typeface="Times New Roman"/>
                <a:ea typeface="Times New Roman"/>
                <a:cs typeface="Times New Roman"/>
                <a:sym typeface="Times New Roman"/>
              </a:rPr>
              <a:t>sort by</a:t>
            </a:r>
            <a:r>
              <a:rPr b="1" i="1" lang="en-US" sz="2000" u="none">
                <a:solidFill>
                  <a:schemeClr val="lt1"/>
                </a:solidFill>
                <a:latin typeface="Times New Roman"/>
                <a:ea typeface="Times New Roman"/>
                <a:cs typeface="Times New Roman"/>
                <a:sym typeface="Times New Roman"/>
              </a:rPr>
              <a:t> name</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sort(vr.begin(), vr.end(),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(const Rec&amp; a, const Rec&amp; b)</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return 0 &lt; strncmp(a.addr, b.addr, 24); }  // </a:t>
            </a:r>
            <a:r>
              <a:rPr b="0" i="1" lang="en-US" sz="2000" u="none">
                <a:solidFill>
                  <a:schemeClr val="lt1"/>
                </a:solidFill>
                <a:latin typeface="Times New Roman"/>
                <a:ea typeface="Times New Roman"/>
                <a:cs typeface="Times New Roman"/>
                <a:sym typeface="Times New Roman"/>
              </a:rPr>
              <a:t>sort by</a:t>
            </a:r>
            <a:r>
              <a:rPr b="1" i="1" lang="en-US" sz="2000" u="none">
                <a:solidFill>
                  <a:schemeClr val="lt1"/>
                </a:solidFill>
                <a:latin typeface="Times New Roman"/>
                <a:ea typeface="Times New Roman"/>
                <a:cs typeface="Times New Roman"/>
                <a:sym typeface="Times New Roman"/>
              </a:rPr>
              <a:t> addr</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p:txBody>
      </p:sp>
      <p:sp>
        <p:nvSpPr>
          <p:cNvPr id="462" name="Google Shape;462;p4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63" name="Google Shape;463;p4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64" name="Google Shape;464;p4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Policy parameterization</a:t>
            </a:r>
            <a:endParaRPr/>
          </a:p>
        </p:txBody>
      </p:sp>
      <p:sp>
        <p:nvSpPr>
          <p:cNvPr id="470" name="Google Shape;470;p44"/>
          <p:cNvSpPr txBox="1"/>
          <p:nvPr>
            <p:ph idx="1" type="body"/>
          </p:nvPr>
        </p:nvSpPr>
        <p:spPr>
          <a:xfrm>
            <a:off x="457200" y="1066800"/>
            <a:ext cx="87630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Use a named object as argument</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If you want to do something complicated</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If you feel the need for a comment</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If you want to do the same in several places</a:t>
            </a:r>
            <a:endParaRPr/>
          </a:p>
          <a:p>
            <a:pPr indent="-342900" lvl="0" marL="342900" marR="0" rtl="0" algn="l">
              <a:lnSpc>
                <a:spcPct val="10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Use a lambda expression as argument</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If what you want is short and obvious</a:t>
            </a:r>
            <a:endParaRPr/>
          </a:p>
          <a:p>
            <a:pPr indent="-342900" lvl="0" marL="342900" marR="0" rtl="0" algn="l">
              <a:lnSpc>
                <a:spcPct val="10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Choose based on clarity of code</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There are no performance differences between function objects and lambdas</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Function objects (and lambdas) tend to be faster than function arguments</a:t>
            </a:r>
            <a:endParaRPr/>
          </a:p>
        </p:txBody>
      </p:sp>
      <p:sp>
        <p:nvSpPr>
          <p:cNvPr id="471" name="Google Shape;471;p4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72" name="Google Shape;472;p4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73" name="Google Shape;473;p4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vector</a:t>
            </a:r>
            <a:endParaRPr/>
          </a:p>
        </p:txBody>
      </p:sp>
      <p:sp>
        <p:nvSpPr>
          <p:cNvPr id="479" name="Google Shape;479;p45"/>
          <p:cNvSpPr txBox="1"/>
          <p:nvPr>
            <p:ph idx="1" type="body"/>
          </p:nvPr>
        </p:nvSpPr>
        <p:spPr>
          <a:xfrm>
            <a:off x="609600" y="11430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T&gt; class vector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T* elements;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using value_type = 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using iterator = ???;	// </a:t>
            </a:r>
            <a:r>
              <a:rPr b="0" i="1" lang="en-US" sz="2000" u="none">
                <a:solidFill>
                  <a:schemeClr val="lt1"/>
                </a:solidFill>
                <a:latin typeface="Times New Roman"/>
                <a:ea typeface="Times New Roman"/>
                <a:cs typeface="Times New Roman"/>
                <a:sym typeface="Times New Roman"/>
              </a:rPr>
              <a:t>the type of an iterator is implementation defined</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and it (usefully) varies (e.g. range checked iterators)</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 vector iterator could be a pointer to an element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using const_iterator = ???;</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begin();		// </a:t>
            </a:r>
            <a:r>
              <a:rPr b="0" i="1" lang="en-US" sz="2000" u="none">
                <a:solidFill>
                  <a:schemeClr val="lt1"/>
                </a:solidFill>
                <a:latin typeface="Times New Roman"/>
                <a:ea typeface="Times New Roman"/>
                <a:cs typeface="Times New Roman"/>
                <a:sym typeface="Times New Roman"/>
              </a:rPr>
              <a:t>points to first element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const_iterator begin() const;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end();		// </a:t>
            </a:r>
            <a:r>
              <a:rPr b="0" i="1" lang="en-US" sz="2000" u="none">
                <a:solidFill>
                  <a:schemeClr val="lt1"/>
                </a:solidFill>
                <a:latin typeface="Times New Roman"/>
                <a:ea typeface="Times New Roman"/>
                <a:cs typeface="Times New Roman"/>
                <a:sym typeface="Times New Roman"/>
              </a:rPr>
              <a:t>points to one beyond the last element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const_iterator end() const;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erase(iterator p);		// </a:t>
            </a:r>
            <a:r>
              <a:rPr b="0" i="1" lang="en-US" sz="2000" u="none">
                <a:solidFill>
                  <a:schemeClr val="lt1"/>
                </a:solidFill>
                <a:latin typeface="Times New Roman"/>
                <a:ea typeface="Times New Roman"/>
                <a:cs typeface="Times New Roman"/>
                <a:sym typeface="Times New Roman"/>
              </a:rPr>
              <a:t>remove element pointed to by</a:t>
            </a:r>
            <a:r>
              <a:rPr b="1" i="1" lang="en-US" sz="2000" u="none">
                <a:solidFill>
                  <a:schemeClr val="lt1"/>
                </a:solidFill>
                <a:latin typeface="Times New Roman"/>
                <a:ea typeface="Times New Roman"/>
                <a:cs typeface="Times New Roman"/>
                <a:sym typeface="Times New Roman"/>
              </a:rPr>
              <a:t>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insert(iterator p, const T&amp; v);	// </a:t>
            </a:r>
            <a:r>
              <a:rPr b="0" i="1" lang="en-US" sz="2000" u="none">
                <a:solidFill>
                  <a:schemeClr val="lt1"/>
                </a:solidFill>
                <a:latin typeface="Times New Roman"/>
                <a:ea typeface="Times New Roman"/>
                <a:cs typeface="Times New Roman"/>
                <a:sym typeface="Times New Roman"/>
              </a:rPr>
              <a:t>insert a new element </a:t>
            </a:r>
            <a:r>
              <a:rPr b="1" i="1" lang="en-US" sz="2000" u="none">
                <a:solidFill>
                  <a:schemeClr val="lt1"/>
                </a:solidFill>
                <a:latin typeface="Times New Roman"/>
                <a:ea typeface="Times New Roman"/>
                <a:cs typeface="Times New Roman"/>
                <a:sym typeface="Times New Roman"/>
              </a:rPr>
              <a:t>v</a:t>
            </a:r>
            <a:r>
              <a:rPr b="0" i="1" lang="en-US" sz="2000" u="none">
                <a:solidFill>
                  <a:schemeClr val="lt1"/>
                </a:solidFill>
                <a:latin typeface="Times New Roman"/>
                <a:ea typeface="Times New Roman"/>
                <a:cs typeface="Times New Roman"/>
                <a:sym typeface="Times New Roman"/>
              </a:rPr>
              <a:t> before</a:t>
            </a:r>
            <a:r>
              <a:rPr b="1" i="1" lang="en-US" sz="2000" u="none">
                <a:solidFill>
                  <a:schemeClr val="lt1"/>
                </a:solidFill>
                <a:latin typeface="Times New Roman"/>
                <a:ea typeface="Times New Roman"/>
                <a:cs typeface="Times New Roman"/>
                <a:sym typeface="Times New Roman"/>
              </a:rPr>
              <a:t>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480" name="Google Shape;480;p4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81" name="Google Shape;481;p4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482" name="Google Shape;482;p4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insert() into vector</a:t>
            </a:r>
            <a:endParaRPr/>
          </a:p>
        </p:txBody>
      </p:sp>
      <p:sp>
        <p:nvSpPr>
          <p:cNvPr id="488" name="Google Shape;488;p46"/>
          <p:cNvSpPr txBox="1"/>
          <p:nvPr>
            <p:ph idx="1" type="body"/>
          </p:nvPr>
        </p:nvSpPr>
        <p:spPr>
          <a:xfrm>
            <a:off x="457200" y="10668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vector&lt;int&gt;::iterator p = v.begin(); ++p; ++p; ++p;</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vector&lt;int&gt;::iterator q = p; ++q;</a:t>
            </a:r>
            <a:endParaRPr/>
          </a:p>
        </p:txBody>
      </p:sp>
      <p:sp>
        <p:nvSpPr>
          <p:cNvPr id="489" name="Google Shape;489;p4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490" name="Google Shape;490;p46"/>
          <p:cNvSpPr txBox="1"/>
          <p:nvPr/>
        </p:nvSpPr>
        <p:spPr>
          <a:xfrm>
            <a:off x="990600" y="1905000"/>
            <a:ext cx="838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6    </a:t>
            </a:r>
            <a:endParaRPr/>
          </a:p>
        </p:txBody>
      </p:sp>
      <p:sp>
        <p:nvSpPr>
          <p:cNvPr id="491" name="Google Shape;491;p46"/>
          <p:cNvSpPr txBox="1"/>
          <p:nvPr/>
        </p:nvSpPr>
        <p:spPr>
          <a:xfrm>
            <a:off x="2209800" y="2743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492" name="Google Shape;492;p46"/>
          <p:cNvSpPr txBox="1"/>
          <p:nvPr/>
        </p:nvSpPr>
        <p:spPr>
          <a:xfrm flipH="1">
            <a:off x="3124200" y="27432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493" name="Google Shape;493;p46"/>
          <p:cNvSpPr txBox="1"/>
          <p:nvPr/>
        </p:nvSpPr>
        <p:spPr>
          <a:xfrm>
            <a:off x="2667000" y="2743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494" name="Google Shape;494;p46"/>
          <p:cNvSpPr txBox="1"/>
          <p:nvPr/>
        </p:nvSpPr>
        <p:spPr>
          <a:xfrm>
            <a:off x="3505200" y="2743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495" name="Google Shape;495;p46"/>
          <p:cNvSpPr txBox="1"/>
          <p:nvPr/>
        </p:nvSpPr>
        <p:spPr>
          <a:xfrm>
            <a:off x="3962400" y="2743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496" name="Google Shape;496;p46"/>
          <p:cNvSpPr txBox="1"/>
          <p:nvPr/>
        </p:nvSpPr>
        <p:spPr>
          <a:xfrm>
            <a:off x="4419600" y="2743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sp>
        <p:nvSpPr>
          <p:cNvPr id="497" name="Google Shape;497;p46"/>
          <p:cNvSpPr txBox="1"/>
          <p:nvPr/>
        </p:nvSpPr>
        <p:spPr>
          <a:xfrm>
            <a:off x="4876800" y="2743200"/>
            <a:ext cx="1981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498" name="Google Shape;498;p46"/>
          <p:cNvCxnSpPr/>
          <p:nvPr/>
        </p:nvCxnSpPr>
        <p:spPr>
          <a:xfrm>
            <a:off x="1524000" y="2057400"/>
            <a:ext cx="6858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499" name="Google Shape;499;p46"/>
          <p:cNvSpPr txBox="1"/>
          <p:nvPr/>
        </p:nvSpPr>
        <p:spPr>
          <a:xfrm>
            <a:off x="457200" y="19050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500" name="Google Shape;500;p46"/>
          <p:cNvSpPr txBox="1"/>
          <p:nvPr/>
        </p:nvSpPr>
        <p:spPr>
          <a:xfrm>
            <a:off x="3733800" y="19812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01" name="Google Shape;501;p46"/>
          <p:cNvCxnSpPr/>
          <p:nvPr/>
        </p:nvCxnSpPr>
        <p:spPr>
          <a:xfrm flipH="1">
            <a:off x="3733800" y="2209800"/>
            <a:ext cx="228600" cy="533400"/>
          </a:xfrm>
          <a:prstGeom prst="straightConnector1">
            <a:avLst/>
          </a:prstGeom>
          <a:noFill/>
          <a:ln cap="flat" cmpd="sng" w="9525">
            <a:solidFill>
              <a:schemeClr val="lt1"/>
            </a:solidFill>
            <a:prstDash val="solid"/>
            <a:miter lim="800000"/>
            <a:headEnd len="med" w="med" type="none"/>
            <a:tailEnd len="med" w="med" type="triangle"/>
          </a:ln>
        </p:spPr>
      </p:cxnSp>
      <p:sp>
        <p:nvSpPr>
          <p:cNvPr id="502" name="Google Shape;502;p46"/>
          <p:cNvSpPr txBox="1"/>
          <p:nvPr/>
        </p:nvSpPr>
        <p:spPr>
          <a:xfrm>
            <a:off x="457200" y="3505200"/>
            <a:ext cx="76200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Times New Roman"/>
              <a:buNone/>
            </a:pPr>
            <a:r>
              <a:rPr b="1" i="0" lang="en-US" sz="2000" u="none">
                <a:solidFill>
                  <a:schemeClr val="lt1"/>
                </a:solidFill>
                <a:latin typeface="Times New Roman"/>
                <a:ea typeface="Times New Roman"/>
                <a:cs typeface="Times New Roman"/>
                <a:sym typeface="Times New Roman"/>
              </a:rPr>
              <a:t>p=v.insert(p,99);	   // </a:t>
            </a:r>
            <a:r>
              <a:rPr b="0" i="1" lang="en-US" sz="2000" u="none">
                <a:solidFill>
                  <a:schemeClr val="lt1"/>
                </a:solidFill>
                <a:latin typeface="Times New Roman"/>
                <a:ea typeface="Times New Roman"/>
                <a:cs typeface="Times New Roman"/>
                <a:sym typeface="Times New Roman"/>
              </a:rPr>
              <a:t>leaves</a:t>
            </a:r>
            <a:r>
              <a:rPr b="1" i="1" lang="en-US" sz="2000" u="none">
                <a:solidFill>
                  <a:schemeClr val="lt1"/>
                </a:solidFill>
                <a:latin typeface="Times New Roman"/>
                <a:ea typeface="Times New Roman"/>
                <a:cs typeface="Times New Roman"/>
                <a:sym typeface="Times New Roman"/>
              </a:rPr>
              <a:t> p </a:t>
            </a:r>
            <a:r>
              <a:rPr b="0" i="1" lang="en-US" sz="2000" u="none">
                <a:solidFill>
                  <a:schemeClr val="lt1"/>
                </a:solidFill>
                <a:latin typeface="Times New Roman"/>
                <a:ea typeface="Times New Roman"/>
                <a:cs typeface="Times New Roman"/>
                <a:sym typeface="Times New Roman"/>
              </a:rPr>
              <a:t>pointing at the inserted element</a:t>
            </a:r>
            <a:endParaRPr/>
          </a:p>
        </p:txBody>
      </p:sp>
      <p:sp>
        <p:nvSpPr>
          <p:cNvPr id="503" name="Google Shape;503;p46"/>
          <p:cNvSpPr txBox="1"/>
          <p:nvPr/>
        </p:nvSpPr>
        <p:spPr>
          <a:xfrm>
            <a:off x="3200400" y="1981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sp>
        <p:nvSpPr>
          <p:cNvPr id="504" name="Google Shape;504;p46"/>
          <p:cNvSpPr txBox="1"/>
          <p:nvPr/>
        </p:nvSpPr>
        <p:spPr>
          <a:xfrm>
            <a:off x="1219200" y="4419600"/>
            <a:ext cx="838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7    </a:t>
            </a:r>
            <a:endParaRPr/>
          </a:p>
        </p:txBody>
      </p:sp>
      <p:sp>
        <p:nvSpPr>
          <p:cNvPr id="505" name="Google Shape;505;p46"/>
          <p:cNvSpPr txBox="1"/>
          <p:nvPr/>
        </p:nvSpPr>
        <p:spPr>
          <a:xfrm>
            <a:off x="2438400" y="5257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506" name="Google Shape;506;p46"/>
          <p:cNvSpPr txBox="1"/>
          <p:nvPr/>
        </p:nvSpPr>
        <p:spPr>
          <a:xfrm flipH="1">
            <a:off x="3352800" y="52578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507" name="Google Shape;507;p46"/>
          <p:cNvSpPr txBox="1"/>
          <p:nvPr/>
        </p:nvSpPr>
        <p:spPr>
          <a:xfrm>
            <a:off x="2895600" y="5257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508" name="Google Shape;508;p46"/>
          <p:cNvSpPr txBox="1"/>
          <p:nvPr/>
        </p:nvSpPr>
        <p:spPr>
          <a:xfrm>
            <a:off x="3733800" y="5257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99</a:t>
            </a:r>
            <a:endParaRPr/>
          </a:p>
        </p:txBody>
      </p:sp>
      <p:sp>
        <p:nvSpPr>
          <p:cNvPr id="509" name="Google Shape;509;p46"/>
          <p:cNvSpPr txBox="1"/>
          <p:nvPr/>
        </p:nvSpPr>
        <p:spPr>
          <a:xfrm>
            <a:off x="4191000" y="5257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510" name="Google Shape;510;p46"/>
          <p:cNvSpPr txBox="1"/>
          <p:nvPr/>
        </p:nvSpPr>
        <p:spPr>
          <a:xfrm>
            <a:off x="4648200" y="5257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511" name="Google Shape;511;p46"/>
          <p:cNvSpPr txBox="1"/>
          <p:nvPr/>
        </p:nvSpPr>
        <p:spPr>
          <a:xfrm>
            <a:off x="5562600" y="5257800"/>
            <a:ext cx="1295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12" name="Google Shape;512;p46"/>
          <p:cNvCxnSpPr/>
          <p:nvPr/>
        </p:nvCxnSpPr>
        <p:spPr>
          <a:xfrm>
            <a:off x="1828800" y="4572000"/>
            <a:ext cx="6096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513" name="Google Shape;513;p46"/>
          <p:cNvSpPr txBox="1"/>
          <p:nvPr/>
        </p:nvSpPr>
        <p:spPr>
          <a:xfrm>
            <a:off x="685800" y="44196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514" name="Google Shape;514;p46"/>
          <p:cNvSpPr txBox="1"/>
          <p:nvPr/>
        </p:nvSpPr>
        <p:spPr>
          <a:xfrm>
            <a:off x="3886200" y="41910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15" name="Google Shape;515;p46"/>
          <p:cNvCxnSpPr/>
          <p:nvPr/>
        </p:nvCxnSpPr>
        <p:spPr>
          <a:xfrm flipH="1">
            <a:off x="3962400" y="4419600"/>
            <a:ext cx="228600" cy="838200"/>
          </a:xfrm>
          <a:prstGeom prst="straightConnector1">
            <a:avLst/>
          </a:prstGeom>
          <a:noFill/>
          <a:ln cap="flat" cmpd="sng" w="9525">
            <a:solidFill>
              <a:schemeClr val="lt1"/>
            </a:solidFill>
            <a:prstDash val="solid"/>
            <a:miter lim="800000"/>
            <a:headEnd len="med" w="med" type="none"/>
            <a:tailEnd len="med" w="med" type="triangle"/>
          </a:ln>
        </p:spPr>
      </p:cxnSp>
      <p:sp>
        <p:nvSpPr>
          <p:cNvPr id="516" name="Google Shape;516;p46"/>
          <p:cNvSpPr txBox="1"/>
          <p:nvPr/>
        </p:nvSpPr>
        <p:spPr>
          <a:xfrm>
            <a:off x="3429000" y="41910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sp>
        <p:nvSpPr>
          <p:cNvPr id="517" name="Google Shape;517;p46"/>
          <p:cNvSpPr txBox="1"/>
          <p:nvPr/>
        </p:nvSpPr>
        <p:spPr>
          <a:xfrm>
            <a:off x="5105400" y="5257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sp>
        <p:nvSpPr>
          <p:cNvPr id="518" name="Google Shape;518;p46"/>
          <p:cNvSpPr txBox="1"/>
          <p:nvPr/>
        </p:nvSpPr>
        <p:spPr>
          <a:xfrm>
            <a:off x="5562600" y="1676400"/>
            <a:ext cx="609600" cy="395287"/>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9" name="Google Shape;519;p46"/>
          <p:cNvSpPr txBox="1"/>
          <p:nvPr/>
        </p:nvSpPr>
        <p:spPr>
          <a:xfrm>
            <a:off x="5029200" y="1676400"/>
            <a:ext cx="4572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520" name="Google Shape;520;p46"/>
          <p:cNvCxnSpPr/>
          <p:nvPr/>
        </p:nvCxnSpPr>
        <p:spPr>
          <a:xfrm flipH="1">
            <a:off x="4191000" y="1905000"/>
            <a:ext cx="1676400" cy="838200"/>
          </a:xfrm>
          <a:prstGeom prst="straightConnector1">
            <a:avLst/>
          </a:prstGeom>
          <a:noFill/>
          <a:ln cap="flat" cmpd="sng" w="9525">
            <a:solidFill>
              <a:schemeClr val="lt1"/>
            </a:solidFill>
            <a:prstDash val="solid"/>
            <a:miter lim="800000"/>
            <a:headEnd len="med" w="med" type="none"/>
            <a:tailEnd len="med" w="med" type="triangle"/>
          </a:ln>
        </p:spPr>
      </p:cxnSp>
      <p:sp>
        <p:nvSpPr>
          <p:cNvPr id="521" name="Google Shape;521;p46"/>
          <p:cNvSpPr txBox="1"/>
          <p:nvPr/>
        </p:nvSpPr>
        <p:spPr>
          <a:xfrm>
            <a:off x="6096000" y="4114800"/>
            <a:ext cx="609600" cy="395287"/>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2" name="Google Shape;522;p46"/>
          <p:cNvSpPr txBox="1"/>
          <p:nvPr/>
        </p:nvSpPr>
        <p:spPr>
          <a:xfrm>
            <a:off x="5562600" y="4114800"/>
            <a:ext cx="4572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523" name="Google Shape;523;p46"/>
          <p:cNvCxnSpPr/>
          <p:nvPr/>
        </p:nvCxnSpPr>
        <p:spPr>
          <a:xfrm flipH="1">
            <a:off x="4419600" y="4343400"/>
            <a:ext cx="19812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524" name="Google Shape;524;p46"/>
          <p:cNvSpPr txBox="1"/>
          <p:nvPr/>
        </p:nvSpPr>
        <p:spPr>
          <a:xfrm>
            <a:off x="381000" y="5791200"/>
            <a:ext cx="80772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Note: q is invalid after the</a:t>
            </a:r>
            <a:r>
              <a:rPr b="1" i="0" lang="en-US" sz="2000" u="none">
                <a:solidFill>
                  <a:schemeClr val="lt1"/>
                </a:solidFill>
                <a:latin typeface="Times New Roman"/>
                <a:ea typeface="Times New Roman"/>
                <a:cs typeface="Times New Roman"/>
                <a:sym typeface="Times New Roman"/>
              </a:rPr>
              <a:t> insert()</a:t>
            </a:r>
            <a:endParaRPr/>
          </a:p>
          <a:p>
            <a:pPr indent="-342900" lvl="0" marL="342900" marR="0" rtl="0" algn="l">
              <a:lnSpc>
                <a:spcPct val="90000"/>
              </a:lnSpc>
              <a:spcBef>
                <a:spcPts val="40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Note: Some elements moved; all elements could have moved </a:t>
            </a:r>
            <a:endParaRPr/>
          </a:p>
        </p:txBody>
      </p:sp>
      <p:sp>
        <p:nvSpPr>
          <p:cNvPr id="525" name="Google Shape;525;p4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526" name="Google Shape;526;p4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erase() from vector</a:t>
            </a:r>
            <a:endParaRPr/>
          </a:p>
        </p:txBody>
      </p:sp>
      <p:sp>
        <p:nvSpPr>
          <p:cNvPr id="532" name="Google Shape;532;p4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533" name="Google Shape;533;p47"/>
          <p:cNvSpPr txBox="1"/>
          <p:nvPr/>
        </p:nvSpPr>
        <p:spPr>
          <a:xfrm>
            <a:off x="304800" y="29718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Times New Roman"/>
              <a:buNone/>
            </a:pPr>
            <a:r>
              <a:rPr b="1" i="0" lang="en-US" sz="2000" u="none">
                <a:solidFill>
                  <a:schemeClr val="lt1"/>
                </a:solidFill>
                <a:latin typeface="Times New Roman"/>
                <a:ea typeface="Times New Roman"/>
                <a:cs typeface="Times New Roman"/>
                <a:sym typeface="Times New Roman"/>
              </a:rPr>
              <a:t>p = v.erase(p);	// </a:t>
            </a:r>
            <a:r>
              <a:rPr b="0" i="1" lang="en-US" sz="2000" u="none">
                <a:solidFill>
                  <a:schemeClr val="lt1"/>
                </a:solidFill>
                <a:latin typeface="Times New Roman"/>
                <a:ea typeface="Times New Roman"/>
                <a:cs typeface="Times New Roman"/>
                <a:sym typeface="Times New Roman"/>
              </a:rPr>
              <a:t>leaves</a:t>
            </a:r>
            <a:r>
              <a:rPr b="1" i="1" lang="en-US" sz="2000" u="none">
                <a:solidFill>
                  <a:schemeClr val="lt1"/>
                </a:solidFill>
                <a:latin typeface="Times New Roman"/>
                <a:ea typeface="Times New Roman"/>
                <a:cs typeface="Times New Roman"/>
                <a:sym typeface="Times New Roman"/>
              </a:rPr>
              <a:t> p </a:t>
            </a:r>
            <a:r>
              <a:rPr b="0" i="1" lang="en-US" sz="2000" u="none">
                <a:solidFill>
                  <a:schemeClr val="lt1"/>
                </a:solidFill>
                <a:latin typeface="Times New Roman"/>
                <a:ea typeface="Times New Roman"/>
                <a:cs typeface="Times New Roman"/>
                <a:sym typeface="Times New Roman"/>
              </a:rPr>
              <a:t>pointing at the element after the erased one</a:t>
            </a:r>
            <a:endParaRPr/>
          </a:p>
        </p:txBody>
      </p:sp>
      <p:sp>
        <p:nvSpPr>
          <p:cNvPr id="534" name="Google Shape;534;p47"/>
          <p:cNvSpPr txBox="1"/>
          <p:nvPr/>
        </p:nvSpPr>
        <p:spPr>
          <a:xfrm>
            <a:off x="533400" y="54102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400"/>
              <a:buFont typeface="Noto Sans Symbols"/>
              <a:buChar char="▪"/>
            </a:pPr>
            <a:r>
              <a:rPr b="0" i="0" lang="en-US" sz="2400" u="none">
                <a:solidFill>
                  <a:schemeClr val="lt1"/>
                </a:solidFill>
                <a:latin typeface="Times New Roman"/>
                <a:ea typeface="Times New Roman"/>
                <a:cs typeface="Times New Roman"/>
                <a:sym typeface="Times New Roman"/>
              </a:rPr>
              <a:t>vector elements move when you insert() or erase()</a:t>
            </a:r>
            <a:endParaRPr/>
          </a:p>
          <a:p>
            <a:pPr indent="-342900" lvl="0" marL="342900" marR="0" rtl="0" algn="l">
              <a:lnSpc>
                <a:spcPct val="90000"/>
              </a:lnSpc>
              <a:spcBef>
                <a:spcPts val="480"/>
              </a:spcBef>
              <a:spcAft>
                <a:spcPts val="0"/>
              </a:spcAft>
              <a:buClr>
                <a:schemeClr val="lt1"/>
              </a:buClr>
              <a:buSzPts val="2400"/>
              <a:buFont typeface="Noto Sans Symbols"/>
              <a:buChar char="▪"/>
            </a:pPr>
            <a:r>
              <a:rPr b="0" i="0" lang="en-US" sz="2400" u="none">
                <a:solidFill>
                  <a:schemeClr val="lt1"/>
                </a:solidFill>
                <a:latin typeface="Times New Roman"/>
                <a:ea typeface="Times New Roman"/>
                <a:cs typeface="Times New Roman"/>
                <a:sym typeface="Times New Roman"/>
              </a:rPr>
              <a:t>Iterators into a vector are invalidated by insert() and erase()</a:t>
            </a:r>
            <a:endParaRPr/>
          </a:p>
        </p:txBody>
      </p:sp>
      <p:sp>
        <p:nvSpPr>
          <p:cNvPr id="535" name="Google Shape;535;p47"/>
          <p:cNvSpPr txBox="1"/>
          <p:nvPr/>
        </p:nvSpPr>
        <p:spPr>
          <a:xfrm>
            <a:off x="1219200" y="1524000"/>
            <a:ext cx="838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7    </a:t>
            </a:r>
            <a:endParaRPr/>
          </a:p>
        </p:txBody>
      </p:sp>
      <p:sp>
        <p:nvSpPr>
          <p:cNvPr id="536" name="Google Shape;536;p47"/>
          <p:cNvSpPr txBox="1"/>
          <p:nvPr/>
        </p:nvSpPr>
        <p:spPr>
          <a:xfrm>
            <a:off x="2438400" y="2362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537" name="Google Shape;537;p47"/>
          <p:cNvSpPr txBox="1"/>
          <p:nvPr/>
        </p:nvSpPr>
        <p:spPr>
          <a:xfrm flipH="1">
            <a:off x="3352800" y="23622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538" name="Google Shape;538;p47"/>
          <p:cNvSpPr txBox="1"/>
          <p:nvPr/>
        </p:nvSpPr>
        <p:spPr>
          <a:xfrm>
            <a:off x="2895600" y="2362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539" name="Google Shape;539;p47"/>
          <p:cNvSpPr txBox="1"/>
          <p:nvPr/>
        </p:nvSpPr>
        <p:spPr>
          <a:xfrm>
            <a:off x="3733800" y="2362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99</a:t>
            </a:r>
            <a:endParaRPr/>
          </a:p>
        </p:txBody>
      </p:sp>
      <p:sp>
        <p:nvSpPr>
          <p:cNvPr id="540" name="Google Shape;540;p47"/>
          <p:cNvSpPr txBox="1"/>
          <p:nvPr/>
        </p:nvSpPr>
        <p:spPr>
          <a:xfrm>
            <a:off x="4191000" y="2362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541" name="Google Shape;541;p47"/>
          <p:cNvSpPr txBox="1"/>
          <p:nvPr/>
        </p:nvSpPr>
        <p:spPr>
          <a:xfrm>
            <a:off x="4648200" y="2362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542" name="Google Shape;542;p47"/>
          <p:cNvSpPr txBox="1"/>
          <p:nvPr/>
        </p:nvSpPr>
        <p:spPr>
          <a:xfrm>
            <a:off x="5562600" y="2362200"/>
            <a:ext cx="1143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43" name="Google Shape;543;p47"/>
          <p:cNvCxnSpPr/>
          <p:nvPr/>
        </p:nvCxnSpPr>
        <p:spPr>
          <a:xfrm>
            <a:off x="1828800" y="1676400"/>
            <a:ext cx="6096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544" name="Google Shape;544;p47"/>
          <p:cNvSpPr txBox="1"/>
          <p:nvPr/>
        </p:nvSpPr>
        <p:spPr>
          <a:xfrm>
            <a:off x="685800" y="15240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545" name="Google Shape;545;p47"/>
          <p:cNvSpPr txBox="1"/>
          <p:nvPr/>
        </p:nvSpPr>
        <p:spPr>
          <a:xfrm>
            <a:off x="3886200" y="12954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46" name="Google Shape;546;p47"/>
          <p:cNvCxnSpPr/>
          <p:nvPr/>
        </p:nvCxnSpPr>
        <p:spPr>
          <a:xfrm flipH="1">
            <a:off x="3962400" y="1524000"/>
            <a:ext cx="228600" cy="838200"/>
          </a:xfrm>
          <a:prstGeom prst="straightConnector1">
            <a:avLst/>
          </a:prstGeom>
          <a:noFill/>
          <a:ln cap="flat" cmpd="sng" w="9525">
            <a:solidFill>
              <a:schemeClr val="lt1"/>
            </a:solidFill>
            <a:prstDash val="solid"/>
            <a:miter lim="800000"/>
            <a:headEnd len="med" w="med" type="none"/>
            <a:tailEnd len="med" w="med" type="triangle"/>
          </a:ln>
        </p:spPr>
      </p:cxnSp>
      <p:sp>
        <p:nvSpPr>
          <p:cNvPr id="547" name="Google Shape;547;p47"/>
          <p:cNvSpPr txBox="1"/>
          <p:nvPr/>
        </p:nvSpPr>
        <p:spPr>
          <a:xfrm>
            <a:off x="3429000" y="12954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sp>
        <p:nvSpPr>
          <p:cNvPr id="548" name="Google Shape;548;p47"/>
          <p:cNvSpPr txBox="1"/>
          <p:nvPr/>
        </p:nvSpPr>
        <p:spPr>
          <a:xfrm>
            <a:off x="5105400" y="23622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sp>
        <p:nvSpPr>
          <p:cNvPr id="549" name="Google Shape;549;p47"/>
          <p:cNvSpPr txBox="1"/>
          <p:nvPr/>
        </p:nvSpPr>
        <p:spPr>
          <a:xfrm>
            <a:off x="6096000" y="1219200"/>
            <a:ext cx="609600" cy="395287"/>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0" name="Google Shape;550;p47"/>
          <p:cNvSpPr txBox="1"/>
          <p:nvPr/>
        </p:nvSpPr>
        <p:spPr>
          <a:xfrm>
            <a:off x="5562600" y="1219200"/>
            <a:ext cx="4572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551" name="Google Shape;551;p47"/>
          <p:cNvCxnSpPr/>
          <p:nvPr/>
        </p:nvCxnSpPr>
        <p:spPr>
          <a:xfrm flipH="1">
            <a:off x="4419600" y="1447800"/>
            <a:ext cx="19812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552" name="Google Shape;552;p47"/>
          <p:cNvSpPr txBox="1"/>
          <p:nvPr/>
        </p:nvSpPr>
        <p:spPr>
          <a:xfrm>
            <a:off x="1219200" y="3886200"/>
            <a:ext cx="838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6    </a:t>
            </a:r>
            <a:endParaRPr/>
          </a:p>
        </p:txBody>
      </p:sp>
      <p:sp>
        <p:nvSpPr>
          <p:cNvPr id="553" name="Google Shape;553;p47"/>
          <p:cNvSpPr txBox="1"/>
          <p:nvPr/>
        </p:nvSpPr>
        <p:spPr>
          <a:xfrm>
            <a:off x="2438400" y="47244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554" name="Google Shape;554;p47"/>
          <p:cNvSpPr txBox="1"/>
          <p:nvPr/>
        </p:nvSpPr>
        <p:spPr>
          <a:xfrm flipH="1">
            <a:off x="3352800" y="47244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555" name="Google Shape;555;p47"/>
          <p:cNvSpPr txBox="1"/>
          <p:nvPr/>
        </p:nvSpPr>
        <p:spPr>
          <a:xfrm>
            <a:off x="2895600" y="47244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556" name="Google Shape;556;p47"/>
          <p:cNvSpPr txBox="1"/>
          <p:nvPr/>
        </p:nvSpPr>
        <p:spPr>
          <a:xfrm>
            <a:off x="3733800" y="47244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557" name="Google Shape;557;p47"/>
          <p:cNvSpPr txBox="1"/>
          <p:nvPr/>
        </p:nvSpPr>
        <p:spPr>
          <a:xfrm>
            <a:off x="4191000" y="47244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558" name="Google Shape;558;p47"/>
          <p:cNvSpPr txBox="1"/>
          <p:nvPr/>
        </p:nvSpPr>
        <p:spPr>
          <a:xfrm>
            <a:off x="4648200" y="47244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sp>
        <p:nvSpPr>
          <p:cNvPr id="559" name="Google Shape;559;p47"/>
          <p:cNvSpPr txBox="1"/>
          <p:nvPr/>
        </p:nvSpPr>
        <p:spPr>
          <a:xfrm>
            <a:off x="5105400" y="4724400"/>
            <a:ext cx="1524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60" name="Google Shape;560;p47"/>
          <p:cNvCxnSpPr/>
          <p:nvPr/>
        </p:nvCxnSpPr>
        <p:spPr>
          <a:xfrm>
            <a:off x="1828800" y="4038600"/>
            <a:ext cx="6096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561" name="Google Shape;561;p47"/>
          <p:cNvSpPr txBox="1"/>
          <p:nvPr/>
        </p:nvSpPr>
        <p:spPr>
          <a:xfrm>
            <a:off x="685800" y="38862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562" name="Google Shape;562;p47"/>
          <p:cNvSpPr txBox="1"/>
          <p:nvPr/>
        </p:nvSpPr>
        <p:spPr>
          <a:xfrm>
            <a:off x="3886200" y="3657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63" name="Google Shape;563;p47"/>
          <p:cNvCxnSpPr/>
          <p:nvPr/>
        </p:nvCxnSpPr>
        <p:spPr>
          <a:xfrm flipH="1">
            <a:off x="3962400" y="3886200"/>
            <a:ext cx="228600" cy="838200"/>
          </a:xfrm>
          <a:prstGeom prst="straightConnector1">
            <a:avLst/>
          </a:prstGeom>
          <a:noFill/>
          <a:ln cap="flat" cmpd="sng" w="9525">
            <a:solidFill>
              <a:schemeClr val="lt1"/>
            </a:solidFill>
            <a:prstDash val="solid"/>
            <a:miter lim="800000"/>
            <a:headEnd len="med" w="med" type="none"/>
            <a:tailEnd len="med" w="med" type="triangle"/>
          </a:ln>
        </p:spPr>
      </p:cxnSp>
      <p:sp>
        <p:nvSpPr>
          <p:cNvPr id="564" name="Google Shape;564;p47"/>
          <p:cNvSpPr txBox="1"/>
          <p:nvPr/>
        </p:nvSpPr>
        <p:spPr>
          <a:xfrm>
            <a:off x="3429000" y="36576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sp>
        <p:nvSpPr>
          <p:cNvPr id="565" name="Google Shape;565;p47"/>
          <p:cNvSpPr txBox="1"/>
          <p:nvPr/>
        </p:nvSpPr>
        <p:spPr>
          <a:xfrm>
            <a:off x="6096000" y="3581400"/>
            <a:ext cx="609600" cy="395287"/>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6" name="Google Shape;566;p47"/>
          <p:cNvSpPr txBox="1"/>
          <p:nvPr/>
        </p:nvSpPr>
        <p:spPr>
          <a:xfrm>
            <a:off x="5562600" y="3581400"/>
            <a:ext cx="4572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567" name="Google Shape;567;p47"/>
          <p:cNvCxnSpPr/>
          <p:nvPr/>
        </p:nvCxnSpPr>
        <p:spPr>
          <a:xfrm flipH="1">
            <a:off x="4419600" y="3810000"/>
            <a:ext cx="19812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568" name="Google Shape;568;p4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569" name="Google Shape;569;p4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list</a:t>
            </a:r>
            <a:endParaRPr/>
          </a:p>
        </p:txBody>
      </p:sp>
      <p:sp>
        <p:nvSpPr>
          <p:cNvPr id="575" name="Google Shape;575;p48"/>
          <p:cNvSpPr txBox="1"/>
          <p:nvPr>
            <p:ph idx="1" type="body"/>
          </p:nvPr>
        </p:nvSpPr>
        <p:spPr>
          <a:xfrm>
            <a:off x="381000" y="1143000"/>
            <a:ext cx="8534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T&gt; class list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Link* elements;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using value_type = 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using iterator = ???;	// </a:t>
            </a:r>
            <a:r>
              <a:rPr b="0" i="1" lang="en-US" sz="2000" u="none">
                <a:solidFill>
                  <a:schemeClr val="lt1"/>
                </a:solidFill>
                <a:latin typeface="Times New Roman"/>
                <a:ea typeface="Times New Roman"/>
                <a:cs typeface="Times New Roman"/>
                <a:sym typeface="Times New Roman"/>
              </a:rPr>
              <a:t>the type of an iterator is implementation defined</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and it (usefully) varies (e.g. range checked iterators)</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 list iterator could be a pointer to a link node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using const_iterator = ???;</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begin();		// </a:t>
            </a:r>
            <a:r>
              <a:rPr b="0" i="1" lang="en-US" sz="2000" u="none">
                <a:solidFill>
                  <a:schemeClr val="lt1"/>
                </a:solidFill>
                <a:latin typeface="Times New Roman"/>
                <a:ea typeface="Times New Roman"/>
                <a:cs typeface="Times New Roman"/>
                <a:sym typeface="Times New Roman"/>
              </a:rPr>
              <a:t>points to first element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const_iterator begin() const;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end();		// </a:t>
            </a:r>
            <a:r>
              <a:rPr b="0" i="1" lang="en-US" sz="2000" u="none">
                <a:solidFill>
                  <a:schemeClr val="lt1"/>
                </a:solidFill>
                <a:latin typeface="Times New Roman"/>
                <a:ea typeface="Times New Roman"/>
                <a:cs typeface="Times New Roman"/>
                <a:sym typeface="Times New Roman"/>
              </a:rPr>
              <a:t>points one beyond the last element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const_iterator end() const;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erase(iterator p);		// </a:t>
            </a:r>
            <a:r>
              <a:rPr b="0" i="1" lang="en-US" sz="2000" u="none">
                <a:solidFill>
                  <a:schemeClr val="lt1"/>
                </a:solidFill>
                <a:latin typeface="Times New Roman"/>
                <a:ea typeface="Times New Roman"/>
                <a:cs typeface="Times New Roman"/>
                <a:sym typeface="Times New Roman"/>
              </a:rPr>
              <a:t>remove element pointed to by</a:t>
            </a:r>
            <a:r>
              <a:rPr b="1" i="1" lang="en-US" sz="2000" u="none">
                <a:solidFill>
                  <a:schemeClr val="lt1"/>
                </a:solidFill>
                <a:latin typeface="Times New Roman"/>
                <a:ea typeface="Times New Roman"/>
                <a:cs typeface="Times New Roman"/>
                <a:sym typeface="Times New Roman"/>
              </a:rPr>
              <a:t>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iterator insert(iterator p, const T&amp; v);	// </a:t>
            </a:r>
            <a:r>
              <a:rPr b="0" i="1" lang="en-US" sz="2000" u="none">
                <a:solidFill>
                  <a:schemeClr val="lt1"/>
                </a:solidFill>
                <a:latin typeface="Times New Roman"/>
                <a:ea typeface="Times New Roman"/>
                <a:cs typeface="Times New Roman"/>
                <a:sym typeface="Times New Roman"/>
              </a:rPr>
              <a:t>insert a new element </a:t>
            </a:r>
            <a:r>
              <a:rPr b="1" i="1" lang="en-US" sz="2000" u="none">
                <a:solidFill>
                  <a:schemeClr val="lt1"/>
                </a:solidFill>
                <a:latin typeface="Times New Roman"/>
                <a:ea typeface="Times New Roman"/>
                <a:cs typeface="Times New Roman"/>
                <a:sym typeface="Times New Roman"/>
              </a:rPr>
              <a:t>v</a:t>
            </a:r>
            <a:r>
              <a:rPr b="0" i="1" lang="en-US" sz="2000" u="none">
                <a:solidFill>
                  <a:schemeClr val="lt1"/>
                </a:solidFill>
                <a:latin typeface="Times New Roman"/>
                <a:ea typeface="Times New Roman"/>
                <a:cs typeface="Times New Roman"/>
                <a:sym typeface="Times New Roman"/>
              </a:rPr>
              <a:t> before</a:t>
            </a:r>
            <a:r>
              <a:rPr b="1" i="1" lang="en-US" sz="2000" u="none">
                <a:solidFill>
                  <a:schemeClr val="lt1"/>
                </a:solidFill>
                <a:latin typeface="Times New Roman"/>
                <a:ea typeface="Times New Roman"/>
                <a:cs typeface="Times New Roman"/>
                <a:sym typeface="Times New Roman"/>
              </a:rPr>
              <a:t>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576" name="Google Shape;576;p4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577" name="Google Shape;577;p48"/>
          <p:cNvSpPr txBox="1"/>
          <p:nvPr/>
        </p:nvSpPr>
        <p:spPr>
          <a:xfrm>
            <a:off x="7467600" y="381000"/>
            <a:ext cx="1143000" cy="1143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T value</a:t>
            </a:r>
            <a:endParaRPr/>
          </a:p>
          <a:p>
            <a:pPr indent="0" lvl="0" marL="0" marR="0" rtl="0" algn="ctr">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Link* pre</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Link* post</a:t>
            </a:r>
            <a:endParaRPr/>
          </a:p>
        </p:txBody>
      </p:sp>
      <p:cxnSp>
        <p:nvCxnSpPr>
          <p:cNvPr id="578" name="Google Shape;578;p48"/>
          <p:cNvCxnSpPr/>
          <p:nvPr/>
        </p:nvCxnSpPr>
        <p:spPr>
          <a:xfrm>
            <a:off x="7467600" y="914400"/>
            <a:ext cx="1143000" cy="0"/>
          </a:xfrm>
          <a:prstGeom prst="straightConnector1">
            <a:avLst/>
          </a:prstGeom>
          <a:noFill/>
          <a:ln cap="flat" cmpd="sng" w="9525">
            <a:solidFill>
              <a:schemeClr val="lt1"/>
            </a:solidFill>
            <a:prstDash val="solid"/>
            <a:miter lim="800000"/>
            <a:headEnd len="med" w="med" type="none"/>
            <a:tailEnd len="med" w="med" type="none"/>
          </a:ln>
        </p:spPr>
      </p:cxnSp>
      <p:sp>
        <p:nvSpPr>
          <p:cNvPr id="579" name="Google Shape;579;p48"/>
          <p:cNvSpPr txBox="1"/>
          <p:nvPr/>
        </p:nvSpPr>
        <p:spPr>
          <a:xfrm>
            <a:off x="6781800" y="381000"/>
            <a:ext cx="685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Link:</a:t>
            </a:r>
            <a:endParaRPr/>
          </a:p>
        </p:txBody>
      </p:sp>
      <p:sp>
        <p:nvSpPr>
          <p:cNvPr id="580" name="Google Shape;580;p4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581" name="Google Shape;581;p4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insert() into list</a:t>
            </a:r>
            <a:endParaRPr/>
          </a:p>
        </p:txBody>
      </p:sp>
      <p:sp>
        <p:nvSpPr>
          <p:cNvPr id="587" name="Google Shape;587;p49"/>
          <p:cNvSpPr txBox="1"/>
          <p:nvPr>
            <p:ph idx="1" type="body"/>
          </p:nvPr>
        </p:nvSpPr>
        <p:spPr>
          <a:xfrm>
            <a:off x="457200" y="10668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list&lt;int&gt;::iterator p = v.begin(); ++p; ++p; ++p;</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list&lt;int&gt;::iterator q = p; ++q;</a:t>
            </a:r>
            <a:endParaRPr/>
          </a:p>
        </p:txBody>
      </p:sp>
      <p:sp>
        <p:nvSpPr>
          <p:cNvPr id="588" name="Google Shape;588;p4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589" name="Google Shape;589;p49"/>
          <p:cNvSpPr txBox="1"/>
          <p:nvPr/>
        </p:nvSpPr>
        <p:spPr>
          <a:xfrm>
            <a:off x="1066800" y="4343400"/>
            <a:ext cx="838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7    </a:t>
            </a:r>
            <a:endParaRPr/>
          </a:p>
        </p:txBody>
      </p:sp>
      <p:sp>
        <p:nvSpPr>
          <p:cNvPr id="590" name="Google Shape;590;p49"/>
          <p:cNvSpPr txBox="1"/>
          <p:nvPr/>
        </p:nvSpPr>
        <p:spPr>
          <a:xfrm>
            <a:off x="2286000" y="51816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591" name="Google Shape;591;p49"/>
          <p:cNvSpPr txBox="1"/>
          <p:nvPr/>
        </p:nvSpPr>
        <p:spPr>
          <a:xfrm flipH="1">
            <a:off x="4038600" y="51816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592" name="Google Shape;592;p49"/>
          <p:cNvSpPr txBox="1"/>
          <p:nvPr/>
        </p:nvSpPr>
        <p:spPr>
          <a:xfrm>
            <a:off x="3124200" y="51816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593" name="Google Shape;593;p49"/>
          <p:cNvSpPr txBox="1"/>
          <p:nvPr/>
        </p:nvSpPr>
        <p:spPr>
          <a:xfrm>
            <a:off x="5334000" y="51816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594" name="Google Shape;594;p49"/>
          <p:cNvSpPr txBox="1"/>
          <p:nvPr/>
        </p:nvSpPr>
        <p:spPr>
          <a:xfrm>
            <a:off x="6324600" y="51816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595" name="Google Shape;595;p49"/>
          <p:cNvSpPr txBox="1"/>
          <p:nvPr/>
        </p:nvSpPr>
        <p:spPr>
          <a:xfrm>
            <a:off x="7239000" y="51816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cxnSp>
        <p:nvCxnSpPr>
          <p:cNvPr id="596" name="Google Shape;596;p49"/>
          <p:cNvCxnSpPr/>
          <p:nvPr/>
        </p:nvCxnSpPr>
        <p:spPr>
          <a:xfrm>
            <a:off x="1600200" y="4495800"/>
            <a:ext cx="6858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597" name="Google Shape;597;p49"/>
          <p:cNvSpPr txBox="1"/>
          <p:nvPr/>
        </p:nvSpPr>
        <p:spPr>
          <a:xfrm>
            <a:off x="533400" y="43434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598" name="Google Shape;598;p49"/>
          <p:cNvSpPr txBox="1"/>
          <p:nvPr/>
        </p:nvSpPr>
        <p:spPr>
          <a:xfrm>
            <a:off x="3733800" y="41148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599" name="Google Shape;599;p49"/>
          <p:cNvCxnSpPr/>
          <p:nvPr/>
        </p:nvCxnSpPr>
        <p:spPr>
          <a:xfrm>
            <a:off x="4038600" y="4343400"/>
            <a:ext cx="838200" cy="1524000"/>
          </a:xfrm>
          <a:prstGeom prst="straightConnector1">
            <a:avLst/>
          </a:prstGeom>
          <a:noFill/>
          <a:ln cap="flat" cmpd="sng" w="9525">
            <a:solidFill>
              <a:schemeClr val="lt1"/>
            </a:solidFill>
            <a:prstDash val="solid"/>
            <a:miter lim="800000"/>
            <a:headEnd len="med" w="med" type="none"/>
            <a:tailEnd len="med" w="med" type="triangle"/>
          </a:ln>
        </p:spPr>
      </p:cxnSp>
      <p:sp>
        <p:nvSpPr>
          <p:cNvPr id="600" name="Google Shape;600;p49"/>
          <p:cNvSpPr txBox="1"/>
          <p:nvPr/>
        </p:nvSpPr>
        <p:spPr>
          <a:xfrm>
            <a:off x="457200" y="35814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Times New Roman"/>
              <a:buNone/>
            </a:pPr>
            <a:r>
              <a:rPr b="1" i="0" lang="en-US" sz="2000" u="none">
                <a:solidFill>
                  <a:schemeClr val="lt1"/>
                </a:solidFill>
                <a:latin typeface="Times New Roman"/>
                <a:ea typeface="Times New Roman"/>
                <a:cs typeface="Times New Roman"/>
                <a:sym typeface="Times New Roman"/>
              </a:rPr>
              <a:t>v = v.insert(p,99);	// </a:t>
            </a:r>
            <a:r>
              <a:rPr b="0" i="0" lang="en-US" sz="2000" u="none">
                <a:solidFill>
                  <a:schemeClr val="lt1"/>
                </a:solidFill>
                <a:latin typeface="Times New Roman"/>
                <a:ea typeface="Times New Roman"/>
                <a:cs typeface="Times New Roman"/>
                <a:sym typeface="Times New Roman"/>
              </a:rPr>
              <a:t>leaves</a:t>
            </a:r>
            <a:r>
              <a:rPr b="1" i="0" lang="en-US" sz="2000" u="none">
                <a:solidFill>
                  <a:schemeClr val="lt1"/>
                </a:solidFill>
                <a:latin typeface="Times New Roman"/>
                <a:ea typeface="Times New Roman"/>
                <a:cs typeface="Times New Roman"/>
                <a:sym typeface="Times New Roman"/>
              </a:rPr>
              <a:t> p </a:t>
            </a:r>
            <a:r>
              <a:rPr b="0" i="0" lang="en-US" sz="2000" u="none">
                <a:solidFill>
                  <a:schemeClr val="lt1"/>
                </a:solidFill>
                <a:latin typeface="Times New Roman"/>
                <a:ea typeface="Times New Roman"/>
                <a:cs typeface="Times New Roman"/>
                <a:sym typeface="Times New Roman"/>
              </a:rPr>
              <a:t>pointing at the inserted element</a:t>
            </a:r>
            <a:endParaRPr/>
          </a:p>
        </p:txBody>
      </p:sp>
      <p:sp>
        <p:nvSpPr>
          <p:cNvPr id="601" name="Google Shape;601;p49"/>
          <p:cNvSpPr txBox="1"/>
          <p:nvPr/>
        </p:nvSpPr>
        <p:spPr>
          <a:xfrm>
            <a:off x="3276600" y="41148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cxnSp>
        <p:nvCxnSpPr>
          <p:cNvPr id="602" name="Google Shape;602;p49"/>
          <p:cNvCxnSpPr/>
          <p:nvPr/>
        </p:nvCxnSpPr>
        <p:spPr>
          <a:xfrm>
            <a:off x="2743200" y="5372100"/>
            <a:ext cx="3810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03" name="Google Shape;603;p49"/>
          <p:cNvCxnSpPr/>
          <p:nvPr/>
        </p:nvCxnSpPr>
        <p:spPr>
          <a:xfrm>
            <a:off x="3581400" y="53721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04" name="Google Shape;604;p49"/>
          <p:cNvCxnSpPr/>
          <p:nvPr/>
        </p:nvCxnSpPr>
        <p:spPr>
          <a:xfrm>
            <a:off x="4419600" y="5372100"/>
            <a:ext cx="304800" cy="68580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05" name="Google Shape;605;p49"/>
          <p:cNvCxnSpPr/>
          <p:nvPr/>
        </p:nvCxnSpPr>
        <p:spPr>
          <a:xfrm>
            <a:off x="5791200" y="5372100"/>
            <a:ext cx="5334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06" name="Google Shape;606;p49"/>
          <p:cNvCxnSpPr/>
          <p:nvPr/>
        </p:nvCxnSpPr>
        <p:spPr>
          <a:xfrm>
            <a:off x="6781800" y="5372100"/>
            <a:ext cx="457200" cy="0"/>
          </a:xfrm>
          <a:prstGeom prst="straightConnector1">
            <a:avLst/>
          </a:prstGeom>
          <a:noFill/>
          <a:ln cap="flat" cmpd="sng" w="9525">
            <a:solidFill>
              <a:schemeClr val="lt1"/>
            </a:solidFill>
            <a:prstDash val="solid"/>
            <a:miter lim="800000"/>
            <a:headEnd len="med" w="med" type="triangle"/>
            <a:tailEnd len="med" w="med" type="triangle"/>
          </a:ln>
        </p:spPr>
      </p:cxnSp>
      <p:sp>
        <p:nvSpPr>
          <p:cNvPr id="607" name="Google Shape;607;p49"/>
          <p:cNvSpPr txBox="1"/>
          <p:nvPr/>
        </p:nvSpPr>
        <p:spPr>
          <a:xfrm flipH="1">
            <a:off x="4724400" y="58674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99</a:t>
            </a:r>
            <a:endParaRPr/>
          </a:p>
        </p:txBody>
      </p:sp>
      <p:cxnSp>
        <p:nvCxnSpPr>
          <p:cNvPr id="608" name="Google Shape;608;p49"/>
          <p:cNvCxnSpPr/>
          <p:nvPr/>
        </p:nvCxnSpPr>
        <p:spPr>
          <a:xfrm flipH="1" rot="10800000">
            <a:off x="5105400" y="5372100"/>
            <a:ext cx="228600" cy="685800"/>
          </a:xfrm>
          <a:prstGeom prst="straightConnector1">
            <a:avLst/>
          </a:prstGeom>
          <a:noFill/>
          <a:ln cap="flat" cmpd="sng" w="9525">
            <a:solidFill>
              <a:schemeClr val="lt1"/>
            </a:solidFill>
            <a:prstDash val="solid"/>
            <a:miter lim="800000"/>
            <a:headEnd len="med" w="med" type="triangle"/>
            <a:tailEnd len="med" w="med" type="triangle"/>
          </a:ln>
        </p:spPr>
      </p:cxnSp>
      <p:sp>
        <p:nvSpPr>
          <p:cNvPr id="609" name="Google Shape;609;p49"/>
          <p:cNvSpPr txBox="1"/>
          <p:nvPr/>
        </p:nvSpPr>
        <p:spPr>
          <a:xfrm>
            <a:off x="1143000" y="1828800"/>
            <a:ext cx="838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6    </a:t>
            </a:r>
            <a:endParaRPr/>
          </a:p>
        </p:txBody>
      </p:sp>
      <p:sp>
        <p:nvSpPr>
          <p:cNvPr id="610" name="Google Shape;610;p49"/>
          <p:cNvSpPr txBox="1"/>
          <p:nvPr/>
        </p:nvSpPr>
        <p:spPr>
          <a:xfrm>
            <a:off x="2362200" y="26670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611" name="Google Shape;611;p49"/>
          <p:cNvSpPr txBox="1"/>
          <p:nvPr/>
        </p:nvSpPr>
        <p:spPr>
          <a:xfrm flipH="1">
            <a:off x="4191000" y="2628900"/>
            <a:ext cx="3810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612" name="Google Shape;612;p49"/>
          <p:cNvSpPr txBox="1"/>
          <p:nvPr/>
        </p:nvSpPr>
        <p:spPr>
          <a:xfrm>
            <a:off x="3276600" y="2628900"/>
            <a:ext cx="457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613" name="Google Shape;613;p49"/>
          <p:cNvSpPr txBox="1"/>
          <p:nvPr/>
        </p:nvSpPr>
        <p:spPr>
          <a:xfrm>
            <a:off x="5486400" y="2628900"/>
            <a:ext cx="457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614" name="Google Shape;614;p49"/>
          <p:cNvSpPr txBox="1"/>
          <p:nvPr/>
        </p:nvSpPr>
        <p:spPr>
          <a:xfrm>
            <a:off x="6400800" y="2628900"/>
            <a:ext cx="457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615" name="Google Shape;615;p49"/>
          <p:cNvSpPr txBox="1"/>
          <p:nvPr/>
        </p:nvSpPr>
        <p:spPr>
          <a:xfrm>
            <a:off x="7391400" y="2705100"/>
            <a:ext cx="457200" cy="304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cxnSp>
        <p:nvCxnSpPr>
          <p:cNvPr id="616" name="Google Shape;616;p49"/>
          <p:cNvCxnSpPr/>
          <p:nvPr/>
        </p:nvCxnSpPr>
        <p:spPr>
          <a:xfrm>
            <a:off x="1676400" y="1981200"/>
            <a:ext cx="6858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617" name="Google Shape;617;p49"/>
          <p:cNvSpPr txBox="1"/>
          <p:nvPr/>
        </p:nvSpPr>
        <p:spPr>
          <a:xfrm>
            <a:off x="609600" y="18288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618" name="Google Shape;618;p49"/>
          <p:cNvSpPr txBox="1"/>
          <p:nvPr/>
        </p:nvSpPr>
        <p:spPr>
          <a:xfrm>
            <a:off x="3810000" y="19050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619" name="Google Shape;619;p49"/>
          <p:cNvCxnSpPr/>
          <p:nvPr/>
        </p:nvCxnSpPr>
        <p:spPr>
          <a:xfrm>
            <a:off x="4038600" y="2057400"/>
            <a:ext cx="1676400" cy="533400"/>
          </a:xfrm>
          <a:prstGeom prst="straightConnector1">
            <a:avLst/>
          </a:prstGeom>
          <a:noFill/>
          <a:ln cap="flat" cmpd="sng" w="9525">
            <a:solidFill>
              <a:schemeClr val="lt1"/>
            </a:solidFill>
            <a:prstDash val="solid"/>
            <a:miter lim="800000"/>
            <a:headEnd len="med" w="med" type="none"/>
            <a:tailEnd len="med" w="med" type="triangle"/>
          </a:ln>
        </p:spPr>
      </p:cxnSp>
      <p:sp>
        <p:nvSpPr>
          <p:cNvPr id="620" name="Google Shape;620;p49"/>
          <p:cNvSpPr txBox="1"/>
          <p:nvPr/>
        </p:nvSpPr>
        <p:spPr>
          <a:xfrm>
            <a:off x="3352800" y="19050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cxnSp>
        <p:nvCxnSpPr>
          <p:cNvPr id="621" name="Google Shape;621;p49"/>
          <p:cNvCxnSpPr/>
          <p:nvPr/>
        </p:nvCxnSpPr>
        <p:spPr>
          <a:xfrm>
            <a:off x="2819400" y="28575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22" name="Google Shape;622;p49"/>
          <p:cNvCxnSpPr/>
          <p:nvPr/>
        </p:nvCxnSpPr>
        <p:spPr>
          <a:xfrm>
            <a:off x="3733800" y="28575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23" name="Google Shape;623;p49"/>
          <p:cNvCxnSpPr/>
          <p:nvPr/>
        </p:nvCxnSpPr>
        <p:spPr>
          <a:xfrm>
            <a:off x="5943600" y="28575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24" name="Google Shape;624;p49"/>
          <p:cNvCxnSpPr/>
          <p:nvPr/>
        </p:nvCxnSpPr>
        <p:spPr>
          <a:xfrm>
            <a:off x="6858000" y="2857500"/>
            <a:ext cx="5334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25" name="Google Shape;625;p49"/>
          <p:cNvCxnSpPr/>
          <p:nvPr/>
        </p:nvCxnSpPr>
        <p:spPr>
          <a:xfrm>
            <a:off x="4572000" y="2857500"/>
            <a:ext cx="914400" cy="0"/>
          </a:xfrm>
          <a:prstGeom prst="straightConnector1">
            <a:avLst/>
          </a:prstGeom>
          <a:noFill/>
          <a:ln cap="flat" cmpd="sng" w="9525">
            <a:solidFill>
              <a:schemeClr val="lt1"/>
            </a:solidFill>
            <a:prstDash val="solid"/>
            <a:miter lim="800000"/>
            <a:headEnd len="med" w="med" type="triangle"/>
            <a:tailEnd len="med" w="med" type="triangle"/>
          </a:ln>
        </p:spPr>
      </p:cxnSp>
      <p:sp>
        <p:nvSpPr>
          <p:cNvPr id="626" name="Google Shape;626;p49"/>
          <p:cNvSpPr txBox="1"/>
          <p:nvPr/>
        </p:nvSpPr>
        <p:spPr>
          <a:xfrm>
            <a:off x="5791200" y="18288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7" name="Google Shape;627;p49"/>
          <p:cNvSpPr txBox="1"/>
          <p:nvPr/>
        </p:nvSpPr>
        <p:spPr>
          <a:xfrm>
            <a:off x="5334000" y="18288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628" name="Google Shape;628;p49"/>
          <p:cNvCxnSpPr/>
          <p:nvPr/>
        </p:nvCxnSpPr>
        <p:spPr>
          <a:xfrm>
            <a:off x="6096000" y="2057400"/>
            <a:ext cx="533400" cy="533400"/>
          </a:xfrm>
          <a:prstGeom prst="straightConnector1">
            <a:avLst/>
          </a:prstGeom>
          <a:noFill/>
          <a:ln cap="flat" cmpd="sng" w="9525">
            <a:solidFill>
              <a:schemeClr val="lt1"/>
            </a:solidFill>
            <a:prstDash val="solid"/>
            <a:miter lim="800000"/>
            <a:headEnd len="med" w="med" type="none"/>
            <a:tailEnd len="med" w="med" type="triangle"/>
          </a:ln>
        </p:spPr>
      </p:cxnSp>
      <p:sp>
        <p:nvSpPr>
          <p:cNvPr id="629" name="Google Shape;629;p49"/>
          <p:cNvSpPr txBox="1"/>
          <p:nvPr/>
        </p:nvSpPr>
        <p:spPr>
          <a:xfrm>
            <a:off x="5562600" y="41148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0" name="Google Shape;630;p49"/>
          <p:cNvSpPr txBox="1"/>
          <p:nvPr/>
        </p:nvSpPr>
        <p:spPr>
          <a:xfrm>
            <a:off x="5105400" y="41148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631" name="Google Shape;631;p49"/>
          <p:cNvCxnSpPr/>
          <p:nvPr/>
        </p:nvCxnSpPr>
        <p:spPr>
          <a:xfrm>
            <a:off x="5867400" y="4343400"/>
            <a:ext cx="685800" cy="838200"/>
          </a:xfrm>
          <a:prstGeom prst="straightConnector1">
            <a:avLst/>
          </a:prstGeom>
          <a:noFill/>
          <a:ln cap="flat" cmpd="sng" w="9525">
            <a:solidFill>
              <a:schemeClr val="lt1"/>
            </a:solidFill>
            <a:prstDash val="solid"/>
            <a:miter lim="800000"/>
            <a:headEnd len="med" w="med" type="none"/>
            <a:tailEnd len="med" w="med" type="triangle"/>
          </a:ln>
        </p:spPr>
      </p:cxnSp>
      <p:sp>
        <p:nvSpPr>
          <p:cNvPr id="632" name="Google Shape;632;p49"/>
          <p:cNvSpPr txBox="1"/>
          <p:nvPr/>
        </p:nvSpPr>
        <p:spPr>
          <a:xfrm>
            <a:off x="304800" y="57912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Note: q is unaffected</a:t>
            </a:r>
            <a:endParaRPr/>
          </a:p>
          <a:p>
            <a:pPr indent="-342900" lvl="0" marL="342900" marR="0" rtl="0" algn="l">
              <a:lnSpc>
                <a:spcPct val="90000"/>
              </a:lnSpc>
              <a:spcBef>
                <a:spcPts val="40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Note: No elements moved around</a:t>
            </a:r>
            <a:endParaRPr/>
          </a:p>
        </p:txBody>
      </p:sp>
      <p:sp>
        <p:nvSpPr>
          <p:cNvPr id="633" name="Google Shape;633;p4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634" name="Google Shape;634;p4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erase() from list</a:t>
            </a:r>
            <a:endParaRPr/>
          </a:p>
        </p:txBody>
      </p:sp>
      <p:sp>
        <p:nvSpPr>
          <p:cNvPr id="640" name="Google Shape;640;p5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641" name="Google Shape;641;p50"/>
          <p:cNvSpPr txBox="1"/>
          <p:nvPr/>
        </p:nvSpPr>
        <p:spPr>
          <a:xfrm>
            <a:off x="1066800" y="1371600"/>
            <a:ext cx="838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7    </a:t>
            </a:r>
            <a:endParaRPr/>
          </a:p>
        </p:txBody>
      </p:sp>
      <p:sp>
        <p:nvSpPr>
          <p:cNvPr id="642" name="Google Shape;642;p50"/>
          <p:cNvSpPr txBox="1"/>
          <p:nvPr/>
        </p:nvSpPr>
        <p:spPr>
          <a:xfrm>
            <a:off x="2286000" y="2209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643" name="Google Shape;643;p50"/>
          <p:cNvSpPr txBox="1"/>
          <p:nvPr/>
        </p:nvSpPr>
        <p:spPr>
          <a:xfrm flipH="1">
            <a:off x="4038600" y="22098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644" name="Google Shape;644;p50"/>
          <p:cNvSpPr txBox="1"/>
          <p:nvPr/>
        </p:nvSpPr>
        <p:spPr>
          <a:xfrm>
            <a:off x="3124200" y="2209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645" name="Google Shape;645;p50"/>
          <p:cNvSpPr txBox="1"/>
          <p:nvPr/>
        </p:nvSpPr>
        <p:spPr>
          <a:xfrm>
            <a:off x="5334000" y="2209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646" name="Google Shape;646;p50"/>
          <p:cNvSpPr txBox="1"/>
          <p:nvPr/>
        </p:nvSpPr>
        <p:spPr>
          <a:xfrm>
            <a:off x="6324600" y="2209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647" name="Google Shape;647;p50"/>
          <p:cNvSpPr txBox="1"/>
          <p:nvPr/>
        </p:nvSpPr>
        <p:spPr>
          <a:xfrm>
            <a:off x="7239000" y="2209800"/>
            <a:ext cx="4572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cxnSp>
        <p:nvCxnSpPr>
          <p:cNvPr id="648" name="Google Shape;648;p50"/>
          <p:cNvCxnSpPr/>
          <p:nvPr/>
        </p:nvCxnSpPr>
        <p:spPr>
          <a:xfrm>
            <a:off x="1600200" y="1524000"/>
            <a:ext cx="6858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649" name="Google Shape;649;p50"/>
          <p:cNvSpPr txBox="1"/>
          <p:nvPr/>
        </p:nvSpPr>
        <p:spPr>
          <a:xfrm>
            <a:off x="533400" y="13716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650" name="Google Shape;650;p50"/>
          <p:cNvSpPr txBox="1"/>
          <p:nvPr/>
        </p:nvSpPr>
        <p:spPr>
          <a:xfrm>
            <a:off x="3733800" y="11430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651" name="Google Shape;651;p50"/>
          <p:cNvCxnSpPr/>
          <p:nvPr/>
        </p:nvCxnSpPr>
        <p:spPr>
          <a:xfrm>
            <a:off x="4038600" y="1371600"/>
            <a:ext cx="838200" cy="1524000"/>
          </a:xfrm>
          <a:prstGeom prst="straightConnector1">
            <a:avLst/>
          </a:prstGeom>
          <a:noFill/>
          <a:ln cap="flat" cmpd="sng" w="9525">
            <a:solidFill>
              <a:schemeClr val="lt1"/>
            </a:solidFill>
            <a:prstDash val="solid"/>
            <a:miter lim="800000"/>
            <a:headEnd len="med" w="med" type="none"/>
            <a:tailEnd len="med" w="med" type="triangle"/>
          </a:ln>
        </p:spPr>
      </p:cxnSp>
      <p:sp>
        <p:nvSpPr>
          <p:cNvPr id="652" name="Google Shape;652;p50"/>
          <p:cNvSpPr txBox="1"/>
          <p:nvPr/>
        </p:nvSpPr>
        <p:spPr>
          <a:xfrm>
            <a:off x="914400" y="34290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Times New Roman"/>
              <a:buNone/>
            </a:pPr>
            <a:r>
              <a:rPr b="1" i="0" lang="en-US" sz="2000" u="none">
                <a:solidFill>
                  <a:schemeClr val="lt1"/>
                </a:solidFill>
                <a:latin typeface="Times New Roman"/>
                <a:ea typeface="Times New Roman"/>
                <a:cs typeface="Times New Roman"/>
                <a:sym typeface="Times New Roman"/>
              </a:rPr>
              <a:t>p = v.erase(p);	// </a:t>
            </a:r>
            <a:r>
              <a:rPr b="0" i="1" lang="en-US" sz="2000" u="none">
                <a:solidFill>
                  <a:schemeClr val="lt1"/>
                </a:solidFill>
                <a:latin typeface="Times New Roman"/>
                <a:ea typeface="Times New Roman"/>
                <a:cs typeface="Times New Roman"/>
                <a:sym typeface="Times New Roman"/>
              </a:rPr>
              <a:t>leaves p pointing at the element after the erased one</a:t>
            </a:r>
            <a:endParaRPr/>
          </a:p>
        </p:txBody>
      </p:sp>
      <p:sp>
        <p:nvSpPr>
          <p:cNvPr id="653" name="Google Shape;653;p50"/>
          <p:cNvSpPr txBox="1"/>
          <p:nvPr/>
        </p:nvSpPr>
        <p:spPr>
          <a:xfrm>
            <a:off x="3276600" y="11430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cxnSp>
        <p:nvCxnSpPr>
          <p:cNvPr id="654" name="Google Shape;654;p50"/>
          <p:cNvCxnSpPr/>
          <p:nvPr/>
        </p:nvCxnSpPr>
        <p:spPr>
          <a:xfrm>
            <a:off x="2743200" y="2400300"/>
            <a:ext cx="3810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55" name="Google Shape;655;p50"/>
          <p:cNvCxnSpPr/>
          <p:nvPr/>
        </p:nvCxnSpPr>
        <p:spPr>
          <a:xfrm>
            <a:off x="3581400" y="24003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56" name="Google Shape;656;p50"/>
          <p:cNvCxnSpPr/>
          <p:nvPr/>
        </p:nvCxnSpPr>
        <p:spPr>
          <a:xfrm>
            <a:off x="4419600" y="2400300"/>
            <a:ext cx="304800" cy="68580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57" name="Google Shape;657;p50"/>
          <p:cNvCxnSpPr/>
          <p:nvPr/>
        </p:nvCxnSpPr>
        <p:spPr>
          <a:xfrm>
            <a:off x="5791200" y="2400300"/>
            <a:ext cx="5334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58" name="Google Shape;658;p50"/>
          <p:cNvCxnSpPr/>
          <p:nvPr/>
        </p:nvCxnSpPr>
        <p:spPr>
          <a:xfrm>
            <a:off x="6781800" y="2400300"/>
            <a:ext cx="457200" cy="0"/>
          </a:xfrm>
          <a:prstGeom prst="straightConnector1">
            <a:avLst/>
          </a:prstGeom>
          <a:noFill/>
          <a:ln cap="flat" cmpd="sng" w="9525">
            <a:solidFill>
              <a:schemeClr val="lt1"/>
            </a:solidFill>
            <a:prstDash val="solid"/>
            <a:miter lim="800000"/>
            <a:headEnd len="med" w="med" type="triangle"/>
            <a:tailEnd len="med" w="med" type="triangle"/>
          </a:ln>
        </p:spPr>
      </p:cxnSp>
      <p:sp>
        <p:nvSpPr>
          <p:cNvPr id="659" name="Google Shape;659;p50"/>
          <p:cNvSpPr txBox="1"/>
          <p:nvPr/>
        </p:nvSpPr>
        <p:spPr>
          <a:xfrm flipH="1">
            <a:off x="4724400" y="2895600"/>
            <a:ext cx="381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99</a:t>
            </a:r>
            <a:endParaRPr/>
          </a:p>
        </p:txBody>
      </p:sp>
      <p:cxnSp>
        <p:nvCxnSpPr>
          <p:cNvPr id="660" name="Google Shape;660;p50"/>
          <p:cNvCxnSpPr/>
          <p:nvPr/>
        </p:nvCxnSpPr>
        <p:spPr>
          <a:xfrm flipH="1" rot="10800000">
            <a:off x="5105400" y="2400300"/>
            <a:ext cx="228600" cy="685800"/>
          </a:xfrm>
          <a:prstGeom prst="straightConnector1">
            <a:avLst/>
          </a:prstGeom>
          <a:noFill/>
          <a:ln cap="flat" cmpd="sng" w="9525">
            <a:solidFill>
              <a:schemeClr val="lt1"/>
            </a:solidFill>
            <a:prstDash val="solid"/>
            <a:miter lim="800000"/>
            <a:headEnd len="med" w="med" type="triangle"/>
            <a:tailEnd len="med" w="med" type="triangle"/>
          </a:ln>
        </p:spPr>
      </p:cxnSp>
      <p:sp>
        <p:nvSpPr>
          <p:cNvPr id="661" name="Google Shape;661;p50"/>
          <p:cNvSpPr txBox="1"/>
          <p:nvPr/>
        </p:nvSpPr>
        <p:spPr>
          <a:xfrm>
            <a:off x="1295400" y="4267200"/>
            <a:ext cx="838200" cy="4286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6    </a:t>
            </a:r>
            <a:endParaRPr/>
          </a:p>
        </p:txBody>
      </p:sp>
      <p:sp>
        <p:nvSpPr>
          <p:cNvPr id="662" name="Google Shape;662;p50"/>
          <p:cNvSpPr txBox="1"/>
          <p:nvPr/>
        </p:nvSpPr>
        <p:spPr>
          <a:xfrm>
            <a:off x="2514600" y="5105400"/>
            <a:ext cx="457200" cy="4286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0</a:t>
            </a:r>
            <a:endParaRPr/>
          </a:p>
        </p:txBody>
      </p:sp>
      <p:sp>
        <p:nvSpPr>
          <p:cNvPr id="663" name="Google Shape;663;p50"/>
          <p:cNvSpPr txBox="1"/>
          <p:nvPr/>
        </p:nvSpPr>
        <p:spPr>
          <a:xfrm flipH="1">
            <a:off x="4343400" y="5067300"/>
            <a:ext cx="381000" cy="51435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664" name="Google Shape;664;p50"/>
          <p:cNvSpPr txBox="1"/>
          <p:nvPr/>
        </p:nvSpPr>
        <p:spPr>
          <a:xfrm>
            <a:off x="3429000" y="5105400"/>
            <a:ext cx="457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665" name="Google Shape;665;p50"/>
          <p:cNvSpPr txBox="1"/>
          <p:nvPr/>
        </p:nvSpPr>
        <p:spPr>
          <a:xfrm>
            <a:off x="5638800" y="5067300"/>
            <a:ext cx="457200" cy="51435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666" name="Google Shape;666;p50"/>
          <p:cNvSpPr txBox="1"/>
          <p:nvPr/>
        </p:nvSpPr>
        <p:spPr>
          <a:xfrm>
            <a:off x="6553200" y="5067300"/>
            <a:ext cx="457200" cy="51435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667" name="Google Shape;667;p50"/>
          <p:cNvSpPr txBox="1"/>
          <p:nvPr/>
        </p:nvSpPr>
        <p:spPr>
          <a:xfrm>
            <a:off x="7543800" y="5105400"/>
            <a:ext cx="457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5</a:t>
            </a:r>
            <a:endParaRPr/>
          </a:p>
        </p:txBody>
      </p:sp>
      <p:cxnSp>
        <p:nvCxnSpPr>
          <p:cNvPr id="668" name="Google Shape;668;p50"/>
          <p:cNvCxnSpPr/>
          <p:nvPr/>
        </p:nvCxnSpPr>
        <p:spPr>
          <a:xfrm>
            <a:off x="1828800" y="4419600"/>
            <a:ext cx="685800" cy="1028700"/>
          </a:xfrm>
          <a:prstGeom prst="straightConnector1">
            <a:avLst/>
          </a:prstGeom>
          <a:noFill/>
          <a:ln cap="flat" cmpd="sng" w="9525">
            <a:solidFill>
              <a:schemeClr val="lt1"/>
            </a:solidFill>
            <a:prstDash val="solid"/>
            <a:miter lim="800000"/>
            <a:headEnd len="med" w="med" type="none"/>
            <a:tailEnd len="med" w="med" type="triangle"/>
          </a:ln>
        </p:spPr>
      </p:cxnSp>
      <p:sp>
        <p:nvSpPr>
          <p:cNvPr id="669" name="Google Shape;669;p50"/>
          <p:cNvSpPr txBox="1"/>
          <p:nvPr/>
        </p:nvSpPr>
        <p:spPr>
          <a:xfrm>
            <a:off x="762000" y="42672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670" name="Google Shape;670;p50"/>
          <p:cNvSpPr txBox="1"/>
          <p:nvPr/>
        </p:nvSpPr>
        <p:spPr>
          <a:xfrm>
            <a:off x="3962400" y="4038600"/>
            <a:ext cx="609600" cy="4286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671" name="Google Shape;671;p50"/>
          <p:cNvCxnSpPr/>
          <p:nvPr/>
        </p:nvCxnSpPr>
        <p:spPr>
          <a:xfrm>
            <a:off x="4267200" y="4267200"/>
            <a:ext cx="1600200" cy="762000"/>
          </a:xfrm>
          <a:prstGeom prst="straightConnector1">
            <a:avLst/>
          </a:prstGeom>
          <a:noFill/>
          <a:ln cap="flat" cmpd="sng" w="9525">
            <a:solidFill>
              <a:schemeClr val="lt1"/>
            </a:solidFill>
            <a:prstDash val="solid"/>
            <a:miter lim="800000"/>
            <a:headEnd len="med" w="med" type="none"/>
            <a:tailEnd len="med" w="med" type="triangle"/>
          </a:ln>
        </p:spPr>
      </p:cxnSp>
      <p:sp>
        <p:nvSpPr>
          <p:cNvPr id="672" name="Google Shape;672;p50"/>
          <p:cNvSpPr txBox="1"/>
          <p:nvPr/>
        </p:nvSpPr>
        <p:spPr>
          <a:xfrm>
            <a:off x="3505200" y="40386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a:t>
            </a:r>
            <a:endParaRPr/>
          </a:p>
        </p:txBody>
      </p:sp>
      <p:cxnSp>
        <p:nvCxnSpPr>
          <p:cNvPr id="673" name="Google Shape;673;p50"/>
          <p:cNvCxnSpPr/>
          <p:nvPr/>
        </p:nvCxnSpPr>
        <p:spPr>
          <a:xfrm>
            <a:off x="2971800" y="5319712"/>
            <a:ext cx="457200" cy="14287"/>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74" name="Google Shape;674;p50"/>
          <p:cNvCxnSpPr/>
          <p:nvPr/>
        </p:nvCxnSpPr>
        <p:spPr>
          <a:xfrm flipH="1" rot="10800000">
            <a:off x="3886200" y="5324475"/>
            <a:ext cx="457200" cy="9525"/>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75" name="Google Shape;675;p50"/>
          <p:cNvCxnSpPr/>
          <p:nvPr/>
        </p:nvCxnSpPr>
        <p:spPr>
          <a:xfrm>
            <a:off x="6096000" y="5324475"/>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76" name="Google Shape;676;p50"/>
          <p:cNvCxnSpPr/>
          <p:nvPr/>
        </p:nvCxnSpPr>
        <p:spPr>
          <a:xfrm>
            <a:off x="7010400" y="5324475"/>
            <a:ext cx="533400" cy="9525"/>
          </a:xfrm>
          <a:prstGeom prst="straightConnector1">
            <a:avLst/>
          </a:prstGeom>
          <a:noFill/>
          <a:ln cap="flat" cmpd="sng" w="9525">
            <a:solidFill>
              <a:schemeClr val="lt1"/>
            </a:solidFill>
            <a:prstDash val="solid"/>
            <a:miter lim="800000"/>
            <a:headEnd len="med" w="med" type="triangle"/>
            <a:tailEnd len="med" w="med" type="triangle"/>
          </a:ln>
        </p:spPr>
      </p:cxnSp>
      <p:cxnSp>
        <p:nvCxnSpPr>
          <p:cNvPr id="677" name="Google Shape;677;p50"/>
          <p:cNvCxnSpPr/>
          <p:nvPr/>
        </p:nvCxnSpPr>
        <p:spPr>
          <a:xfrm>
            <a:off x="4724400" y="5324475"/>
            <a:ext cx="914400" cy="0"/>
          </a:xfrm>
          <a:prstGeom prst="straightConnector1">
            <a:avLst/>
          </a:prstGeom>
          <a:noFill/>
          <a:ln cap="flat" cmpd="sng" w="9525">
            <a:solidFill>
              <a:schemeClr val="lt1"/>
            </a:solidFill>
            <a:prstDash val="solid"/>
            <a:miter lim="800000"/>
            <a:headEnd len="med" w="med" type="triangle"/>
            <a:tailEnd len="med" w="med" type="triangle"/>
          </a:ln>
        </p:spPr>
      </p:cxnSp>
      <p:sp>
        <p:nvSpPr>
          <p:cNvPr id="678" name="Google Shape;678;p50"/>
          <p:cNvSpPr txBox="1"/>
          <p:nvPr/>
        </p:nvSpPr>
        <p:spPr>
          <a:xfrm>
            <a:off x="685800" y="58674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Note: list elements do not move when you insert() or erase()</a:t>
            </a:r>
            <a:endParaRPr/>
          </a:p>
        </p:txBody>
      </p:sp>
      <p:sp>
        <p:nvSpPr>
          <p:cNvPr id="679" name="Google Shape;679;p50"/>
          <p:cNvSpPr txBox="1"/>
          <p:nvPr/>
        </p:nvSpPr>
        <p:spPr>
          <a:xfrm>
            <a:off x="5638800" y="11430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0" name="Google Shape;680;p50"/>
          <p:cNvSpPr txBox="1"/>
          <p:nvPr/>
        </p:nvSpPr>
        <p:spPr>
          <a:xfrm>
            <a:off x="5181600" y="11430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681" name="Google Shape;681;p50"/>
          <p:cNvCxnSpPr/>
          <p:nvPr/>
        </p:nvCxnSpPr>
        <p:spPr>
          <a:xfrm>
            <a:off x="5943600" y="1371600"/>
            <a:ext cx="609600" cy="838200"/>
          </a:xfrm>
          <a:prstGeom prst="straightConnector1">
            <a:avLst/>
          </a:prstGeom>
          <a:noFill/>
          <a:ln cap="flat" cmpd="sng" w="9525">
            <a:solidFill>
              <a:schemeClr val="lt1"/>
            </a:solidFill>
            <a:prstDash val="solid"/>
            <a:miter lim="800000"/>
            <a:headEnd len="med" w="med" type="none"/>
            <a:tailEnd len="med" w="med" type="triangle"/>
          </a:ln>
        </p:spPr>
      </p:cxnSp>
      <p:sp>
        <p:nvSpPr>
          <p:cNvPr id="682" name="Google Shape;682;p50"/>
          <p:cNvSpPr txBox="1"/>
          <p:nvPr/>
        </p:nvSpPr>
        <p:spPr>
          <a:xfrm>
            <a:off x="6096000" y="39624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3" name="Google Shape;683;p50"/>
          <p:cNvSpPr txBox="1"/>
          <p:nvPr/>
        </p:nvSpPr>
        <p:spPr>
          <a:xfrm>
            <a:off x="5638800" y="39624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a:t>
            </a:r>
            <a:endParaRPr/>
          </a:p>
        </p:txBody>
      </p:sp>
      <p:cxnSp>
        <p:nvCxnSpPr>
          <p:cNvPr id="684" name="Google Shape;684;p50"/>
          <p:cNvCxnSpPr/>
          <p:nvPr/>
        </p:nvCxnSpPr>
        <p:spPr>
          <a:xfrm>
            <a:off x="6400800" y="4191000"/>
            <a:ext cx="3810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685" name="Google Shape;685;p5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686" name="Google Shape;686;p5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Ways of traversing a vector</a:t>
            </a:r>
            <a:endParaRPr/>
          </a:p>
        </p:txBody>
      </p:sp>
      <p:sp>
        <p:nvSpPr>
          <p:cNvPr id="692" name="Google Shape;692;p51"/>
          <p:cNvSpPr txBox="1"/>
          <p:nvPr>
            <p:ph idx="1" type="body"/>
          </p:nvPr>
        </p:nvSpPr>
        <p:spPr>
          <a:xfrm>
            <a:off x="457200" y="990600"/>
            <a:ext cx="86868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for(int i = 0; i&lt;v.size(); ++i)			// </a:t>
            </a:r>
            <a:r>
              <a:rPr b="0" i="1" lang="en-US" sz="2000" u="none">
                <a:solidFill>
                  <a:schemeClr val="lt1"/>
                </a:solidFill>
                <a:latin typeface="Times New Roman"/>
                <a:ea typeface="Times New Roman"/>
                <a:cs typeface="Times New Roman"/>
                <a:sym typeface="Times New Roman"/>
              </a:rPr>
              <a:t>why int?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0" i="1" lang="en-US" sz="2000" u="none" cap="none" strike="noStrike">
                <a:solidFill>
                  <a:schemeClr val="lt1"/>
                </a:solidFill>
                <a:latin typeface="Times New Roman"/>
                <a:ea typeface="Times New Roman"/>
                <a:cs typeface="Times New Roman"/>
                <a:sym typeface="Times New Roman"/>
              </a:rPr>
              <a:t>do something with v[i]</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for(vector&lt;T&gt;::size_type i = 0; i&lt;v.size(); ++i)	// </a:t>
            </a:r>
            <a:r>
              <a:rPr b="0" i="1" lang="en-US" sz="2000" u="none">
                <a:solidFill>
                  <a:schemeClr val="lt1"/>
                </a:solidFill>
                <a:latin typeface="Times New Roman"/>
                <a:ea typeface="Times New Roman"/>
                <a:cs typeface="Times New Roman"/>
                <a:sym typeface="Times New Roman"/>
              </a:rPr>
              <a:t>longer but always correct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0" i="1" lang="en-US" sz="2000" u="none" cap="none" strike="noStrike">
                <a:solidFill>
                  <a:schemeClr val="lt1"/>
                </a:solidFill>
                <a:latin typeface="Times New Roman"/>
                <a:ea typeface="Times New Roman"/>
                <a:cs typeface="Times New Roman"/>
                <a:sym typeface="Times New Roman"/>
              </a:rPr>
              <a:t>do something with v[i]</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for(vector&lt;T&gt;::iterator p = v.begin(); p!=v.end();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 </a:t>
            </a:r>
            <a:r>
              <a:rPr b="0" i="1" lang="en-US" sz="2000" u="none">
                <a:solidFill>
                  <a:schemeClr val="lt1"/>
                </a:solidFill>
                <a:latin typeface="Times New Roman"/>
                <a:ea typeface="Times New Roman"/>
                <a:cs typeface="Times New Roman"/>
                <a:sym typeface="Times New Roman"/>
              </a:rPr>
              <a:t>do something with *p</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Know both ways (iterator and subscript)</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subscript style is used in essentially every language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iterator style is used in C (pointers only) and C++</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iterator style is used for standard library algorithms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subscript style doesn’t work for lists (in C++ and in most languages)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Use either way for vectors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There are no fundamental advantages of one style over the other</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But the iterator style works for all sequences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Prefer  </a:t>
            </a:r>
            <a:r>
              <a:rPr b="1" i="0" lang="en-US" sz="2000" u="none" cap="none" strike="noStrike">
                <a:solidFill>
                  <a:schemeClr val="lt1"/>
                </a:solidFill>
                <a:latin typeface="Times New Roman"/>
                <a:ea typeface="Times New Roman"/>
                <a:cs typeface="Times New Roman"/>
                <a:sym typeface="Times New Roman"/>
              </a:rPr>
              <a:t>size_type</a:t>
            </a:r>
            <a:r>
              <a:rPr b="0" i="0" lang="en-US" sz="2000" u="none" cap="none" strike="noStrike">
                <a:solidFill>
                  <a:schemeClr val="lt1"/>
                </a:solidFill>
                <a:latin typeface="Times New Roman"/>
                <a:ea typeface="Times New Roman"/>
                <a:cs typeface="Times New Roman"/>
                <a:sym typeface="Times New Roman"/>
              </a:rPr>
              <a:t> over plain </a:t>
            </a:r>
            <a:r>
              <a:rPr b="1" i="0" lang="en-US" sz="2000" u="none" cap="none" strike="noStrike">
                <a:solidFill>
                  <a:schemeClr val="lt1"/>
                </a:solidFill>
                <a:latin typeface="Times New Roman"/>
                <a:ea typeface="Times New Roman"/>
                <a:cs typeface="Times New Roman"/>
                <a:sym typeface="Times New Roman"/>
              </a:rPr>
              <a:t>int</a:t>
            </a:r>
            <a:endParaRPr/>
          </a:p>
          <a:p>
            <a:pPr indent="-228600" lvl="2" marL="1143000" marR="0" rtl="0" algn="l">
              <a:lnSpc>
                <a:spcPct val="80000"/>
              </a:lnSpc>
              <a:spcBef>
                <a:spcPts val="320"/>
              </a:spcBef>
              <a:spcAft>
                <a:spcPts val="0"/>
              </a:spcAft>
              <a:buClr>
                <a:schemeClr val="hlink"/>
              </a:buClr>
              <a:buSzPts val="1040"/>
              <a:buFont typeface="Noto Sans Symbols"/>
              <a:buChar char="■"/>
            </a:pPr>
            <a:r>
              <a:rPr b="0" i="0" lang="en-US" sz="1600" u="none" cap="none" strike="noStrike">
                <a:solidFill>
                  <a:schemeClr val="lt1"/>
                </a:solidFill>
                <a:latin typeface="Times New Roman"/>
                <a:ea typeface="Times New Roman"/>
                <a:cs typeface="Times New Roman"/>
                <a:sym typeface="Times New Roman"/>
              </a:rPr>
              <a:t>pedantic,  but quiets compiler and prevents rare errors</a:t>
            </a:r>
            <a:endParaRPr/>
          </a:p>
        </p:txBody>
      </p:sp>
      <p:sp>
        <p:nvSpPr>
          <p:cNvPr id="693" name="Google Shape;693;p5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694" name="Google Shape;694;p5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695" name="Google Shape;695;p5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Ways of traversing a vector</a:t>
            </a:r>
            <a:endParaRPr/>
          </a:p>
        </p:txBody>
      </p:sp>
      <p:sp>
        <p:nvSpPr>
          <p:cNvPr id="701" name="Google Shape;701;p52"/>
          <p:cNvSpPr txBox="1"/>
          <p:nvPr>
            <p:ph idx="1" type="body"/>
          </p:nvPr>
        </p:nvSpPr>
        <p:spPr>
          <a:xfrm>
            <a:off x="457200" y="990600"/>
            <a:ext cx="86868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for(vector&lt;T&gt;::iterator p = v.begin(); p!=v.end();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 </a:t>
            </a:r>
            <a:r>
              <a:rPr b="0" i="1" lang="en-US" sz="2000" u="none">
                <a:solidFill>
                  <a:schemeClr val="lt1"/>
                </a:solidFill>
                <a:latin typeface="Times New Roman"/>
                <a:ea typeface="Times New Roman"/>
                <a:cs typeface="Times New Roman"/>
                <a:sym typeface="Times New Roman"/>
              </a:rPr>
              <a:t>do something with *p</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0"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for(vector&lt;T&gt;::value_type x : v)</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 </a:t>
            </a:r>
            <a:r>
              <a:rPr b="0" i="1" lang="en-US" sz="2000" u="none">
                <a:solidFill>
                  <a:schemeClr val="lt1"/>
                </a:solidFill>
                <a:latin typeface="Times New Roman"/>
                <a:ea typeface="Times New Roman"/>
                <a:cs typeface="Times New Roman"/>
                <a:sym typeface="Times New Roman"/>
              </a:rPr>
              <a:t>do something with x</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0"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for(auto&amp; x : v)</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 </a:t>
            </a:r>
            <a:r>
              <a:rPr b="0" i="1" lang="en-US" sz="2000" u="none">
                <a:solidFill>
                  <a:schemeClr val="lt1"/>
                </a:solidFill>
                <a:latin typeface="Times New Roman"/>
                <a:ea typeface="Times New Roman"/>
                <a:cs typeface="Times New Roman"/>
                <a:sym typeface="Times New Roman"/>
              </a:rPr>
              <a:t>do something with x</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0"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“Range </a:t>
            </a:r>
            <a:r>
              <a:rPr b="1" i="0" lang="en-US" sz="2400" u="none">
                <a:solidFill>
                  <a:schemeClr val="lt1"/>
                </a:solidFill>
                <a:latin typeface="Times New Roman"/>
                <a:ea typeface="Times New Roman"/>
                <a:cs typeface="Times New Roman"/>
                <a:sym typeface="Times New Roman"/>
              </a:rPr>
              <a:t>for</a:t>
            </a:r>
            <a:r>
              <a:rPr b="0" i="0" lang="en-US" sz="2400" u="non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Use for the simplest loops</a:t>
            </a:r>
            <a:endParaRPr/>
          </a:p>
          <a:p>
            <a:pPr indent="-228600" lvl="2" marL="1143000" marR="0" rtl="0" algn="l">
              <a:lnSpc>
                <a:spcPct val="80000"/>
              </a:lnSpc>
              <a:spcBef>
                <a:spcPts val="320"/>
              </a:spcBef>
              <a:spcAft>
                <a:spcPts val="0"/>
              </a:spcAft>
              <a:buClr>
                <a:schemeClr val="hlink"/>
              </a:buClr>
              <a:buSzPts val="1040"/>
              <a:buFont typeface="Noto Sans Symbols"/>
              <a:buChar char="■"/>
            </a:pPr>
            <a:r>
              <a:rPr b="0" i="0" lang="en-US" sz="1600" u="none" cap="none" strike="noStrike">
                <a:solidFill>
                  <a:schemeClr val="lt1"/>
                </a:solidFill>
                <a:latin typeface="Times New Roman"/>
                <a:ea typeface="Times New Roman"/>
                <a:cs typeface="Times New Roman"/>
                <a:sym typeface="Times New Roman"/>
              </a:rPr>
              <a:t>Every element from </a:t>
            </a:r>
            <a:r>
              <a:rPr b="1" i="0" lang="en-US" sz="1600" u="none" cap="none" strike="noStrike">
                <a:solidFill>
                  <a:schemeClr val="lt1"/>
                </a:solidFill>
                <a:latin typeface="Times New Roman"/>
                <a:ea typeface="Times New Roman"/>
                <a:cs typeface="Times New Roman"/>
                <a:sym typeface="Times New Roman"/>
              </a:rPr>
              <a:t>begin() </a:t>
            </a:r>
            <a:r>
              <a:rPr b="0" i="0" lang="en-US" sz="1600" u="none" cap="none" strike="noStrike">
                <a:solidFill>
                  <a:schemeClr val="lt1"/>
                </a:solidFill>
                <a:latin typeface="Times New Roman"/>
                <a:ea typeface="Times New Roman"/>
                <a:cs typeface="Times New Roman"/>
                <a:sym typeface="Times New Roman"/>
              </a:rPr>
              <a:t>to </a:t>
            </a:r>
            <a:r>
              <a:rPr b="1" i="0" lang="en-US" sz="1600" u="none" cap="none" strike="noStrike">
                <a:solidFill>
                  <a:schemeClr val="lt1"/>
                </a:solidFill>
                <a:latin typeface="Times New Roman"/>
                <a:ea typeface="Times New Roman"/>
                <a:cs typeface="Times New Roman"/>
                <a:sym typeface="Times New Roman"/>
              </a:rPr>
              <a:t>end()</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Over one sequence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When you don’t need to look at more than one element at a time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When you don’t need to know the position of an element</a:t>
            </a:r>
            <a:endParaRPr/>
          </a:p>
        </p:txBody>
      </p:sp>
      <p:sp>
        <p:nvSpPr>
          <p:cNvPr id="702" name="Google Shape;702;p5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03" name="Google Shape;703;p5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04" name="Google Shape;704;p5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Observation</a:t>
            </a:r>
            <a:endParaRPr/>
          </a:p>
        </p:txBody>
      </p:sp>
      <p:sp>
        <p:nvSpPr>
          <p:cNvPr id="122" name="Google Shape;122;p17"/>
          <p:cNvSpPr txBox="1"/>
          <p:nvPr>
            <p:ph idx="1" type="body"/>
          </p:nvPr>
        </p:nvSpPr>
        <p:spPr>
          <a:xfrm>
            <a:off x="457200" y="1752600"/>
            <a:ext cx="8458200" cy="3962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lt1"/>
                </a:solidFill>
                <a:latin typeface="Times New Roman"/>
                <a:ea typeface="Times New Roman"/>
                <a:cs typeface="Times New Roman"/>
                <a:sym typeface="Times New Roman"/>
              </a:rPr>
              <a:t>We can (already) write programs that are very similar independent of the data type used</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Using an </a:t>
            </a:r>
            <a:r>
              <a:rPr b="1" i="0" lang="en-US" sz="2400" u="none" cap="none" strike="noStrike">
                <a:solidFill>
                  <a:schemeClr val="lt1"/>
                </a:solidFill>
                <a:latin typeface="Times New Roman"/>
                <a:ea typeface="Times New Roman"/>
                <a:cs typeface="Times New Roman"/>
                <a:sym typeface="Times New Roman"/>
              </a:rPr>
              <a:t>int</a:t>
            </a:r>
            <a:r>
              <a:rPr b="0" i="0" lang="en-US" sz="2400" u="none" cap="none" strike="noStrike">
                <a:solidFill>
                  <a:schemeClr val="lt1"/>
                </a:solidFill>
                <a:latin typeface="Times New Roman"/>
                <a:ea typeface="Times New Roman"/>
                <a:cs typeface="Times New Roman"/>
                <a:sym typeface="Times New Roman"/>
              </a:rPr>
              <a:t> isn’t that different from using a </a:t>
            </a:r>
            <a:r>
              <a:rPr b="1" i="0" lang="en-US" sz="2400" u="none" cap="none" strike="noStrike">
                <a:solidFill>
                  <a:schemeClr val="lt1"/>
                </a:solidFill>
                <a:latin typeface="Times New Roman"/>
                <a:ea typeface="Times New Roman"/>
                <a:cs typeface="Times New Roman"/>
                <a:sym typeface="Times New Roman"/>
              </a:rPr>
              <a:t>double</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Using a </a:t>
            </a:r>
            <a:r>
              <a:rPr b="1" i="0" lang="en-US" sz="2400" u="none" cap="none" strike="noStrike">
                <a:solidFill>
                  <a:schemeClr val="lt1"/>
                </a:solidFill>
                <a:latin typeface="Times New Roman"/>
                <a:ea typeface="Times New Roman"/>
                <a:cs typeface="Times New Roman"/>
                <a:sym typeface="Times New Roman"/>
              </a:rPr>
              <a:t>vector&lt;int&gt;</a:t>
            </a:r>
            <a:r>
              <a:rPr b="0" i="0" lang="en-US" sz="2400" u="none" cap="none" strike="noStrike">
                <a:solidFill>
                  <a:schemeClr val="lt1"/>
                </a:solidFill>
                <a:latin typeface="Times New Roman"/>
                <a:ea typeface="Times New Roman"/>
                <a:cs typeface="Times New Roman"/>
                <a:sym typeface="Times New Roman"/>
              </a:rPr>
              <a:t> isn’t that different from using a </a:t>
            </a:r>
            <a:r>
              <a:rPr b="1" i="0" lang="en-US" sz="2400" u="none" cap="none" strike="noStrike">
                <a:solidFill>
                  <a:schemeClr val="lt1"/>
                </a:solidFill>
                <a:latin typeface="Times New Roman"/>
                <a:ea typeface="Times New Roman"/>
                <a:cs typeface="Times New Roman"/>
                <a:sym typeface="Times New Roman"/>
              </a:rPr>
              <a:t>vector&lt;string&gt;</a:t>
            </a:r>
            <a:endParaRPr/>
          </a:p>
        </p:txBody>
      </p:sp>
      <p:sp>
        <p:nvSpPr>
          <p:cNvPr id="123" name="Google Shape;123;p1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24" name="Google Shape;124;p1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25" name="Google Shape;125;p1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5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Vector vs. List</a:t>
            </a:r>
            <a:endParaRPr/>
          </a:p>
        </p:txBody>
      </p:sp>
      <p:sp>
        <p:nvSpPr>
          <p:cNvPr id="710" name="Google Shape;710;p53"/>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By default, use a </a:t>
            </a:r>
            <a:r>
              <a:rPr b="1" i="0" lang="en-US" sz="2400" u="none">
                <a:solidFill>
                  <a:schemeClr val="lt1"/>
                </a:solidFill>
                <a:latin typeface="Times New Roman"/>
                <a:ea typeface="Times New Roman"/>
                <a:cs typeface="Times New Roman"/>
                <a:sym typeface="Times New Roman"/>
              </a:rPr>
              <a:t>vector</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You need a reason not to</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You can “grow” a vector (e.g., using </a:t>
            </a:r>
            <a:r>
              <a:rPr b="1" i="0" lang="en-US" sz="2000" u="none" cap="none" strike="noStrike">
                <a:solidFill>
                  <a:schemeClr val="lt1"/>
                </a:solidFill>
                <a:latin typeface="Times New Roman"/>
                <a:ea typeface="Times New Roman"/>
                <a:cs typeface="Times New Roman"/>
                <a:sym typeface="Times New Roman"/>
              </a:rPr>
              <a:t>push_back()</a:t>
            </a:r>
            <a:r>
              <a:rPr b="0"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You can </a:t>
            </a:r>
            <a:r>
              <a:rPr b="1" i="0" lang="en-US" sz="2000" u="none" cap="none" strike="noStrike">
                <a:solidFill>
                  <a:schemeClr val="lt1"/>
                </a:solidFill>
                <a:latin typeface="Times New Roman"/>
                <a:ea typeface="Times New Roman"/>
                <a:cs typeface="Times New Roman"/>
                <a:sym typeface="Times New Roman"/>
              </a:rPr>
              <a:t>insert() </a:t>
            </a:r>
            <a:r>
              <a:rPr b="0" i="0" lang="en-US" sz="2000" u="none" cap="none" strike="noStrike">
                <a:solidFill>
                  <a:schemeClr val="lt1"/>
                </a:solidFill>
                <a:latin typeface="Times New Roman"/>
                <a:ea typeface="Times New Roman"/>
                <a:cs typeface="Times New Roman"/>
                <a:sym typeface="Times New Roman"/>
              </a:rPr>
              <a:t>and </a:t>
            </a:r>
            <a:r>
              <a:rPr b="1" i="0" lang="en-US" sz="2000" u="none" cap="none" strike="noStrike">
                <a:solidFill>
                  <a:schemeClr val="lt1"/>
                </a:solidFill>
                <a:latin typeface="Times New Roman"/>
                <a:ea typeface="Times New Roman"/>
                <a:cs typeface="Times New Roman"/>
                <a:sym typeface="Times New Roman"/>
              </a:rPr>
              <a:t>erase() </a:t>
            </a:r>
            <a:r>
              <a:rPr b="0" i="0" lang="en-US" sz="2000" u="none" cap="none" strike="noStrike">
                <a:solidFill>
                  <a:schemeClr val="lt1"/>
                </a:solidFill>
                <a:latin typeface="Times New Roman"/>
                <a:ea typeface="Times New Roman"/>
                <a:cs typeface="Times New Roman"/>
                <a:sym typeface="Times New Roman"/>
              </a:rPr>
              <a:t>in a vector</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Vector elements are compactly stored and contiguous</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For small vectors of small elements all operations are fast</a:t>
            </a:r>
            <a:endParaRPr/>
          </a:p>
          <a:p>
            <a:pPr indent="-228600" lvl="2" marL="1143000" marR="0" rtl="0" algn="l">
              <a:lnSpc>
                <a:spcPct val="100000"/>
              </a:lnSpc>
              <a:spcBef>
                <a:spcPts val="320"/>
              </a:spcBef>
              <a:spcAft>
                <a:spcPts val="0"/>
              </a:spcAft>
              <a:buClr>
                <a:schemeClr val="hlink"/>
              </a:buClr>
              <a:buSzPts val="1040"/>
              <a:buFont typeface="Noto Sans Symbols"/>
              <a:buChar char="■"/>
            </a:pPr>
            <a:r>
              <a:rPr b="0" i="0" lang="en-US" sz="1600" u="none" cap="none" strike="noStrike">
                <a:solidFill>
                  <a:schemeClr val="lt1"/>
                </a:solidFill>
                <a:latin typeface="Times New Roman"/>
                <a:ea typeface="Times New Roman"/>
                <a:cs typeface="Times New Roman"/>
                <a:sym typeface="Times New Roman"/>
              </a:rPr>
              <a:t>compared to lists</a:t>
            </a:r>
            <a:endParaRPr/>
          </a:p>
          <a:p>
            <a:pPr indent="-342900" lvl="0" marL="342900" marR="0" rtl="0" algn="l">
              <a:lnSpc>
                <a:spcPct val="10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If you don’t want elements to move, use a </a:t>
            </a:r>
            <a:r>
              <a:rPr b="1" i="0" lang="en-US" sz="2400" u="none">
                <a:solidFill>
                  <a:schemeClr val="lt1"/>
                </a:solidFill>
                <a:latin typeface="Times New Roman"/>
                <a:ea typeface="Times New Roman"/>
                <a:cs typeface="Times New Roman"/>
                <a:sym typeface="Times New Roman"/>
              </a:rPr>
              <a:t>list</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You can “grow” a list (e.g., using </a:t>
            </a:r>
            <a:r>
              <a:rPr b="1" i="0" lang="en-US" sz="2000" u="none" cap="none" strike="noStrike">
                <a:solidFill>
                  <a:schemeClr val="lt1"/>
                </a:solidFill>
                <a:latin typeface="Times New Roman"/>
                <a:ea typeface="Times New Roman"/>
                <a:cs typeface="Times New Roman"/>
                <a:sym typeface="Times New Roman"/>
              </a:rPr>
              <a:t>push_back() </a:t>
            </a:r>
            <a:r>
              <a:rPr b="0" i="0" lang="en-US" sz="2000" u="none" cap="none" strike="noStrike">
                <a:solidFill>
                  <a:schemeClr val="lt1"/>
                </a:solidFill>
                <a:latin typeface="Times New Roman"/>
                <a:ea typeface="Times New Roman"/>
                <a:cs typeface="Times New Roman"/>
                <a:sym typeface="Times New Roman"/>
              </a:rPr>
              <a:t>and </a:t>
            </a:r>
            <a:r>
              <a:rPr b="1" i="0" lang="en-US" sz="2000" u="none" cap="none" strike="noStrike">
                <a:solidFill>
                  <a:schemeClr val="lt1"/>
                </a:solidFill>
                <a:latin typeface="Times New Roman"/>
                <a:ea typeface="Times New Roman"/>
                <a:cs typeface="Times New Roman"/>
                <a:sym typeface="Times New Roman"/>
              </a:rPr>
              <a:t>push_front()</a:t>
            </a:r>
            <a:r>
              <a:rPr b="0"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You can </a:t>
            </a:r>
            <a:r>
              <a:rPr b="1" i="0" lang="en-US" sz="2000" u="none" cap="none" strike="noStrike">
                <a:solidFill>
                  <a:schemeClr val="lt1"/>
                </a:solidFill>
                <a:latin typeface="Times New Roman"/>
                <a:ea typeface="Times New Roman"/>
                <a:cs typeface="Times New Roman"/>
                <a:sym typeface="Times New Roman"/>
              </a:rPr>
              <a:t>insert() </a:t>
            </a:r>
            <a:r>
              <a:rPr b="0" i="0" lang="en-US" sz="2000" u="none" cap="none" strike="noStrike">
                <a:solidFill>
                  <a:schemeClr val="lt1"/>
                </a:solidFill>
                <a:latin typeface="Times New Roman"/>
                <a:ea typeface="Times New Roman"/>
                <a:cs typeface="Times New Roman"/>
                <a:sym typeface="Times New Roman"/>
              </a:rPr>
              <a:t>and </a:t>
            </a:r>
            <a:r>
              <a:rPr b="1" i="0" lang="en-US" sz="2000" u="none" cap="none" strike="noStrike">
                <a:solidFill>
                  <a:schemeClr val="lt1"/>
                </a:solidFill>
                <a:latin typeface="Times New Roman"/>
                <a:ea typeface="Times New Roman"/>
                <a:cs typeface="Times New Roman"/>
                <a:sym typeface="Times New Roman"/>
              </a:rPr>
              <a:t>erase() </a:t>
            </a:r>
            <a:r>
              <a:rPr b="0" i="0" lang="en-US" sz="2000" u="none" cap="none" strike="noStrike">
                <a:solidFill>
                  <a:schemeClr val="lt1"/>
                </a:solidFill>
                <a:latin typeface="Times New Roman"/>
                <a:ea typeface="Times New Roman"/>
                <a:cs typeface="Times New Roman"/>
                <a:sym typeface="Times New Roman"/>
              </a:rPr>
              <a:t>in a list</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List elements are separately allocated</a:t>
            </a:r>
            <a:endParaRPr/>
          </a:p>
          <a:p>
            <a:pPr indent="-342900" lvl="0" marL="342900" marR="0" rtl="0" algn="l">
              <a:lnSpc>
                <a:spcPct val="10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Note that there are more containers, e.g.,</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map</a:t>
            </a:r>
            <a:endParaRPr/>
          </a:p>
          <a:p>
            <a:pPr indent="-285750" lvl="1" marL="742950" marR="0" rtl="0" algn="l">
              <a:lnSpc>
                <a:spcPct val="10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unordered_map</a:t>
            </a:r>
            <a:endParaRPr/>
          </a:p>
          <a:p>
            <a:pPr indent="-260350" lvl="0" marL="342900" marR="0" rtl="0" algn="l">
              <a:spcBef>
                <a:spcPts val="400"/>
              </a:spcBef>
              <a:spcAft>
                <a:spcPts val="0"/>
              </a:spcAft>
              <a:buClr>
                <a:schemeClr val="hlink"/>
              </a:buClr>
              <a:buSzPts val="1300"/>
              <a:buFont typeface="Noto Sans Symbols"/>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711" name="Google Shape;711;p5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12" name="Google Shape;712;p5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13" name="Google Shape;713;p5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Some useful standard headers</a:t>
            </a:r>
            <a:endParaRPr/>
          </a:p>
        </p:txBody>
      </p:sp>
      <p:sp>
        <p:nvSpPr>
          <p:cNvPr id="719" name="Google Shape;719;p54"/>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&lt;iostream&gt;	</a:t>
            </a:r>
            <a:r>
              <a:rPr b="0" i="0" lang="en-US" sz="2400" u="none">
                <a:solidFill>
                  <a:schemeClr val="lt1"/>
                </a:solidFill>
                <a:latin typeface="Times New Roman"/>
                <a:ea typeface="Times New Roman"/>
                <a:cs typeface="Times New Roman"/>
                <a:sym typeface="Times New Roman"/>
              </a:rPr>
              <a:t>	I/O streams, cout, cin, …</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&lt;fstream&gt;</a:t>
            </a:r>
            <a:r>
              <a:rPr b="0" i="0" lang="en-US" sz="2400" u="none">
                <a:solidFill>
                  <a:schemeClr val="lt1"/>
                </a:solidFill>
                <a:latin typeface="Times New Roman"/>
                <a:ea typeface="Times New Roman"/>
                <a:cs typeface="Times New Roman"/>
                <a:sym typeface="Times New Roman"/>
              </a:rPr>
              <a:t>		file streams</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&lt;algorithm&gt;</a:t>
            </a:r>
            <a:r>
              <a:rPr b="0" i="0" lang="en-US" sz="2400" u="none">
                <a:solidFill>
                  <a:schemeClr val="lt1"/>
                </a:solidFill>
                <a:latin typeface="Times New Roman"/>
                <a:ea typeface="Times New Roman"/>
                <a:cs typeface="Times New Roman"/>
                <a:sym typeface="Times New Roman"/>
              </a:rPr>
              <a:t>	sort, copy, …</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&lt;numeric&gt;	</a:t>
            </a:r>
            <a:r>
              <a:rPr b="0" i="0" lang="en-US" sz="2400" u="none">
                <a:solidFill>
                  <a:schemeClr val="lt1"/>
                </a:solidFill>
                <a:latin typeface="Times New Roman"/>
                <a:ea typeface="Times New Roman"/>
                <a:cs typeface="Times New Roman"/>
                <a:sym typeface="Times New Roman"/>
              </a:rPr>
              <a:t>	accumulate, inner_product, …</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&lt;functional&gt;</a:t>
            </a:r>
            <a:r>
              <a:rPr b="0" i="0" lang="en-US" sz="2400" u="none">
                <a:solidFill>
                  <a:schemeClr val="lt1"/>
                </a:solidFill>
                <a:latin typeface="Times New Roman"/>
                <a:ea typeface="Times New Roman"/>
                <a:cs typeface="Times New Roman"/>
                <a:sym typeface="Times New Roman"/>
              </a:rPr>
              <a:t>	function objects</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&lt;string&gt;</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&lt;vector&gt;</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&lt;map&gt;</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&lt;unordered_map&gt;	</a:t>
            </a:r>
            <a:r>
              <a:rPr b="0" i="0" lang="en-US" sz="2400" u="none">
                <a:solidFill>
                  <a:schemeClr val="lt1"/>
                </a:solidFill>
                <a:latin typeface="Times New Roman"/>
                <a:ea typeface="Times New Roman"/>
                <a:cs typeface="Times New Roman"/>
                <a:sym typeface="Times New Roman"/>
              </a:rPr>
              <a:t>hash table</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&lt;list&gt;</a:t>
            </a:r>
            <a:endParaRPr/>
          </a:p>
          <a:p>
            <a:pPr indent="-342900" lvl="0" marL="342900" marR="0" rtl="0" algn="l">
              <a:lnSpc>
                <a:spcPct val="80000"/>
              </a:lnSpc>
              <a:spcBef>
                <a:spcPts val="480"/>
              </a:spcBef>
              <a:spcAft>
                <a:spcPts val="0"/>
              </a:spcAft>
              <a:buClr>
                <a:schemeClr val="hlink"/>
              </a:buClr>
              <a:buSzPts val="1560"/>
              <a:buFont typeface="Noto Sans Symbols"/>
              <a:buChar char="■"/>
            </a:pPr>
            <a:r>
              <a:rPr b="1" i="0" lang="en-US" sz="2400" u="none">
                <a:solidFill>
                  <a:schemeClr val="lt1"/>
                </a:solidFill>
                <a:latin typeface="Times New Roman"/>
                <a:ea typeface="Times New Roman"/>
                <a:cs typeface="Times New Roman"/>
                <a:sym typeface="Times New Roman"/>
              </a:rPr>
              <a:t>&lt;set&gt;</a:t>
            </a:r>
            <a:endParaRPr/>
          </a:p>
        </p:txBody>
      </p:sp>
      <p:sp>
        <p:nvSpPr>
          <p:cNvPr id="720" name="Google Shape;720;p5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21" name="Google Shape;721;p5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22" name="Google Shape;722;p5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6" name="Shape 726"/>
        <p:cNvGrpSpPr/>
        <p:nvPr/>
      </p:nvGrpSpPr>
      <p:grpSpPr>
        <a:xfrm>
          <a:off x="0" y="0"/>
          <a:ext cx="0" cy="0"/>
          <a:chOff x="0" y="0"/>
          <a:chExt cx="0" cy="0"/>
        </a:xfrm>
      </p:grpSpPr>
      <p:sp>
        <p:nvSpPr>
          <p:cNvPr id="727" name="Google Shape;727;p5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Abstract</a:t>
            </a:r>
            <a:endParaRPr/>
          </a:p>
        </p:txBody>
      </p:sp>
      <p:sp>
        <p:nvSpPr>
          <p:cNvPr id="728" name="Google Shape;728;p55"/>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This talk presents the idea of STL algorithms and introduces map as an example of a container.</a:t>
            </a:r>
            <a:endParaRPr/>
          </a:p>
        </p:txBody>
      </p:sp>
      <p:sp>
        <p:nvSpPr>
          <p:cNvPr id="729" name="Google Shape;729;p5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30" name="Google Shape;730;p5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31" name="Google Shape;731;p5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Overview</a:t>
            </a:r>
            <a:endParaRPr/>
          </a:p>
        </p:txBody>
      </p:sp>
      <p:sp>
        <p:nvSpPr>
          <p:cNvPr id="737" name="Google Shape;737;p56"/>
          <p:cNvSpPr txBox="1"/>
          <p:nvPr>
            <p:ph idx="1" type="body"/>
          </p:nvPr>
        </p:nvSpPr>
        <p:spPr>
          <a:xfrm>
            <a:off x="457200" y="11430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Common tasks and ideals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Containers, algorithms, and iterators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The simplest algorithm: find()</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Parameterization of algorithms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find_if() and function objects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Sequence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vector and list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Algorithms and parameterization revisited</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Associative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map, set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Standard algorithms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copy, sort, …</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Input iterators and output iterators</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List of useful facilities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Headers, algorithms, containers, function objects</a:t>
            </a:r>
            <a:endParaRPr/>
          </a:p>
        </p:txBody>
      </p:sp>
      <p:sp>
        <p:nvSpPr>
          <p:cNvPr id="738" name="Google Shape;738;p5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39" name="Google Shape;739;p56"/>
          <p:cNvSpPr/>
          <p:nvPr/>
        </p:nvSpPr>
        <p:spPr>
          <a:xfrm>
            <a:off x="381000" y="3581400"/>
            <a:ext cx="6400800" cy="2667000"/>
          </a:xfrm>
          <a:prstGeom prst="roundRect">
            <a:avLst>
              <a:gd fmla="val 16667" name="adj"/>
            </a:avLst>
          </a:prstGeom>
          <a:solidFill>
            <a:schemeClr val="accent1">
              <a:alpha val="30588"/>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40" name="Google Shape;740;p5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41" name="Google Shape;741;p5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7"/>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Basic model</a:t>
            </a:r>
            <a:endParaRPr/>
          </a:p>
        </p:txBody>
      </p:sp>
      <p:sp>
        <p:nvSpPr>
          <p:cNvPr id="747" name="Google Shape;747;p57"/>
          <p:cNvSpPr txBox="1"/>
          <p:nvPr>
            <p:ph idx="1" type="body"/>
          </p:nvPr>
        </p:nvSpPr>
        <p:spPr>
          <a:xfrm>
            <a:off x="457200" y="1524000"/>
            <a:ext cx="82296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A pair of iterators defines a sequence</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beginning (points to the first element – if any)</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end (points to the one-beyond-the-last element)</a:t>
            </a:r>
            <a:endParaRPr/>
          </a:p>
        </p:txBody>
      </p:sp>
      <p:sp>
        <p:nvSpPr>
          <p:cNvPr id="748" name="Google Shape;748;p5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49" name="Google Shape;749;p57"/>
          <p:cNvSpPr txBox="1"/>
          <p:nvPr/>
        </p:nvSpPr>
        <p:spPr>
          <a:xfrm>
            <a:off x="1371600" y="2819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0" name="Google Shape;750;p57"/>
          <p:cNvSpPr txBox="1"/>
          <p:nvPr/>
        </p:nvSpPr>
        <p:spPr>
          <a:xfrm>
            <a:off x="70866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1" name="Google Shape;751;p57"/>
          <p:cNvSpPr txBox="1"/>
          <p:nvPr/>
        </p:nvSpPr>
        <p:spPr>
          <a:xfrm>
            <a:off x="56388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2" name="Google Shape;752;p57"/>
          <p:cNvSpPr txBox="1"/>
          <p:nvPr/>
        </p:nvSpPr>
        <p:spPr>
          <a:xfrm>
            <a:off x="30480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3" name="Google Shape;753;p57"/>
          <p:cNvSpPr txBox="1"/>
          <p:nvPr/>
        </p:nvSpPr>
        <p:spPr>
          <a:xfrm>
            <a:off x="1600200" y="3962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4" name="Google Shape;754;p57"/>
          <p:cNvSpPr txBox="1"/>
          <p:nvPr/>
        </p:nvSpPr>
        <p:spPr>
          <a:xfrm>
            <a:off x="3276600" y="2819400"/>
            <a:ext cx="7620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755" name="Google Shape;755;p57"/>
          <p:cNvCxnSpPr/>
          <p:nvPr/>
        </p:nvCxnSpPr>
        <p:spPr>
          <a:xfrm>
            <a:off x="2362200" y="4152900"/>
            <a:ext cx="6858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756" name="Google Shape;756;p57"/>
          <p:cNvCxnSpPr/>
          <p:nvPr/>
        </p:nvCxnSpPr>
        <p:spPr>
          <a:xfrm>
            <a:off x="6400800" y="4152900"/>
            <a:ext cx="685800" cy="0"/>
          </a:xfrm>
          <a:prstGeom prst="straightConnector1">
            <a:avLst/>
          </a:prstGeom>
          <a:noFill/>
          <a:ln cap="flat" cmpd="sng" w="9525">
            <a:solidFill>
              <a:schemeClr val="lt1"/>
            </a:solidFill>
            <a:prstDash val="solid"/>
            <a:miter lim="800000"/>
            <a:headEnd len="med" w="med" type="triangle"/>
            <a:tailEnd len="med" w="med" type="triangle"/>
          </a:ln>
        </p:spPr>
      </p:cxnSp>
      <p:sp>
        <p:nvSpPr>
          <p:cNvPr id="757" name="Google Shape;757;p57"/>
          <p:cNvSpPr txBox="1"/>
          <p:nvPr/>
        </p:nvSpPr>
        <p:spPr>
          <a:xfrm>
            <a:off x="4419600" y="3962400"/>
            <a:ext cx="762000" cy="381000"/>
          </a:xfrm>
          <a:prstGeom prst="rect">
            <a:avLst/>
          </a:prstGeom>
          <a:solidFill>
            <a:schemeClr val="dk2"/>
          </a:solidFill>
          <a:ln cap="rnd"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cxnSp>
        <p:nvCxnSpPr>
          <p:cNvPr id="758" name="Google Shape;758;p57"/>
          <p:cNvCxnSpPr/>
          <p:nvPr/>
        </p:nvCxnSpPr>
        <p:spPr>
          <a:xfrm>
            <a:off x="3810000" y="4152900"/>
            <a:ext cx="6096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759" name="Google Shape;759;p57"/>
          <p:cNvCxnSpPr/>
          <p:nvPr/>
        </p:nvCxnSpPr>
        <p:spPr>
          <a:xfrm>
            <a:off x="5181600" y="4152900"/>
            <a:ext cx="457200" cy="0"/>
          </a:xfrm>
          <a:prstGeom prst="straightConnector1">
            <a:avLst/>
          </a:prstGeom>
          <a:noFill/>
          <a:ln cap="flat" cmpd="sng" w="9525">
            <a:solidFill>
              <a:schemeClr val="lt1"/>
            </a:solidFill>
            <a:prstDash val="solid"/>
            <a:miter lim="800000"/>
            <a:headEnd len="med" w="med" type="triangle"/>
            <a:tailEnd len="med" w="med" type="triangle"/>
          </a:ln>
        </p:spPr>
      </p:cxnSp>
      <p:cxnSp>
        <p:nvCxnSpPr>
          <p:cNvPr id="760" name="Google Shape;760;p57"/>
          <p:cNvCxnSpPr/>
          <p:nvPr/>
        </p:nvCxnSpPr>
        <p:spPr>
          <a:xfrm>
            <a:off x="1752600" y="3048000"/>
            <a:ext cx="228600" cy="914400"/>
          </a:xfrm>
          <a:prstGeom prst="straightConnector1">
            <a:avLst/>
          </a:prstGeom>
          <a:noFill/>
          <a:ln cap="flat" cmpd="sng" w="9525">
            <a:solidFill>
              <a:schemeClr val="lt1"/>
            </a:solidFill>
            <a:prstDash val="solid"/>
            <a:miter lim="800000"/>
            <a:headEnd len="med" w="med" type="none"/>
            <a:tailEnd len="med" w="med" type="triangle"/>
          </a:ln>
        </p:spPr>
      </p:cxnSp>
      <p:cxnSp>
        <p:nvCxnSpPr>
          <p:cNvPr id="761" name="Google Shape;761;p57"/>
          <p:cNvCxnSpPr/>
          <p:nvPr/>
        </p:nvCxnSpPr>
        <p:spPr>
          <a:xfrm>
            <a:off x="3733800" y="3048000"/>
            <a:ext cx="37338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762" name="Google Shape;762;p57"/>
          <p:cNvSpPr txBox="1"/>
          <p:nvPr/>
        </p:nvSpPr>
        <p:spPr>
          <a:xfrm>
            <a:off x="533400" y="28194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begin:</a:t>
            </a:r>
            <a:endParaRPr/>
          </a:p>
        </p:txBody>
      </p:sp>
      <p:sp>
        <p:nvSpPr>
          <p:cNvPr id="763" name="Google Shape;763;p57"/>
          <p:cNvSpPr txBox="1"/>
          <p:nvPr/>
        </p:nvSpPr>
        <p:spPr>
          <a:xfrm>
            <a:off x="2590800" y="28194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end:</a:t>
            </a:r>
            <a:endParaRPr/>
          </a:p>
        </p:txBody>
      </p:sp>
      <p:sp>
        <p:nvSpPr>
          <p:cNvPr id="764" name="Google Shape;764;p57"/>
          <p:cNvSpPr txBox="1"/>
          <p:nvPr/>
        </p:nvSpPr>
        <p:spPr>
          <a:xfrm>
            <a:off x="457200" y="4572000"/>
            <a:ext cx="82296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An iterator is a type that supports the  “iterator operations” of</a:t>
            </a:r>
            <a:endParaRPr/>
          </a:p>
          <a:p>
            <a:pPr indent="-285750" lvl="1" marL="74295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chemeClr val="lt1"/>
                </a:solidFill>
                <a:latin typeface="Times New Roman"/>
                <a:ea typeface="Times New Roman"/>
                <a:cs typeface="Times New Roman"/>
                <a:sym typeface="Times New Roman"/>
              </a:rPr>
              <a:t>++ Point to the next element</a:t>
            </a:r>
            <a:endParaRPr/>
          </a:p>
          <a:p>
            <a:pPr indent="-285750" lvl="1" marL="74295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chemeClr val="lt1"/>
                </a:solidFill>
                <a:latin typeface="Times New Roman"/>
                <a:ea typeface="Times New Roman"/>
                <a:cs typeface="Times New Roman"/>
                <a:sym typeface="Times New Roman"/>
              </a:rPr>
              <a:t>*   Get the element value</a:t>
            </a:r>
            <a:endParaRPr/>
          </a:p>
          <a:p>
            <a:pPr indent="-285750" lvl="1" marL="74295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chemeClr val="lt1"/>
                </a:solidFill>
                <a:latin typeface="Times New Roman"/>
                <a:ea typeface="Times New Roman"/>
                <a:cs typeface="Times New Roman"/>
                <a:sym typeface="Times New Roman"/>
              </a:rPr>
              <a:t>== Does this iterator point to the same element as that iterator?</a:t>
            </a:r>
            <a:endParaRPr/>
          </a:p>
          <a:p>
            <a:pPr indent="-342900" lvl="0" marL="342900" marR="0" rtl="0" algn="l">
              <a:lnSpc>
                <a:spcPct val="100000"/>
              </a:lnSpc>
              <a:spcBef>
                <a:spcPts val="400"/>
              </a:spcBef>
              <a:spcAft>
                <a:spcPts val="0"/>
              </a:spcAft>
              <a:buClr>
                <a:schemeClr val="lt1"/>
              </a:buClr>
              <a:buSzPts val="2000"/>
              <a:buFont typeface="Noto Sans Symbols"/>
              <a:buChar char="▪"/>
            </a:pPr>
            <a:r>
              <a:rPr b="0" i="0" lang="en-US" sz="2000" u="none">
                <a:solidFill>
                  <a:schemeClr val="lt1"/>
                </a:solidFill>
                <a:latin typeface="Times New Roman"/>
                <a:ea typeface="Times New Roman"/>
                <a:cs typeface="Times New Roman"/>
                <a:sym typeface="Times New Roman"/>
              </a:rPr>
              <a:t>Some iterators support more operations </a:t>
            </a:r>
            <a:r>
              <a:rPr b="0" i="1" lang="en-US" sz="2000" u="none">
                <a:solidFill>
                  <a:schemeClr val="lt1"/>
                </a:solidFill>
                <a:latin typeface="Times New Roman"/>
                <a:ea typeface="Times New Roman"/>
                <a:cs typeface="Times New Roman"/>
                <a:sym typeface="Times New Roman"/>
              </a:rPr>
              <a:t>(e.g</a:t>
            </a:r>
            <a:r>
              <a:rPr b="0" i="0" lang="en-US" sz="2000" u="none">
                <a:solidFill>
                  <a:schemeClr val="lt1"/>
                </a:solidFill>
                <a:latin typeface="Times New Roman"/>
                <a:ea typeface="Times New Roman"/>
                <a:cs typeface="Times New Roman"/>
                <a:sym typeface="Times New Roman"/>
              </a:rPr>
              <a:t>., --, +, and [ ])</a:t>
            </a:r>
            <a:endParaRPr/>
          </a:p>
        </p:txBody>
      </p:sp>
      <p:sp>
        <p:nvSpPr>
          <p:cNvPr id="765" name="Google Shape;765;p5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66" name="Google Shape;766;p5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8"/>
          <p:cNvSpPr txBox="1"/>
          <p:nvPr>
            <p:ph type="title"/>
          </p:nvPr>
        </p:nvSpPr>
        <p:spPr>
          <a:xfrm>
            <a:off x="457200" y="274637"/>
            <a:ext cx="8229600" cy="1096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(sum the elements of a sequence)</a:t>
            </a:r>
            <a:endParaRPr/>
          </a:p>
        </p:txBody>
      </p:sp>
      <p:sp>
        <p:nvSpPr>
          <p:cNvPr id="772" name="Google Shape;772;p58"/>
          <p:cNvSpPr txBox="1"/>
          <p:nvPr>
            <p:ph idx="1" type="body"/>
          </p:nvPr>
        </p:nvSpPr>
        <p:spPr>
          <a:xfrm>
            <a:off x="304800" y="1828800"/>
            <a:ext cx="8534400"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T&gt;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 accumulate(In first, In last, T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 (first!=last)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init = init + *first;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260350" lvl="0" marL="342900" marR="0" rtl="0" algn="l">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p:txBody>
      </p:sp>
      <p:sp>
        <p:nvSpPr>
          <p:cNvPr id="773" name="Google Shape;773;p5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74" name="Google Shape;774;p58"/>
          <p:cNvSpPr txBox="1"/>
          <p:nvPr/>
        </p:nvSpPr>
        <p:spPr>
          <a:xfrm>
            <a:off x="51054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775" name="Google Shape;775;p58"/>
          <p:cNvSpPr txBox="1"/>
          <p:nvPr/>
        </p:nvSpPr>
        <p:spPr>
          <a:xfrm>
            <a:off x="69342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776" name="Google Shape;776;p58"/>
          <p:cNvSpPr txBox="1"/>
          <p:nvPr/>
        </p:nvSpPr>
        <p:spPr>
          <a:xfrm>
            <a:off x="63246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777" name="Google Shape;777;p58"/>
          <p:cNvSpPr txBox="1"/>
          <p:nvPr/>
        </p:nvSpPr>
        <p:spPr>
          <a:xfrm>
            <a:off x="5715000" y="4038600"/>
            <a:ext cx="6096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778" name="Google Shape;778;p58"/>
          <p:cNvSpPr txBox="1"/>
          <p:nvPr/>
        </p:nvSpPr>
        <p:spPr>
          <a:xfrm>
            <a:off x="4648200" y="40386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t>
            </a:r>
            <a:endParaRPr/>
          </a:p>
        </p:txBody>
      </p:sp>
      <p:sp>
        <p:nvSpPr>
          <p:cNvPr id="779" name="Google Shape;779;p58"/>
          <p:cNvSpPr txBox="1"/>
          <p:nvPr/>
        </p:nvSpPr>
        <p:spPr>
          <a:xfrm>
            <a:off x="304800" y="5334000"/>
            <a:ext cx="8534400"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000"/>
              <a:buFont typeface="Times New Roman"/>
              <a:buNone/>
            </a:pPr>
            <a:r>
              <a:rPr b="1" i="0" lang="en-US" sz="2000" u="none">
                <a:solidFill>
                  <a:schemeClr val="lt1"/>
                </a:solidFill>
                <a:latin typeface="Times New Roman"/>
                <a:ea typeface="Times New Roman"/>
                <a:cs typeface="Times New Roman"/>
                <a:sym typeface="Times New Roman"/>
              </a:rPr>
              <a:t>int sum = accumulate(v.begin(), v.end(), 0);     // </a:t>
            </a:r>
            <a:r>
              <a:rPr b="1" i="1" lang="en-US" sz="2000" u="none">
                <a:solidFill>
                  <a:schemeClr val="lt1"/>
                </a:solidFill>
                <a:latin typeface="Times New Roman"/>
                <a:ea typeface="Times New Roman"/>
                <a:cs typeface="Times New Roman"/>
                <a:sym typeface="Times New Roman"/>
              </a:rPr>
              <a:t>sum </a:t>
            </a:r>
            <a:r>
              <a:rPr b="0" i="1" lang="en-US" sz="2000" u="none">
                <a:solidFill>
                  <a:schemeClr val="lt1"/>
                </a:solidFill>
                <a:latin typeface="Times New Roman"/>
                <a:ea typeface="Times New Roman"/>
                <a:cs typeface="Times New Roman"/>
                <a:sym typeface="Times New Roman"/>
              </a:rPr>
              <a:t>becomes 10</a:t>
            </a:r>
            <a:endParaRPr/>
          </a:p>
          <a:p>
            <a:pPr indent="0" lvl="0" marL="0" marR="0" rtl="0" algn="l">
              <a:lnSpc>
                <a:spcPct val="100000"/>
              </a:lnSpc>
              <a:spcBef>
                <a:spcPts val="0"/>
              </a:spcBef>
              <a:spcAft>
                <a:spcPts val="0"/>
              </a:spcAft>
              <a:buNone/>
            </a:pPr>
            <a:r>
              <a:t/>
            </a:r>
            <a:endParaRPr b="0" i="1" sz="2000" u="none">
              <a:solidFill>
                <a:schemeClr val="lt1"/>
              </a:solidFill>
              <a:latin typeface="Times New Roman"/>
              <a:ea typeface="Times New Roman"/>
              <a:cs typeface="Times New Roman"/>
              <a:sym typeface="Times New Roman"/>
            </a:endParaRPr>
          </a:p>
        </p:txBody>
      </p:sp>
      <p:sp>
        <p:nvSpPr>
          <p:cNvPr id="780" name="Google Shape;780;p5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81" name="Google Shape;781;p5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9"/>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(sum the elements of a sequence)</a:t>
            </a:r>
            <a:endParaRPr/>
          </a:p>
        </p:txBody>
      </p:sp>
      <p:sp>
        <p:nvSpPr>
          <p:cNvPr id="787" name="Google Shape;787;p59"/>
          <p:cNvSpPr txBox="1"/>
          <p:nvPr>
            <p:ph idx="1" type="body"/>
          </p:nvPr>
        </p:nvSpPr>
        <p:spPr>
          <a:xfrm>
            <a:off x="304800" y="1905000"/>
            <a:ext cx="88392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f(vector&lt;double&gt;&amp; vd, int* p, int 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sum = accumulate(vd.begin(), vd.end(), 0.0); // </a:t>
            </a:r>
            <a:r>
              <a:rPr b="0" i="1" lang="en-US" sz="2000" u="none">
                <a:solidFill>
                  <a:schemeClr val="lt1"/>
                </a:solidFill>
                <a:latin typeface="Times New Roman"/>
                <a:ea typeface="Times New Roman"/>
                <a:cs typeface="Times New Roman"/>
                <a:sym typeface="Times New Roman"/>
              </a:rPr>
              <a:t>add the elements of </a:t>
            </a:r>
            <a:r>
              <a:rPr b="1" i="1" lang="en-US" sz="2000" u="none">
                <a:solidFill>
                  <a:schemeClr val="lt1"/>
                </a:solidFill>
                <a:latin typeface="Times New Roman"/>
                <a:ea typeface="Times New Roman"/>
                <a:cs typeface="Times New Roman"/>
                <a:sym typeface="Times New Roman"/>
              </a:rPr>
              <a:t>vd</a:t>
            </a:r>
            <a:endParaRPr b="1" i="1"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note: the type of the 3</a:t>
            </a:r>
            <a:r>
              <a:rPr b="0" baseline="30000" i="1" lang="en-US" sz="2000" u="none">
                <a:solidFill>
                  <a:schemeClr val="lt1"/>
                </a:solidFill>
                <a:latin typeface="Times New Roman"/>
                <a:ea typeface="Times New Roman"/>
                <a:cs typeface="Times New Roman"/>
                <a:sym typeface="Times New Roman"/>
              </a:rPr>
              <a:t>rd</a:t>
            </a:r>
            <a:r>
              <a:rPr b="0" i="1" lang="en-US" sz="2000" u="none">
                <a:solidFill>
                  <a:schemeClr val="lt1"/>
                </a:solidFill>
                <a:latin typeface="Times New Roman"/>
                <a:ea typeface="Times New Roman"/>
                <a:cs typeface="Times New Roman"/>
                <a:sym typeface="Times New Roman"/>
              </a:rPr>
              <a:t> argument, the initializer, determines the precision used</a:t>
            </a:r>
            <a:endParaRPr b="1"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si = accumulate(p, p+n, 0);	 // </a:t>
            </a:r>
            <a:r>
              <a:rPr b="0" i="1" lang="en-US" sz="2000" u="none">
                <a:solidFill>
                  <a:schemeClr val="lt1"/>
                </a:solidFill>
                <a:latin typeface="Times New Roman"/>
                <a:ea typeface="Times New Roman"/>
                <a:cs typeface="Times New Roman"/>
                <a:sym typeface="Times New Roman"/>
              </a:rPr>
              <a:t>sum the </a:t>
            </a:r>
            <a:r>
              <a:rPr b="1" i="1" lang="en-US" sz="2000" u="none">
                <a:solidFill>
                  <a:schemeClr val="lt1"/>
                </a:solidFill>
                <a:latin typeface="Times New Roman"/>
                <a:ea typeface="Times New Roman"/>
                <a:cs typeface="Times New Roman"/>
                <a:sym typeface="Times New Roman"/>
              </a:rPr>
              <a:t>int</a:t>
            </a:r>
            <a:r>
              <a:rPr b="0" i="1" lang="en-US" sz="2000" u="none">
                <a:solidFill>
                  <a:schemeClr val="lt1"/>
                </a:solidFill>
                <a:latin typeface="Times New Roman"/>
                <a:ea typeface="Times New Roman"/>
                <a:cs typeface="Times New Roman"/>
                <a:sym typeface="Times New Roman"/>
              </a:rPr>
              <a:t>s in an </a:t>
            </a:r>
            <a:r>
              <a:rPr b="1" i="1" lang="en-US" sz="2000" u="none">
                <a:solidFill>
                  <a:schemeClr val="lt1"/>
                </a:solidFill>
                <a:latin typeface="Times New Roman"/>
                <a:ea typeface="Times New Roman"/>
                <a:cs typeface="Times New Roman"/>
                <a:sym typeface="Times New Roman"/>
              </a:rPr>
              <a:t>int</a:t>
            </a:r>
            <a:r>
              <a:rPr b="0" i="1" lang="en-US" sz="2000" u="none">
                <a:solidFill>
                  <a:schemeClr val="lt1"/>
                </a:solidFill>
                <a:latin typeface="Times New Roman"/>
                <a:ea typeface="Times New Roman"/>
                <a:cs typeface="Times New Roman"/>
                <a:sym typeface="Times New Roman"/>
              </a:rPr>
              <a:t> (danger of overflow) </a:t>
            </a:r>
            <a:r>
              <a:rPr b="1" i="0" lang="en-US" sz="2000" u="none">
                <a:solidFill>
                  <a:schemeClr val="lt1"/>
                </a:solidFill>
                <a:latin typeface="Times New Roman"/>
                <a:ea typeface="Times New Roman"/>
                <a:cs typeface="Times New Roman"/>
                <a:sym typeface="Times New Roman"/>
              </a:rPr>
              <a:t>				 // </a:t>
            </a:r>
            <a:r>
              <a:rPr b="1" i="1" lang="en-US" sz="2000" u="none">
                <a:solidFill>
                  <a:schemeClr val="lt1"/>
                </a:solidFill>
                <a:latin typeface="Times New Roman"/>
                <a:ea typeface="Times New Roman"/>
                <a:cs typeface="Times New Roman"/>
                <a:sym typeface="Times New Roman"/>
              </a:rPr>
              <a:t>p+n </a:t>
            </a:r>
            <a:r>
              <a:rPr b="0" i="1" lang="en-US" sz="2000" u="none">
                <a:solidFill>
                  <a:schemeClr val="lt1"/>
                </a:solidFill>
                <a:latin typeface="Times New Roman"/>
                <a:ea typeface="Times New Roman"/>
                <a:cs typeface="Times New Roman"/>
                <a:sym typeface="Times New Roman"/>
              </a:rPr>
              <a:t>means (roughly)</a:t>
            </a:r>
            <a:r>
              <a:rPr b="1" i="1" lang="en-US" sz="2000" u="none">
                <a:solidFill>
                  <a:schemeClr val="lt1"/>
                </a:solidFill>
                <a:latin typeface="Times New Roman"/>
                <a:ea typeface="Times New Roman"/>
                <a:cs typeface="Times New Roman"/>
                <a:sym typeface="Times New Roman"/>
              </a:rPr>
              <a:t> &amp;p[n]</a:t>
            </a:r>
            <a:endParaRPr b="0" i="1"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long sl = accumulate(p, p+n, long(0));	// </a:t>
            </a:r>
            <a:r>
              <a:rPr b="0" i="1" lang="en-US" sz="2000" u="none">
                <a:solidFill>
                  <a:schemeClr val="lt1"/>
                </a:solidFill>
                <a:latin typeface="Times New Roman"/>
                <a:ea typeface="Times New Roman"/>
                <a:cs typeface="Times New Roman"/>
                <a:sym typeface="Times New Roman"/>
              </a:rPr>
              <a:t>sum the</a:t>
            </a:r>
            <a:r>
              <a:rPr b="1" i="1" lang="en-US" sz="2000" u="none">
                <a:solidFill>
                  <a:schemeClr val="lt1"/>
                </a:solidFill>
                <a:latin typeface="Times New Roman"/>
                <a:ea typeface="Times New Roman"/>
                <a:cs typeface="Times New Roman"/>
                <a:sym typeface="Times New Roman"/>
              </a:rPr>
              <a:t> int</a:t>
            </a:r>
            <a:r>
              <a:rPr b="0" i="1" lang="en-US" sz="2000" u="none">
                <a:solidFill>
                  <a:schemeClr val="lt1"/>
                </a:solidFill>
                <a:latin typeface="Times New Roman"/>
                <a:ea typeface="Times New Roman"/>
                <a:cs typeface="Times New Roman"/>
                <a:sym typeface="Times New Roman"/>
              </a:rPr>
              <a:t>s</a:t>
            </a:r>
            <a:r>
              <a:rPr b="1" i="1"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in a</a:t>
            </a:r>
            <a:r>
              <a:rPr b="1" i="1" lang="en-US" sz="2000" u="none">
                <a:solidFill>
                  <a:schemeClr val="lt1"/>
                </a:solidFill>
                <a:latin typeface="Times New Roman"/>
                <a:ea typeface="Times New Roman"/>
                <a:cs typeface="Times New Roman"/>
                <a:sym typeface="Times New Roman"/>
              </a:rPr>
              <a:t> long</a:t>
            </a:r>
            <a:endParaRPr b="0" i="1"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s2 = accumulate(p, p+n, 0.0);	// </a:t>
            </a:r>
            <a:r>
              <a:rPr b="0" i="1" lang="en-US" sz="2000" u="none">
                <a:solidFill>
                  <a:schemeClr val="lt1"/>
                </a:solidFill>
                <a:latin typeface="Times New Roman"/>
                <a:ea typeface="Times New Roman"/>
                <a:cs typeface="Times New Roman"/>
                <a:sym typeface="Times New Roman"/>
              </a:rPr>
              <a:t>sum the</a:t>
            </a:r>
            <a:r>
              <a:rPr b="1" i="1" lang="en-US" sz="2000" u="none">
                <a:solidFill>
                  <a:schemeClr val="lt1"/>
                </a:solidFill>
                <a:latin typeface="Times New Roman"/>
                <a:ea typeface="Times New Roman"/>
                <a:cs typeface="Times New Roman"/>
                <a:sym typeface="Times New Roman"/>
              </a:rPr>
              <a:t> int</a:t>
            </a:r>
            <a:r>
              <a:rPr b="0" i="1" lang="en-US" sz="2000" u="none">
                <a:solidFill>
                  <a:schemeClr val="lt1"/>
                </a:solidFill>
                <a:latin typeface="Times New Roman"/>
                <a:ea typeface="Times New Roman"/>
                <a:cs typeface="Times New Roman"/>
                <a:sym typeface="Times New Roman"/>
              </a:rPr>
              <a:t>s</a:t>
            </a:r>
            <a:r>
              <a:rPr b="1" i="1"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in a</a:t>
            </a:r>
            <a:r>
              <a:rPr b="1" i="1" lang="en-US" sz="2000" u="none">
                <a:solidFill>
                  <a:schemeClr val="lt1"/>
                </a:solidFill>
                <a:latin typeface="Times New Roman"/>
                <a:ea typeface="Times New Roman"/>
                <a:cs typeface="Times New Roman"/>
                <a:sym typeface="Times New Roman"/>
              </a:rPr>
              <a:t> double</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popular idiom, use the variable you want the result in as the initializer:</a:t>
            </a:r>
            <a:endParaRPr/>
          </a:p>
          <a:p>
            <a:pPr indent="-342900" lvl="0" marL="342900" marR="0" rtl="0" algn="l">
              <a:lnSpc>
                <a:spcPct val="80000"/>
              </a:lnSpc>
              <a:spcBef>
                <a:spcPts val="400"/>
              </a:spcBef>
              <a:spcAft>
                <a:spcPts val="0"/>
              </a:spcAft>
              <a:buClr>
                <a:schemeClr val="hlink"/>
              </a:buClr>
              <a:buSzPts val="1300"/>
              <a:buFont typeface="Noto Sans Symbols"/>
              <a:buNone/>
            </a:pPr>
            <a:r>
              <a:rPr b="1" i="1"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double ss = 0;</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ss = accumulate(vd.begin(), vd.end(), ss);  // </a:t>
            </a:r>
            <a:r>
              <a:rPr b="0" i="1" lang="en-US" sz="2000" u="none">
                <a:solidFill>
                  <a:schemeClr val="lt1"/>
                </a:solidFill>
                <a:latin typeface="Times New Roman"/>
                <a:ea typeface="Times New Roman"/>
                <a:cs typeface="Times New Roman"/>
                <a:sym typeface="Times New Roman"/>
              </a:rPr>
              <a:t>do remember the assignment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788" name="Google Shape;788;p5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89" name="Google Shape;789;p5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90" name="Google Shape;790;p5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457200" y="274637"/>
            <a:ext cx="8229600" cy="1096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a:t>
            </a:r>
            <a:br>
              <a:rPr b="0" i="0" lang="en-US" sz="4000" u="none">
                <a:solidFill>
                  <a:schemeClr val="lt2"/>
                </a:solidFill>
                <a:latin typeface="Times New Roman"/>
                <a:ea typeface="Times New Roman"/>
                <a:cs typeface="Times New Roman"/>
                <a:sym typeface="Times New Roman"/>
              </a:rPr>
            </a:br>
            <a:r>
              <a:rPr b="0" i="0" lang="en-US" sz="2400" u="none">
                <a:solidFill>
                  <a:schemeClr val="lt2"/>
                </a:solidFill>
                <a:latin typeface="Times New Roman"/>
                <a:ea typeface="Times New Roman"/>
                <a:cs typeface="Times New Roman"/>
                <a:sym typeface="Times New Roman"/>
              </a:rPr>
              <a:t>(generalize: process the elements of a sequence)</a:t>
            </a:r>
            <a:endParaRPr/>
          </a:p>
        </p:txBody>
      </p:sp>
      <p:sp>
        <p:nvSpPr>
          <p:cNvPr id="796" name="Google Shape;796;p60"/>
          <p:cNvSpPr txBox="1"/>
          <p:nvPr>
            <p:ph idx="1" type="body"/>
          </p:nvPr>
        </p:nvSpPr>
        <p:spPr>
          <a:xfrm>
            <a:off x="228600" y="1828800"/>
            <a:ext cx="86106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don’t need to use only +, we can use any binary operation (e.g., *)</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any function that “updates the </a:t>
            </a:r>
            <a:r>
              <a:rPr b="1" i="1" lang="en-US" sz="2000" u="none">
                <a:solidFill>
                  <a:schemeClr val="lt1"/>
                </a:solidFill>
                <a:latin typeface="Times New Roman"/>
                <a:ea typeface="Times New Roman"/>
                <a:cs typeface="Times New Roman"/>
                <a:sym typeface="Times New Roman"/>
              </a:rPr>
              <a:t>init</a:t>
            </a:r>
            <a:r>
              <a:rPr b="0" i="1" lang="en-US" sz="2000" u="none">
                <a:solidFill>
                  <a:schemeClr val="lt1"/>
                </a:solidFill>
                <a:latin typeface="Times New Roman"/>
                <a:ea typeface="Times New Roman"/>
                <a:cs typeface="Times New Roman"/>
                <a:sym typeface="Times New Roman"/>
              </a:rPr>
              <a:t> value” can be used:</a:t>
            </a:r>
            <a:endParaRPr/>
          </a:p>
          <a:p>
            <a:pPr indent="-342900" lvl="0" marL="342900" marR="0" rtl="0" algn="l">
              <a:lnSpc>
                <a:spcPct val="9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T, class BinOp&gt;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 accumulate(In first, In last, T init, BinOp op)</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 (first!=last) {</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init = op(init, *first);		// </a:t>
            </a:r>
            <a:r>
              <a:rPr b="0" i="1" lang="en-US" sz="2000" u="none">
                <a:solidFill>
                  <a:schemeClr val="lt1"/>
                </a:solidFill>
                <a:latin typeface="Times New Roman"/>
                <a:ea typeface="Times New Roman"/>
                <a:cs typeface="Times New Roman"/>
                <a:sym typeface="Times New Roman"/>
              </a:rPr>
              <a:t>means “init op *first”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init;</a:t>
            </a:r>
            <a:endParaRPr/>
          </a:p>
          <a:p>
            <a:pPr indent="-342900" lvl="0" marL="342900" marR="0" rtl="0" algn="l">
              <a:lnSpc>
                <a:spcPct val="9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797" name="Google Shape;797;p6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798" name="Google Shape;798;p6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799" name="Google Shape;799;p6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1"/>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Accumulate</a:t>
            </a:r>
            <a:endParaRPr/>
          </a:p>
        </p:txBody>
      </p:sp>
      <p:sp>
        <p:nvSpPr>
          <p:cNvPr id="805" name="Google Shape;805;p61"/>
          <p:cNvSpPr txBox="1"/>
          <p:nvPr>
            <p:ph idx="1" type="body"/>
          </p:nvPr>
        </p:nvSpPr>
        <p:spPr>
          <a:xfrm>
            <a:off x="228600" y="1600200"/>
            <a:ext cx="89154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often, we need multiplication rather than addition:</a:t>
            </a:r>
            <a:endParaRPr/>
          </a:p>
          <a:p>
            <a:pPr indent="-342900" lvl="0" marL="342900" marR="0" rtl="0" algn="l">
              <a:lnSpc>
                <a:spcPct val="10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#include &lt;numeric&gt;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#include &lt;functional&gt;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f(list&lt;double&gt;&amp; ld)</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product = accumulate(ld.begin(), ld.end(), 1.0, multiplies&lt;double&gt;());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1" i="1" lang="en-US" sz="2000" u="none">
                <a:solidFill>
                  <a:schemeClr val="lt1"/>
                </a:solidFill>
                <a:latin typeface="Times New Roman"/>
                <a:ea typeface="Times New Roman"/>
                <a:cs typeface="Times New Roman"/>
                <a:sym typeface="Times New Roman"/>
              </a:rPr>
              <a:t>multiplies </a:t>
            </a:r>
            <a:r>
              <a:rPr b="0" i="1" lang="en-US" sz="2000" u="none">
                <a:solidFill>
                  <a:schemeClr val="lt1"/>
                </a:solidFill>
                <a:latin typeface="Times New Roman"/>
                <a:ea typeface="Times New Roman"/>
                <a:cs typeface="Times New Roman"/>
                <a:sym typeface="Times New Roman"/>
              </a:rPr>
              <a:t>is a standard library function object for multiplying</a:t>
            </a:r>
            <a:endParaRPr/>
          </a:p>
        </p:txBody>
      </p:sp>
      <p:sp>
        <p:nvSpPr>
          <p:cNvPr id="806" name="Google Shape;806;p6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07" name="Google Shape;807;p61"/>
          <p:cNvSpPr/>
          <p:nvPr/>
        </p:nvSpPr>
        <p:spPr>
          <a:xfrm>
            <a:off x="6781800" y="2438400"/>
            <a:ext cx="2209800" cy="3810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Note: multiplies for *</a:t>
            </a:r>
            <a:endParaRPr/>
          </a:p>
        </p:txBody>
      </p:sp>
      <p:sp>
        <p:nvSpPr>
          <p:cNvPr id="808" name="Google Shape;808;p61"/>
          <p:cNvSpPr/>
          <p:nvPr/>
        </p:nvSpPr>
        <p:spPr>
          <a:xfrm>
            <a:off x="3200400" y="4724400"/>
            <a:ext cx="2590800" cy="3810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Note: initializer 1.0</a:t>
            </a:r>
            <a:endParaRPr/>
          </a:p>
        </p:txBody>
      </p:sp>
      <p:cxnSp>
        <p:nvCxnSpPr>
          <p:cNvPr id="809" name="Google Shape;809;p61"/>
          <p:cNvCxnSpPr/>
          <p:nvPr/>
        </p:nvCxnSpPr>
        <p:spPr>
          <a:xfrm flipH="1" rot="10800000">
            <a:off x="5334000" y="3962400"/>
            <a:ext cx="838200" cy="762000"/>
          </a:xfrm>
          <a:prstGeom prst="straightConnector1">
            <a:avLst/>
          </a:prstGeom>
          <a:noFill/>
          <a:ln cap="flat" cmpd="sng" w="9525">
            <a:solidFill>
              <a:schemeClr val="lt1"/>
            </a:solidFill>
            <a:prstDash val="solid"/>
            <a:miter lim="800000"/>
            <a:headEnd len="med" w="med" type="none"/>
            <a:tailEnd len="med" w="med" type="triangle"/>
          </a:ln>
        </p:spPr>
      </p:cxnSp>
      <p:cxnSp>
        <p:nvCxnSpPr>
          <p:cNvPr id="810" name="Google Shape;810;p61"/>
          <p:cNvCxnSpPr/>
          <p:nvPr/>
        </p:nvCxnSpPr>
        <p:spPr>
          <a:xfrm flipH="1">
            <a:off x="7086600" y="2819400"/>
            <a:ext cx="914400" cy="914400"/>
          </a:xfrm>
          <a:prstGeom prst="straightConnector1">
            <a:avLst/>
          </a:prstGeom>
          <a:noFill/>
          <a:ln cap="flat" cmpd="sng" w="9525">
            <a:solidFill>
              <a:schemeClr val="lt1"/>
            </a:solidFill>
            <a:prstDash val="solid"/>
            <a:miter lim="800000"/>
            <a:headEnd len="med" w="med" type="none"/>
            <a:tailEnd len="med" w="med" type="triangle"/>
          </a:ln>
        </p:spPr>
      </p:cxnSp>
      <p:sp>
        <p:nvSpPr>
          <p:cNvPr id="811" name="Google Shape;811;p6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12" name="Google Shape;812;p6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2"/>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(what if the data is part of a record?)</a:t>
            </a:r>
            <a:endParaRPr/>
          </a:p>
        </p:txBody>
      </p:sp>
      <p:sp>
        <p:nvSpPr>
          <p:cNvPr id="818" name="Google Shape;818;p62"/>
          <p:cNvSpPr txBox="1"/>
          <p:nvPr>
            <p:ph idx="1" type="body"/>
          </p:nvPr>
        </p:nvSpPr>
        <p:spPr>
          <a:xfrm>
            <a:off x="304800" y="1600200"/>
            <a:ext cx="8839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struct Record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units;		// </a:t>
            </a:r>
            <a:r>
              <a:rPr b="0" i="1" lang="en-US" sz="2000" u="none">
                <a:solidFill>
                  <a:schemeClr val="lt1"/>
                </a:solidFill>
                <a:latin typeface="Times New Roman"/>
                <a:ea typeface="Times New Roman"/>
                <a:cs typeface="Times New Roman"/>
                <a:sym typeface="Times New Roman"/>
              </a:rPr>
              <a:t>number of units sold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unit_price;</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let the “update the </a:t>
            </a:r>
            <a:r>
              <a:rPr b="1" i="1" lang="en-US" sz="2000" u="none">
                <a:solidFill>
                  <a:schemeClr val="lt1"/>
                </a:solidFill>
                <a:latin typeface="Times New Roman"/>
                <a:ea typeface="Times New Roman"/>
                <a:cs typeface="Times New Roman"/>
                <a:sym typeface="Times New Roman"/>
              </a:rPr>
              <a:t>init</a:t>
            </a:r>
            <a:r>
              <a:rPr b="0" i="1" lang="en-US" sz="2000" u="none">
                <a:solidFill>
                  <a:schemeClr val="lt1"/>
                </a:solidFill>
                <a:latin typeface="Times New Roman"/>
                <a:ea typeface="Times New Roman"/>
                <a:cs typeface="Times New Roman"/>
                <a:sym typeface="Times New Roman"/>
              </a:rPr>
              <a:t> value” function extract data from a</a:t>
            </a:r>
            <a:r>
              <a:rPr b="1" i="1" lang="en-US" sz="2000" u="none">
                <a:solidFill>
                  <a:schemeClr val="lt1"/>
                </a:solidFill>
                <a:latin typeface="Times New Roman"/>
                <a:ea typeface="Times New Roman"/>
                <a:cs typeface="Times New Roman"/>
                <a:sym typeface="Times New Roman"/>
              </a:rPr>
              <a:t> Record </a:t>
            </a:r>
            <a:r>
              <a:rPr b="0" i="1" lang="en-US" sz="2000" u="none">
                <a:solidFill>
                  <a:schemeClr val="lt1"/>
                </a:solidFill>
                <a:latin typeface="Times New Roman"/>
                <a:ea typeface="Times New Roman"/>
                <a:cs typeface="Times New Roman"/>
                <a:sym typeface="Times New Roman"/>
              </a:rPr>
              <a:t>element: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price(double v, const Record&amp; r)</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v + r.unit_price * r.units;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f(const vector&lt;Record&gt;&amp; vr)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total = accumulate(vr.begin(), vr.end(), 0.0, price);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819" name="Google Shape;819;p6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20" name="Google Shape;820;p6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21" name="Google Shape;821;p6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Ideals</a:t>
            </a:r>
            <a:endParaRPr/>
          </a:p>
        </p:txBody>
      </p:sp>
      <p:sp>
        <p:nvSpPr>
          <p:cNvPr id="131" name="Google Shape;131;p18"/>
          <p:cNvSpPr txBox="1"/>
          <p:nvPr>
            <p:ph idx="1" type="body"/>
          </p:nvPr>
        </p:nvSpPr>
        <p:spPr>
          <a:xfrm>
            <a:off x="457200" y="15240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820"/>
              <a:buFont typeface="Noto Sans Symbols"/>
              <a:buNone/>
            </a:pPr>
            <a:r>
              <a:rPr b="0" i="0" lang="en-US" sz="2800" u="none" cap="none" strike="noStrike">
                <a:solidFill>
                  <a:schemeClr val="lt1"/>
                </a:solidFill>
                <a:latin typeface="Times New Roman"/>
                <a:ea typeface="Times New Roman"/>
                <a:cs typeface="Times New Roman"/>
                <a:sym typeface="Times New Roman"/>
              </a:rPr>
              <a:t>We’d like to write common programming tasks so that we don’t have to re-do the work each time we find a new way of storing the data or a slightly different way of interpreting the data</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Finding a value in a </a:t>
            </a:r>
            <a:r>
              <a:rPr b="1" i="0" lang="en-US" sz="2400" u="none" cap="none" strike="noStrike">
                <a:solidFill>
                  <a:schemeClr val="lt1"/>
                </a:solidFill>
                <a:latin typeface="Times New Roman"/>
                <a:ea typeface="Times New Roman"/>
                <a:cs typeface="Times New Roman"/>
                <a:sym typeface="Times New Roman"/>
              </a:rPr>
              <a:t>vector</a:t>
            </a:r>
            <a:r>
              <a:rPr b="0" i="0" lang="en-US" sz="2400" u="none" cap="none" strike="noStrike">
                <a:solidFill>
                  <a:schemeClr val="lt1"/>
                </a:solidFill>
                <a:latin typeface="Times New Roman"/>
                <a:ea typeface="Times New Roman"/>
                <a:cs typeface="Times New Roman"/>
                <a:sym typeface="Times New Roman"/>
              </a:rPr>
              <a:t> isn’t all that different from finding a value in a </a:t>
            </a:r>
            <a:r>
              <a:rPr b="1" i="0" lang="en-US" sz="2400" u="none" cap="none" strike="noStrike">
                <a:solidFill>
                  <a:schemeClr val="lt1"/>
                </a:solidFill>
                <a:latin typeface="Times New Roman"/>
                <a:ea typeface="Times New Roman"/>
                <a:cs typeface="Times New Roman"/>
                <a:sym typeface="Times New Roman"/>
              </a:rPr>
              <a:t>list</a:t>
            </a:r>
            <a:r>
              <a:rPr b="0" i="0" lang="en-US" sz="2400" u="none" cap="none" strike="noStrike">
                <a:solidFill>
                  <a:schemeClr val="lt1"/>
                </a:solidFill>
                <a:latin typeface="Times New Roman"/>
                <a:ea typeface="Times New Roman"/>
                <a:cs typeface="Times New Roman"/>
                <a:sym typeface="Times New Roman"/>
              </a:rPr>
              <a:t> or an array</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Looking for a </a:t>
            </a:r>
            <a:r>
              <a:rPr b="1" i="0" lang="en-US" sz="2400" u="none" cap="none" strike="noStrike">
                <a:solidFill>
                  <a:schemeClr val="lt1"/>
                </a:solidFill>
                <a:latin typeface="Times New Roman"/>
                <a:ea typeface="Times New Roman"/>
                <a:cs typeface="Times New Roman"/>
                <a:sym typeface="Times New Roman"/>
              </a:rPr>
              <a:t>string</a:t>
            </a:r>
            <a:r>
              <a:rPr b="0" i="0" lang="en-US" sz="2400" u="none" cap="none" strike="noStrike">
                <a:solidFill>
                  <a:schemeClr val="lt1"/>
                </a:solidFill>
                <a:latin typeface="Times New Roman"/>
                <a:ea typeface="Times New Roman"/>
                <a:cs typeface="Times New Roman"/>
                <a:sym typeface="Times New Roman"/>
              </a:rPr>
              <a:t> ignoring case isn’t all that different from looking at a </a:t>
            </a:r>
            <a:r>
              <a:rPr b="1" i="0" lang="en-US" sz="2400" u="none" cap="none" strike="noStrike">
                <a:solidFill>
                  <a:schemeClr val="lt1"/>
                </a:solidFill>
                <a:latin typeface="Times New Roman"/>
                <a:ea typeface="Times New Roman"/>
                <a:cs typeface="Times New Roman"/>
                <a:sym typeface="Times New Roman"/>
              </a:rPr>
              <a:t>string</a:t>
            </a:r>
            <a:r>
              <a:rPr b="0" i="0" lang="en-US" sz="2400" u="none" cap="none" strike="noStrike">
                <a:solidFill>
                  <a:schemeClr val="lt1"/>
                </a:solidFill>
                <a:latin typeface="Times New Roman"/>
                <a:ea typeface="Times New Roman"/>
                <a:cs typeface="Times New Roman"/>
                <a:sym typeface="Times New Roman"/>
              </a:rPr>
              <a:t> not ignoring case</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Graphing experimental data with exact values isn’t all that different from graphing data with rounded values</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Copying a file isn’t all that different from copying a vector</a:t>
            </a:r>
            <a:endParaRPr/>
          </a:p>
        </p:txBody>
      </p:sp>
      <p:sp>
        <p:nvSpPr>
          <p:cNvPr id="132" name="Google Shape;132;p1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33" name="Google Shape;133;p1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34" name="Google Shape;134;p1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Accumulate </a:t>
            </a:r>
            <a:r>
              <a:rPr b="0" i="0" lang="en-US" sz="2400" u="none">
                <a:solidFill>
                  <a:schemeClr val="lt2"/>
                </a:solidFill>
                <a:latin typeface="Times New Roman"/>
                <a:ea typeface="Times New Roman"/>
                <a:cs typeface="Times New Roman"/>
                <a:sym typeface="Times New Roman"/>
              </a:rPr>
              <a:t>(what if the data is part of a record?)</a:t>
            </a:r>
            <a:endParaRPr/>
          </a:p>
        </p:txBody>
      </p:sp>
      <p:sp>
        <p:nvSpPr>
          <p:cNvPr id="827" name="Google Shape;827;p63"/>
          <p:cNvSpPr txBox="1"/>
          <p:nvPr>
            <p:ph idx="1" type="body"/>
          </p:nvPr>
        </p:nvSpPr>
        <p:spPr>
          <a:xfrm>
            <a:off x="304800" y="1600200"/>
            <a:ext cx="8839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struct Record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units;		// </a:t>
            </a:r>
            <a:r>
              <a:rPr b="0" i="1" lang="en-US" sz="2000" u="none">
                <a:solidFill>
                  <a:schemeClr val="lt1"/>
                </a:solidFill>
                <a:latin typeface="Times New Roman"/>
                <a:ea typeface="Times New Roman"/>
                <a:cs typeface="Times New Roman"/>
                <a:sym typeface="Times New Roman"/>
              </a:rPr>
              <a:t>number of units sold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unit_price;</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f(const vector&lt;Record&gt;&amp; vr)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double total = accumulate(vr.begin(), vr.end(), 0.0,   // </a:t>
            </a:r>
            <a:r>
              <a:rPr b="0" i="1" lang="en-US" sz="2000" u="none">
                <a:solidFill>
                  <a:schemeClr val="lt1"/>
                </a:solidFill>
                <a:latin typeface="Times New Roman"/>
                <a:ea typeface="Times New Roman"/>
                <a:cs typeface="Times New Roman"/>
                <a:sym typeface="Times New Roman"/>
              </a:rPr>
              <a:t>use a lambda</a:t>
            </a:r>
            <a:endParaRPr/>
          </a:p>
          <a:p>
            <a:pPr indent="-228600" lvl="3" marL="1600200" marR="0" rtl="0" algn="l">
              <a:lnSpc>
                <a:spcPct val="80000"/>
              </a:lnSpc>
              <a:spcBef>
                <a:spcPts val="400"/>
              </a:spcBef>
              <a:spcAft>
                <a:spcPts val="0"/>
              </a:spcAft>
              <a:buClr>
                <a:schemeClr val="folHlink"/>
              </a:buClr>
              <a:buSzPts val="1170"/>
              <a:buFont typeface="Noto Sans Symbols"/>
              <a:buNone/>
            </a:pPr>
            <a:r>
              <a:rPr b="1" i="0" lang="en-US" sz="1800" u="none" cap="none" strike="noStrike">
                <a:solidFill>
                  <a:schemeClr val="lt1"/>
                </a:solidFill>
                <a:latin typeface="Times New Roman"/>
                <a:ea typeface="Times New Roman"/>
                <a:cs typeface="Times New Roman"/>
                <a:sym typeface="Times New Roman"/>
              </a:rPr>
              <a:t>				</a:t>
            </a:r>
            <a:r>
              <a:rPr b="1" i="0" lang="en-US" sz="2000" u="none" cap="none" strike="noStrike">
                <a:solidFill>
                  <a:schemeClr val="lt1"/>
                </a:solidFill>
                <a:latin typeface="Times New Roman"/>
                <a:ea typeface="Times New Roman"/>
                <a:cs typeface="Times New Roman"/>
                <a:sym typeface="Times New Roman"/>
              </a:rPr>
              <a:t>[](double v, const Record&amp; r)</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return v + r.unit_price * r.units;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Is this clearer or less clear than the price() function?</a:t>
            </a:r>
            <a:endParaRPr/>
          </a:p>
        </p:txBody>
      </p:sp>
      <p:sp>
        <p:nvSpPr>
          <p:cNvPr id="828" name="Google Shape;828;p6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29" name="Google Shape;829;p6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30" name="Google Shape;830;p6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a:t>
            </a:r>
            <a:endParaRPr/>
          </a:p>
        </p:txBody>
      </p:sp>
      <p:sp>
        <p:nvSpPr>
          <p:cNvPr id="837" name="Google Shape;837;p64"/>
          <p:cNvSpPr txBox="1"/>
          <p:nvPr>
            <p:ph idx="1" type="body"/>
          </p:nvPr>
        </p:nvSpPr>
        <p:spPr>
          <a:xfrm>
            <a:off x="457200" y="1600200"/>
            <a:ext cx="8610600" cy="312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In2, class T&gt;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 inner_product(In first, In last, In2 first2, T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This is the way we multiply two vectors (yielding a scalar)</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while(first!=last) {</a:t>
            </a:r>
            <a:endParaRPr/>
          </a:p>
          <a:p>
            <a:pPr indent="-285750" lvl="1" marL="742950" marR="0" rtl="0" algn="l">
              <a:lnSpc>
                <a:spcPct val="100000"/>
              </a:lnSpc>
              <a:spcBef>
                <a:spcPts val="400"/>
              </a:spcBef>
              <a:spcAft>
                <a:spcPts val="0"/>
              </a:spcAft>
              <a:buClr>
                <a:schemeClr val="folHlink"/>
              </a:buClr>
              <a:buSzPts val="1040"/>
              <a:buFont typeface="Noto Sans Symbols"/>
              <a:buNone/>
            </a:pPr>
            <a:r>
              <a:rPr b="1" i="0" lang="en-US" sz="1600" u="none" cap="none" strike="noStrike">
                <a:solidFill>
                  <a:schemeClr val="lt1"/>
                </a:solidFill>
                <a:latin typeface="Times New Roman"/>
                <a:ea typeface="Times New Roman"/>
                <a:cs typeface="Times New Roman"/>
                <a:sym typeface="Times New Roman"/>
              </a:rPr>
              <a:t>	   </a:t>
            </a:r>
            <a:r>
              <a:rPr b="1" i="0" lang="en-US" sz="2000" u="none" cap="none" strike="noStrike">
                <a:solidFill>
                  <a:schemeClr val="lt1"/>
                </a:solidFill>
                <a:latin typeface="Times New Roman"/>
                <a:ea typeface="Times New Roman"/>
                <a:cs typeface="Times New Roman"/>
                <a:sym typeface="Times New Roman"/>
              </a:rPr>
              <a:t>init  = init + (*first) * (*first2);   // </a:t>
            </a:r>
            <a:r>
              <a:rPr b="0" i="1" lang="en-US" sz="2000" u="none" cap="none" strike="noStrike">
                <a:solidFill>
                  <a:schemeClr val="lt1"/>
                </a:solidFill>
                <a:latin typeface="Times New Roman"/>
                <a:ea typeface="Times New Roman"/>
                <a:cs typeface="Times New Roman"/>
                <a:sym typeface="Times New Roman"/>
              </a:rPr>
              <a:t>multiply pairs of elements and sum</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++first;</a:t>
            </a:r>
            <a:endParaRPr/>
          </a:p>
          <a:p>
            <a:pPr indent="-285750" lvl="1" marL="742950" marR="0" rtl="0" algn="l">
              <a:lnSpc>
                <a:spcPct val="10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++first2;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r>
              <a:rPr b="1" i="0" lang="en-US" sz="1800" u="none">
                <a:solidFill>
                  <a:schemeClr val="lt1"/>
                </a:solidFill>
                <a:latin typeface="Times New Roman"/>
                <a:ea typeface="Times New Roman"/>
                <a:cs typeface="Times New Roman"/>
                <a:sym typeface="Times New Roman"/>
              </a:rPr>
              <a:t>                                        </a:t>
            </a:r>
            <a:endParaRPr/>
          </a:p>
        </p:txBody>
      </p:sp>
      <p:sp>
        <p:nvSpPr>
          <p:cNvPr id="838" name="Google Shape;838;p6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39" name="Google Shape;839;p64"/>
          <p:cNvSpPr txBox="1"/>
          <p:nvPr/>
        </p:nvSpPr>
        <p:spPr>
          <a:xfrm>
            <a:off x="53340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840" name="Google Shape;840;p64"/>
          <p:cNvSpPr txBox="1"/>
          <p:nvPr/>
        </p:nvSpPr>
        <p:spPr>
          <a:xfrm>
            <a:off x="64008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841" name="Google Shape;841;p64"/>
          <p:cNvSpPr txBox="1"/>
          <p:nvPr/>
        </p:nvSpPr>
        <p:spPr>
          <a:xfrm>
            <a:off x="58674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842" name="Google Shape;842;p64"/>
          <p:cNvSpPr txBox="1"/>
          <p:nvPr/>
        </p:nvSpPr>
        <p:spPr>
          <a:xfrm>
            <a:off x="53340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843" name="Google Shape;843;p64"/>
          <p:cNvSpPr txBox="1"/>
          <p:nvPr/>
        </p:nvSpPr>
        <p:spPr>
          <a:xfrm>
            <a:off x="58674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3</a:t>
            </a:r>
            <a:endParaRPr/>
          </a:p>
        </p:txBody>
      </p:sp>
      <p:sp>
        <p:nvSpPr>
          <p:cNvPr id="844" name="Google Shape;844;p64"/>
          <p:cNvSpPr txBox="1"/>
          <p:nvPr/>
        </p:nvSpPr>
        <p:spPr>
          <a:xfrm>
            <a:off x="6934200" y="47244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4</a:t>
            </a:r>
            <a:endParaRPr/>
          </a:p>
        </p:txBody>
      </p:sp>
      <p:sp>
        <p:nvSpPr>
          <p:cNvPr id="845" name="Google Shape;845;p64"/>
          <p:cNvSpPr txBox="1"/>
          <p:nvPr/>
        </p:nvSpPr>
        <p:spPr>
          <a:xfrm>
            <a:off x="69342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1</a:t>
            </a:r>
            <a:endParaRPr/>
          </a:p>
        </p:txBody>
      </p:sp>
      <p:sp>
        <p:nvSpPr>
          <p:cNvPr id="846" name="Google Shape;846;p64"/>
          <p:cNvSpPr txBox="1"/>
          <p:nvPr/>
        </p:nvSpPr>
        <p:spPr>
          <a:xfrm>
            <a:off x="6400800" y="5334000"/>
            <a:ext cx="533400" cy="381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2</a:t>
            </a:r>
            <a:endParaRPr/>
          </a:p>
        </p:txBody>
      </p:sp>
      <p:sp>
        <p:nvSpPr>
          <p:cNvPr id="847" name="Google Shape;847;p64"/>
          <p:cNvSpPr txBox="1"/>
          <p:nvPr/>
        </p:nvSpPr>
        <p:spPr>
          <a:xfrm>
            <a:off x="58674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848" name="Google Shape;848;p64"/>
          <p:cNvSpPr txBox="1"/>
          <p:nvPr/>
        </p:nvSpPr>
        <p:spPr>
          <a:xfrm>
            <a:off x="53340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849" name="Google Shape;849;p64"/>
          <p:cNvSpPr txBox="1"/>
          <p:nvPr/>
        </p:nvSpPr>
        <p:spPr>
          <a:xfrm>
            <a:off x="69342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850" name="Google Shape;850;p64"/>
          <p:cNvSpPr txBox="1"/>
          <p:nvPr/>
        </p:nvSpPr>
        <p:spPr>
          <a:xfrm>
            <a:off x="6400800" y="5029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endParaRPr/>
          </a:p>
        </p:txBody>
      </p:sp>
      <p:sp>
        <p:nvSpPr>
          <p:cNvPr id="851" name="Google Shape;851;p64"/>
          <p:cNvSpPr txBox="1"/>
          <p:nvPr/>
        </p:nvSpPr>
        <p:spPr>
          <a:xfrm>
            <a:off x="7467600" y="53340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852" name="Google Shape;852;p64"/>
          <p:cNvSpPr txBox="1"/>
          <p:nvPr/>
        </p:nvSpPr>
        <p:spPr>
          <a:xfrm>
            <a:off x="7467600" y="47244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853" name="Google Shape;853;p64"/>
          <p:cNvSpPr txBox="1"/>
          <p:nvPr/>
        </p:nvSpPr>
        <p:spPr>
          <a:xfrm>
            <a:off x="3276600" y="4648200"/>
            <a:ext cx="1981200" cy="1338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number of units</a:t>
            </a:r>
            <a:endParaRPr/>
          </a:p>
          <a:p>
            <a:pPr indent="0" lvl="0" marL="0" marR="0" rtl="0" algn="l">
              <a:lnSpc>
                <a:spcPct val="100000"/>
              </a:lnSpc>
              <a:spcBef>
                <a:spcPts val="0"/>
              </a:spcBef>
              <a:spcAft>
                <a:spcPts val="0"/>
              </a:spcAft>
              <a:buClr>
                <a:schemeClr val="lt1"/>
              </a:buClr>
              <a:buSzPts val="900"/>
              <a:buFont typeface="Arial"/>
              <a:buNone/>
            </a:pPr>
            <a:r>
              <a:t/>
            </a:r>
            <a:endParaRPr b="1" i="0" sz="9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a:t>
            </a:r>
            <a:endParaRPr b="1" i="0" sz="9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unit price</a:t>
            </a:r>
            <a:endParaRPr/>
          </a:p>
          <a:p>
            <a:pPr indent="0" lvl="0" marL="0" marR="0" rtl="0" algn="l">
              <a:lnSpc>
                <a:spcPct val="100000"/>
              </a:lnSpc>
              <a:spcBef>
                <a:spcPts val="0"/>
              </a:spcBef>
              <a:spcAft>
                <a:spcPts val="0"/>
              </a:spcAft>
              <a:buNone/>
            </a:pPr>
            <a:r>
              <a:t/>
            </a:r>
            <a:endParaRPr b="1" i="0" sz="1800" u="none">
              <a:solidFill>
                <a:schemeClr val="lt1"/>
              </a:solidFill>
              <a:latin typeface="Arial"/>
              <a:ea typeface="Arial"/>
              <a:cs typeface="Arial"/>
              <a:sym typeface="Arial"/>
            </a:endParaRPr>
          </a:p>
        </p:txBody>
      </p:sp>
      <p:sp>
        <p:nvSpPr>
          <p:cNvPr id="854" name="Google Shape;854;p6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55" name="Google Shape;855;p6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 example</a:t>
            </a:r>
            <a:endParaRPr/>
          </a:p>
        </p:txBody>
      </p:sp>
      <p:sp>
        <p:nvSpPr>
          <p:cNvPr id="861" name="Google Shape;861;p65"/>
          <p:cNvSpPr txBox="1"/>
          <p:nvPr>
            <p:ph idx="1" type="body"/>
          </p:nvPr>
        </p:nvSpPr>
        <p:spPr>
          <a:xfrm>
            <a:off x="457200" y="1447800"/>
            <a:ext cx="8686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calculate the Dow-Jones industrial index:</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dow_price;	// </a:t>
            </a:r>
            <a:r>
              <a:rPr b="0" i="1" lang="en-US" sz="2000" u="none">
                <a:solidFill>
                  <a:schemeClr val="lt1"/>
                </a:solidFill>
                <a:latin typeface="Times New Roman"/>
                <a:ea typeface="Times New Roman"/>
                <a:cs typeface="Times New Roman"/>
                <a:sym typeface="Times New Roman"/>
              </a:rPr>
              <a:t>share price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dow_price.push_back(81.86);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dow_price.push_back(34.69);</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dow_price.push_back(54.45);</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dow_weight;   	// </a:t>
            </a:r>
            <a:r>
              <a:rPr b="0" i="1" lang="en-US" sz="2000" u="none">
                <a:solidFill>
                  <a:schemeClr val="lt1"/>
                </a:solidFill>
                <a:latin typeface="Times New Roman"/>
                <a:ea typeface="Times New Roman"/>
                <a:cs typeface="Times New Roman"/>
                <a:sym typeface="Times New Roman"/>
              </a:rPr>
              <a:t>weight in index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dow_weight.push_back(5.8549);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dow_weight.push_back(2.4808);</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dow_weight.push_back(3.8940);</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dj_index = inner_product(    // </a:t>
            </a:r>
            <a:r>
              <a:rPr b="0" i="1" lang="en-US" sz="2000" u="none">
                <a:solidFill>
                  <a:schemeClr val="lt1"/>
                </a:solidFill>
                <a:latin typeface="Times New Roman"/>
                <a:ea typeface="Times New Roman"/>
                <a:cs typeface="Times New Roman"/>
                <a:sym typeface="Times New Roman"/>
              </a:rPr>
              <a:t>multiply (price,weight) pairs and add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dow_price.begin(), dow_price.end(),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dow_weight.begin(),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0.0);</a:t>
            </a:r>
            <a:endParaRPr/>
          </a:p>
        </p:txBody>
      </p:sp>
      <p:sp>
        <p:nvSpPr>
          <p:cNvPr id="862" name="Google Shape;862;p6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63" name="Google Shape;863;p6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64" name="Google Shape;864;p6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 example</a:t>
            </a:r>
            <a:endParaRPr/>
          </a:p>
        </p:txBody>
      </p:sp>
      <p:sp>
        <p:nvSpPr>
          <p:cNvPr id="870" name="Google Shape;870;p66"/>
          <p:cNvSpPr txBox="1"/>
          <p:nvPr>
            <p:ph idx="1" type="body"/>
          </p:nvPr>
        </p:nvSpPr>
        <p:spPr>
          <a:xfrm>
            <a:off x="457200" y="1447800"/>
            <a:ext cx="8686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calculate the Dow-Jones industrial index:</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dow_price = {	// </a:t>
            </a:r>
            <a:r>
              <a:rPr b="0" i="1" lang="en-US" sz="2000" u="none">
                <a:solidFill>
                  <a:schemeClr val="lt1"/>
                </a:solidFill>
                <a:latin typeface="Times New Roman"/>
                <a:ea typeface="Times New Roman"/>
                <a:cs typeface="Times New Roman"/>
                <a:sym typeface="Times New Roman"/>
              </a:rPr>
              <a:t>share price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1"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81.86, 34.69, 54.45,</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vector&lt;double&gt; dow_weight = {  	// </a:t>
            </a:r>
            <a:r>
              <a:rPr b="0" i="1" lang="en-US" sz="2000" u="none">
                <a:solidFill>
                  <a:schemeClr val="lt1"/>
                </a:solidFill>
                <a:latin typeface="Times New Roman"/>
                <a:ea typeface="Times New Roman"/>
                <a:cs typeface="Times New Roman"/>
                <a:sym typeface="Times New Roman"/>
              </a:rPr>
              <a:t>weight in index for each company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5.8549, 2.4808, 3.8940,</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dj_index = inner_product(    // </a:t>
            </a:r>
            <a:r>
              <a:rPr b="0" i="1" lang="en-US" sz="2000" u="none">
                <a:solidFill>
                  <a:schemeClr val="lt1"/>
                </a:solidFill>
                <a:latin typeface="Times New Roman"/>
                <a:ea typeface="Times New Roman"/>
                <a:cs typeface="Times New Roman"/>
                <a:sym typeface="Times New Roman"/>
              </a:rPr>
              <a:t>multiply (price,weight) pairs and add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dow_price.begin(), dow_price.end(),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dow_weight.begin(),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0.0);</a:t>
            </a:r>
            <a:endParaRPr/>
          </a:p>
        </p:txBody>
      </p:sp>
      <p:sp>
        <p:nvSpPr>
          <p:cNvPr id="871" name="Google Shape;871;p6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72" name="Google Shape;872;p6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73" name="Google Shape;873;p6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67"/>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Inner product </a:t>
            </a:r>
            <a:r>
              <a:rPr b="0" i="0" lang="en-US" sz="2400" u="none">
                <a:solidFill>
                  <a:schemeClr val="lt2"/>
                </a:solidFill>
                <a:latin typeface="Times New Roman"/>
                <a:ea typeface="Times New Roman"/>
                <a:cs typeface="Times New Roman"/>
                <a:sym typeface="Times New Roman"/>
              </a:rPr>
              <a:t>(generalize!)</a:t>
            </a:r>
            <a:endParaRPr/>
          </a:p>
        </p:txBody>
      </p:sp>
      <p:sp>
        <p:nvSpPr>
          <p:cNvPr id="879" name="Google Shape;879;p67"/>
          <p:cNvSpPr txBox="1"/>
          <p:nvPr>
            <p:ph idx="1" type="body"/>
          </p:nvPr>
        </p:nvSpPr>
        <p:spPr>
          <a:xfrm>
            <a:off x="457200" y="16002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can supply our own operations for combining element values with“</a:t>
            </a:r>
            <a:r>
              <a:rPr b="1" i="1" lang="en-US" sz="2000" u="none">
                <a:solidFill>
                  <a:schemeClr val="lt1"/>
                </a:solidFill>
                <a:latin typeface="Times New Roman"/>
                <a:ea typeface="Times New Roman"/>
                <a:cs typeface="Times New Roman"/>
                <a:sym typeface="Times New Roman"/>
              </a:rPr>
              <a:t>init</a:t>
            </a:r>
            <a:r>
              <a:rPr b="0" i="1" lang="en-US" sz="2000" u="none">
                <a:solidFill>
                  <a:schemeClr val="lt1"/>
                </a:solidFill>
                <a:latin typeface="Times New Roman"/>
                <a:ea typeface="Times New Roman"/>
                <a:cs typeface="Times New Roman"/>
                <a:sym typeface="Times New Roman"/>
              </a:rPr>
              <a:t>”:</a:t>
            </a:r>
            <a:endParaRPr b="1" i="1"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In2, class T, class BinOp, class BinOp2 &gt;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 inner_product(In first, In last, In2 first2, T init, BinOp op, BinOp2 op2)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while(first!=last)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init  = op(init, op2(*first, *first2));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++first2;</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init;</a:t>
            </a:r>
            <a:endParaRPr/>
          </a:p>
          <a:p>
            <a:pPr indent="-342900" lvl="0" marL="342900" marR="0" rtl="0" algn="l">
              <a:lnSpc>
                <a:spcPct val="10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880" name="Google Shape;880;p6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81" name="Google Shape;881;p6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82" name="Google Shape;882;p6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6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Map </a:t>
            </a:r>
            <a:r>
              <a:rPr b="0" i="0" lang="en-US" sz="2400" u="none">
                <a:solidFill>
                  <a:schemeClr val="lt2"/>
                </a:solidFill>
                <a:latin typeface="Times New Roman"/>
                <a:ea typeface="Times New Roman"/>
                <a:cs typeface="Times New Roman"/>
                <a:sym typeface="Times New Roman"/>
              </a:rPr>
              <a:t>(an associative array)</a:t>
            </a:r>
            <a:endParaRPr/>
          </a:p>
        </p:txBody>
      </p:sp>
      <p:sp>
        <p:nvSpPr>
          <p:cNvPr id="888" name="Google Shape;888;p68"/>
          <p:cNvSpPr txBox="1"/>
          <p:nvPr>
            <p:ph idx="1" type="body"/>
          </p:nvPr>
        </p:nvSpPr>
        <p:spPr>
          <a:xfrm>
            <a:off x="304800" y="1371600"/>
            <a:ext cx="8839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vector</a:t>
            </a:r>
            <a:r>
              <a:rPr b="0" i="0" lang="en-US" sz="2400" u="none">
                <a:solidFill>
                  <a:schemeClr val="lt1"/>
                </a:solidFill>
                <a:latin typeface="Times New Roman"/>
                <a:ea typeface="Times New Roman"/>
                <a:cs typeface="Times New Roman"/>
                <a:sym typeface="Times New Roman"/>
              </a:rPr>
              <a:t>, you subscript using an integer</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you can define the subscript to be (just about) any type</a:t>
            </a:r>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int main()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map&lt;string,int&gt; words;		// </a:t>
            </a:r>
            <a:r>
              <a:rPr b="0" i="1" lang="en-US" sz="2000" u="none" cap="none" strike="noStrike">
                <a:solidFill>
                  <a:schemeClr val="lt1"/>
                </a:solidFill>
                <a:latin typeface="Times New Roman"/>
                <a:ea typeface="Times New Roman"/>
                <a:cs typeface="Times New Roman"/>
                <a:sym typeface="Times New Roman"/>
              </a:rPr>
              <a:t>keep (word,frequency) pairs</a:t>
            </a:r>
            <a:endParaRPr/>
          </a:p>
          <a:p>
            <a:pPr indent="-285750" lvl="1" marL="742950" marR="0" rtl="0" algn="l">
              <a:lnSpc>
                <a:spcPct val="8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imes New Roman"/>
                <a:ea typeface="Times New Roman"/>
                <a:cs typeface="Times New Roman"/>
                <a:sym typeface="Times New Roman"/>
              </a:rPr>
              <a:t>	for (</a:t>
            </a:r>
            <a:r>
              <a:rPr b="1" i="0" lang="en-US" sz="2000" u="none" cap="none" strike="noStrike">
                <a:solidFill>
                  <a:schemeClr val="lt1"/>
                </a:solidFill>
                <a:latin typeface="Times New Roman"/>
                <a:ea typeface="Times New Roman"/>
                <a:cs typeface="Times New Roman"/>
                <a:sym typeface="Times New Roman"/>
              </a:rPr>
              <a:t>string s; cin&gt;&gt;s; )</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++words[s];			// </a:t>
            </a:r>
            <a:r>
              <a:rPr b="0" i="1" lang="en-US" sz="2000" u="none" cap="none" strike="noStrike">
                <a:solidFill>
                  <a:schemeClr val="lt1"/>
                </a:solidFill>
                <a:latin typeface="Times New Roman"/>
                <a:ea typeface="Times New Roman"/>
                <a:cs typeface="Times New Roman"/>
                <a:sym typeface="Times New Roman"/>
              </a:rPr>
              <a:t>note:</a:t>
            </a:r>
            <a:r>
              <a:rPr b="1" i="1" lang="en-US" sz="2000" u="none" cap="none" strike="noStrike">
                <a:solidFill>
                  <a:schemeClr val="lt1"/>
                </a:solidFill>
                <a:latin typeface="Times New Roman"/>
                <a:ea typeface="Times New Roman"/>
                <a:cs typeface="Times New Roman"/>
                <a:sym typeface="Times New Roman"/>
              </a:rPr>
              <a:t> words </a:t>
            </a:r>
            <a:r>
              <a:rPr b="0" i="1" lang="en-US" sz="2000" u="none" cap="none" strike="noStrike">
                <a:solidFill>
                  <a:schemeClr val="lt1"/>
                </a:solidFill>
                <a:latin typeface="Times New Roman"/>
                <a:ea typeface="Times New Roman"/>
                <a:cs typeface="Times New Roman"/>
                <a:sym typeface="Times New Roman"/>
              </a:rPr>
              <a:t>is subscripted by a</a:t>
            </a:r>
            <a:r>
              <a:rPr b="1" i="1" lang="en-US" sz="2000" u="none" cap="none" strike="noStrike">
                <a:solidFill>
                  <a:schemeClr val="lt1"/>
                </a:solidFill>
                <a:latin typeface="Times New Roman"/>
                <a:ea typeface="Times New Roman"/>
                <a:cs typeface="Times New Roman"/>
                <a:sym typeface="Times New Roman"/>
              </a:rPr>
              <a:t> string</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1" i="1" lang="en-US" sz="2000" u="none" cap="none" strike="noStrike">
                <a:solidFill>
                  <a:schemeClr val="lt1"/>
                </a:solidFill>
                <a:latin typeface="Times New Roman"/>
                <a:ea typeface="Times New Roman"/>
                <a:cs typeface="Times New Roman"/>
                <a:sym typeface="Times New Roman"/>
              </a:rPr>
              <a:t>words[s] </a:t>
            </a:r>
            <a:r>
              <a:rPr b="0" i="1" lang="en-US" sz="2000" u="none" cap="none" strike="noStrike">
                <a:solidFill>
                  <a:schemeClr val="lt1"/>
                </a:solidFill>
                <a:latin typeface="Times New Roman"/>
                <a:ea typeface="Times New Roman"/>
                <a:cs typeface="Times New Roman"/>
                <a:sym typeface="Times New Roman"/>
              </a:rPr>
              <a:t>returns an</a:t>
            </a:r>
            <a:r>
              <a:rPr b="1" i="1" lang="en-US" sz="2000" u="none" cap="none" strike="noStrike">
                <a:solidFill>
                  <a:schemeClr val="lt1"/>
                </a:solidFill>
                <a:latin typeface="Times New Roman"/>
                <a:ea typeface="Times New Roman"/>
                <a:cs typeface="Times New Roman"/>
                <a:sym typeface="Times New Roman"/>
              </a:rPr>
              <a:t> int&amp;</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0" i="1" lang="en-US" sz="2000" u="none" cap="none" strike="noStrike">
                <a:solidFill>
                  <a:schemeClr val="lt1"/>
                </a:solidFill>
                <a:latin typeface="Times New Roman"/>
                <a:ea typeface="Times New Roman"/>
                <a:cs typeface="Times New Roman"/>
                <a:sym typeface="Times New Roman"/>
              </a:rPr>
              <a:t>the</a:t>
            </a:r>
            <a:r>
              <a:rPr b="1" i="1" lang="en-US" sz="2000" u="none" cap="none" strike="noStrike">
                <a:solidFill>
                  <a:schemeClr val="lt1"/>
                </a:solidFill>
                <a:latin typeface="Times New Roman"/>
                <a:ea typeface="Times New Roman"/>
                <a:cs typeface="Times New Roman"/>
                <a:sym typeface="Times New Roman"/>
              </a:rPr>
              <a:t> int </a:t>
            </a:r>
            <a:r>
              <a:rPr b="0" i="1" lang="en-US" sz="2000" u="none" cap="none" strike="noStrike">
                <a:solidFill>
                  <a:schemeClr val="lt1"/>
                </a:solidFill>
                <a:latin typeface="Times New Roman"/>
                <a:ea typeface="Times New Roman"/>
                <a:cs typeface="Times New Roman"/>
                <a:sym typeface="Times New Roman"/>
              </a:rPr>
              <a:t>values are initialized to 0</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for (const auto&amp;  p : words)</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cout &lt;&lt; p.first &lt;&lt; ": " &lt;&lt; p.second &lt;&lt; "\n";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p:txBody>
      </p:sp>
      <p:sp>
        <p:nvSpPr>
          <p:cNvPr id="889" name="Google Shape;889;p6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890" name="Google Shape;890;p68"/>
          <p:cNvSpPr/>
          <p:nvPr/>
        </p:nvSpPr>
        <p:spPr>
          <a:xfrm>
            <a:off x="2133600" y="2590800"/>
            <a:ext cx="11430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type</a:t>
            </a:r>
            <a:endParaRPr/>
          </a:p>
        </p:txBody>
      </p:sp>
      <p:sp>
        <p:nvSpPr>
          <p:cNvPr id="891" name="Google Shape;891;p68"/>
          <p:cNvSpPr/>
          <p:nvPr/>
        </p:nvSpPr>
        <p:spPr>
          <a:xfrm>
            <a:off x="3810000" y="2438400"/>
            <a:ext cx="10668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Value type</a:t>
            </a:r>
            <a:endParaRPr/>
          </a:p>
        </p:txBody>
      </p:sp>
      <p:cxnSp>
        <p:nvCxnSpPr>
          <p:cNvPr id="892" name="Google Shape;892;p68"/>
          <p:cNvCxnSpPr/>
          <p:nvPr/>
        </p:nvCxnSpPr>
        <p:spPr>
          <a:xfrm flipH="1">
            <a:off x="2209800" y="2895600"/>
            <a:ext cx="4572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893" name="Google Shape;893;p68"/>
          <p:cNvCxnSpPr/>
          <p:nvPr/>
        </p:nvCxnSpPr>
        <p:spPr>
          <a:xfrm flipH="1">
            <a:off x="2667000" y="2743200"/>
            <a:ext cx="1295400" cy="533400"/>
          </a:xfrm>
          <a:prstGeom prst="straightConnector1">
            <a:avLst/>
          </a:prstGeom>
          <a:noFill/>
          <a:ln cap="flat" cmpd="sng" w="9525">
            <a:solidFill>
              <a:schemeClr val="lt1"/>
            </a:solidFill>
            <a:prstDash val="solid"/>
            <a:miter lim="800000"/>
            <a:headEnd len="med" w="med" type="none"/>
            <a:tailEnd len="med" w="med" type="triangle"/>
          </a:ln>
        </p:spPr>
      </p:cxnSp>
      <p:sp>
        <p:nvSpPr>
          <p:cNvPr id="894" name="Google Shape;894;p6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895" name="Google Shape;895;p6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9"/>
          <p:cNvSpPr txBox="1"/>
          <p:nvPr>
            <p:ph type="title"/>
          </p:nvPr>
        </p:nvSpPr>
        <p:spPr>
          <a:xfrm>
            <a:off x="228600" y="381000"/>
            <a:ext cx="86868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Times New Roman"/>
              <a:buNone/>
            </a:pPr>
            <a:r>
              <a:rPr b="0" i="0" lang="en-US" sz="3600" u="none">
                <a:solidFill>
                  <a:schemeClr val="lt2"/>
                </a:solidFill>
                <a:latin typeface="Times New Roman"/>
                <a:ea typeface="Times New Roman"/>
                <a:cs typeface="Times New Roman"/>
                <a:sym typeface="Times New Roman"/>
              </a:rPr>
              <a:t>An input for the words program </a:t>
            </a:r>
            <a:r>
              <a:rPr b="0" i="0" lang="en-US" sz="2400" u="none">
                <a:solidFill>
                  <a:schemeClr val="lt2"/>
                </a:solidFill>
                <a:latin typeface="Times New Roman"/>
                <a:ea typeface="Times New Roman"/>
                <a:cs typeface="Times New Roman"/>
                <a:sym typeface="Times New Roman"/>
              </a:rPr>
              <a:t>(the abstract) </a:t>
            </a:r>
            <a:endParaRPr/>
          </a:p>
        </p:txBody>
      </p:sp>
      <p:sp>
        <p:nvSpPr>
          <p:cNvPr id="901" name="Google Shape;901;p69"/>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This lecture and the next presents the STL (the containers and algorithms part of the C++ standard library). It is an extensible framework dealing with data in a C++ program. First, I present the general ideal, then the fundamental concepts, and finally examples of containers and algorithms. The key notions of sequence and iterator used to tie containers (data) together with algorithms (processing) are presented. Function objects are used to parameterize algorithms with “policies”.</a:t>
            </a:r>
            <a:endParaRPr/>
          </a:p>
        </p:txBody>
      </p:sp>
      <p:sp>
        <p:nvSpPr>
          <p:cNvPr id="902" name="Google Shape;902;p6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03" name="Google Shape;903;p6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04" name="Google Shape;904;p6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70"/>
          <p:cNvSpPr txBox="1"/>
          <p:nvPr>
            <p:ph type="title"/>
          </p:nvPr>
        </p:nvSpPr>
        <p:spPr>
          <a:xfrm>
            <a:off x="457200" y="274637"/>
            <a:ext cx="8229600" cy="635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Output </a:t>
            </a:r>
            <a:r>
              <a:rPr b="0" i="0" lang="en-US" sz="2400" u="none">
                <a:solidFill>
                  <a:schemeClr val="lt2"/>
                </a:solidFill>
                <a:latin typeface="Times New Roman"/>
                <a:ea typeface="Times New Roman"/>
                <a:cs typeface="Times New Roman"/>
                <a:sym typeface="Times New Roman"/>
              </a:rPr>
              <a:t>(word frequencies)</a:t>
            </a:r>
            <a:endParaRPr/>
          </a:p>
        </p:txBody>
      </p:sp>
      <p:sp>
        <p:nvSpPr>
          <p:cNvPr id="910" name="Google Shape;910;p70"/>
          <p:cNvSpPr txBox="1"/>
          <p:nvPr>
            <p:ph idx="1" type="body"/>
          </p:nvPr>
        </p:nvSpPr>
        <p:spPr>
          <a:xfrm>
            <a:off x="381000" y="457200"/>
            <a:ext cx="4038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(data):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(processing):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C++: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First,: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Function: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STL: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This: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algorithms: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algorithms.: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and: 5</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are: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concepts,: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containers: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data: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dealing: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examples: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extensible: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finally: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framework: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fundamental: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general: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ideal,: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is: 1</a:t>
            </a:r>
            <a:endParaRPr/>
          </a:p>
          <a:p>
            <a:pPr indent="-285115" lvl="0" marL="342900" marR="0" rtl="0" algn="l">
              <a:spcBef>
                <a:spcPts val="280"/>
              </a:spcBef>
              <a:spcAft>
                <a:spcPts val="0"/>
              </a:spcAft>
              <a:buClr>
                <a:schemeClr val="hlink"/>
              </a:buClr>
              <a:buSzPts val="910"/>
              <a:buFont typeface="Noto Sans Symbols"/>
              <a:buNone/>
            </a:pPr>
            <a:r>
              <a:t/>
            </a:r>
            <a:endParaRPr b="1" i="0" sz="1400" u="none">
              <a:solidFill>
                <a:schemeClr val="lt1"/>
              </a:solidFill>
              <a:latin typeface="Times New Roman"/>
              <a:ea typeface="Times New Roman"/>
              <a:cs typeface="Times New Roman"/>
              <a:sym typeface="Times New Roman"/>
            </a:endParaRPr>
          </a:p>
        </p:txBody>
      </p:sp>
      <p:sp>
        <p:nvSpPr>
          <p:cNvPr id="911" name="Google Shape;911;p70"/>
          <p:cNvSpPr txBox="1"/>
          <p:nvPr>
            <p:ph idx="2" type="body"/>
          </p:nvPr>
        </p:nvSpPr>
        <p:spPr>
          <a:xfrm>
            <a:off x="4648200" y="1219200"/>
            <a:ext cx="4038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iterator: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key: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lecture: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library).: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next: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notions: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objects: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of: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parameterize: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part: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present: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presented.: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presents: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program.: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sequence: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standard: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 5</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then: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tie: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to: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together: 1</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used: 2</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with: 3</a:t>
            </a:r>
            <a:endParaRPr/>
          </a:p>
          <a:p>
            <a:pPr indent="-342900" lvl="0" marL="342900" marR="0" rtl="0" algn="l">
              <a:lnSpc>
                <a:spcPct val="80000"/>
              </a:lnSpc>
              <a:spcBef>
                <a:spcPts val="280"/>
              </a:spcBef>
              <a:spcAft>
                <a:spcPts val="0"/>
              </a:spcAft>
              <a:buClr>
                <a:schemeClr val="hlink"/>
              </a:buClr>
              <a:buSzPts val="910"/>
              <a:buFont typeface="Noto Sans Symbols"/>
              <a:buNone/>
            </a:pPr>
            <a:r>
              <a:rPr b="1" i="0" lang="en-US" sz="1400" u="none">
                <a:solidFill>
                  <a:schemeClr val="lt1"/>
                </a:solidFill>
                <a:latin typeface="Times New Roman"/>
                <a:ea typeface="Times New Roman"/>
                <a:cs typeface="Times New Roman"/>
                <a:sym typeface="Times New Roman"/>
              </a:rPr>
              <a:t>“policies”.: 1</a:t>
            </a:r>
            <a:endParaRPr/>
          </a:p>
          <a:p>
            <a:pPr indent="-285115" lvl="0" marL="342900" marR="0" rtl="0" algn="l">
              <a:spcBef>
                <a:spcPts val="280"/>
              </a:spcBef>
              <a:spcAft>
                <a:spcPts val="0"/>
              </a:spcAft>
              <a:buClr>
                <a:schemeClr val="hlink"/>
              </a:buClr>
              <a:buSzPts val="910"/>
              <a:buFont typeface="Noto Sans Symbols"/>
              <a:buNone/>
            </a:pPr>
            <a:r>
              <a:t/>
            </a:r>
            <a:endParaRPr b="1" i="0" sz="1400" u="none">
              <a:solidFill>
                <a:schemeClr val="lt1"/>
              </a:solidFill>
              <a:latin typeface="Times New Roman"/>
              <a:ea typeface="Times New Roman"/>
              <a:cs typeface="Times New Roman"/>
              <a:sym typeface="Times New Roman"/>
            </a:endParaRPr>
          </a:p>
        </p:txBody>
      </p:sp>
      <p:sp>
        <p:nvSpPr>
          <p:cNvPr id="912" name="Google Shape;912;p7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13" name="Google Shape;913;p7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14" name="Google Shape;914;p7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Map </a:t>
            </a:r>
            <a:r>
              <a:rPr b="0" i="0" lang="en-US" sz="2400" u="none">
                <a:solidFill>
                  <a:schemeClr val="lt2"/>
                </a:solidFill>
                <a:latin typeface="Times New Roman"/>
                <a:ea typeface="Times New Roman"/>
                <a:cs typeface="Times New Roman"/>
                <a:sym typeface="Times New Roman"/>
              </a:rPr>
              <a:t>(an associative array)</a:t>
            </a:r>
            <a:endParaRPr/>
          </a:p>
        </p:txBody>
      </p:sp>
      <p:sp>
        <p:nvSpPr>
          <p:cNvPr id="920" name="Google Shape;920;p71"/>
          <p:cNvSpPr txBox="1"/>
          <p:nvPr>
            <p:ph idx="1" type="body"/>
          </p:nvPr>
        </p:nvSpPr>
        <p:spPr>
          <a:xfrm>
            <a:off x="304800" y="1371600"/>
            <a:ext cx="8839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vector</a:t>
            </a:r>
            <a:r>
              <a:rPr b="0" i="0" lang="en-US" sz="2400" u="none">
                <a:solidFill>
                  <a:schemeClr val="lt1"/>
                </a:solidFill>
                <a:latin typeface="Times New Roman"/>
                <a:ea typeface="Times New Roman"/>
                <a:cs typeface="Times New Roman"/>
                <a:sym typeface="Times New Roman"/>
              </a:rPr>
              <a:t>, you subscript using an integer</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you can define the subscript to be (just about) any type</a:t>
            </a:r>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68605" lvl="0" marL="342900" marR="0" rtl="0" algn="l">
              <a:lnSpc>
                <a:spcPct val="80000"/>
              </a:lnSpc>
              <a:spcBef>
                <a:spcPts val="360"/>
              </a:spcBef>
              <a:spcAft>
                <a:spcPts val="0"/>
              </a:spcAft>
              <a:buClr>
                <a:schemeClr val="hlink"/>
              </a:buClr>
              <a:buSzPts val="1170"/>
              <a:buFont typeface="Noto Sans Symbols"/>
              <a:buNone/>
            </a:pPr>
            <a:r>
              <a:t/>
            </a:r>
            <a:endParaRPr b="0" i="0" sz="1800" u="none">
              <a:solidFill>
                <a:schemeClr val="lt1"/>
              </a:solidFill>
              <a:latin typeface="Times New Roman"/>
              <a:ea typeface="Times New Roman"/>
              <a:cs typeface="Times New Roman"/>
              <a:sym typeface="Times New Roman"/>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int main()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map&lt;string,int&gt; words;		// </a:t>
            </a:r>
            <a:r>
              <a:rPr b="0" i="1" lang="en-US" sz="2000" u="none" cap="none" strike="noStrike">
                <a:solidFill>
                  <a:schemeClr val="lt1"/>
                </a:solidFill>
                <a:latin typeface="Times New Roman"/>
                <a:ea typeface="Times New Roman"/>
                <a:cs typeface="Times New Roman"/>
                <a:sym typeface="Times New Roman"/>
              </a:rPr>
              <a:t>keep (word,frequency) pairs</a:t>
            </a:r>
            <a:endParaRPr/>
          </a:p>
          <a:p>
            <a:pPr indent="-285750" lvl="1" marL="742950" marR="0" rtl="0" algn="l">
              <a:lnSpc>
                <a:spcPct val="8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imes New Roman"/>
                <a:ea typeface="Times New Roman"/>
                <a:cs typeface="Times New Roman"/>
                <a:sym typeface="Times New Roman"/>
              </a:rPr>
              <a:t>	for (</a:t>
            </a:r>
            <a:r>
              <a:rPr b="1" i="0" lang="en-US" sz="2000" u="none" cap="none" strike="noStrike">
                <a:solidFill>
                  <a:schemeClr val="lt1"/>
                </a:solidFill>
                <a:latin typeface="Times New Roman"/>
                <a:ea typeface="Times New Roman"/>
                <a:cs typeface="Times New Roman"/>
                <a:sym typeface="Times New Roman"/>
              </a:rPr>
              <a:t>string s; cin&gt;&gt;s; )</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++words[s];		// </a:t>
            </a:r>
            <a:r>
              <a:rPr b="0" i="1" lang="en-US" sz="2000" u="none" cap="none" strike="noStrike">
                <a:solidFill>
                  <a:schemeClr val="lt1"/>
                </a:solidFill>
                <a:latin typeface="Times New Roman"/>
                <a:ea typeface="Times New Roman"/>
                <a:cs typeface="Times New Roman"/>
                <a:sym typeface="Times New Roman"/>
              </a:rPr>
              <a:t>note:</a:t>
            </a:r>
            <a:r>
              <a:rPr b="1" i="1" lang="en-US" sz="2000" u="none" cap="none" strike="noStrike">
                <a:solidFill>
                  <a:schemeClr val="lt1"/>
                </a:solidFill>
                <a:latin typeface="Times New Roman"/>
                <a:ea typeface="Times New Roman"/>
                <a:cs typeface="Times New Roman"/>
                <a:sym typeface="Times New Roman"/>
              </a:rPr>
              <a:t> words </a:t>
            </a:r>
            <a:r>
              <a:rPr b="0" i="1" lang="en-US" sz="2000" u="none" cap="none" strike="noStrike">
                <a:solidFill>
                  <a:schemeClr val="lt1"/>
                </a:solidFill>
                <a:latin typeface="Times New Roman"/>
                <a:ea typeface="Times New Roman"/>
                <a:cs typeface="Times New Roman"/>
                <a:sym typeface="Times New Roman"/>
              </a:rPr>
              <a:t>is subscripted by a</a:t>
            </a:r>
            <a:r>
              <a:rPr b="1" i="1" lang="en-US" sz="2000" u="none" cap="none" strike="noStrike">
                <a:solidFill>
                  <a:schemeClr val="lt1"/>
                </a:solidFill>
                <a:latin typeface="Times New Roman"/>
                <a:ea typeface="Times New Roman"/>
                <a:cs typeface="Times New Roman"/>
                <a:sym typeface="Times New Roman"/>
              </a:rPr>
              <a:t> string</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1" i="1" lang="en-US" sz="2000" u="none" cap="none" strike="noStrike">
                <a:solidFill>
                  <a:schemeClr val="lt1"/>
                </a:solidFill>
                <a:latin typeface="Times New Roman"/>
                <a:ea typeface="Times New Roman"/>
                <a:cs typeface="Times New Roman"/>
                <a:sym typeface="Times New Roman"/>
              </a:rPr>
              <a:t>words[s] </a:t>
            </a:r>
            <a:r>
              <a:rPr b="0" i="1" lang="en-US" sz="2000" u="none" cap="none" strike="noStrike">
                <a:solidFill>
                  <a:schemeClr val="lt1"/>
                </a:solidFill>
                <a:latin typeface="Times New Roman"/>
                <a:ea typeface="Times New Roman"/>
                <a:cs typeface="Times New Roman"/>
                <a:sym typeface="Times New Roman"/>
              </a:rPr>
              <a:t>returns an</a:t>
            </a:r>
            <a:r>
              <a:rPr b="1" i="1" lang="en-US" sz="2000" u="none" cap="none" strike="noStrike">
                <a:solidFill>
                  <a:schemeClr val="lt1"/>
                </a:solidFill>
                <a:latin typeface="Times New Roman"/>
                <a:ea typeface="Times New Roman"/>
                <a:cs typeface="Times New Roman"/>
                <a:sym typeface="Times New Roman"/>
              </a:rPr>
              <a:t> int&amp;</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 </a:t>
            </a:r>
            <a:r>
              <a:rPr b="0" i="1" lang="en-US" sz="2000" u="none" cap="none" strike="noStrike">
                <a:solidFill>
                  <a:schemeClr val="lt1"/>
                </a:solidFill>
                <a:latin typeface="Times New Roman"/>
                <a:ea typeface="Times New Roman"/>
                <a:cs typeface="Times New Roman"/>
                <a:sym typeface="Times New Roman"/>
              </a:rPr>
              <a:t>the</a:t>
            </a:r>
            <a:r>
              <a:rPr b="1" i="1" lang="en-US" sz="2000" u="none" cap="none" strike="noStrike">
                <a:solidFill>
                  <a:schemeClr val="lt1"/>
                </a:solidFill>
                <a:latin typeface="Times New Roman"/>
                <a:ea typeface="Times New Roman"/>
                <a:cs typeface="Times New Roman"/>
                <a:sym typeface="Times New Roman"/>
              </a:rPr>
              <a:t> int </a:t>
            </a:r>
            <a:r>
              <a:rPr b="0" i="1" lang="en-US" sz="2000" u="none" cap="none" strike="noStrike">
                <a:solidFill>
                  <a:schemeClr val="lt1"/>
                </a:solidFill>
                <a:latin typeface="Times New Roman"/>
                <a:ea typeface="Times New Roman"/>
                <a:cs typeface="Times New Roman"/>
                <a:sym typeface="Times New Roman"/>
              </a:rPr>
              <a:t>values are initialized to 0</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for (const auto&amp;  p : words)</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			cout &lt;&lt; p.first &lt;&lt; ": " &lt;&lt; p.second &lt;&lt; "\n";</a:t>
            </a:r>
            <a:endParaRPr/>
          </a:p>
          <a:p>
            <a:pPr indent="-285750" lvl="1" marL="742950" marR="0" rtl="0" algn="l">
              <a:lnSpc>
                <a:spcPct val="80000"/>
              </a:lnSpc>
              <a:spcBef>
                <a:spcPts val="400"/>
              </a:spcBef>
              <a:spcAft>
                <a:spcPts val="0"/>
              </a:spcAft>
              <a:buClr>
                <a:schemeClr val="folHlink"/>
              </a:buClr>
              <a:buSzPts val="1300"/>
              <a:buFont typeface="Noto Sans Symbols"/>
              <a:buNone/>
            </a:pPr>
            <a:r>
              <a:rPr b="1" i="0" lang="en-US" sz="2000" u="none" cap="none" strike="noStrike">
                <a:solidFill>
                  <a:schemeClr val="lt1"/>
                </a:solidFill>
                <a:latin typeface="Times New Roman"/>
                <a:ea typeface="Times New Roman"/>
                <a:cs typeface="Times New Roman"/>
                <a:sym typeface="Times New Roman"/>
              </a:rPr>
              <a:t>}</a:t>
            </a:r>
            <a:endParaRPr/>
          </a:p>
        </p:txBody>
      </p:sp>
      <p:sp>
        <p:nvSpPr>
          <p:cNvPr id="921" name="Google Shape;921;p7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22" name="Google Shape;922;p71"/>
          <p:cNvSpPr/>
          <p:nvPr/>
        </p:nvSpPr>
        <p:spPr>
          <a:xfrm>
            <a:off x="2133600" y="2590800"/>
            <a:ext cx="11430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type</a:t>
            </a:r>
            <a:endParaRPr/>
          </a:p>
        </p:txBody>
      </p:sp>
      <p:sp>
        <p:nvSpPr>
          <p:cNvPr id="923" name="Google Shape;923;p71"/>
          <p:cNvSpPr/>
          <p:nvPr/>
        </p:nvSpPr>
        <p:spPr>
          <a:xfrm>
            <a:off x="3810000" y="2438400"/>
            <a:ext cx="1066800" cy="304800"/>
          </a:xfrm>
          <a:prstGeom prst="roundRect">
            <a:avLst>
              <a:gd fmla="val 16667" name="adj"/>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Value type</a:t>
            </a:r>
            <a:endParaRPr/>
          </a:p>
        </p:txBody>
      </p:sp>
      <p:cxnSp>
        <p:nvCxnSpPr>
          <p:cNvPr id="924" name="Google Shape;924;p71"/>
          <p:cNvCxnSpPr/>
          <p:nvPr/>
        </p:nvCxnSpPr>
        <p:spPr>
          <a:xfrm flipH="1">
            <a:off x="2209800" y="2895600"/>
            <a:ext cx="4572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925" name="Google Shape;925;p71"/>
          <p:cNvCxnSpPr/>
          <p:nvPr/>
        </p:nvCxnSpPr>
        <p:spPr>
          <a:xfrm flipH="1">
            <a:off x="2667000" y="2743200"/>
            <a:ext cx="1295400" cy="533400"/>
          </a:xfrm>
          <a:prstGeom prst="straightConnector1">
            <a:avLst/>
          </a:prstGeom>
          <a:noFill/>
          <a:ln cap="flat" cmpd="sng" w="9525">
            <a:solidFill>
              <a:schemeClr val="lt1"/>
            </a:solidFill>
            <a:prstDash val="solid"/>
            <a:miter lim="800000"/>
            <a:headEnd len="med" w="med" type="none"/>
            <a:tailEnd len="med" w="med" type="triangle"/>
          </a:ln>
        </p:spPr>
      </p:cxnSp>
      <p:sp>
        <p:nvSpPr>
          <p:cNvPr id="926" name="Google Shape;926;p7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27" name="Google Shape;927;p7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72"/>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a:t>
            </a:r>
            <a:endParaRPr/>
          </a:p>
        </p:txBody>
      </p:sp>
      <p:sp>
        <p:nvSpPr>
          <p:cNvPr id="933" name="Google Shape;933;p72"/>
          <p:cNvSpPr txBox="1"/>
          <p:nvPr>
            <p:ph idx="1" type="body"/>
          </p:nvPr>
        </p:nvSpPr>
        <p:spPr>
          <a:xfrm>
            <a:off x="457200" y="16002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After </a:t>
            </a:r>
            <a:r>
              <a:rPr b="1" i="0" lang="en-US" sz="2400" u="none">
                <a:solidFill>
                  <a:schemeClr val="lt1"/>
                </a:solidFill>
                <a:latin typeface="Times New Roman"/>
                <a:ea typeface="Times New Roman"/>
                <a:cs typeface="Times New Roman"/>
                <a:sym typeface="Times New Roman"/>
              </a:rPr>
              <a:t>vector</a:t>
            </a:r>
            <a:r>
              <a:rPr b="0" i="0" lang="en-US" sz="2400" u="none">
                <a:solidFill>
                  <a:schemeClr val="lt1"/>
                </a:solidFill>
                <a:latin typeface="Times New Roman"/>
                <a:ea typeface="Times New Roman"/>
                <a:cs typeface="Times New Roman"/>
                <a:sym typeface="Times New Roman"/>
              </a:rPr>
              <a:t>,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is the most useful standard library container</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Maps (and/or hash tables) are the backbone of scripting languages </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 </a:t>
            </a:r>
            <a:r>
              <a:rPr b="1" i="0" lang="en-US" sz="2400" u="none">
                <a:solidFill>
                  <a:schemeClr val="lt1"/>
                </a:solidFill>
                <a:latin typeface="Times New Roman"/>
                <a:ea typeface="Times New Roman"/>
                <a:cs typeface="Times New Roman"/>
                <a:sym typeface="Times New Roman"/>
              </a:rPr>
              <a:t>map</a:t>
            </a:r>
            <a:r>
              <a:rPr b="0" i="0" lang="en-US" sz="2400" u="none">
                <a:solidFill>
                  <a:schemeClr val="lt1"/>
                </a:solidFill>
                <a:latin typeface="Times New Roman"/>
                <a:ea typeface="Times New Roman"/>
                <a:cs typeface="Times New Roman"/>
                <a:sym typeface="Times New Roman"/>
              </a:rPr>
              <a:t> is really an ordered balanced binary tree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By default ordered by </a:t>
            </a:r>
            <a:r>
              <a:rPr b="1" i="0" lang="en-US" sz="2000" u="none" cap="none" strike="noStrike">
                <a:solidFill>
                  <a:schemeClr val="lt1"/>
                </a:solidFill>
                <a:latin typeface="Times New Roman"/>
                <a:ea typeface="Times New Roman"/>
                <a:cs typeface="Times New Roman"/>
                <a:sym typeface="Times New Roman"/>
              </a:rPr>
              <a:t>&lt; </a:t>
            </a:r>
            <a:r>
              <a:rPr b="0" i="0" lang="en-US" sz="2000" u="none" cap="none" strike="noStrike">
                <a:solidFill>
                  <a:schemeClr val="lt1"/>
                </a:solidFill>
                <a:latin typeface="Times New Roman"/>
                <a:ea typeface="Times New Roman"/>
                <a:cs typeface="Times New Roman"/>
                <a:sym typeface="Times New Roman"/>
              </a:rPr>
              <a:t>(less than)</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For example, </a:t>
            </a:r>
            <a:r>
              <a:rPr b="1" i="0" lang="en-US" sz="2000" u="none" cap="none" strike="noStrike">
                <a:solidFill>
                  <a:schemeClr val="lt1"/>
                </a:solidFill>
                <a:latin typeface="Times New Roman"/>
                <a:ea typeface="Times New Roman"/>
                <a:cs typeface="Times New Roman"/>
                <a:sym typeface="Times New Roman"/>
              </a:rPr>
              <a:t>map&lt;string,int&gt; fruits</a:t>
            </a:r>
            <a:r>
              <a:rPr b="0" i="0" lang="en-US" sz="2000" u="none" cap="none" strike="noStrike">
                <a:solidFill>
                  <a:schemeClr val="lt1"/>
                </a:solidFill>
                <a:latin typeface="Times New Roman"/>
                <a:ea typeface="Times New Roman"/>
                <a:cs typeface="Times New Roman"/>
                <a:sym typeface="Times New Roman"/>
              </a:rPr>
              <a:t>;</a:t>
            </a:r>
            <a:endParaRPr/>
          </a:p>
        </p:txBody>
      </p:sp>
      <p:sp>
        <p:nvSpPr>
          <p:cNvPr id="934" name="Google Shape;934;p7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35" name="Google Shape;935;p72"/>
          <p:cNvSpPr txBox="1"/>
          <p:nvPr/>
        </p:nvSpPr>
        <p:spPr>
          <a:xfrm>
            <a:off x="3886200" y="37338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Orange  99</a:t>
            </a:r>
            <a:endParaRPr/>
          </a:p>
        </p:txBody>
      </p:sp>
      <p:sp>
        <p:nvSpPr>
          <p:cNvPr id="936" name="Google Shape;936;p72"/>
          <p:cNvSpPr txBox="1"/>
          <p:nvPr/>
        </p:nvSpPr>
        <p:spPr>
          <a:xfrm>
            <a:off x="4572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Plum  8</a:t>
            </a:r>
            <a:endParaRPr/>
          </a:p>
        </p:txBody>
      </p:sp>
      <p:sp>
        <p:nvSpPr>
          <p:cNvPr id="937" name="Google Shape;937;p72"/>
          <p:cNvSpPr txBox="1"/>
          <p:nvPr/>
        </p:nvSpPr>
        <p:spPr>
          <a:xfrm>
            <a:off x="3048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Kiwi  2345</a:t>
            </a:r>
            <a:endParaRPr/>
          </a:p>
        </p:txBody>
      </p:sp>
      <p:sp>
        <p:nvSpPr>
          <p:cNvPr id="938" name="Google Shape;938;p72"/>
          <p:cNvSpPr txBox="1"/>
          <p:nvPr/>
        </p:nvSpPr>
        <p:spPr>
          <a:xfrm>
            <a:off x="14478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Apple   7</a:t>
            </a:r>
            <a:endParaRPr/>
          </a:p>
        </p:txBody>
      </p:sp>
      <p:sp>
        <p:nvSpPr>
          <p:cNvPr id="939" name="Google Shape;939;p72"/>
          <p:cNvSpPr txBox="1"/>
          <p:nvPr/>
        </p:nvSpPr>
        <p:spPr>
          <a:xfrm>
            <a:off x="51054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Quince  0</a:t>
            </a:r>
            <a:endParaRPr/>
          </a:p>
        </p:txBody>
      </p:sp>
      <p:sp>
        <p:nvSpPr>
          <p:cNvPr id="940" name="Google Shape;940;p72"/>
          <p:cNvSpPr txBox="1"/>
          <p:nvPr/>
        </p:nvSpPr>
        <p:spPr>
          <a:xfrm>
            <a:off x="25908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Grape  100</a:t>
            </a:r>
            <a:endParaRPr/>
          </a:p>
        </p:txBody>
      </p:sp>
      <p:sp>
        <p:nvSpPr>
          <p:cNvPr id="941" name="Google Shape;941;p72"/>
          <p:cNvSpPr txBox="1"/>
          <p:nvPr/>
        </p:nvSpPr>
        <p:spPr>
          <a:xfrm>
            <a:off x="3048000" y="37338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fruits:</a:t>
            </a:r>
            <a:endParaRPr/>
          </a:p>
        </p:txBody>
      </p:sp>
      <p:cxnSp>
        <p:nvCxnSpPr>
          <p:cNvPr id="942" name="Google Shape;942;p72"/>
          <p:cNvCxnSpPr/>
          <p:nvPr/>
        </p:nvCxnSpPr>
        <p:spPr>
          <a:xfrm flipH="1">
            <a:off x="3200400" y="4191000"/>
            <a:ext cx="1295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943" name="Google Shape;943;p72"/>
          <p:cNvCxnSpPr/>
          <p:nvPr/>
        </p:nvCxnSpPr>
        <p:spPr>
          <a:xfrm>
            <a:off x="4495800" y="4191000"/>
            <a:ext cx="1219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944" name="Google Shape;944;p72"/>
          <p:cNvCxnSpPr/>
          <p:nvPr/>
        </p:nvCxnSpPr>
        <p:spPr>
          <a:xfrm flipH="1">
            <a:off x="5181600" y="5257800"/>
            <a:ext cx="533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945" name="Google Shape;945;p72"/>
          <p:cNvCxnSpPr/>
          <p:nvPr/>
        </p:nvCxnSpPr>
        <p:spPr>
          <a:xfrm>
            <a:off x="3200400" y="5257800"/>
            <a:ext cx="457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946" name="Google Shape;946;p72"/>
          <p:cNvCxnSpPr/>
          <p:nvPr/>
        </p:nvCxnSpPr>
        <p:spPr>
          <a:xfrm flipH="1">
            <a:off x="2057400" y="5257800"/>
            <a:ext cx="1143000" cy="609600"/>
          </a:xfrm>
          <a:prstGeom prst="straightConnector1">
            <a:avLst/>
          </a:prstGeom>
          <a:noFill/>
          <a:ln cap="flat" cmpd="sng" w="9525">
            <a:solidFill>
              <a:schemeClr val="lt1"/>
            </a:solidFill>
            <a:prstDash val="solid"/>
            <a:miter lim="800000"/>
            <a:headEnd len="med" w="med" type="none"/>
            <a:tailEnd len="med" w="med" type="triangle"/>
          </a:ln>
        </p:spPr>
      </p:cxnSp>
      <p:sp>
        <p:nvSpPr>
          <p:cNvPr id="947" name="Google Shape;947;p72"/>
          <p:cNvSpPr txBox="1"/>
          <p:nvPr/>
        </p:nvSpPr>
        <p:spPr>
          <a:xfrm>
            <a:off x="7467600" y="2971800"/>
            <a:ext cx="1447800" cy="1752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first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Value second</a:t>
            </a:r>
            <a:endParaRPr/>
          </a:p>
          <a:p>
            <a:pPr indent="0" lvl="0" marL="0" marR="0" rtl="0" algn="ctr">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left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right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948" name="Google Shape;948;p72"/>
          <p:cNvSpPr txBox="1"/>
          <p:nvPr/>
        </p:nvSpPr>
        <p:spPr>
          <a:xfrm>
            <a:off x="6248400" y="2819400"/>
            <a:ext cx="1295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Map node:</a:t>
            </a:r>
            <a:endParaRPr/>
          </a:p>
        </p:txBody>
      </p:sp>
      <p:cxnSp>
        <p:nvCxnSpPr>
          <p:cNvPr id="949" name="Google Shape;949;p72"/>
          <p:cNvCxnSpPr/>
          <p:nvPr/>
        </p:nvCxnSpPr>
        <p:spPr>
          <a:xfrm>
            <a:off x="7467600" y="3848100"/>
            <a:ext cx="1447800" cy="0"/>
          </a:xfrm>
          <a:prstGeom prst="straightConnector1">
            <a:avLst/>
          </a:prstGeom>
          <a:noFill/>
          <a:ln cap="flat" cmpd="sng" w="9525">
            <a:solidFill>
              <a:schemeClr val="lt1"/>
            </a:solidFill>
            <a:prstDash val="solid"/>
            <a:miter lim="800000"/>
            <a:headEnd len="med" w="med" type="none"/>
            <a:tailEnd len="med" w="med" type="none"/>
          </a:ln>
        </p:spPr>
      </p:cxnSp>
      <p:sp>
        <p:nvSpPr>
          <p:cNvPr id="950" name="Google Shape;950;p7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51" name="Google Shape;951;p7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Ideals </a:t>
            </a:r>
            <a:r>
              <a:rPr b="0" i="0" lang="en-US" sz="3200" u="none">
                <a:solidFill>
                  <a:schemeClr val="lt2"/>
                </a:solidFill>
                <a:latin typeface="Times New Roman"/>
                <a:ea typeface="Times New Roman"/>
                <a:cs typeface="Times New Roman"/>
                <a:sym typeface="Times New Roman"/>
              </a:rPr>
              <a:t>(continued)</a:t>
            </a:r>
            <a:endParaRPr/>
          </a:p>
        </p:txBody>
      </p:sp>
      <p:sp>
        <p:nvSpPr>
          <p:cNvPr id="140" name="Google Shape;140;p19"/>
          <p:cNvSpPr txBox="1"/>
          <p:nvPr>
            <p:ph idx="1" type="body"/>
          </p:nvPr>
        </p:nvSpPr>
        <p:spPr>
          <a:xfrm>
            <a:off x="457200" y="1524000"/>
            <a:ext cx="82296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Code that’s</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Easy to read</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Easy to modify</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Regular</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Short </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Fast </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Uniform access to data</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Independently of how it is stored</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Independently of its type</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	</a:t>
            </a:r>
            <a:endParaRPr/>
          </a:p>
          <a:p>
            <a:pPr indent="-243840" lvl="0" marL="342900" marR="0" rtl="0" algn="l">
              <a:spcBef>
                <a:spcPts val="480"/>
              </a:spcBef>
              <a:spcAft>
                <a:spcPts val="0"/>
              </a:spcAft>
              <a:buClr>
                <a:schemeClr val="hlink"/>
              </a:buClr>
              <a:buSzPts val="1560"/>
              <a:buFont typeface="Noto Sans Symbols"/>
              <a:buNone/>
            </a:pPr>
            <a:r>
              <a:t/>
            </a:r>
            <a:endParaRPr b="0" i="0" sz="2400" u="none">
              <a:solidFill>
                <a:schemeClr val="lt1"/>
              </a:solidFill>
              <a:latin typeface="Times New Roman"/>
              <a:ea typeface="Times New Roman"/>
              <a:cs typeface="Times New Roman"/>
              <a:sym typeface="Times New Roman"/>
            </a:endParaRPr>
          </a:p>
        </p:txBody>
      </p:sp>
      <p:sp>
        <p:nvSpPr>
          <p:cNvPr id="141" name="Google Shape;141;p1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42" name="Google Shape;142;p1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43" name="Google Shape;143;p1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a:t>
            </a:r>
            <a:endParaRPr/>
          </a:p>
        </p:txBody>
      </p:sp>
      <p:sp>
        <p:nvSpPr>
          <p:cNvPr id="957" name="Google Shape;957;p73"/>
          <p:cNvSpPr txBox="1"/>
          <p:nvPr>
            <p:ph idx="1" type="body"/>
          </p:nvPr>
        </p:nvSpPr>
        <p:spPr>
          <a:xfrm>
            <a:off x="457200" y="14478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note the similarity to</a:t>
            </a:r>
            <a:r>
              <a:rPr b="1" i="1" lang="en-US" sz="1800" u="none">
                <a:solidFill>
                  <a:schemeClr val="lt1"/>
                </a:solidFill>
                <a:latin typeface="Times New Roman"/>
                <a:ea typeface="Times New Roman"/>
                <a:cs typeface="Times New Roman"/>
                <a:sym typeface="Times New Roman"/>
              </a:rPr>
              <a:t> vector </a:t>
            </a:r>
            <a:r>
              <a:rPr b="0" i="1" lang="en-US" sz="1800" u="none">
                <a:solidFill>
                  <a:schemeClr val="lt1"/>
                </a:solidFill>
                <a:latin typeface="Times New Roman"/>
                <a:ea typeface="Times New Roman"/>
                <a:cs typeface="Times New Roman"/>
                <a:sym typeface="Times New Roman"/>
              </a:rPr>
              <a:t>and  </a:t>
            </a:r>
            <a:r>
              <a:rPr b="1" i="1" lang="en-US" sz="1800" u="none">
                <a:solidFill>
                  <a:schemeClr val="lt1"/>
                </a:solidFill>
                <a:latin typeface="Times New Roman"/>
                <a:ea typeface="Times New Roman"/>
                <a:cs typeface="Times New Roman"/>
                <a:sym typeface="Times New Roman"/>
              </a:rPr>
              <a:t>list</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template&lt;class Key, class Value&gt; class map {</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using value_type = pair&lt;Key,Value&gt;;	// </a:t>
            </a:r>
            <a:r>
              <a:rPr b="0" i="1" lang="en-US" sz="1800" u="none">
                <a:solidFill>
                  <a:schemeClr val="lt1"/>
                </a:solidFill>
                <a:latin typeface="Times New Roman"/>
                <a:ea typeface="Times New Roman"/>
                <a:cs typeface="Times New Roman"/>
                <a:sym typeface="Times New Roman"/>
              </a:rPr>
              <a:t>a map deals in (Key,Value) pairs</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0"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using iterator = ???;                // </a:t>
            </a:r>
            <a:r>
              <a:rPr b="0" i="1" lang="en-US" sz="1800" u="none">
                <a:solidFill>
                  <a:schemeClr val="lt1"/>
                </a:solidFill>
                <a:latin typeface="Times New Roman"/>
                <a:ea typeface="Times New Roman"/>
                <a:cs typeface="Times New Roman"/>
                <a:sym typeface="Times New Roman"/>
              </a:rPr>
              <a:t>probably a pointer to a tree node</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using const_iterator = ???;</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iterator begin();	// </a:t>
            </a:r>
            <a:r>
              <a:rPr b="0" i="1" lang="en-US" sz="1800" u="none">
                <a:solidFill>
                  <a:schemeClr val="lt1"/>
                </a:solidFill>
                <a:latin typeface="Times New Roman"/>
                <a:ea typeface="Times New Roman"/>
                <a:cs typeface="Times New Roman"/>
                <a:sym typeface="Times New Roman"/>
              </a:rPr>
              <a:t>points to first element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iterator end();		// </a:t>
            </a:r>
            <a:r>
              <a:rPr b="0" i="1" lang="en-US" sz="1800" u="none">
                <a:solidFill>
                  <a:schemeClr val="lt1"/>
                </a:solidFill>
                <a:latin typeface="Times New Roman"/>
                <a:ea typeface="Times New Roman"/>
                <a:cs typeface="Times New Roman"/>
                <a:sym typeface="Times New Roman"/>
              </a:rPr>
              <a:t>points to one beyond the last element</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0"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Value&amp; operator[ ](const Key&amp;);	// </a:t>
            </a:r>
            <a:r>
              <a:rPr b="0" i="1" lang="en-US" sz="1800" u="none">
                <a:solidFill>
                  <a:schemeClr val="lt1"/>
                </a:solidFill>
                <a:latin typeface="Times New Roman"/>
                <a:ea typeface="Times New Roman"/>
                <a:cs typeface="Times New Roman"/>
                <a:sym typeface="Times New Roman"/>
              </a:rPr>
              <a:t>get Value for Key; creates pair if</a:t>
            </a:r>
            <a:endParaRPr b="1" i="0" sz="18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585"/>
              <a:buFont typeface="Noto Sans Symbols"/>
              <a:buNone/>
            </a:pPr>
            <a:r>
              <a:rPr b="1" i="0" lang="en-US" sz="9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necessary, using Value( )</a:t>
            </a:r>
            <a:r>
              <a:rPr b="1" i="0" lang="en-US" sz="18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iterator find(const Key&amp; k);	// </a:t>
            </a:r>
            <a:r>
              <a:rPr b="0" i="1" lang="en-US" sz="1800" u="none">
                <a:solidFill>
                  <a:schemeClr val="lt1"/>
                </a:solidFill>
                <a:latin typeface="Times New Roman"/>
                <a:ea typeface="Times New Roman"/>
                <a:cs typeface="Times New Roman"/>
                <a:sym typeface="Times New Roman"/>
              </a:rPr>
              <a:t>is there an entry for</a:t>
            </a:r>
            <a:r>
              <a:rPr b="1" i="1" lang="en-US" sz="1800" u="none">
                <a:solidFill>
                  <a:schemeClr val="lt1"/>
                </a:solidFill>
                <a:latin typeface="Times New Roman"/>
                <a:ea typeface="Times New Roman"/>
                <a:cs typeface="Times New Roman"/>
                <a:sym typeface="Times New Roman"/>
              </a:rPr>
              <a:t> k?</a:t>
            </a:r>
            <a:endParaRPr/>
          </a:p>
          <a:p>
            <a:pPr indent="-342900" lvl="0" marL="342900" marR="0" rtl="0" algn="l">
              <a:lnSpc>
                <a:spcPct val="80000"/>
              </a:lnSpc>
              <a:spcBef>
                <a:spcPts val="180"/>
              </a:spcBef>
              <a:spcAft>
                <a:spcPts val="0"/>
              </a:spcAft>
              <a:buClr>
                <a:schemeClr val="hlink"/>
              </a:buClr>
              <a:buSzPts val="585"/>
              <a:buFont typeface="Noto Sans Symbols"/>
              <a:buNone/>
            </a:pPr>
            <a:r>
              <a:t/>
            </a:r>
            <a:endParaRPr b="1" i="0" sz="9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void erase(iterator p);		// </a:t>
            </a:r>
            <a:r>
              <a:rPr b="0" i="1" lang="en-US" sz="1800" u="none">
                <a:solidFill>
                  <a:schemeClr val="lt1"/>
                </a:solidFill>
                <a:latin typeface="Times New Roman"/>
                <a:ea typeface="Times New Roman"/>
                <a:cs typeface="Times New Roman"/>
                <a:sym typeface="Times New Roman"/>
              </a:rPr>
              <a:t>remove element pointed to by</a:t>
            </a:r>
            <a:r>
              <a:rPr b="1" i="1" lang="en-US" sz="1800" u="none">
                <a:solidFill>
                  <a:schemeClr val="lt1"/>
                </a:solidFill>
                <a:latin typeface="Times New Roman"/>
                <a:ea typeface="Times New Roman"/>
                <a:cs typeface="Times New Roman"/>
                <a:sym typeface="Times New Roman"/>
              </a:rPr>
              <a:t> p</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pair&lt;iterator, bool&gt; insert(const value_type&amp;);       // </a:t>
            </a:r>
            <a:r>
              <a:rPr b="0" i="1" lang="en-US" sz="1800" u="none">
                <a:solidFill>
                  <a:schemeClr val="lt1"/>
                </a:solidFill>
                <a:latin typeface="Times New Roman"/>
                <a:ea typeface="Times New Roman"/>
                <a:cs typeface="Times New Roman"/>
                <a:sym typeface="Times New Roman"/>
              </a:rPr>
              <a:t>insert new (Key,Value) pair </a:t>
            </a:r>
            <a:endParaRPr b="1" i="1" sz="18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the</a:t>
            </a:r>
            <a:r>
              <a:rPr b="1"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bool is false if insert failed</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p:txBody>
      </p:sp>
      <p:sp>
        <p:nvSpPr>
          <p:cNvPr id="958" name="Google Shape;958;p7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59" name="Google Shape;959;p73"/>
          <p:cNvSpPr txBox="1"/>
          <p:nvPr/>
        </p:nvSpPr>
        <p:spPr>
          <a:xfrm>
            <a:off x="152400" y="457200"/>
            <a:ext cx="2286000" cy="581025"/>
          </a:xfrm>
          <a:prstGeom prst="rect">
            <a:avLst/>
          </a:prstGeom>
          <a:solidFill>
            <a:srgbClr val="99CC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Some implementation defined type</a:t>
            </a:r>
            <a:endParaRPr/>
          </a:p>
        </p:txBody>
      </p:sp>
      <p:cxnSp>
        <p:nvCxnSpPr>
          <p:cNvPr id="960" name="Google Shape;960;p73"/>
          <p:cNvCxnSpPr/>
          <p:nvPr/>
        </p:nvCxnSpPr>
        <p:spPr>
          <a:xfrm>
            <a:off x="1600200" y="838200"/>
            <a:ext cx="990600" cy="1981200"/>
          </a:xfrm>
          <a:prstGeom prst="straightConnector1">
            <a:avLst/>
          </a:prstGeom>
          <a:noFill/>
          <a:ln cap="flat" cmpd="sng" w="9525">
            <a:solidFill>
              <a:schemeClr val="lt1"/>
            </a:solidFill>
            <a:prstDash val="solid"/>
            <a:miter lim="800000"/>
            <a:headEnd len="med" w="med" type="none"/>
            <a:tailEnd len="med" w="med" type="triangle"/>
          </a:ln>
        </p:spPr>
      </p:cxnSp>
      <p:sp>
        <p:nvSpPr>
          <p:cNvPr id="961" name="Google Shape;961;p7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62" name="Google Shape;962;p7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74"/>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 example </a:t>
            </a:r>
            <a:r>
              <a:rPr b="0" i="0" lang="en-US" sz="3200" u="none">
                <a:solidFill>
                  <a:schemeClr val="lt2"/>
                </a:solidFill>
                <a:latin typeface="Times New Roman"/>
                <a:ea typeface="Times New Roman"/>
                <a:cs typeface="Times New Roman"/>
                <a:sym typeface="Times New Roman"/>
              </a:rPr>
              <a:t>(build some maps)</a:t>
            </a:r>
            <a:endParaRPr/>
          </a:p>
        </p:txBody>
      </p:sp>
      <p:sp>
        <p:nvSpPr>
          <p:cNvPr id="968" name="Google Shape;968;p74"/>
          <p:cNvSpPr txBox="1"/>
          <p:nvPr>
            <p:ph idx="1" type="body"/>
          </p:nvPr>
        </p:nvSpPr>
        <p:spPr>
          <a:xfrm>
            <a:off x="4572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map&lt;string,double&gt; dow;	// </a:t>
            </a:r>
            <a:r>
              <a:rPr b="0" i="1" lang="en-US" sz="1800" u="none">
                <a:solidFill>
                  <a:schemeClr val="lt1"/>
                </a:solidFill>
                <a:latin typeface="Times New Roman"/>
                <a:ea typeface="Times New Roman"/>
                <a:cs typeface="Times New Roman"/>
                <a:sym typeface="Times New Roman"/>
              </a:rPr>
              <a:t>Dow-Jones industrial index (symbol,price) , 03/31/2004</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http://www.djindexes.com/jsp/industrialAverages.jsp?sideMenu=true.html</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dow["MMM"] = 81.86; </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dow["AA"] = 34.69;</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dow["MO"] = 54.45;</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map&lt;string,double&gt; dow_weight;			// </a:t>
            </a:r>
            <a:r>
              <a:rPr b="0" i="1" lang="en-US" sz="1800" u="none">
                <a:solidFill>
                  <a:schemeClr val="lt1"/>
                </a:solidFill>
                <a:latin typeface="Times New Roman"/>
                <a:ea typeface="Times New Roman"/>
                <a:cs typeface="Times New Roman"/>
                <a:sym typeface="Times New Roman"/>
              </a:rPr>
              <a:t>dow (symbol,weight)</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dow_weight.insert(make_pair("MMM", 5.8549));	// </a:t>
            </a:r>
            <a:r>
              <a:rPr b="0" i="1" lang="en-US" sz="1800" u="none">
                <a:solidFill>
                  <a:schemeClr val="lt1"/>
                </a:solidFill>
                <a:latin typeface="Times New Roman"/>
                <a:ea typeface="Times New Roman"/>
                <a:cs typeface="Times New Roman"/>
                <a:sym typeface="Times New Roman"/>
              </a:rPr>
              <a:t>just to show that a </a:t>
            </a:r>
            <a:r>
              <a:rPr b="1" i="1" lang="en-US" sz="1800" u="none">
                <a:solidFill>
                  <a:schemeClr val="lt1"/>
                </a:solidFill>
                <a:latin typeface="Times New Roman"/>
                <a:ea typeface="Times New Roman"/>
                <a:cs typeface="Times New Roman"/>
                <a:sym typeface="Times New Roman"/>
              </a:rPr>
              <a:t>Map</a:t>
            </a:r>
            <a:r>
              <a:rPr b="0" i="1"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						</a:t>
            </a:r>
            <a:r>
              <a:rPr b="1" i="0" lang="en-US" sz="1800" u="none">
                <a:solidFill>
                  <a:schemeClr val="lt1"/>
                </a:solidFill>
                <a:latin typeface="Times New Roman"/>
                <a:ea typeface="Times New Roman"/>
                <a:cs typeface="Times New Roman"/>
                <a:sym typeface="Times New Roman"/>
              </a:rPr>
              <a:t>//</a:t>
            </a:r>
            <a:r>
              <a:rPr b="0" i="0" lang="en-US" sz="1800" u="none">
                <a:solidFill>
                  <a:schemeClr val="lt1"/>
                </a:solidFill>
                <a:latin typeface="Times New Roman"/>
                <a:ea typeface="Times New Roman"/>
                <a:cs typeface="Times New Roman"/>
                <a:sym typeface="Times New Roman"/>
              </a:rPr>
              <a:t> </a:t>
            </a:r>
            <a:r>
              <a:rPr b="0" i="1" lang="en-US" sz="1800" u="none">
                <a:solidFill>
                  <a:schemeClr val="lt1"/>
                </a:solidFill>
                <a:latin typeface="Times New Roman"/>
                <a:ea typeface="Times New Roman"/>
                <a:cs typeface="Times New Roman"/>
                <a:sym typeface="Times New Roman"/>
              </a:rPr>
              <a:t>really does hold </a:t>
            </a:r>
            <a:r>
              <a:rPr b="1" i="1" lang="en-US" sz="1800" u="none">
                <a:solidFill>
                  <a:schemeClr val="lt1"/>
                </a:solidFill>
                <a:latin typeface="Times New Roman"/>
                <a:ea typeface="Times New Roman"/>
                <a:cs typeface="Times New Roman"/>
                <a:sym typeface="Times New Roman"/>
              </a:rPr>
              <a:t>pair</a:t>
            </a:r>
            <a:r>
              <a:rPr b="0" i="1" lang="en-US" sz="1800" u="none">
                <a:solidFill>
                  <a:schemeClr val="lt1"/>
                </a:solidFill>
                <a:latin typeface="Times New Roman"/>
                <a:ea typeface="Times New Roman"/>
                <a:cs typeface="Times New Roman"/>
                <a:sym typeface="Times New Roman"/>
              </a:rPr>
              <a:t>s</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dow_weight.insert(make_pair("AA",2.4808));</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dow_weight.insert(make_pair("MO",3.8940));	      // </a:t>
            </a:r>
            <a:r>
              <a:rPr b="0" i="1" lang="en-US" sz="1800" u="none">
                <a:solidFill>
                  <a:schemeClr val="lt1"/>
                </a:solidFill>
                <a:latin typeface="Times New Roman"/>
                <a:ea typeface="Times New Roman"/>
                <a:cs typeface="Times New Roman"/>
                <a:sym typeface="Times New Roman"/>
              </a:rPr>
              <a:t>and to show that notation matters</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map&lt;string,string&gt; dow_name;	// </a:t>
            </a:r>
            <a:r>
              <a:rPr b="0" i="1" lang="en-US" sz="1800" u="none">
                <a:solidFill>
                  <a:schemeClr val="lt1"/>
                </a:solidFill>
                <a:latin typeface="Times New Roman"/>
                <a:ea typeface="Times New Roman"/>
                <a:cs typeface="Times New Roman"/>
                <a:sym typeface="Times New Roman"/>
              </a:rPr>
              <a:t>dow (symbol,name)</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dow_name["MMM"] = "3M Co."; </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dow_name["AA"] = "Alcoa Inc.";</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dow_name["MO"] = "Altria Group Inc.";</a:t>
            </a:r>
            <a:endParaRPr/>
          </a:p>
          <a:p>
            <a:pPr indent="-342900" lvl="0" marL="342900" marR="0" rtl="0" algn="l">
              <a:lnSpc>
                <a:spcPct val="9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a:t>
            </a:r>
            <a:r>
              <a:rPr b="0" i="0" lang="en-US" sz="1800" u="none">
                <a:solidFill>
                  <a:schemeClr val="lt1"/>
                </a:solidFill>
                <a:latin typeface="Times New Roman"/>
                <a:ea typeface="Times New Roman"/>
                <a:cs typeface="Times New Roman"/>
                <a:sym typeface="Times New Roman"/>
              </a:rPr>
              <a:t>…</a:t>
            </a:r>
            <a:endParaRPr/>
          </a:p>
        </p:txBody>
      </p:sp>
      <p:sp>
        <p:nvSpPr>
          <p:cNvPr id="969" name="Google Shape;969;p7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70" name="Google Shape;970;p7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71" name="Google Shape;971;p7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7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 example </a:t>
            </a:r>
            <a:r>
              <a:rPr b="0" i="0" lang="en-US" sz="3200" u="none">
                <a:solidFill>
                  <a:schemeClr val="lt2"/>
                </a:solidFill>
                <a:latin typeface="Times New Roman"/>
                <a:ea typeface="Times New Roman"/>
                <a:cs typeface="Times New Roman"/>
                <a:sym typeface="Times New Roman"/>
              </a:rPr>
              <a:t>(some uses)</a:t>
            </a:r>
            <a:endParaRPr/>
          </a:p>
        </p:txBody>
      </p:sp>
      <p:sp>
        <p:nvSpPr>
          <p:cNvPr id="977" name="Google Shape;977;p75"/>
          <p:cNvSpPr txBox="1"/>
          <p:nvPr>
            <p:ph idx="1" type="body"/>
          </p:nvPr>
        </p:nvSpPr>
        <p:spPr>
          <a:xfrm>
            <a:off x="457200" y="1600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alcoa_price = dow["AA"];	// </a:t>
            </a:r>
            <a:r>
              <a:rPr b="0" i="1" lang="en-US" sz="2000" u="none">
                <a:solidFill>
                  <a:schemeClr val="lt1"/>
                </a:solidFill>
                <a:latin typeface="Times New Roman"/>
                <a:ea typeface="Times New Roman"/>
                <a:cs typeface="Times New Roman"/>
                <a:sym typeface="Times New Roman"/>
              </a:rPr>
              <a:t>read values from a map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boeing_price = dow["BO"];</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if (dow.find("INTC") != dow.end())	// </a:t>
            </a:r>
            <a:r>
              <a:rPr b="0" i="1" lang="en-US" sz="2000" u="none">
                <a:solidFill>
                  <a:schemeClr val="lt1"/>
                </a:solidFill>
                <a:latin typeface="Times New Roman"/>
                <a:ea typeface="Times New Roman"/>
                <a:cs typeface="Times New Roman"/>
                <a:sym typeface="Times New Roman"/>
              </a:rPr>
              <a:t>look in a map for an entry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cout &lt;&lt; "Intel is in the Dow\n";</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iterate through a map:</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for (const auto&amp; p : dow)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 string&amp; symbol = p.first;	// </a:t>
            </a:r>
            <a:r>
              <a:rPr b="0" i="1" lang="en-US" sz="2000" u="none">
                <a:solidFill>
                  <a:schemeClr val="lt1"/>
                </a:solidFill>
                <a:latin typeface="Times New Roman"/>
                <a:ea typeface="Times New Roman"/>
                <a:cs typeface="Times New Roman"/>
                <a:sym typeface="Times New Roman"/>
              </a:rPr>
              <a:t>the "ticker" symbol</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cout &lt;&lt; symbol  &lt;&lt; '\t' &lt;&lt; p.second &lt;&lt; '\t' &lt;&lt; dow_name[symbol] &lt;&lt; '\n';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t/>
            </a:r>
            <a:endParaRPr b="1" i="0" sz="1800" u="none">
              <a:solidFill>
                <a:schemeClr val="lt1"/>
              </a:solidFill>
              <a:latin typeface="Times New Roman"/>
              <a:ea typeface="Times New Roman"/>
              <a:cs typeface="Times New Roman"/>
              <a:sym typeface="Times New Roman"/>
            </a:endParaRPr>
          </a:p>
          <a:p>
            <a:pPr indent="-268605" lvl="0" marL="342900" marR="0" rtl="0" algn="l">
              <a:spcBef>
                <a:spcPts val="360"/>
              </a:spcBef>
              <a:spcAft>
                <a:spcPts val="0"/>
              </a:spcAft>
              <a:buClr>
                <a:schemeClr val="hlink"/>
              </a:buClr>
              <a:buSzPts val="1170"/>
              <a:buFont typeface="Noto Sans Symbols"/>
              <a:buNone/>
            </a:pPr>
            <a:r>
              <a:t/>
            </a:r>
            <a:endParaRPr b="1" i="0" sz="1800" u="none">
              <a:solidFill>
                <a:schemeClr val="lt1"/>
              </a:solidFill>
              <a:latin typeface="Times New Roman"/>
              <a:ea typeface="Times New Roman"/>
              <a:cs typeface="Times New Roman"/>
              <a:sym typeface="Times New Roman"/>
            </a:endParaRPr>
          </a:p>
        </p:txBody>
      </p:sp>
      <p:sp>
        <p:nvSpPr>
          <p:cNvPr id="978" name="Google Shape;978;p7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79" name="Google Shape;979;p7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80" name="Google Shape;980;p7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76"/>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Map example </a:t>
            </a:r>
            <a:r>
              <a:rPr b="0" i="0" lang="en-US" sz="3200" u="none">
                <a:solidFill>
                  <a:schemeClr val="lt2"/>
                </a:solidFill>
                <a:latin typeface="Times New Roman"/>
                <a:ea typeface="Times New Roman"/>
                <a:cs typeface="Times New Roman"/>
                <a:sym typeface="Times New Roman"/>
              </a:rPr>
              <a:t>(calculate the DJ index)</a:t>
            </a:r>
            <a:endParaRPr/>
          </a:p>
        </p:txBody>
      </p:sp>
      <p:sp>
        <p:nvSpPr>
          <p:cNvPr id="986" name="Google Shape;986;p76"/>
          <p:cNvSpPr txBox="1"/>
          <p:nvPr>
            <p:ph idx="1" type="body"/>
          </p:nvPr>
        </p:nvSpPr>
        <p:spPr>
          <a:xfrm>
            <a:off x="304800" y="1600200"/>
            <a:ext cx="86868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value_product(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 pair&lt;string,double&gt;&amp; a,</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const pair&lt;string,double&gt;&amp; b)		// </a:t>
            </a:r>
            <a:r>
              <a:rPr b="0" i="1" lang="en-US" sz="2000" u="none">
                <a:solidFill>
                  <a:schemeClr val="lt1"/>
                </a:solidFill>
                <a:latin typeface="Times New Roman"/>
                <a:ea typeface="Times New Roman"/>
                <a:cs typeface="Times New Roman"/>
                <a:sym typeface="Times New Roman"/>
              </a:rPr>
              <a:t>extract values and multiply</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a.second * b.second;</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double dj_index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inner_product(dow.begin(), dow.end(),		// </a:t>
            </a:r>
            <a:r>
              <a:rPr b="0" i="1" lang="en-US" sz="2000" u="none">
                <a:solidFill>
                  <a:schemeClr val="lt1"/>
                </a:solidFill>
                <a:latin typeface="Times New Roman"/>
                <a:ea typeface="Times New Roman"/>
                <a:cs typeface="Times New Roman"/>
                <a:sym typeface="Times New Roman"/>
              </a:rPr>
              <a:t>all companies in index</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dow_weight.begin(),	// </a:t>
            </a:r>
            <a:r>
              <a:rPr b="0" i="1" lang="en-US" sz="2000" u="none">
                <a:solidFill>
                  <a:schemeClr val="lt1"/>
                </a:solidFill>
                <a:latin typeface="Times New Roman"/>
                <a:ea typeface="Times New Roman"/>
                <a:cs typeface="Times New Roman"/>
                <a:sym typeface="Times New Roman"/>
              </a:rPr>
              <a:t>their weights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0.0,			// </a:t>
            </a:r>
            <a:r>
              <a:rPr b="0" i="1" lang="en-US" sz="2000" u="none">
                <a:solidFill>
                  <a:schemeClr val="lt1"/>
                </a:solidFill>
                <a:latin typeface="Times New Roman"/>
                <a:ea typeface="Times New Roman"/>
                <a:cs typeface="Times New Roman"/>
                <a:sym typeface="Times New Roman"/>
              </a:rPr>
              <a:t>initial value</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plus&lt;double&gt;(),		// </a:t>
            </a:r>
            <a:r>
              <a:rPr b="0" i="1" lang="en-US" sz="2000" u="none">
                <a:solidFill>
                  <a:schemeClr val="lt1"/>
                </a:solidFill>
                <a:latin typeface="Times New Roman"/>
                <a:ea typeface="Times New Roman"/>
                <a:cs typeface="Times New Roman"/>
                <a:sym typeface="Times New Roman"/>
              </a:rPr>
              <a:t>add (as usual)</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value_product	   	// </a:t>
            </a:r>
            <a:r>
              <a:rPr b="0" i="1" lang="en-US" sz="2000" u="none">
                <a:solidFill>
                  <a:schemeClr val="lt1"/>
                </a:solidFill>
                <a:latin typeface="Times New Roman"/>
                <a:ea typeface="Times New Roman"/>
                <a:cs typeface="Times New Roman"/>
                <a:sym typeface="Times New Roman"/>
              </a:rPr>
              <a:t>extract values and weights</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and multiply; then sum</a:t>
            </a:r>
            <a:endParaRPr/>
          </a:p>
        </p:txBody>
      </p:sp>
      <p:sp>
        <p:nvSpPr>
          <p:cNvPr id="987" name="Google Shape;987;p7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88" name="Google Shape;988;p7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89" name="Google Shape;989;p7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77"/>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Containers and “almost containers”</a:t>
            </a:r>
            <a:endParaRPr/>
          </a:p>
        </p:txBody>
      </p:sp>
      <p:sp>
        <p:nvSpPr>
          <p:cNvPr id="995" name="Google Shape;995;p77"/>
          <p:cNvSpPr txBox="1"/>
          <p:nvPr>
            <p:ph idx="1" type="body"/>
          </p:nvPr>
        </p:nvSpPr>
        <p:spPr>
          <a:xfrm>
            <a:off x="457200" y="1600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Sequence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1" i="0" lang="en-US" sz="2000" u="none" cap="none" strike="noStrike">
                <a:solidFill>
                  <a:schemeClr val="lt1"/>
                </a:solidFill>
                <a:latin typeface="Times New Roman"/>
                <a:ea typeface="Times New Roman"/>
                <a:cs typeface="Times New Roman"/>
                <a:sym typeface="Times New Roman"/>
              </a:rPr>
              <a:t>vector, list, deque</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Associative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1" i="0" lang="en-US" sz="2000" u="none" cap="none" strike="noStrike">
                <a:solidFill>
                  <a:schemeClr val="lt1"/>
                </a:solidFill>
                <a:latin typeface="Times New Roman"/>
                <a:ea typeface="Times New Roman"/>
                <a:cs typeface="Times New Roman"/>
                <a:sym typeface="Times New Roman"/>
              </a:rPr>
              <a:t>map, set, multimap, multiset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“almost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array, </a:t>
            </a:r>
            <a:r>
              <a:rPr b="1" i="0" lang="en-US" sz="2000" u="none" cap="none" strike="noStrike">
                <a:solidFill>
                  <a:schemeClr val="lt1"/>
                </a:solidFill>
                <a:latin typeface="Times New Roman"/>
                <a:ea typeface="Times New Roman"/>
                <a:cs typeface="Times New Roman"/>
                <a:sym typeface="Times New Roman"/>
              </a:rPr>
              <a:t>string, stack, queue, priority_queue, bitset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New C++11 standard containers</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1" i="0" lang="en-US" sz="2000" u="none" cap="none" strike="noStrike">
                <a:solidFill>
                  <a:schemeClr val="lt1"/>
                </a:solidFill>
                <a:latin typeface="Times New Roman"/>
                <a:ea typeface="Times New Roman"/>
                <a:cs typeface="Times New Roman"/>
                <a:sym typeface="Times New Roman"/>
              </a:rPr>
              <a:t>unordered_map </a:t>
            </a:r>
            <a:r>
              <a:rPr b="0" i="0" lang="en-US" sz="2000" u="none" cap="none" strike="noStrike">
                <a:solidFill>
                  <a:schemeClr val="lt1"/>
                </a:solidFill>
                <a:latin typeface="Times New Roman"/>
                <a:ea typeface="Times New Roman"/>
                <a:cs typeface="Times New Roman"/>
                <a:sym typeface="Times New Roman"/>
              </a:rPr>
              <a:t>(a hash table), </a:t>
            </a:r>
            <a:r>
              <a:rPr b="1" i="0" lang="en-US" sz="2000" u="none" cap="none" strike="noStrike">
                <a:solidFill>
                  <a:schemeClr val="lt1"/>
                </a:solidFill>
                <a:latin typeface="Times New Roman"/>
                <a:ea typeface="Times New Roman"/>
                <a:cs typeface="Times New Roman"/>
                <a:sym typeface="Times New Roman"/>
              </a:rPr>
              <a:t>unordered_set, </a:t>
            </a:r>
            <a:r>
              <a:rPr b="0" i="0" lang="en-US" sz="2000" u="none" cap="none" strike="noStrik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For anything non-trivial, consult documentation</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Online</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SGI, RogueWave, Dinkumware</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Other books</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Stroustrup: The C++ Programming language 4</a:t>
            </a:r>
            <a:r>
              <a:rPr b="0" baseline="30000" i="0" lang="en-US" sz="1800" u="none" cap="none" strike="noStrike">
                <a:solidFill>
                  <a:schemeClr val="lt1"/>
                </a:solidFill>
                <a:latin typeface="Times New Roman"/>
                <a:ea typeface="Times New Roman"/>
                <a:cs typeface="Times New Roman"/>
                <a:sym typeface="Times New Roman"/>
              </a:rPr>
              <a:t>th</a:t>
            </a:r>
            <a:r>
              <a:rPr b="0" i="0" lang="en-US" sz="1800" u="none" cap="none" strike="noStrike">
                <a:solidFill>
                  <a:schemeClr val="lt1"/>
                </a:solidFill>
                <a:latin typeface="Times New Roman"/>
                <a:ea typeface="Times New Roman"/>
                <a:cs typeface="Times New Roman"/>
                <a:sym typeface="Times New Roman"/>
              </a:rPr>
              <a:t> ed. (Chapters 30-33, 40.6)</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Austern: Generic Programming and the STL</a:t>
            </a:r>
            <a:endParaRPr/>
          </a:p>
          <a:p>
            <a:pPr indent="-228600" lvl="2" marL="1143000" marR="0" rtl="0" algn="l">
              <a:lnSpc>
                <a:spcPct val="80000"/>
              </a:lnSpc>
              <a:spcBef>
                <a:spcPts val="360"/>
              </a:spcBef>
              <a:spcAft>
                <a:spcPts val="0"/>
              </a:spcAft>
              <a:buClr>
                <a:schemeClr val="hlink"/>
              </a:buClr>
              <a:buSzPts val="1170"/>
              <a:buFont typeface="Noto Sans Symbols"/>
              <a:buChar char="■"/>
            </a:pPr>
            <a:r>
              <a:rPr b="0" i="0" lang="en-US" sz="1800" u="none" cap="none" strike="noStrike">
                <a:solidFill>
                  <a:schemeClr val="lt1"/>
                </a:solidFill>
                <a:latin typeface="Times New Roman"/>
                <a:ea typeface="Times New Roman"/>
                <a:cs typeface="Times New Roman"/>
                <a:sym typeface="Times New Roman"/>
              </a:rPr>
              <a:t>Josuttis: The C++ Standard Library</a:t>
            </a:r>
            <a:endParaRPr/>
          </a:p>
        </p:txBody>
      </p:sp>
      <p:sp>
        <p:nvSpPr>
          <p:cNvPr id="996" name="Google Shape;996;p7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997" name="Google Shape;997;p7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998" name="Google Shape;998;p7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78"/>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Algorithms</a:t>
            </a:r>
            <a:endParaRPr/>
          </a:p>
        </p:txBody>
      </p:sp>
      <p:sp>
        <p:nvSpPr>
          <p:cNvPr id="1004" name="Google Shape;1004;p78"/>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An STL-style algorithm</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Takes one or more sequences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Usually as pairs of iterators</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Takes one or more operations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Usually as function objects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Ordinary functions also work</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Usually reports “failure” by returning the end of a sequence</a:t>
            </a:r>
            <a:endParaRPr/>
          </a:p>
        </p:txBody>
      </p:sp>
      <p:sp>
        <p:nvSpPr>
          <p:cNvPr id="1005" name="Google Shape;1005;p7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06" name="Google Shape;1006;p7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07" name="Google Shape;1007;p7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79"/>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Some useful standard algorithms</a:t>
            </a:r>
            <a:endParaRPr/>
          </a:p>
        </p:txBody>
      </p:sp>
      <p:sp>
        <p:nvSpPr>
          <p:cNvPr id="1013" name="Google Shape;1013;p79"/>
          <p:cNvSpPr txBox="1"/>
          <p:nvPr>
            <p:ph idx="1" type="body"/>
          </p:nvPr>
        </p:nvSpPr>
        <p:spPr>
          <a:xfrm>
            <a:off x="457200" y="20574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r=find(b,e,v)</a:t>
            </a:r>
            <a:r>
              <a:rPr b="0" i="0" lang="en-US" sz="1800" u="none">
                <a:solidFill>
                  <a:schemeClr val="lt1"/>
                </a:solidFill>
                <a:latin typeface="Times New Roman"/>
                <a:ea typeface="Times New Roman"/>
                <a:cs typeface="Times New Roman"/>
                <a:sym typeface="Times New Roman"/>
              </a:rPr>
              <a:t>		r points to the first occurrence of v in [b,e)</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r=find_if(b,e,p)</a:t>
            </a:r>
            <a:r>
              <a:rPr b="0" i="0" lang="en-US" sz="1800" u="none">
                <a:solidFill>
                  <a:schemeClr val="lt1"/>
                </a:solidFill>
                <a:latin typeface="Times New Roman"/>
                <a:ea typeface="Times New Roman"/>
                <a:cs typeface="Times New Roman"/>
                <a:sym typeface="Times New Roman"/>
              </a:rPr>
              <a:t>	r points to the first element x in [b,e) for which p(x)</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x=count(b,e,v)	</a:t>
            </a:r>
            <a:r>
              <a:rPr b="0" i="0" lang="en-US" sz="1800" u="none">
                <a:solidFill>
                  <a:schemeClr val="lt1"/>
                </a:solidFill>
                <a:latin typeface="Times New Roman"/>
                <a:ea typeface="Times New Roman"/>
                <a:cs typeface="Times New Roman"/>
                <a:sym typeface="Times New Roman"/>
              </a:rPr>
              <a:t>	x is the number of occurrences of v in [b,e)	</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x=count_if(b,e,p)</a:t>
            </a:r>
            <a:r>
              <a:rPr b="0" i="0" lang="en-US" sz="1800" u="none">
                <a:solidFill>
                  <a:schemeClr val="lt1"/>
                </a:solidFill>
                <a:latin typeface="Times New Roman"/>
                <a:ea typeface="Times New Roman"/>
                <a:cs typeface="Times New Roman"/>
                <a:sym typeface="Times New Roman"/>
              </a:rPr>
              <a:t>	x is the number of elements in [b,e) for which p(x)</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sort(b,e)</a:t>
            </a:r>
            <a:r>
              <a:rPr b="0" i="0" lang="en-US" sz="1800" u="none">
                <a:solidFill>
                  <a:schemeClr val="lt1"/>
                </a:solidFill>
                <a:latin typeface="Times New Roman"/>
                <a:ea typeface="Times New Roman"/>
                <a:cs typeface="Times New Roman"/>
                <a:sym typeface="Times New Roman"/>
              </a:rPr>
              <a:t>		sort [b,e) using &lt;</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sort(b,e,p)</a:t>
            </a:r>
            <a:r>
              <a:rPr b="0" i="0" lang="en-US" sz="1800" u="none">
                <a:solidFill>
                  <a:schemeClr val="lt1"/>
                </a:solidFill>
                <a:latin typeface="Times New Roman"/>
                <a:ea typeface="Times New Roman"/>
                <a:cs typeface="Times New Roman"/>
                <a:sym typeface="Times New Roman"/>
              </a:rPr>
              <a:t>		sort [b,e) using p</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copy(b,e,b2)</a:t>
            </a:r>
            <a:r>
              <a:rPr b="0" i="0" lang="en-US" sz="1800" u="none">
                <a:solidFill>
                  <a:schemeClr val="lt1"/>
                </a:solidFill>
                <a:latin typeface="Times New Roman"/>
                <a:ea typeface="Times New Roman"/>
                <a:cs typeface="Times New Roman"/>
                <a:sym typeface="Times New Roman"/>
              </a:rPr>
              <a:t>		copy [b,e) to [b2,b2+(e-b))</a:t>
            </a:r>
            <a:br>
              <a:rPr b="0" i="0" lang="en-US" sz="1800" u="none">
                <a:solidFill>
                  <a:schemeClr val="lt1"/>
                </a:solidFill>
                <a:latin typeface="Times New Roman"/>
                <a:ea typeface="Times New Roman"/>
                <a:cs typeface="Times New Roman"/>
                <a:sym typeface="Times New Roman"/>
              </a:rPr>
            </a:br>
            <a:r>
              <a:rPr b="0" i="0" lang="en-US" sz="1800" u="none">
                <a:solidFill>
                  <a:schemeClr val="lt1"/>
                </a:solidFill>
                <a:latin typeface="Times New Roman"/>
                <a:ea typeface="Times New Roman"/>
                <a:cs typeface="Times New Roman"/>
                <a:sym typeface="Times New Roman"/>
              </a:rPr>
              <a:t>			there had better be enough space after b2</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unique_copy(b,e,b2)</a:t>
            </a:r>
            <a:r>
              <a:rPr b="0" i="0" lang="en-US" sz="1800" u="none">
                <a:solidFill>
                  <a:schemeClr val="lt1"/>
                </a:solidFill>
                <a:latin typeface="Times New Roman"/>
                <a:ea typeface="Times New Roman"/>
                <a:cs typeface="Times New Roman"/>
                <a:sym typeface="Times New Roman"/>
              </a:rPr>
              <a:t>	copy [b,e) to [b2,b2+(e-b)) but</a:t>
            </a:r>
            <a:br>
              <a:rPr b="0" i="0" lang="en-US" sz="1800" u="none">
                <a:solidFill>
                  <a:schemeClr val="lt1"/>
                </a:solidFill>
                <a:latin typeface="Times New Roman"/>
                <a:ea typeface="Times New Roman"/>
                <a:cs typeface="Times New Roman"/>
                <a:sym typeface="Times New Roman"/>
              </a:rPr>
            </a:br>
            <a:r>
              <a:rPr b="0" i="0" lang="en-US" sz="1800" u="none">
                <a:solidFill>
                  <a:schemeClr val="lt1"/>
                </a:solidFill>
                <a:latin typeface="Times New Roman"/>
                <a:ea typeface="Times New Roman"/>
                <a:cs typeface="Times New Roman"/>
                <a:sym typeface="Times New Roman"/>
              </a:rPr>
              <a:t>			don’t copy adjacent duplicates</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merge(b,e,b2,e2,r)</a:t>
            </a:r>
            <a:r>
              <a:rPr b="0" i="0" lang="en-US" sz="1800" u="none">
                <a:solidFill>
                  <a:schemeClr val="lt1"/>
                </a:solidFill>
                <a:latin typeface="Times New Roman"/>
                <a:ea typeface="Times New Roman"/>
                <a:cs typeface="Times New Roman"/>
                <a:sym typeface="Times New Roman"/>
              </a:rPr>
              <a:t>	merge two sorted sequence [b2,e2) and [b,e)					into [r,r+(e-b)+(e2-b2))</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r=equal_range(b,e,v)</a:t>
            </a:r>
            <a:r>
              <a:rPr b="0" i="0" lang="en-US" sz="1800" u="none">
                <a:solidFill>
                  <a:schemeClr val="lt1"/>
                </a:solidFill>
                <a:latin typeface="Times New Roman"/>
                <a:ea typeface="Times New Roman"/>
                <a:cs typeface="Times New Roman"/>
                <a:sym typeface="Times New Roman"/>
              </a:rPr>
              <a:t>	r is the subsequence of [b,e) with the value v</a:t>
            </a:r>
            <a:br>
              <a:rPr b="0" i="0" lang="en-US" sz="1800" u="none">
                <a:solidFill>
                  <a:schemeClr val="lt1"/>
                </a:solidFill>
                <a:latin typeface="Times New Roman"/>
                <a:ea typeface="Times New Roman"/>
                <a:cs typeface="Times New Roman"/>
                <a:sym typeface="Times New Roman"/>
              </a:rPr>
            </a:br>
            <a:r>
              <a:rPr b="0" i="0" lang="en-US" sz="1800" u="none">
                <a:solidFill>
                  <a:schemeClr val="lt1"/>
                </a:solidFill>
                <a:latin typeface="Times New Roman"/>
                <a:ea typeface="Times New Roman"/>
                <a:cs typeface="Times New Roman"/>
                <a:sym typeface="Times New Roman"/>
              </a:rPr>
              <a:t>			(basically a binary search for v)</a:t>
            </a:r>
            <a:endParaRPr/>
          </a:p>
          <a:p>
            <a:pPr indent="-342900" lvl="0" marL="342900" marR="0" rtl="0" algn="l">
              <a:lnSpc>
                <a:spcPct val="80000"/>
              </a:lnSpc>
              <a:spcBef>
                <a:spcPts val="360"/>
              </a:spcBef>
              <a:spcAft>
                <a:spcPts val="0"/>
              </a:spcAft>
              <a:buClr>
                <a:schemeClr val="hlink"/>
              </a:buClr>
              <a:buSzPts val="1170"/>
              <a:buFont typeface="Noto Sans Symbols"/>
              <a:buChar char="■"/>
            </a:pPr>
            <a:r>
              <a:rPr b="1" i="0" lang="en-US" sz="1800" u="none">
                <a:solidFill>
                  <a:schemeClr val="lt1"/>
                </a:solidFill>
                <a:latin typeface="Times New Roman"/>
                <a:ea typeface="Times New Roman"/>
                <a:cs typeface="Times New Roman"/>
                <a:sym typeface="Times New Roman"/>
              </a:rPr>
              <a:t>equal(b,e,b2)</a:t>
            </a:r>
            <a:r>
              <a:rPr b="0" i="0" lang="en-US" sz="1800" u="none">
                <a:solidFill>
                  <a:schemeClr val="lt1"/>
                </a:solidFill>
                <a:latin typeface="Times New Roman"/>
                <a:ea typeface="Times New Roman"/>
                <a:cs typeface="Times New Roman"/>
                <a:sym typeface="Times New Roman"/>
              </a:rPr>
              <a:t>		do all elements of [b,e) and [b2,b2+(e-b)) compare equal?</a:t>
            </a:r>
            <a:endParaRPr/>
          </a:p>
        </p:txBody>
      </p:sp>
      <p:sp>
        <p:nvSpPr>
          <p:cNvPr id="1014" name="Google Shape;1014;p7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15" name="Google Shape;1015;p7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16" name="Google Shape;1016;p7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80"/>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Copy example</a:t>
            </a:r>
            <a:endParaRPr/>
          </a:p>
        </p:txBody>
      </p:sp>
      <p:sp>
        <p:nvSpPr>
          <p:cNvPr id="1022" name="Google Shape;1022;p80"/>
          <p:cNvSpPr txBox="1"/>
          <p:nvPr>
            <p:ph idx="1" type="body"/>
          </p:nvPr>
        </p:nvSpPr>
        <p:spPr>
          <a:xfrm>
            <a:off x="457200" y="1752600"/>
            <a:ext cx="8458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template&lt;class In, class Out&gt; Out copy(In first, In last, Out res)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while (first!=last) *res++ = *first++;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conventional shorthand  for:</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1" i="1" lang="en-US" sz="1800" u="none">
                <a:solidFill>
                  <a:schemeClr val="lt1"/>
                </a:solidFill>
                <a:latin typeface="Times New Roman"/>
                <a:ea typeface="Times New Roman"/>
                <a:cs typeface="Times New Roman"/>
                <a:sym typeface="Times New Roman"/>
              </a:rPr>
              <a:t>*res = *first; ++res; ++first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return res;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t/>
            </a:r>
            <a:endParaRPr b="1" i="0" sz="18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void f(vector&lt;double&gt;&amp; vd, list&lt;int&gt;&amp; li)</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if (vd.size() &lt; li.size()) error("target container too small");</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copy(li.begin(), li.end(), vd.begin());	// </a:t>
            </a:r>
            <a:r>
              <a:rPr b="0" i="1" lang="en-US" sz="1800" u="none">
                <a:solidFill>
                  <a:schemeClr val="lt1"/>
                </a:solidFill>
                <a:latin typeface="Times New Roman"/>
                <a:ea typeface="Times New Roman"/>
                <a:cs typeface="Times New Roman"/>
                <a:sym typeface="Times New Roman"/>
              </a:rPr>
              <a:t>note: different container types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and different element types</a:t>
            </a:r>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a:t>
            </a:r>
            <a:r>
              <a:rPr b="1" i="1" lang="en-US" sz="1800" u="none">
                <a:solidFill>
                  <a:schemeClr val="lt1"/>
                </a:solidFill>
                <a:latin typeface="Times New Roman"/>
                <a:ea typeface="Times New Roman"/>
                <a:cs typeface="Times New Roman"/>
                <a:sym typeface="Times New Roman"/>
              </a:rPr>
              <a:t>vd</a:t>
            </a:r>
            <a:r>
              <a:rPr b="0" i="1" lang="en-US" sz="1800" u="none">
                <a:solidFill>
                  <a:schemeClr val="lt1"/>
                </a:solidFill>
                <a:latin typeface="Times New Roman"/>
                <a:ea typeface="Times New Roman"/>
                <a:cs typeface="Times New Roman"/>
                <a:sym typeface="Times New Roman"/>
              </a:rPr>
              <a:t> better have enough elements</a:t>
            </a:r>
            <a:endParaRPr/>
          </a:p>
          <a:p>
            <a:pPr indent="-342900" lvl="0" marL="342900" marR="0" rtl="0" algn="l">
              <a:lnSpc>
                <a:spcPct val="80000"/>
              </a:lnSpc>
              <a:spcBef>
                <a:spcPts val="360"/>
              </a:spcBef>
              <a:spcAft>
                <a:spcPts val="0"/>
              </a:spcAft>
              <a:buClr>
                <a:schemeClr val="hlink"/>
              </a:buClr>
              <a:buSzPts val="1170"/>
              <a:buFont typeface="Noto Sans Symbols"/>
              <a:buNone/>
            </a:pPr>
            <a:r>
              <a:rPr b="0" i="0" lang="en-US" sz="1800" u="none">
                <a:solidFill>
                  <a:schemeClr val="lt1"/>
                </a:solidFill>
                <a:latin typeface="Times New Roman"/>
                <a:ea typeface="Times New Roman"/>
                <a:cs typeface="Times New Roman"/>
                <a:sym typeface="Times New Roman"/>
              </a:rPr>
              <a:t>						// </a:t>
            </a:r>
            <a:r>
              <a:rPr b="0" i="1" lang="en-US" sz="1800" u="none">
                <a:solidFill>
                  <a:schemeClr val="lt1"/>
                </a:solidFill>
                <a:latin typeface="Times New Roman"/>
                <a:ea typeface="Times New Roman"/>
                <a:cs typeface="Times New Roman"/>
                <a:sym typeface="Times New Roman"/>
              </a:rPr>
              <a:t>to hold copies of </a:t>
            </a:r>
            <a:r>
              <a:rPr b="1" i="1" lang="en-US" sz="1800" u="none">
                <a:solidFill>
                  <a:schemeClr val="lt1"/>
                </a:solidFill>
                <a:latin typeface="Times New Roman"/>
                <a:ea typeface="Times New Roman"/>
                <a:cs typeface="Times New Roman"/>
                <a:sym typeface="Times New Roman"/>
              </a:rPr>
              <a:t>li</a:t>
            </a:r>
            <a:r>
              <a:rPr b="0" i="1" lang="en-US" sz="1800" u="none">
                <a:solidFill>
                  <a:schemeClr val="lt1"/>
                </a:solidFill>
                <a:latin typeface="Times New Roman"/>
                <a:ea typeface="Times New Roman"/>
                <a:cs typeface="Times New Roman"/>
                <a:sym typeface="Times New Roman"/>
              </a:rPr>
              <a:t>’s elements)</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sort(vd.begin(), vd.end());</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	// </a:t>
            </a:r>
            <a:r>
              <a:rPr b="0" i="0" lang="en-US" sz="18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chemeClr val="hlink"/>
              </a:buClr>
              <a:buSzPts val="1170"/>
              <a:buFont typeface="Noto Sans Symbols"/>
              <a:buNone/>
            </a:pPr>
            <a:r>
              <a:rPr b="1" i="0" lang="en-US" sz="1800" u="none">
                <a:solidFill>
                  <a:schemeClr val="lt1"/>
                </a:solidFill>
                <a:latin typeface="Times New Roman"/>
                <a:ea typeface="Times New Roman"/>
                <a:cs typeface="Times New Roman"/>
                <a:sym typeface="Times New Roman"/>
              </a:rPr>
              <a:t>}</a:t>
            </a:r>
            <a:endParaRPr/>
          </a:p>
        </p:txBody>
      </p:sp>
      <p:sp>
        <p:nvSpPr>
          <p:cNvPr id="1023" name="Google Shape;1023;p8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24" name="Google Shape;1024;p8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25" name="Google Shape;1025;p8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81"/>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Input and output iterators</a:t>
            </a:r>
            <a:endParaRPr/>
          </a:p>
        </p:txBody>
      </p:sp>
      <p:sp>
        <p:nvSpPr>
          <p:cNvPr id="1031" name="Google Shape;1031;p81"/>
          <p:cNvSpPr txBox="1"/>
          <p:nvPr>
            <p:ph idx="1" type="body"/>
          </p:nvPr>
        </p:nvSpPr>
        <p:spPr>
          <a:xfrm>
            <a:off x="457200" y="1600200"/>
            <a:ext cx="8534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can provide iterators for output streams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ostream_iterator&lt;string&gt; oo(cout);	// </a:t>
            </a:r>
            <a:r>
              <a:rPr b="0" i="1" lang="en-US" sz="2000" u="none">
                <a:solidFill>
                  <a:schemeClr val="lt1"/>
                </a:solidFill>
                <a:latin typeface="Times New Roman"/>
                <a:ea typeface="Times New Roman"/>
                <a:cs typeface="Times New Roman"/>
                <a:sym typeface="Times New Roman"/>
              </a:rPr>
              <a:t>assigning to</a:t>
            </a:r>
            <a:r>
              <a:rPr b="1" i="1" lang="en-US" sz="2000" u="none">
                <a:solidFill>
                  <a:schemeClr val="lt1"/>
                </a:solidFill>
                <a:latin typeface="Times New Roman"/>
                <a:ea typeface="Times New Roman"/>
                <a:cs typeface="Times New Roman"/>
                <a:sym typeface="Times New Roman"/>
              </a:rPr>
              <a:t> *oo </a:t>
            </a:r>
            <a:r>
              <a:rPr b="0" i="1" lang="en-US" sz="2000" u="none">
                <a:solidFill>
                  <a:schemeClr val="lt1"/>
                </a:solidFill>
                <a:latin typeface="Times New Roman"/>
                <a:ea typeface="Times New Roman"/>
                <a:cs typeface="Times New Roman"/>
                <a:sym typeface="Times New Roman"/>
              </a:rPr>
              <a:t>is to write to</a:t>
            </a:r>
            <a:r>
              <a:rPr b="1" i="1" lang="en-US" sz="2000" u="none">
                <a:solidFill>
                  <a:schemeClr val="lt1"/>
                </a:solidFill>
                <a:latin typeface="Times New Roman"/>
                <a:ea typeface="Times New Roman"/>
                <a:cs typeface="Times New Roman"/>
                <a:sym typeface="Times New Roman"/>
              </a:rPr>
              <a:t> cout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*oo = "Hello, ";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cout &lt;&lt; "Hello,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++oo;		// </a:t>
            </a:r>
            <a:r>
              <a:rPr b="0" i="1" lang="en-US" sz="2000" u="none">
                <a:solidFill>
                  <a:schemeClr val="lt1"/>
                </a:solidFill>
                <a:latin typeface="Times New Roman"/>
                <a:ea typeface="Times New Roman"/>
                <a:cs typeface="Times New Roman"/>
                <a:sym typeface="Times New Roman"/>
              </a:rPr>
              <a:t>“get ready for next output operation”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*oo = "world!\n";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cout &lt;&lt; "world!\n"</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we can provide iterators for input streams: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ii(cin);     // </a:t>
            </a:r>
            <a:r>
              <a:rPr b="0" i="1" lang="en-US" sz="2000" u="none">
                <a:solidFill>
                  <a:schemeClr val="lt1"/>
                </a:solidFill>
                <a:latin typeface="Times New Roman"/>
                <a:ea typeface="Times New Roman"/>
                <a:cs typeface="Times New Roman"/>
                <a:sym typeface="Times New Roman"/>
              </a:rPr>
              <a:t>reading </a:t>
            </a:r>
            <a:r>
              <a:rPr b="1" i="1" lang="en-US" sz="2000" u="none">
                <a:solidFill>
                  <a:schemeClr val="lt1"/>
                </a:solidFill>
                <a:latin typeface="Times New Roman"/>
                <a:ea typeface="Times New Roman"/>
                <a:cs typeface="Times New Roman"/>
                <a:sym typeface="Times New Roman"/>
              </a:rPr>
              <a:t>*ii </a:t>
            </a:r>
            <a:r>
              <a:rPr b="0" i="1" lang="en-US" sz="2000" u="none">
                <a:solidFill>
                  <a:schemeClr val="lt1"/>
                </a:solidFill>
                <a:latin typeface="Times New Roman"/>
                <a:ea typeface="Times New Roman"/>
                <a:cs typeface="Times New Roman"/>
                <a:sym typeface="Times New Roman"/>
              </a:rPr>
              <a:t>is to read a </a:t>
            </a:r>
            <a:r>
              <a:rPr b="1" i="1" lang="en-US" sz="2000" u="none">
                <a:solidFill>
                  <a:schemeClr val="lt1"/>
                </a:solidFill>
                <a:latin typeface="Times New Roman"/>
                <a:ea typeface="Times New Roman"/>
                <a:cs typeface="Times New Roman"/>
                <a:sym typeface="Times New Roman"/>
              </a:rPr>
              <a:t>string</a:t>
            </a:r>
            <a:r>
              <a:rPr b="0" i="1" lang="en-US" sz="2000" u="none">
                <a:solidFill>
                  <a:schemeClr val="lt1"/>
                </a:solidFill>
                <a:latin typeface="Times New Roman"/>
                <a:ea typeface="Times New Roman"/>
                <a:cs typeface="Times New Roman"/>
                <a:sym typeface="Times New Roman"/>
              </a:rPr>
              <a:t> from</a:t>
            </a:r>
            <a:r>
              <a:rPr b="1" i="1" lang="en-US" sz="2000" u="none">
                <a:solidFill>
                  <a:schemeClr val="lt1"/>
                </a:solidFill>
                <a:latin typeface="Times New Roman"/>
                <a:ea typeface="Times New Roman"/>
                <a:cs typeface="Times New Roman"/>
                <a:sym typeface="Times New Roman"/>
              </a:rPr>
              <a:t> cin</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s1 = *ii;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cin&gt;&gt;s1</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++ii;			// </a:t>
            </a:r>
            <a:r>
              <a:rPr b="0" i="1" lang="en-US" sz="2000" u="none">
                <a:solidFill>
                  <a:schemeClr val="lt1"/>
                </a:solidFill>
                <a:latin typeface="Times New Roman"/>
                <a:ea typeface="Times New Roman"/>
                <a:cs typeface="Times New Roman"/>
                <a:sym typeface="Times New Roman"/>
              </a:rPr>
              <a:t>“get ready for the next input operation”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s2 = *ii;	// </a:t>
            </a:r>
            <a:r>
              <a:rPr b="0" i="1" lang="en-US" sz="2000" u="none">
                <a:solidFill>
                  <a:schemeClr val="lt1"/>
                </a:solidFill>
                <a:latin typeface="Times New Roman"/>
                <a:ea typeface="Times New Roman"/>
                <a:cs typeface="Times New Roman"/>
                <a:sym typeface="Times New Roman"/>
              </a:rPr>
              <a:t>meaning </a:t>
            </a:r>
            <a:r>
              <a:rPr b="1" i="1" lang="en-US" sz="2000" u="none">
                <a:solidFill>
                  <a:schemeClr val="lt1"/>
                </a:solidFill>
                <a:latin typeface="Times New Roman"/>
                <a:ea typeface="Times New Roman"/>
                <a:cs typeface="Times New Roman"/>
                <a:sym typeface="Times New Roman"/>
              </a:rPr>
              <a:t>cin&gt;&gt;s2</a:t>
            </a:r>
            <a:endParaRPr/>
          </a:p>
        </p:txBody>
      </p:sp>
      <p:sp>
        <p:nvSpPr>
          <p:cNvPr id="1032" name="Google Shape;1032;p8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33" name="Google Shape;1033;p8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34" name="Google Shape;1034;p8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82"/>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Make a quick dictionary </a:t>
            </a:r>
            <a:r>
              <a:rPr b="0" i="0" lang="en-US" sz="2400" u="none">
                <a:solidFill>
                  <a:schemeClr val="lt2"/>
                </a:solidFill>
                <a:latin typeface="Times New Roman"/>
                <a:ea typeface="Times New Roman"/>
                <a:cs typeface="Times New Roman"/>
                <a:sym typeface="Times New Roman"/>
              </a:rPr>
              <a:t>(using a vector)</a:t>
            </a:r>
            <a:endParaRPr/>
          </a:p>
        </p:txBody>
      </p:sp>
      <p:sp>
        <p:nvSpPr>
          <p:cNvPr id="1040" name="Google Shape;1040;p82"/>
          <p:cNvSpPr txBox="1"/>
          <p:nvPr>
            <p:ph idx="1" type="body"/>
          </p:nvPr>
        </p:nvSpPr>
        <p:spPr>
          <a:xfrm>
            <a:off x="457200" y="1295400"/>
            <a:ext cx="85344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int main()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from, to;</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cin &gt;&gt; from &gt;&gt; to;                    		// </a:t>
            </a:r>
            <a:r>
              <a:rPr b="0" i="1" lang="en-US" sz="2000" u="none">
                <a:solidFill>
                  <a:schemeClr val="lt1"/>
                </a:solidFill>
                <a:latin typeface="Times New Roman"/>
                <a:ea typeface="Times New Roman"/>
                <a:cs typeface="Times New Roman"/>
                <a:sym typeface="Times New Roman"/>
              </a:rPr>
              <a:t>get source and target file names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ifstream is(from);            		// </a:t>
            </a:r>
            <a:r>
              <a:rPr b="0" i="1" lang="en-US" sz="2000" u="none">
                <a:solidFill>
                  <a:schemeClr val="lt1"/>
                </a:solidFill>
                <a:latin typeface="Times New Roman"/>
                <a:ea typeface="Times New Roman"/>
                <a:cs typeface="Times New Roman"/>
                <a:sym typeface="Times New Roman"/>
              </a:rPr>
              <a:t>open input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ofstream os(to);			// </a:t>
            </a:r>
            <a:r>
              <a:rPr b="0" i="1" lang="en-US" sz="2000" u="none">
                <a:solidFill>
                  <a:schemeClr val="lt1"/>
                </a:solidFill>
                <a:latin typeface="Times New Roman"/>
                <a:ea typeface="Times New Roman"/>
                <a:cs typeface="Times New Roman"/>
                <a:sym typeface="Times New Roman"/>
              </a:rPr>
              <a:t>open output stream</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ii(is);      	// </a:t>
            </a:r>
            <a:r>
              <a:rPr b="0" i="1" lang="en-US" sz="2000" u="none">
                <a:solidFill>
                  <a:schemeClr val="lt1"/>
                </a:solidFill>
                <a:latin typeface="Times New Roman"/>
                <a:ea typeface="Times New Roman"/>
                <a:cs typeface="Times New Roman"/>
                <a:sym typeface="Times New Roman"/>
              </a:rPr>
              <a:t>make input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eos;         	// </a:t>
            </a:r>
            <a:r>
              <a:rPr b="0" i="1" lang="en-US" sz="2000" u="none">
                <a:solidFill>
                  <a:schemeClr val="lt1"/>
                </a:solidFill>
                <a:latin typeface="Times New Roman"/>
                <a:ea typeface="Times New Roman"/>
                <a:cs typeface="Times New Roman"/>
                <a:sym typeface="Times New Roman"/>
              </a:rPr>
              <a:t>input sentinel (defaults to EOF)</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ostream_iterator&lt;string&gt; oo(os,"\n");	// </a:t>
            </a:r>
            <a:r>
              <a:rPr b="0" i="1" lang="en-US" sz="2000" u="none">
                <a:solidFill>
                  <a:schemeClr val="lt1"/>
                </a:solidFill>
                <a:latin typeface="Times New Roman"/>
                <a:ea typeface="Times New Roman"/>
                <a:cs typeface="Times New Roman"/>
                <a:sym typeface="Times New Roman"/>
              </a:rPr>
              <a:t>make output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append </a:t>
            </a:r>
            <a:r>
              <a:rPr b="1" i="1" lang="en-US" sz="2000" u="none">
                <a:solidFill>
                  <a:schemeClr val="lt1"/>
                </a:solidFill>
                <a:latin typeface="Times New Roman"/>
                <a:ea typeface="Times New Roman"/>
                <a:cs typeface="Times New Roman"/>
                <a:sym typeface="Times New Roman"/>
              </a:rPr>
              <a:t>"\n"</a:t>
            </a:r>
            <a:r>
              <a:rPr b="0" i="1" lang="en-US" sz="2000" u="none">
                <a:solidFill>
                  <a:schemeClr val="lt1"/>
                </a:solidFill>
                <a:latin typeface="Times New Roman"/>
                <a:ea typeface="Times New Roman"/>
                <a:cs typeface="Times New Roman"/>
                <a:sym typeface="Times New Roman"/>
              </a:rPr>
              <a:t> each time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vector&lt;string&gt; b(ii,eos);		// </a:t>
            </a:r>
            <a:r>
              <a:rPr b="1" i="1" lang="en-US" sz="2000" u="none">
                <a:solidFill>
                  <a:schemeClr val="lt1"/>
                </a:solidFill>
                <a:latin typeface="Times New Roman"/>
                <a:ea typeface="Times New Roman"/>
                <a:cs typeface="Times New Roman"/>
                <a:sym typeface="Times New Roman"/>
              </a:rPr>
              <a:t>b </a:t>
            </a:r>
            <a:r>
              <a:rPr b="0" i="1" lang="en-US" sz="2000" u="none">
                <a:solidFill>
                  <a:schemeClr val="lt1"/>
                </a:solidFill>
                <a:latin typeface="Times New Roman"/>
                <a:ea typeface="Times New Roman"/>
                <a:cs typeface="Times New Roman"/>
                <a:sym typeface="Times New Roman"/>
              </a:rPr>
              <a:t>is a</a:t>
            </a:r>
            <a:r>
              <a:rPr b="1" i="1" lang="en-US" sz="2000" u="none">
                <a:solidFill>
                  <a:schemeClr val="lt1"/>
                </a:solidFill>
                <a:latin typeface="Times New Roman"/>
                <a:ea typeface="Times New Roman"/>
                <a:cs typeface="Times New Roman"/>
                <a:sym typeface="Times New Roman"/>
              </a:rPr>
              <a:t> vector </a:t>
            </a:r>
            <a:r>
              <a:rPr b="0" i="1" lang="en-US" sz="2000" u="none">
                <a:solidFill>
                  <a:schemeClr val="lt1"/>
                </a:solidFill>
                <a:latin typeface="Times New Roman"/>
                <a:ea typeface="Times New Roman"/>
                <a:cs typeface="Times New Roman"/>
                <a:sym typeface="Times New Roman"/>
              </a:rPr>
              <a:t>initialized from input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sort(b.begin(),b.end());			// </a:t>
            </a:r>
            <a:r>
              <a:rPr b="0" i="1" lang="en-US" sz="2000" u="none">
                <a:solidFill>
                  <a:schemeClr val="lt1"/>
                </a:solidFill>
                <a:latin typeface="Times New Roman"/>
                <a:ea typeface="Times New Roman"/>
                <a:cs typeface="Times New Roman"/>
                <a:sym typeface="Times New Roman"/>
              </a:rPr>
              <a:t>sort the buffer</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unique_copy(b.begin(),b.end(),oo); 	// </a:t>
            </a:r>
            <a:r>
              <a:rPr b="0" i="1" lang="en-US" sz="2000" u="none">
                <a:solidFill>
                  <a:schemeClr val="lt1"/>
                </a:solidFill>
                <a:latin typeface="Times New Roman"/>
                <a:ea typeface="Times New Roman"/>
                <a:cs typeface="Times New Roman"/>
                <a:sym typeface="Times New Roman"/>
              </a:rPr>
              <a:t>copy buffer to output,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discard replicated values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1041" name="Google Shape;1041;p8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42" name="Google Shape;1042;p8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43" name="Google Shape;1043;p8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Ideals </a:t>
            </a:r>
            <a:r>
              <a:rPr b="0" i="0" lang="en-US" sz="3200" u="none">
                <a:solidFill>
                  <a:schemeClr val="lt2"/>
                </a:solidFill>
                <a:latin typeface="Times New Roman"/>
                <a:ea typeface="Times New Roman"/>
                <a:cs typeface="Times New Roman"/>
                <a:sym typeface="Times New Roman"/>
              </a:rPr>
              <a:t>(continued)</a:t>
            </a:r>
            <a:endParaRPr/>
          </a:p>
        </p:txBody>
      </p:sp>
      <p:sp>
        <p:nvSpPr>
          <p:cNvPr id="149" name="Google Shape;149;p20"/>
          <p:cNvSpPr txBox="1"/>
          <p:nvPr>
            <p:ph idx="1" type="body"/>
          </p:nvPr>
        </p:nvSpPr>
        <p:spPr>
          <a:xfrm>
            <a:off x="457200" y="1600200"/>
            <a:ext cx="8229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Type-safe access to data</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Easy traversal of data</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Compact storage of data</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Fast</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Retrieval of data</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Addition of data</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Deletion of data</a:t>
            </a:r>
            <a:endParaRPr/>
          </a:p>
          <a:p>
            <a:pPr indent="-342900" lvl="0" marL="342900" marR="0" rtl="0" algn="l">
              <a:lnSpc>
                <a:spcPct val="90000"/>
              </a:lnSpc>
              <a:spcBef>
                <a:spcPts val="48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Standard versions of the most common algorithms</a:t>
            </a:r>
            <a:endParaRPr/>
          </a:p>
          <a:p>
            <a:pPr indent="-285750" lvl="1" marL="742950" marR="0" rtl="0" algn="l">
              <a:lnSpc>
                <a:spcPct val="9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Copy, find, search, sort, sum, …</a:t>
            </a:r>
            <a:endParaRPr/>
          </a:p>
        </p:txBody>
      </p:sp>
      <p:sp>
        <p:nvSpPr>
          <p:cNvPr id="150" name="Google Shape;150;p2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51" name="Google Shape;151;p2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52" name="Google Shape;152;p2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83"/>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An input file </a:t>
            </a:r>
            <a:r>
              <a:rPr b="0" i="0" lang="en-US" sz="3200" u="none">
                <a:solidFill>
                  <a:schemeClr val="lt2"/>
                </a:solidFill>
                <a:latin typeface="Times New Roman"/>
                <a:ea typeface="Times New Roman"/>
                <a:cs typeface="Times New Roman"/>
                <a:sym typeface="Times New Roman"/>
              </a:rPr>
              <a:t>(the abstract)</a:t>
            </a:r>
            <a:endParaRPr/>
          </a:p>
        </p:txBody>
      </p:sp>
      <p:sp>
        <p:nvSpPr>
          <p:cNvPr id="1049" name="Google Shape;1049;p83"/>
          <p:cNvSpPr txBox="1"/>
          <p:nvPr>
            <p:ph idx="1" type="body"/>
          </p:nvPr>
        </p:nvSpPr>
        <p:spPr>
          <a:xfrm>
            <a:off x="457200" y="1295400"/>
            <a:ext cx="82296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This lecture and the next presents the STL (the containers and algorithms part of the C++ standard library). It is an extensible framework dealing with data in a C++ program. First, I present the general ideal, then the fundamental concepts, and finally examples of containers and algorithms. The key notions of sequence and iterator used to tie containers (data) together with algorithms (processing) are presented. Function objects are used to parameterize algorithms with “policies”.</a:t>
            </a:r>
            <a:endParaRPr/>
          </a:p>
        </p:txBody>
      </p:sp>
      <p:sp>
        <p:nvSpPr>
          <p:cNvPr id="1050" name="Google Shape;1050;p8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51" name="Google Shape;1051;p8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52" name="Google Shape;1052;p83"/>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84"/>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Part of the output</a:t>
            </a:r>
            <a:endParaRPr/>
          </a:p>
        </p:txBody>
      </p:sp>
      <p:sp>
        <p:nvSpPr>
          <p:cNvPr id="1058" name="Google Shape;1058;p84"/>
          <p:cNvSpPr txBox="1"/>
          <p:nvPr>
            <p:ph idx="1" type="body"/>
          </p:nvPr>
        </p:nvSpPr>
        <p:spPr>
          <a:xfrm>
            <a:off x="457200" y="685800"/>
            <a:ext cx="40386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(data)</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(processing)</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C++</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First,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Function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STL</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This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algorithms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algorithms.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and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are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concepts,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containers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data</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dealing</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examples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extensible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finally</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Framework</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fundamental</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general</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ideal,</a:t>
            </a:r>
            <a:endParaRPr/>
          </a:p>
        </p:txBody>
      </p:sp>
      <p:sp>
        <p:nvSpPr>
          <p:cNvPr id="1059" name="Google Shape;1059;p84"/>
          <p:cNvSpPr txBox="1"/>
          <p:nvPr>
            <p:ph idx="2" type="body"/>
          </p:nvPr>
        </p:nvSpPr>
        <p:spPr>
          <a:xfrm>
            <a:off x="4648200" y="1219200"/>
            <a:ext cx="4038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iterator</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key</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lecture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library).</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next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notions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objects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of</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parameterize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part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present</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presented.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presents</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program.</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sequence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standard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then</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tie</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to</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together</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used</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with</a:t>
            </a:r>
            <a:endParaRPr/>
          </a:p>
          <a:p>
            <a:pPr indent="-342900" lvl="0" marL="342900" marR="0" rtl="0" algn="l">
              <a:lnSpc>
                <a:spcPct val="80000"/>
              </a:lnSpc>
              <a:spcBef>
                <a:spcPts val="280"/>
              </a:spcBef>
              <a:spcAft>
                <a:spcPts val="0"/>
              </a:spcAft>
              <a:buClr>
                <a:schemeClr val="hlink"/>
              </a:buClr>
              <a:buSzPts val="910"/>
              <a:buFont typeface="Noto Sans Symbols"/>
              <a:buNone/>
            </a:pPr>
            <a:r>
              <a:rPr b="0" i="0" lang="en-US" sz="1400" u="none">
                <a:solidFill>
                  <a:schemeClr val="lt1"/>
                </a:solidFill>
                <a:latin typeface="Times New Roman"/>
                <a:ea typeface="Times New Roman"/>
                <a:cs typeface="Times New Roman"/>
                <a:sym typeface="Times New Roman"/>
              </a:rPr>
              <a:t>“policies”.</a:t>
            </a:r>
            <a:endParaRPr/>
          </a:p>
          <a:p>
            <a:pPr indent="-285115" lvl="0" marL="342900" marR="0" rtl="0" algn="l">
              <a:spcBef>
                <a:spcPts val="280"/>
              </a:spcBef>
              <a:spcAft>
                <a:spcPts val="0"/>
              </a:spcAft>
              <a:buClr>
                <a:schemeClr val="hlink"/>
              </a:buClr>
              <a:buSzPts val="910"/>
              <a:buFont typeface="Noto Sans Symbols"/>
              <a:buNone/>
            </a:pPr>
            <a:r>
              <a:t/>
            </a:r>
            <a:endParaRPr b="0" i="0" sz="1400" u="none">
              <a:solidFill>
                <a:schemeClr val="lt1"/>
              </a:solidFill>
              <a:latin typeface="Times New Roman"/>
              <a:ea typeface="Times New Roman"/>
              <a:cs typeface="Times New Roman"/>
              <a:sym typeface="Times New Roman"/>
            </a:endParaRPr>
          </a:p>
        </p:txBody>
      </p:sp>
      <p:sp>
        <p:nvSpPr>
          <p:cNvPr id="1060" name="Google Shape;1060;p8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61" name="Google Shape;1061;p8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62" name="Google Shape;1062;p84"/>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85"/>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Make a quick dictionary </a:t>
            </a:r>
            <a:r>
              <a:rPr b="0" i="0" lang="en-US" sz="2400" u="none">
                <a:solidFill>
                  <a:schemeClr val="lt2"/>
                </a:solidFill>
                <a:latin typeface="Times New Roman"/>
                <a:ea typeface="Times New Roman"/>
                <a:cs typeface="Times New Roman"/>
                <a:sym typeface="Times New Roman"/>
              </a:rPr>
              <a:t>(using a vector)</a:t>
            </a:r>
            <a:endParaRPr/>
          </a:p>
        </p:txBody>
      </p:sp>
      <p:sp>
        <p:nvSpPr>
          <p:cNvPr id="1068" name="Google Shape;1068;p85"/>
          <p:cNvSpPr txBox="1"/>
          <p:nvPr>
            <p:ph idx="1" type="body"/>
          </p:nvPr>
        </p:nvSpPr>
        <p:spPr>
          <a:xfrm>
            <a:off x="457200" y="15240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We are doing a lot of work that we don’t really need</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Why store all the duplicates? (in the vector)</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Why sort?</a:t>
            </a:r>
            <a:endParaRPr/>
          </a:p>
          <a:p>
            <a:pPr indent="-285750" lvl="1" marL="742950" marR="0" rtl="0" algn="l">
              <a:lnSpc>
                <a:spcPct val="80000"/>
              </a:lnSpc>
              <a:spcBef>
                <a:spcPts val="400"/>
              </a:spcBef>
              <a:spcAft>
                <a:spcPts val="0"/>
              </a:spcAft>
              <a:buClr>
                <a:schemeClr val="fo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Why suppress all the duplicates on output?</a:t>
            </a:r>
            <a:endParaRPr/>
          </a:p>
          <a:p>
            <a:pPr indent="-342900" lvl="0" marL="342900" marR="0" rtl="0" algn="l">
              <a:lnSpc>
                <a:spcPct val="8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Why not just</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Put each word in the right place in a dictionary as we read it?</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In other words: use a </a:t>
            </a:r>
            <a:r>
              <a:rPr b="1" i="0" lang="en-US" sz="2000" u="none" cap="none" strike="noStrike">
                <a:solidFill>
                  <a:schemeClr val="lt1"/>
                </a:solidFill>
                <a:latin typeface="Times New Roman"/>
                <a:ea typeface="Times New Roman"/>
                <a:cs typeface="Times New Roman"/>
                <a:sym typeface="Times New Roman"/>
              </a:rPr>
              <a:t>set</a:t>
            </a:r>
            <a:endParaRPr/>
          </a:p>
        </p:txBody>
      </p:sp>
      <p:sp>
        <p:nvSpPr>
          <p:cNvPr id="1069" name="Google Shape;1069;p8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70" name="Google Shape;1070;p8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71" name="Google Shape;1071;p85"/>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8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Make a quick dictionary </a:t>
            </a:r>
            <a:r>
              <a:rPr b="0" i="0" lang="en-US" sz="2400" u="none">
                <a:solidFill>
                  <a:schemeClr val="lt2"/>
                </a:solidFill>
                <a:latin typeface="Times New Roman"/>
                <a:ea typeface="Times New Roman"/>
                <a:cs typeface="Times New Roman"/>
                <a:sym typeface="Times New Roman"/>
              </a:rPr>
              <a:t>(using a set)</a:t>
            </a:r>
            <a:endParaRPr/>
          </a:p>
        </p:txBody>
      </p:sp>
      <p:sp>
        <p:nvSpPr>
          <p:cNvPr id="1077" name="Google Shape;1077;p86"/>
          <p:cNvSpPr txBox="1"/>
          <p:nvPr>
            <p:ph idx="1" type="body"/>
          </p:nvPr>
        </p:nvSpPr>
        <p:spPr>
          <a:xfrm>
            <a:off x="609600" y="1371600"/>
            <a:ext cx="85344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int main()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string from, to;</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cin &gt;&gt; from &gt;&gt; to;                    		// </a:t>
            </a:r>
            <a:r>
              <a:rPr b="0" i="1" lang="en-US" sz="2000" u="none">
                <a:solidFill>
                  <a:schemeClr val="lt1"/>
                </a:solidFill>
                <a:latin typeface="Times New Roman"/>
                <a:ea typeface="Times New Roman"/>
                <a:cs typeface="Times New Roman"/>
                <a:sym typeface="Times New Roman"/>
              </a:rPr>
              <a:t>get source and target file names</a:t>
            </a:r>
            <a:endParaRPr/>
          </a:p>
          <a:p>
            <a:pPr indent="-342900" lvl="0" marL="342900" marR="0" rtl="0" algn="l">
              <a:lnSpc>
                <a:spcPct val="80000"/>
              </a:lnSpc>
              <a:spcBef>
                <a:spcPts val="200"/>
              </a:spcBef>
              <a:spcAft>
                <a:spcPts val="0"/>
              </a:spcAft>
              <a:buClr>
                <a:schemeClr val="hlink"/>
              </a:buClr>
              <a:buSzPts val="650"/>
              <a:buFont typeface="Noto Sans Symbols"/>
              <a:buNone/>
            </a:pPr>
            <a:r>
              <a:t/>
            </a:r>
            <a:endParaRPr b="0"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ifstream is(from);            		// </a:t>
            </a:r>
            <a:r>
              <a:rPr b="0" i="1" lang="en-US" sz="2000" u="none">
                <a:solidFill>
                  <a:schemeClr val="lt1"/>
                </a:solidFill>
                <a:latin typeface="Times New Roman"/>
                <a:ea typeface="Times New Roman"/>
                <a:cs typeface="Times New Roman"/>
                <a:sym typeface="Times New Roman"/>
              </a:rPr>
              <a:t>make input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ofstream os(to);			// </a:t>
            </a:r>
            <a:r>
              <a:rPr b="0" i="1" lang="en-US" sz="2000" u="none">
                <a:solidFill>
                  <a:schemeClr val="lt1"/>
                </a:solidFill>
                <a:latin typeface="Times New Roman"/>
                <a:ea typeface="Times New Roman"/>
                <a:cs typeface="Times New Roman"/>
                <a:sym typeface="Times New Roman"/>
              </a:rPr>
              <a:t>make output stream</a:t>
            </a:r>
            <a:endParaRPr/>
          </a:p>
          <a:p>
            <a:pPr indent="-342900" lvl="0" marL="342900" marR="0" rtl="0" algn="l">
              <a:lnSpc>
                <a:spcPct val="80000"/>
              </a:lnSpc>
              <a:spcBef>
                <a:spcPts val="200"/>
              </a:spcBef>
              <a:spcAft>
                <a:spcPts val="0"/>
              </a:spcAft>
              <a:buClr>
                <a:schemeClr val="hlink"/>
              </a:buClr>
              <a:buSzPts val="650"/>
              <a:buFont typeface="Noto Sans Symbols"/>
              <a:buNone/>
            </a:pPr>
            <a:r>
              <a:rPr b="1" i="0" lang="en-US" sz="1000" u="none">
                <a:solidFill>
                  <a:schemeClr val="lt1"/>
                </a:solidFill>
                <a:latin typeface="Times New Roman"/>
                <a:ea typeface="Times New Roman"/>
                <a:cs typeface="Times New Roman"/>
                <a:sym typeface="Times New Roman"/>
              </a:rPr>
              <a:t> </a:t>
            </a:r>
            <a:endParaRPr b="0"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ii(is);      	// </a:t>
            </a:r>
            <a:r>
              <a:rPr b="0" i="1" lang="en-US" sz="2000" u="none">
                <a:solidFill>
                  <a:schemeClr val="lt1"/>
                </a:solidFill>
                <a:latin typeface="Times New Roman"/>
                <a:ea typeface="Times New Roman"/>
                <a:cs typeface="Times New Roman"/>
                <a:sym typeface="Times New Roman"/>
              </a:rPr>
              <a:t>make input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istream_iterator&lt;string&gt; eos;         	// </a:t>
            </a:r>
            <a:r>
              <a:rPr b="0" i="1" lang="en-US" sz="2000" u="none">
                <a:solidFill>
                  <a:schemeClr val="lt1"/>
                </a:solidFill>
                <a:latin typeface="Times New Roman"/>
                <a:ea typeface="Times New Roman"/>
                <a:cs typeface="Times New Roman"/>
                <a:sym typeface="Times New Roman"/>
              </a:rPr>
              <a:t>input sentinel (defaults to EOF)</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ostream_iterator&lt;string&gt; oo(os,"\n");	// </a:t>
            </a:r>
            <a:r>
              <a:rPr b="0" i="1" lang="en-US" sz="2000" u="none">
                <a:solidFill>
                  <a:schemeClr val="lt1"/>
                </a:solidFill>
                <a:latin typeface="Times New Roman"/>
                <a:ea typeface="Times New Roman"/>
                <a:cs typeface="Times New Roman"/>
                <a:sym typeface="Times New Roman"/>
              </a:rPr>
              <a:t>make output iterator for stream</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append </a:t>
            </a:r>
            <a:r>
              <a:rPr b="1" i="1" lang="en-US" sz="2000" u="none">
                <a:solidFill>
                  <a:schemeClr val="lt1"/>
                </a:solidFill>
                <a:latin typeface="Times New Roman"/>
                <a:ea typeface="Times New Roman"/>
                <a:cs typeface="Times New Roman"/>
                <a:sym typeface="Times New Roman"/>
              </a:rPr>
              <a:t>"\n"</a:t>
            </a:r>
            <a:r>
              <a:rPr b="0" i="1" lang="en-US" sz="2000" u="none">
                <a:solidFill>
                  <a:schemeClr val="lt1"/>
                </a:solidFill>
                <a:latin typeface="Times New Roman"/>
                <a:ea typeface="Times New Roman"/>
                <a:cs typeface="Times New Roman"/>
                <a:sym typeface="Times New Roman"/>
              </a:rPr>
              <a:t> each time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set&lt;string&gt; b(ii,eos);			// </a:t>
            </a:r>
            <a:r>
              <a:rPr b="1" i="1" lang="en-US" sz="2000" u="none">
                <a:solidFill>
                  <a:schemeClr val="lt1"/>
                </a:solidFill>
                <a:latin typeface="Times New Roman"/>
                <a:ea typeface="Times New Roman"/>
                <a:cs typeface="Times New Roman"/>
                <a:sym typeface="Times New Roman"/>
              </a:rPr>
              <a:t>b </a:t>
            </a:r>
            <a:r>
              <a:rPr b="0" i="1" lang="en-US" sz="2000" u="none">
                <a:solidFill>
                  <a:schemeClr val="lt1"/>
                </a:solidFill>
                <a:latin typeface="Times New Roman"/>
                <a:ea typeface="Times New Roman"/>
                <a:cs typeface="Times New Roman"/>
                <a:sym typeface="Times New Roman"/>
              </a:rPr>
              <a:t>is a</a:t>
            </a:r>
            <a:r>
              <a:rPr b="1" i="1" lang="en-US" sz="2000" u="none">
                <a:solidFill>
                  <a:schemeClr val="lt1"/>
                </a:solidFill>
                <a:latin typeface="Times New Roman"/>
                <a:ea typeface="Times New Roman"/>
                <a:cs typeface="Times New Roman"/>
                <a:sym typeface="Times New Roman"/>
              </a:rPr>
              <a:t> set </a:t>
            </a:r>
            <a:r>
              <a:rPr b="0" i="1" lang="en-US" sz="2000" u="none">
                <a:solidFill>
                  <a:schemeClr val="lt1"/>
                </a:solidFill>
                <a:latin typeface="Times New Roman"/>
                <a:ea typeface="Times New Roman"/>
                <a:cs typeface="Times New Roman"/>
                <a:sym typeface="Times New Roman"/>
              </a:rPr>
              <a:t>initialized from input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copy(b.begin(),b.end(),oo); 		// </a:t>
            </a:r>
            <a:r>
              <a:rPr b="0" i="1" lang="en-US" sz="2000" u="none">
                <a:solidFill>
                  <a:schemeClr val="lt1"/>
                </a:solidFill>
                <a:latin typeface="Times New Roman"/>
                <a:ea typeface="Times New Roman"/>
                <a:cs typeface="Times New Roman"/>
                <a:sym typeface="Times New Roman"/>
              </a:rPr>
              <a:t>copy buffer to output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simple definition: a set is a map with no values, just keys</a:t>
            </a:r>
            <a:endParaRPr/>
          </a:p>
        </p:txBody>
      </p:sp>
      <p:sp>
        <p:nvSpPr>
          <p:cNvPr id="1078" name="Google Shape;1078;p8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79" name="Google Shape;1079;p8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080" name="Google Shape;1080;p86"/>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7"/>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Set</a:t>
            </a:r>
            <a:endParaRPr/>
          </a:p>
        </p:txBody>
      </p:sp>
      <p:sp>
        <p:nvSpPr>
          <p:cNvPr id="1086" name="Google Shape;1086;p87"/>
          <p:cNvSpPr txBox="1"/>
          <p:nvPr>
            <p:ph idx="1" type="body"/>
          </p:nvPr>
        </p:nvSpPr>
        <p:spPr>
          <a:xfrm>
            <a:off x="457200" y="1600200"/>
            <a:ext cx="82296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A </a:t>
            </a:r>
            <a:r>
              <a:rPr b="1" i="0" lang="en-US" sz="2800" u="none">
                <a:solidFill>
                  <a:schemeClr val="lt1"/>
                </a:solidFill>
                <a:latin typeface="Times New Roman"/>
                <a:ea typeface="Times New Roman"/>
                <a:cs typeface="Times New Roman"/>
                <a:sym typeface="Times New Roman"/>
              </a:rPr>
              <a:t>set</a:t>
            </a:r>
            <a:r>
              <a:rPr b="0" i="0" lang="en-US" sz="2800" u="none">
                <a:solidFill>
                  <a:schemeClr val="lt1"/>
                </a:solidFill>
                <a:latin typeface="Times New Roman"/>
                <a:ea typeface="Times New Roman"/>
                <a:cs typeface="Times New Roman"/>
                <a:sym typeface="Times New Roman"/>
              </a:rPr>
              <a:t> is really an ordered balanced binary tree</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By default ordered by &lt;</a:t>
            </a:r>
            <a:endParaRPr/>
          </a:p>
          <a:p>
            <a:pPr indent="-285750" lvl="1" marL="742950" marR="0" rtl="0" algn="l">
              <a:lnSpc>
                <a:spcPct val="8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For example, </a:t>
            </a:r>
            <a:r>
              <a:rPr b="1" i="0" lang="en-US" sz="2400" u="none" cap="none" strike="noStrike">
                <a:solidFill>
                  <a:schemeClr val="lt1"/>
                </a:solidFill>
                <a:latin typeface="Times New Roman"/>
                <a:ea typeface="Times New Roman"/>
                <a:cs typeface="Times New Roman"/>
                <a:sym typeface="Times New Roman"/>
              </a:rPr>
              <a:t>set&lt;string&gt; fruits</a:t>
            </a:r>
            <a:r>
              <a:rPr b="0" i="0" lang="en-US" sz="2400" u="none" cap="none" strike="noStrike">
                <a:solidFill>
                  <a:schemeClr val="lt1"/>
                </a:solidFill>
                <a:latin typeface="Times New Roman"/>
                <a:ea typeface="Times New Roman"/>
                <a:cs typeface="Times New Roman"/>
                <a:sym typeface="Times New Roman"/>
              </a:rPr>
              <a:t>;</a:t>
            </a:r>
            <a:endParaRPr/>
          </a:p>
        </p:txBody>
      </p:sp>
      <p:sp>
        <p:nvSpPr>
          <p:cNvPr id="1087" name="Google Shape;1087;p8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088" name="Google Shape;1088;p87"/>
          <p:cNvSpPr txBox="1"/>
          <p:nvPr/>
        </p:nvSpPr>
        <p:spPr>
          <a:xfrm>
            <a:off x="3886200" y="37338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Orange</a:t>
            </a:r>
            <a:endParaRPr/>
          </a:p>
        </p:txBody>
      </p:sp>
      <p:sp>
        <p:nvSpPr>
          <p:cNvPr id="1089" name="Google Shape;1089;p87"/>
          <p:cNvSpPr txBox="1"/>
          <p:nvPr/>
        </p:nvSpPr>
        <p:spPr>
          <a:xfrm>
            <a:off x="4572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Plum</a:t>
            </a:r>
            <a:endParaRPr/>
          </a:p>
        </p:txBody>
      </p:sp>
      <p:sp>
        <p:nvSpPr>
          <p:cNvPr id="1090" name="Google Shape;1090;p87"/>
          <p:cNvSpPr txBox="1"/>
          <p:nvPr/>
        </p:nvSpPr>
        <p:spPr>
          <a:xfrm>
            <a:off x="30480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Kiwi</a:t>
            </a:r>
            <a:endParaRPr/>
          </a:p>
        </p:txBody>
      </p:sp>
      <p:sp>
        <p:nvSpPr>
          <p:cNvPr id="1091" name="Google Shape;1091;p87"/>
          <p:cNvSpPr txBox="1"/>
          <p:nvPr/>
        </p:nvSpPr>
        <p:spPr>
          <a:xfrm>
            <a:off x="1447800" y="58674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Apple</a:t>
            </a:r>
            <a:endParaRPr/>
          </a:p>
        </p:txBody>
      </p:sp>
      <p:sp>
        <p:nvSpPr>
          <p:cNvPr id="1092" name="Google Shape;1092;p87"/>
          <p:cNvSpPr txBox="1"/>
          <p:nvPr/>
        </p:nvSpPr>
        <p:spPr>
          <a:xfrm>
            <a:off x="51054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Quince</a:t>
            </a:r>
            <a:endParaRPr/>
          </a:p>
        </p:txBody>
      </p:sp>
      <p:sp>
        <p:nvSpPr>
          <p:cNvPr id="1093" name="Google Shape;1093;p87"/>
          <p:cNvSpPr txBox="1"/>
          <p:nvPr/>
        </p:nvSpPr>
        <p:spPr>
          <a:xfrm>
            <a:off x="2590800" y="48006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Grape</a:t>
            </a:r>
            <a:endParaRPr/>
          </a:p>
        </p:txBody>
      </p:sp>
      <p:sp>
        <p:nvSpPr>
          <p:cNvPr id="1094" name="Google Shape;1094;p87"/>
          <p:cNvSpPr txBox="1"/>
          <p:nvPr/>
        </p:nvSpPr>
        <p:spPr>
          <a:xfrm>
            <a:off x="3048000" y="37338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fruits:</a:t>
            </a:r>
            <a:endParaRPr/>
          </a:p>
        </p:txBody>
      </p:sp>
      <p:cxnSp>
        <p:nvCxnSpPr>
          <p:cNvPr id="1095" name="Google Shape;1095;p87"/>
          <p:cNvCxnSpPr/>
          <p:nvPr/>
        </p:nvCxnSpPr>
        <p:spPr>
          <a:xfrm flipH="1">
            <a:off x="3200400" y="4191000"/>
            <a:ext cx="1295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1096" name="Google Shape;1096;p87"/>
          <p:cNvCxnSpPr/>
          <p:nvPr/>
        </p:nvCxnSpPr>
        <p:spPr>
          <a:xfrm>
            <a:off x="4495800" y="4191000"/>
            <a:ext cx="1219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1097" name="Google Shape;1097;p87"/>
          <p:cNvCxnSpPr/>
          <p:nvPr/>
        </p:nvCxnSpPr>
        <p:spPr>
          <a:xfrm flipH="1">
            <a:off x="5181600" y="5257800"/>
            <a:ext cx="5334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1098" name="Google Shape;1098;p87"/>
          <p:cNvCxnSpPr/>
          <p:nvPr/>
        </p:nvCxnSpPr>
        <p:spPr>
          <a:xfrm>
            <a:off x="3200400" y="5257800"/>
            <a:ext cx="457200" cy="609600"/>
          </a:xfrm>
          <a:prstGeom prst="straightConnector1">
            <a:avLst/>
          </a:prstGeom>
          <a:noFill/>
          <a:ln cap="flat" cmpd="sng" w="9525">
            <a:solidFill>
              <a:schemeClr val="lt1"/>
            </a:solidFill>
            <a:prstDash val="solid"/>
            <a:miter lim="800000"/>
            <a:headEnd len="med" w="med" type="none"/>
            <a:tailEnd len="med" w="med" type="triangle"/>
          </a:ln>
        </p:spPr>
      </p:cxnSp>
      <p:cxnSp>
        <p:nvCxnSpPr>
          <p:cNvPr id="1099" name="Google Shape;1099;p87"/>
          <p:cNvCxnSpPr/>
          <p:nvPr/>
        </p:nvCxnSpPr>
        <p:spPr>
          <a:xfrm flipH="1">
            <a:off x="2057400" y="5257800"/>
            <a:ext cx="1143000" cy="609600"/>
          </a:xfrm>
          <a:prstGeom prst="straightConnector1">
            <a:avLst/>
          </a:prstGeom>
          <a:noFill/>
          <a:ln cap="flat" cmpd="sng" w="9525">
            <a:solidFill>
              <a:schemeClr val="lt1"/>
            </a:solidFill>
            <a:prstDash val="solid"/>
            <a:miter lim="800000"/>
            <a:headEnd len="med" w="med" type="none"/>
            <a:tailEnd len="med" w="med" type="triangle"/>
          </a:ln>
        </p:spPr>
      </p:cxnSp>
      <p:sp>
        <p:nvSpPr>
          <p:cNvPr id="1100" name="Google Shape;1100;p87"/>
          <p:cNvSpPr txBox="1"/>
          <p:nvPr/>
        </p:nvSpPr>
        <p:spPr>
          <a:xfrm>
            <a:off x="7467600" y="2971800"/>
            <a:ext cx="1447800" cy="1600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Key first</a:t>
            </a:r>
            <a:endParaRPr/>
          </a:p>
          <a:p>
            <a:pPr indent="0" lvl="0" marL="0" marR="0" rtl="0" algn="ctr">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left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Node* right</a:t>
            </a:r>
            <a:endParaRPr/>
          </a:p>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a:t>
            </a:r>
            <a:endParaRPr/>
          </a:p>
        </p:txBody>
      </p:sp>
      <p:sp>
        <p:nvSpPr>
          <p:cNvPr id="1101" name="Google Shape;1101;p87"/>
          <p:cNvSpPr txBox="1"/>
          <p:nvPr/>
        </p:nvSpPr>
        <p:spPr>
          <a:xfrm>
            <a:off x="6248400" y="2819400"/>
            <a:ext cx="1295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set node:</a:t>
            </a:r>
            <a:endParaRPr/>
          </a:p>
        </p:txBody>
      </p:sp>
      <p:cxnSp>
        <p:nvCxnSpPr>
          <p:cNvPr id="1102" name="Google Shape;1102;p87"/>
          <p:cNvCxnSpPr/>
          <p:nvPr/>
        </p:nvCxnSpPr>
        <p:spPr>
          <a:xfrm>
            <a:off x="7467600" y="3771900"/>
            <a:ext cx="1447800" cy="0"/>
          </a:xfrm>
          <a:prstGeom prst="straightConnector1">
            <a:avLst/>
          </a:prstGeom>
          <a:noFill/>
          <a:ln cap="flat" cmpd="sng" w="9525">
            <a:solidFill>
              <a:schemeClr val="lt1"/>
            </a:solidFill>
            <a:prstDash val="solid"/>
            <a:miter lim="800000"/>
            <a:headEnd len="med" w="med" type="none"/>
            <a:tailEnd len="med" w="med" type="none"/>
          </a:ln>
        </p:spPr>
      </p:cxnSp>
      <p:sp>
        <p:nvSpPr>
          <p:cNvPr id="1103" name="Google Shape;1103;p8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104" name="Google Shape;1104;p87"/>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88"/>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copy_if()</a:t>
            </a:r>
            <a:endParaRPr/>
          </a:p>
        </p:txBody>
      </p:sp>
      <p:sp>
        <p:nvSpPr>
          <p:cNvPr id="1110" name="Google Shape;1110;p88"/>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a very useful algorithm (missing from the standard library):</a:t>
            </a:r>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template&lt;class In, class Out, class Pred&gt;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Out copy_if(In first, In last, Out res, Pred p)</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copy elements that fulfill the predicate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while (first!=last)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if (p(*first)) *res++ = *first;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++first;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return res;</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260350" lvl="0" marL="342900" marR="0" rtl="0" algn="l">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p:txBody>
      </p:sp>
      <p:sp>
        <p:nvSpPr>
          <p:cNvPr id="1111" name="Google Shape;1111;p8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112" name="Google Shape;1112;p8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113" name="Google Shape;1113;p88"/>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89"/>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copy_if()</a:t>
            </a:r>
            <a:endParaRPr/>
          </a:p>
        </p:txBody>
      </p:sp>
      <p:sp>
        <p:nvSpPr>
          <p:cNvPr id="1119" name="Google Shape;1119;p89"/>
          <p:cNvSpPr txBox="1"/>
          <p:nvPr>
            <p:ph idx="1" type="body"/>
          </p:nvPr>
        </p:nvSpPr>
        <p:spPr>
          <a:xfrm>
            <a:off x="457200" y="1600200"/>
            <a:ext cx="8534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650"/>
              <a:buFont typeface="Noto Sans Symbols"/>
              <a:buNone/>
            </a:pPr>
            <a:r>
              <a:t/>
            </a:r>
            <a:endParaRPr b="1" i="0" sz="1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t/>
            </a:r>
            <a:endParaRPr b="1" i="0" sz="2000" u="none">
              <a:solidFill>
                <a:schemeClr val="lt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void f(const vector&lt;int&gt;&amp; v)	// </a:t>
            </a:r>
            <a:r>
              <a:rPr b="0" i="1" lang="en-US" sz="2000" u="none">
                <a:solidFill>
                  <a:schemeClr val="lt1"/>
                </a:solidFill>
                <a:latin typeface="Times New Roman"/>
                <a:ea typeface="Times New Roman"/>
                <a:cs typeface="Times New Roman"/>
                <a:sym typeface="Times New Roman"/>
              </a:rPr>
              <a:t>“typical use” of predicate with data</a:t>
            </a:r>
            <a:endParaRPr/>
          </a:p>
          <a:p>
            <a:pPr indent="-342900" lvl="0" marL="342900" marR="0" rtl="0" algn="l">
              <a:lnSpc>
                <a:spcPct val="80000"/>
              </a:lnSpc>
              <a:spcBef>
                <a:spcPts val="400"/>
              </a:spcBef>
              <a:spcAft>
                <a:spcPts val="0"/>
              </a:spcAft>
              <a:buClr>
                <a:schemeClr val="hlink"/>
              </a:buClr>
              <a:buSzPts val="1300"/>
              <a:buFont typeface="Noto Sans Symbols"/>
              <a:buNone/>
            </a:pPr>
            <a:r>
              <a:rPr b="0" i="0" lang="en-US" sz="2000" u="none">
                <a:solidFill>
                  <a:schemeClr val="lt1"/>
                </a:solidFill>
                <a:latin typeface="Times New Roman"/>
                <a:ea typeface="Times New Roman"/>
                <a:cs typeface="Times New Roman"/>
                <a:sym typeface="Times New Roman"/>
              </a:rPr>
              <a:t>				     	</a:t>
            </a:r>
            <a:r>
              <a:rPr b="1" i="0" lang="en-US" sz="2000" u="none">
                <a:solidFill>
                  <a:schemeClr val="lt1"/>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0" i="1" lang="en-US" sz="2000" u="none">
                <a:solidFill>
                  <a:schemeClr val="lt1"/>
                </a:solidFill>
                <a:latin typeface="Times New Roman"/>
                <a:ea typeface="Times New Roman"/>
                <a:cs typeface="Times New Roman"/>
                <a:sym typeface="Times New Roman"/>
              </a:rPr>
              <a:t>copy all elements with a value less than 6</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vector&lt;int&gt; v2(v.size());</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copy_if(v.begin(), v.end(), v2.begin(),</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[](int x) { return x&lt;6; } );</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	// </a:t>
            </a:r>
            <a:r>
              <a:rPr b="0" i="1" lang="en-US" sz="2000" u="none">
                <a:solidFill>
                  <a:schemeClr val="lt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hlink"/>
              </a:buClr>
              <a:buSzPts val="1300"/>
              <a:buFont typeface="Noto Sans Symbols"/>
              <a:buNone/>
            </a:pPr>
            <a:r>
              <a:rPr b="1" i="0" lang="en-US" sz="2000" u="none">
                <a:solidFill>
                  <a:schemeClr val="lt1"/>
                </a:solidFill>
                <a:latin typeface="Times New Roman"/>
                <a:ea typeface="Times New Roman"/>
                <a:cs typeface="Times New Roman"/>
                <a:sym typeface="Times New Roman"/>
              </a:rPr>
              <a:t>}</a:t>
            </a:r>
            <a:endParaRPr/>
          </a:p>
        </p:txBody>
      </p:sp>
      <p:sp>
        <p:nvSpPr>
          <p:cNvPr id="1120" name="Google Shape;1120;p8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121" name="Google Shape;1121;p8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122" name="Google Shape;1122;p89"/>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90"/>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Some standard function objects</a:t>
            </a:r>
            <a:endParaRPr/>
          </a:p>
        </p:txBody>
      </p:sp>
      <p:sp>
        <p:nvSpPr>
          <p:cNvPr id="1128" name="Google Shape;1128;p90"/>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From &lt;functional&gt;</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Binary</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plus, minus, multiplies, divides, modulus</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equal_to, not_equal_to, greater, less, greater_equal, less_equal, logical_and, logical_or</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Unary</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negate</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logical_not</a:t>
            </a:r>
            <a:endParaRPr/>
          </a:p>
          <a:p>
            <a:pPr indent="-285750" lvl="1" marL="742950" marR="0" rtl="0" algn="l">
              <a:lnSpc>
                <a:spcPct val="100000"/>
              </a:lnSpc>
              <a:spcBef>
                <a:spcPts val="480"/>
              </a:spcBef>
              <a:spcAft>
                <a:spcPts val="0"/>
              </a:spcAft>
              <a:buClr>
                <a:schemeClr val="folHlink"/>
              </a:buClr>
              <a:buSzPts val="1560"/>
              <a:buFont typeface="Noto Sans Symbols"/>
              <a:buChar char="■"/>
            </a:pPr>
            <a:r>
              <a:rPr b="0" i="0" lang="en-US" sz="2400" u="none" cap="none" strike="noStrike">
                <a:solidFill>
                  <a:schemeClr val="lt1"/>
                </a:solidFill>
                <a:latin typeface="Times New Roman"/>
                <a:ea typeface="Times New Roman"/>
                <a:cs typeface="Times New Roman"/>
                <a:sym typeface="Times New Roman"/>
              </a:rPr>
              <a:t>Unary (missing, write them yourself)</a:t>
            </a:r>
            <a:endParaRPr/>
          </a:p>
          <a:p>
            <a:pPr indent="-228600" lvl="2" marL="1143000" marR="0" rtl="0" algn="l">
              <a:lnSpc>
                <a:spcPct val="100000"/>
              </a:lnSpc>
              <a:spcBef>
                <a:spcPts val="400"/>
              </a:spcBef>
              <a:spcAft>
                <a:spcPts val="0"/>
              </a:spcAft>
              <a:buClr>
                <a:schemeClr val="hlink"/>
              </a:buClr>
              <a:buSzPts val="1300"/>
              <a:buFont typeface="Noto Sans Symbols"/>
              <a:buChar char="■"/>
            </a:pPr>
            <a:r>
              <a:rPr b="0" i="0" lang="en-US" sz="2000" u="none" cap="none" strike="noStrike">
                <a:solidFill>
                  <a:schemeClr val="lt1"/>
                </a:solidFill>
                <a:latin typeface="Times New Roman"/>
                <a:ea typeface="Times New Roman"/>
                <a:cs typeface="Times New Roman"/>
                <a:sym typeface="Times New Roman"/>
              </a:rPr>
              <a:t>less_than, greater_than, less_than_or_equal, greater_than_or_equal</a:t>
            </a:r>
            <a:endParaRPr/>
          </a:p>
        </p:txBody>
      </p:sp>
      <p:sp>
        <p:nvSpPr>
          <p:cNvPr id="1129" name="Google Shape;1129;p9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130" name="Google Shape;1130;p9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131" name="Google Shape;1131;p90"/>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Examples </a:t>
            </a:r>
            <a:endParaRPr/>
          </a:p>
        </p:txBody>
      </p:sp>
      <p:sp>
        <p:nvSpPr>
          <p:cNvPr id="158" name="Google Shape;158;p21"/>
          <p:cNvSpPr txBox="1"/>
          <p:nvPr>
            <p:ph idx="1" type="body"/>
          </p:nvPr>
        </p:nvSpPr>
        <p:spPr>
          <a:xfrm>
            <a:off x="457200" y="1371600"/>
            <a:ext cx="82296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Sort a vector of strings</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Find an number in a phone book, given a name</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Find the highest temperature</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Find all values larger than 800</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Find the first occurrence of the value 17</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Sort the telemetry records by unit number</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Sort the telemetry records by time stamp</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Find the first value larger than “Petersen”?</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What is the largest amount seen?</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Find the first difference between two sequences</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Compute the pairwise product of the elements of two sequences</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What are the highest temperatures for each day in a month?</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What are the top 10 best-sellers?</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What’s the entry for “C++” (say,  in Google)?</a:t>
            </a:r>
            <a:endParaRPr/>
          </a:p>
          <a:p>
            <a:pPr indent="-342900" lvl="0" marL="342900" marR="0" rtl="0" algn="l">
              <a:lnSpc>
                <a:spcPct val="9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What’s the sum of the elements?</a:t>
            </a:r>
            <a:endParaRPr/>
          </a:p>
          <a:p>
            <a:pPr indent="-260350" lvl="0" marL="342900" marR="0" rtl="0" algn="l">
              <a:spcBef>
                <a:spcPts val="400"/>
              </a:spcBef>
              <a:spcAft>
                <a:spcPts val="0"/>
              </a:spcAft>
              <a:buClr>
                <a:schemeClr val="hlink"/>
              </a:buClr>
              <a:buSzPts val="1300"/>
              <a:buFont typeface="Noto Sans Symbols"/>
              <a:buNone/>
            </a:pPr>
            <a:r>
              <a:t/>
            </a:r>
            <a:endParaRPr b="0" i="0" sz="2000" u="none">
              <a:solidFill>
                <a:schemeClr val="lt1"/>
              </a:solidFill>
              <a:latin typeface="Times New Roman"/>
              <a:ea typeface="Times New Roman"/>
              <a:cs typeface="Times New Roman"/>
              <a:sym typeface="Times New Roman"/>
            </a:endParaRPr>
          </a:p>
        </p:txBody>
      </p:sp>
      <p:sp>
        <p:nvSpPr>
          <p:cNvPr id="159" name="Google Shape;159;p2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60" name="Google Shape;160;p2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61" name="Google Shape;161;p21"/>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a:solidFill>
                  <a:schemeClr val="lt1"/>
                </a:solidFill>
                <a:latin typeface="Arial"/>
                <a:ea typeface="Arial"/>
                <a:cs typeface="Arial"/>
                <a:sym typeface="Arial"/>
              </a:rPr>
              <a:t>‹#›</a:t>
            </a:fld>
            <a:endParaRPr/>
          </a:p>
        </p:txBody>
      </p:sp>
      <p:sp>
        <p:nvSpPr>
          <p:cNvPr id="167" name="Google Shape;167;p22"/>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Generic programming</a:t>
            </a:r>
            <a:endParaRPr/>
          </a:p>
        </p:txBody>
      </p:sp>
      <p:sp>
        <p:nvSpPr>
          <p:cNvPr id="168" name="Google Shape;168;p22"/>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Generalize algorithms</a:t>
            </a:r>
            <a:endParaRPr/>
          </a:p>
          <a:p>
            <a:pPr indent="-285750" lvl="1" marL="742950" rtl="0" algn="l">
              <a:lnSpc>
                <a:spcPct val="10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Sometimes called “lifting an algorithm”</a:t>
            </a:r>
            <a:endParaRPr/>
          </a:p>
          <a:p>
            <a:pPr indent="-342900" lvl="0" marL="342900" rtl="0" algn="l">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imes New Roman"/>
                <a:ea typeface="Times New Roman"/>
                <a:cs typeface="Times New Roman"/>
                <a:sym typeface="Times New Roman"/>
              </a:rPr>
              <a:t>The aim (for the end user) is</a:t>
            </a:r>
            <a:endParaRPr/>
          </a:p>
          <a:p>
            <a:pPr indent="-285750" lvl="1" marL="742950" rtl="0" algn="l">
              <a:lnSpc>
                <a:spcPct val="10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Increased correctness</a:t>
            </a:r>
            <a:endParaRPr/>
          </a:p>
          <a:p>
            <a:pPr indent="-228600" lvl="2" marL="1143000" rtl="0" algn="l">
              <a:lnSpc>
                <a:spcPct val="10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Through better specification</a:t>
            </a:r>
            <a:endParaRPr/>
          </a:p>
          <a:p>
            <a:pPr indent="-285750" lvl="1" marL="742950" rtl="0" algn="l">
              <a:lnSpc>
                <a:spcPct val="10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Greater range of uses</a:t>
            </a:r>
            <a:endParaRPr/>
          </a:p>
          <a:p>
            <a:pPr indent="-228600" lvl="2" marL="1143000" rtl="0" algn="l">
              <a:lnSpc>
                <a:spcPct val="10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Possibilities for re-use</a:t>
            </a:r>
            <a:endParaRPr/>
          </a:p>
          <a:p>
            <a:pPr indent="-285750" lvl="1" marL="742950" rtl="0" algn="l">
              <a:lnSpc>
                <a:spcPct val="10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Better performance</a:t>
            </a:r>
            <a:endParaRPr/>
          </a:p>
          <a:p>
            <a:pPr indent="-228600" lvl="2" marL="1143000" rtl="0" algn="l">
              <a:lnSpc>
                <a:spcPct val="10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Through wider use of tuned libraries</a:t>
            </a:r>
            <a:endParaRPr/>
          </a:p>
          <a:p>
            <a:pPr indent="-228600" lvl="2" marL="1143000" rtl="0" algn="l">
              <a:lnSpc>
                <a:spcPct val="100000"/>
              </a:lnSpc>
              <a:spcBef>
                <a:spcPts val="400"/>
              </a:spcBef>
              <a:spcAft>
                <a:spcPts val="0"/>
              </a:spcAft>
              <a:buClr>
                <a:schemeClr val="hlink"/>
              </a:buClr>
              <a:buSzPts val="1300"/>
              <a:buFont typeface="Noto Sans Symbols"/>
              <a:buChar char="■"/>
            </a:pPr>
            <a:r>
              <a:rPr b="0" i="0" lang="en-US" sz="2000" u="none">
                <a:solidFill>
                  <a:schemeClr val="lt1"/>
                </a:solidFill>
                <a:latin typeface="Times New Roman"/>
                <a:ea typeface="Times New Roman"/>
                <a:cs typeface="Times New Roman"/>
                <a:sym typeface="Times New Roman"/>
              </a:rPr>
              <a:t>Unnecessarily slow code will eventually be thrown away</a:t>
            </a:r>
            <a:endParaRPr/>
          </a:p>
          <a:p>
            <a:pPr indent="-342900" lvl="0" marL="342900" rtl="0" algn="l">
              <a:lnSpc>
                <a:spcPct val="100000"/>
              </a:lnSpc>
              <a:spcBef>
                <a:spcPts val="640"/>
              </a:spcBef>
              <a:spcAft>
                <a:spcPts val="0"/>
              </a:spcAft>
              <a:buClr>
                <a:schemeClr val="hlink"/>
              </a:buClr>
              <a:buSzPts val="2080"/>
              <a:buFont typeface="Noto Sans Symbols"/>
              <a:buChar char="■"/>
            </a:pPr>
            <a:r>
              <a:rPr b="0" i="0" lang="en-US" sz="3200" u="none">
                <a:solidFill>
                  <a:schemeClr val="lt1"/>
                </a:solidFill>
                <a:latin typeface="Times New Roman"/>
                <a:ea typeface="Times New Roman"/>
                <a:cs typeface="Times New Roman"/>
                <a:sym typeface="Times New Roman"/>
              </a:rPr>
              <a:t>G</a:t>
            </a:r>
            <a:r>
              <a:rPr b="0" i="0" lang="en-US" sz="2800" u="none">
                <a:solidFill>
                  <a:schemeClr val="lt1"/>
                </a:solidFill>
                <a:latin typeface="Times New Roman"/>
                <a:ea typeface="Times New Roman"/>
                <a:cs typeface="Times New Roman"/>
                <a:sym typeface="Times New Roman"/>
              </a:rPr>
              <a:t>o from the concrete to the more abstract</a:t>
            </a:r>
            <a:endParaRPr/>
          </a:p>
          <a:p>
            <a:pPr indent="-285750" lvl="1" marL="742950" rtl="0" algn="l">
              <a:lnSpc>
                <a:spcPct val="100000"/>
              </a:lnSpc>
              <a:spcBef>
                <a:spcPts val="480"/>
              </a:spcBef>
              <a:spcAft>
                <a:spcPts val="0"/>
              </a:spcAft>
              <a:buClr>
                <a:schemeClr val="folHlink"/>
              </a:buClr>
              <a:buSzPts val="1560"/>
              <a:buFont typeface="Noto Sans Symbols"/>
              <a:buChar char="■"/>
            </a:pPr>
            <a:r>
              <a:rPr b="0" i="0" lang="en-US" sz="2400" u="none">
                <a:solidFill>
                  <a:schemeClr val="lt1"/>
                </a:solidFill>
                <a:latin typeface="Times New Roman"/>
                <a:ea typeface="Times New Roman"/>
                <a:cs typeface="Times New Roman"/>
                <a:sym typeface="Times New Roman"/>
              </a:rPr>
              <a:t>The other way most often leads to bloat</a:t>
            </a:r>
            <a:endParaRPr/>
          </a:p>
          <a:p>
            <a:pPr indent="-243840" lvl="0" marL="342900" rtl="0" algn="l">
              <a:spcBef>
                <a:spcPts val="480"/>
              </a:spcBef>
              <a:spcAft>
                <a:spcPts val="0"/>
              </a:spcAft>
              <a:buSzPts val="1560"/>
              <a:buNone/>
            </a:pPr>
            <a:r>
              <a:t/>
            </a:r>
            <a:endParaRPr b="0" i="0" sz="2400" u="none">
              <a:solidFill>
                <a:schemeClr val="lt1"/>
              </a:solidFill>
              <a:latin typeface="Times New Roman"/>
              <a:ea typeface="Times New Roman"/>
              <a:cs typeface="Times New Roman"/>
              <a:sym typeface="Times New Roman"/>
            </a:endParaRPr>
          </a:p>
        </p:txBody>
      </p:sp>
      <p:sp>
        <p:nvSpPr>
          <p:cNvPr id="169" name="Google Shape;169;p2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19-Feb-2021</a:t>
            </a:r>
            <a:endParaRPr/>
          </a:p>
        </p:txBody>
      </p:sp>
      <p:sp>
        <p:nvSpPr>
          <p:cNvPr id="170" name="Google Shape;170;p22"/>
          <p:cNvSpPr txBox="1"/>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PPD, STL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