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Tahoma"/>
      <p:regular r:id="rId38"/>
      <p:bold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948F6F-4AAD-4A1D-86AC-A728890D0740}">
  <a:tblStyle styleId="{B6948F6F-4AAD-4A1D-86AC-A728890D07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4.xml"/><Relationship Id="rId41" Type="http://schemas.openxmlformats.org/officeDocument/2006/relationships/font" Target="fonts/GillSans-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bold.fntdata"/><Relationship Id="rId16" Type="http://schemas.openxmlformats.org/officeDocument/2006/relationships/slide" Target="slides/slide10.xml"/><Relationship Id="rId38" Type="http://schemas.openxmlformats.org/officeDocument/2006/relationships/font" Target="fonts/Tahom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a:solidFill>
                  <a:srgbClr val="000000"/>
                </a:solidFill>
                <a:latin typeface="Gill Sans"/>
                <a:ea typeface="Gill Sans"/>
                <a:cs typeface="Gill Sans"/>
                <a:sym typeface="Gill Sans"/>
              </a:rPr>
              <a:t>‹#›</a:t>
            </a:fld>
            <a:endParaRPr/>
          </a:p>
        </p:txBody>
      </p:sp>
      <p:sp>
        <p:nvSpPr>
          <p:cNvPr id="260" name="Google Shape;2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1" name="Google Shape;26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a:solidFill>
                  <a:srgbClr val="000000"/>
                </a:solidFill>
                <a:latin typeface="Gill Sans"/>
                <a:ea typeface="Gill Sans"/>
                <a:cs typeface="Gill Sans"/>
                <a:sym typeface="Gill Sans"/>
              </a:rPr>
              <a:t>‹#›</a:t>
            </a:fld>
            <a:endParaRPr/>
          </a:p>
        </p:txBody>
      </p:sp>
      <p:sp>
        <p:nvSpPr>
          <p:cNvPr id="289" name="Google Shape;2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a:solidFill>
                  <a:srgbClr val="000000"/>
                </a:solidFill>
                <a:latin typeface="Gill Sans"/>
                <a:ea typeface="Gill Sans"/>
                <a:cs typeface="Gill Sans"/>
                <a:sym typeface="Gill Sans"/>
              </a:rPr>
              <a:t>‹#›</a:t>
            </a:fld>
            <a:endParaRPr/>
          </a:p>
        </p:txBody>
      </p:sp>
      <p:sp>
        <p:nvSpPr>
          <p:cNvPr id="308" name="Google Shape;3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9" name="Google Shape;309;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a:solidFill>
                  <a:srgbClr val="000000"/>
                </a:solidFill>
                <a:latin typeface="Gill Sans"/>
                <a:ea typeface="Gill Sans"/>
                <a:cs typeface="Gill Sans"/>
                <a:sym typeface="Gill Sans"/>
              </a:rPr>
              <a:t>‹#›</a:t>
            </a:fld>
            <a:endParaRPr/>
          </a:p>
        </p:txBody>
      </p:sp>
      <p:sp>
        <p:nvSpPr>
          <p:cNvPr id="376" name="Google Shape;3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7" name="Google Shape;377;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ill Sans"/>
              <a:buNone/>
            </a:pPr>
            <a:fld id="{00000000-1234-1234-1234-123412341234}" type="slidenum">
              <a:rPr b="0" i="0" lang="en-US" sz="1200" u="none">
                <a:solidFill>
                  <a:srgbClr val="000000"/>
                </a:solidFill>
                <a:latin typeface="Gill Sans"/>
                <a:ea typeface="Gill Sans"/>
                <a:cs typeface="Gill Sans"/>
                <a:sym typeface="Gill Sans"/>
              </a:rPr>
              <a:t>‹#›</a:t>
            </a:fld>
            <a:endParaRPr/>
          </a:p>
        </p:txBody>
      </p:sp>
      <p:sp>
        <p:nvSpPr>
          <p:cNvPr id="385" name="Google Shape;3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6" name="Google Shape;386;p23:notes"/>
          <p:cNvSpPr txBox="1"/>
          <p:nvPr>
            <p:ph idx="1" type="body"/>
          </p:nvPr>
        </p:nvSpPr>
        <p:spPr>
          <a:xfrm>
            <a:off x="914400" y="4343400"/>
            <a:ext cx="5029200" cy="4114800"/>
          </a:xfrm>
          <a:prstGeom prst="rect">
            <a:avLst/>
          </a:prstGeom>
          <a:solidFill>
            <a:srgbClr val="FFFFFF"/>
          </a:solidFill>
          <a:ln cap="flat" cmpd="sng" w="25400">
            <a:solidFill>
              <a:srgbClr val="000000"/>
            </a:solidFill>
            <a:prstDash val="solid"/>
            <a:miter lim="524288"/>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0" y="0"/>
            <a:ext cx="9144000" cy="139065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28" name="Shape 28"/>
        <p:cNvGrpSpPr/>
        <p:nvPr/>
      </p:nvGrpSpPr>
      <p:grpSpPr>
        <a:xfrm>
          <a:off x="0" y="0"/>
          <a:ext cx="0" cy="0"/>
          <a:chOff x="0" y="0"/>
          <a:chExt cx="0" cy="0"/>
        </a:xfrm>
      </p:grpSpPr>
      <p:sp>
        <p:nvSpPr>
          <p:cNvPr id="29" name="Google Shape;29;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objects" type="fourObj">
  <p:cSld name="FOUR_OBJECTS">
    <p:spTree>
      <p:nvGrpSpPr>
        <p:cNvPr id="32" name="Shape 32"/>
        <p:cNvGrpSpPr/>
        <p:nvPr/>
      </p:nvGrpSpPr>
      <p:grpSpPr>
        <a:xfrm>
          <a:off x="0" y="0"/>
          <a:ext cx="0" cy="0"/>
          <a:chOff x="0" y="0"/>
          <a:chExt cx="0" cy="0"/>
        </a:xfrm>
      </p:grpSpPr>
      <p:sp>
        <p:nvSpPr>
          <p:cNvPr id="33" name="Google Shape;33;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06680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9pPr>
          </a:lstStyle>
          <a:p/>
        </p:txBody>
      </p:sp>
      <p:sp>
        <p:nvSpPr>
          <p:cNvPr id="12" name="Google Shape;12;p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1pPr>
            <a:lvl2pPr indent="-368300" lvl="1" marL="914400" marR="0" rtl="0" algn="l">
              <a:lnSpc>
                <a:spcPct val="100000"/>
              </a:lnSpc>
              <a:spcBef>
                <a:spcPts val="440"/>
              </a:spcBef>
              <a:spcAft>
                <a:spcPts val="0"/>
              </a:spcAft>
              <a:buClr>
                <a:schemeClr val="dk1"/>
              </a:buClr>
              <a:buSzPts val="2200"/>
              <a:buFont typeface="Tahoma"/>
              <a:buChar char="–"/>
              <a:defRPr b="0" i="0" sz="2200" u="none" cap="none" strike="noStrike">
                <a:solidFill>
                  <a:schemeClr val="dk1"/>
                </a:solidFill>
                <a:latin typeface="Tahoma"/>
                <a:ea typeface="Tahoma"/>
                <a:cs typeface="Tahoma"/>
                <a:sym typeface="Tahoma"/>
              </a:defRPr>
            </a:lvl2pPr>
            <a:lvl3pPr indent="-355600" lvl="2" marL="1371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3pPr>
            <a:lvl4pPr indent="-342900" lvl="3" marL="1828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4pPr>
            <a:lvl5pPr indent="-342900" lvl="4" marL="22860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5pPr>
            <a:lvl6pPr indent="-342900" lvl="5" marL="27432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nvSpPr>
        <p:spPr>
          <a:xfrm>
            <a:off x="82296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424242"/>
              </a:buClr>
              <a:buSzPts val="1200"/>
              <a:buFont typeface="Verdana"/>
              <a:buNone/>
            </a:pPr>
            <a:fld id="{00000000-1234-1234-1234-123412341234}" type="slidenum">
              <a:rPr b="0" i="0" lang="en-US" sz="1200" u="none">
                <a:solidFill>
                  <a:srgbClr val="424242"/>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cs.washington.edu/40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37.png"/><Relationship Id="rId13" Type="http://schemas.openxmlformats.org/officeDocument/2006/relationships/image" Target="../media/image38.png"/><Relationship Id="rId12"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33.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mountaingoatsoftware.com/" TargetMode="External"/><Relationship Id="rId4" Type="http://schemas.openxmlformats.org/officeDocument/2006/relationships/hyperlink" Target="http://www.agilescrum.com/" TargetMode="External"/><Relationship Id="rId9" Type="http://schemas.openxmlformats.org/officeDocument/2006/relationships/image" Target="../media/image39.png"/><Relationship Id="rId5" Type="http://schemas.openxmlformats.org/officeDocument/2006/relationships/hyperlink" Target="http://www.objectmentor.com/" TargetMode="External"/><Relationship Id="rId6" Type="http://schemas.openxmlformats.org/officeDocument/2006/relationships/hyperlink" Target="http://jeffsutherland.com/" TargetMode="External"/><Relationship Id="rId7" Type="http://schemas.openxmlformats.org/officeDocument/2006/relationships/hyperlink" Target="http://www.controlchaos.com/scrumwp.htm" TargetMode="External"/><Relationship Id="rId8" Type="http://schemas.openxmlformats.org/officeDocument/2006/relationships/hyperlink" Target="http://agilealliance.com/articles/articles/InventingSCRUM.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7"/>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ahoma"/>
              <a:buNone/>
            </a:pPr>
            <a:r>
              <a:rPr b="1" i="0" lang="en-US" sz="4400" u="none">
                <a:solidFill>
                  <a:schemeClr val="dk1"/>
                </a:solidFill>
                <a:latin typeface="Tahoma"/>
                <a:ea typeface="Tahoma"/>
                <a:cs typeface="Tahoma"/>
                <a:sym typeface="Tahoma"/>
              </a:rPr>
              <a:t>CSE 403</a:t>
            </a:r>
            <a:br>
              <a:rPr b="1" i="0" lang="en-US" sz="4400" u="none">
                <a:solidFill>
                  <a:schemeClr val="dk1"/>
                </a:solidFill>
                <a:latin typeface="Tahoma"/>
                <a:ea typeface="Tahoma"/>
                <a:cs typeface="Tahoma"/>
                <a:sym typeface="Tahoma"/>
              </a:rPr>
            </a:br>
            <a:r>
              <a:rPr b="1" i="0" lang="en-US" sz="4400" u="none">
                <a:solidFill>
                  <a:schemeClr val="dk1"/>
                </a:solidFill>
                <a:latin typeface="Tahoma"/>
                <a:ea typeface="Tahoma"/>
                <a:cs typeface="Tahoma"/>
                <a:sym typeface="Tahoma"/>
              </a:rPr>
              <a:t>Lecture 24</a:t>
            </a:r>
            <a:endParaRPr/>
          </a:p>
        </p:txBody>
      </p:sp>
      <p:sp>
        <p:nvSpPr>
          <p:cNvPr id="41" name="Google Shape;41;p7"/>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Scrum and Agile Software Development</a:t>
            </a:r>
            <a:endParaRPr/>
          </a:p>
          <a:p>
            <a:pPr indent="0" lvl="0" marL="0" rtl="0" algn="ctr">
              <a:lnSpc>
                <a:spcPct val="90000"/>
              </a:lnSpc>
              <a:spcBef>
                <a:spcPts val="36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0" lvl="0" marL="0" rtl="0" algn="ctr">
              <a:lnSpc>
                <a:spcPct val="9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Reading:</a:t>
            </a:r>
            <a:endParaRPr/>
          </a:p>
          <a:p>
            <a:pPr indent="0" lvl="0" marL="0" rtl="0" algn="ctr">
              <a:lnSpc>
                <a:spcPct val="80000"/>
              </a:lnSpc>
              <a:spcBef>
                <a:spcPts val="160"/>
              </a:spcBef>
              <a:spcAft>
                <a:spcPts val="0"/>
              </a:spcAft>
              <a:buClr>
                <a:schemeClr val="dk1"/>
              </a:buClr>
              <a:buSzPts val="800"/>
              <a:buFont typeface="Tahoma"/>
              <a:buNone/>
            </a:pPr>
            <a:r>
              <a:t/>
            </a:r>
            <a:endParaRPr b="0" i="1" sz="800" u="none">
              <a:solidFill>
                <a:schemeClr val="dk1"/>
              </a:solidFill>
              <a:latin typeface="Tahoma"/>
              <a:ea typeface="Tahoma"/>
              <a:cs typeface="Tahoma"/>
              <a:sym typeface="Tahoma"/>
            </a:endParaRPr>
          </a:p>
          <a:p>
            <a:pPr indent="0" lvl="0" marL="0" rtl="0" algn="ctr">
              <a:lnSpc>
                <a:spcPct val="100000"/>
              </a:lnSpc>
              <a:spcBef>
                <a:spcPts val="320"/>
              </a:spcBef>
              <a:spcAft>
                <a:spcPts val="0"/>
              </a:spcAft>
              <a:buClr>
                <a:schemeClr val="dk1"/>
              </a:buClr>
              <a:buSzPts val="1600"/>
              <a:buFont typeface="Tahoma"/>
              <a:buNone/>
            </a:pPr>
            <a:r>
              <a:rPr b="0" i="1" lang="en-US" sz="1600" u="none">
                <a:solidFill>
                  <a:schemeClr val="dk1"/>
                </a:solidFill>
                <a:latin typeface="Tahoma"/>
                <a:ea typeface="Tahoma"/>
                <a:cs typeface="Tahoma"/>
                <a:sym typeface="Tahoma"/>
              </a:rPr>
              <a:t>Scrum Primer</a:t>
            </a:r>
            <a:r>
              <a:rPr b="0" i="0" lang="en-US" sz="1600" u="none">
                <a:solidFill>
                  <a:schemeClr val="dk1"/>
                </a:solidFill>
                <a:latin typeface="Tahoma"/>
                <a:ea typeface="Tahoma"/>
                <a:cs typeface="Tahoma"/>
                <a:sym typeface="Tahoma"/>
              </a:rPr>
              <a:t>,</a:t>
            </a:r>
            <a:br>
              <a:rPr b="0" i="0" lang="en-US" sz="1600" u="none">
                <a:solidFill>
                  <a:schemeClr val="dk1"/>
                </a:solidFill>
                <a:latin typeface="Tahoma"/>
                <a:ea typeface="Tahoma"/>
                <a:cs typeface="Tahoma"/>
                <a:sym typeface="Tahoma"/>
              </a:rPr>
            </a:br>
            <a:r>
              <a:rPr b="0" i="0" lang="en-US" sz="1600" u="none">
                <a:solidFill>
                  <a:schemeClr val="dk1"/>
                </a:solidFill>
                <a:latin typeface="Tahoma"/>
                <a:ea typeface="Tahoma"/>
                <a:cs typeface="Tahoma"/>
                <a:sym typeface="Tahoma"/>
              </a:rPr>
              <a:t>by Deemer/Benefield/Larman/Vodde</a:t>
            </a:r>
            <a:br>
              <a:rPr b="0" i="0" lang="en-US" sz="1600" u="none">
                <a:solidFill>
                  <a:schemeClr val="dk1"/>
                </a:solidFill>
                <a:latin typeface="Tahoma"/>
                <a:ea typeface="Tahoma"/>
                <a:cs typeface="Tahoma"/>
                <a:sym typeface="Tahoma"/>
              </a:rPr>
            </a:br>
            <a:endParaRPr b="0" i="0" sz="1400" u="none">
              <a:solidFill>
                <a:schemeClr val="dk1"/>
              </a:solidFill>
              <a:latin typeface="Tahoma"/>
              <a:ea typeface="Tahoma"/>
              <a:cs typeface="Tahoma"/>
              <a:sym typeface="Tahoma"/>
            </a:endParaRPr>
          </a:p>
          <a:p>
            <a:pPr indent="0" lvl="0" marL="0" rtl="0" algn="ctr">
              <a:lnSpc>
                <a:spcPct val="90000"/>
              </a:lnSpc>
              <a:spcBef>
                <a:spcPts val="28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slides created by Marty Stepp</a:t>
            </a:r>
            <a:endParaRPr/>
          </a:p>
          <a:p>
            <a:pPr indent="0" lvl="0" marL="0" rtl="0" algn="ctr">
              <a:lnSpc>
                <a:spcPct val="90000"/>
              </a:lnSpc>
              <a:spcBef>
                <a:spcPts val="280"/>
              </a:spcBef>
              <a:spcAft>
                <a:spcPts val="0"/>
              </a:spcAft>
              <a:buClr>
                <a:schemeClr val="dk1"/>
              </a:buClr>
              <a:buSzPts val="1400"/>
              <a:buFont typeface="Tahoma"/>
              <a:buNone/>
            </a:pPr>
            <a:r>
              <a:rPr b="0" i="0" lang="en-US" sz="1400" u="sng">
                <a:solidFill>
                  <a:schemeClr val="hlink"/>
                </a:solidFill>
                <a:hlinkClick r:id="rId3"/>
              </a:rPr>
              <a:t>http://www.cs.washington.edu/403/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"Pigs" and "Chickens"</a:t>
            </a:r>
            <a:endParaRPr/>
          </a:p>
        </p:txBody>
      </p:sp>
      <p:sp>
        <p:nvSpPr>
          <p:cNvPr id="212" name="Google Shape;212;p16"/>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Pig</a:t>
            </a:r>
            <a:r>
              <a:rPr b="0" i="0" lang="en-US" sz="2400" u="none">
                <a:solidFill>
                  <a:schemeClr val="dk1"/>
                </a:solidFill>
                <a:latin typeface="Tahoma"/>
                <a:ea typeface="Tahoma"/>
                <a:cs typeface="Tahoma"/>
                <a:sym typeface="Tahoma"/>
              </a:rPr>
              <a:t>: 	Team member committed to success of project</a:t>
            </a:r>
            <a:endParaRPr/>
          </a:p>
          <a:p>
            <a:pPr indent="-231775" lvl="0" marL="231775" marR="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Chicken</a:t>
            </a:r>
            <a:r>
              <a:rPr b="0" i="0" lang="en-US" sz="2400" u="none">
                <a:solidFill>
                  <a:schemeClr val="dk1"/>
                </a:solidFill>
                <a:latin typeface="Tahoma"/>
                <a:ea typeface="Tahoma"/>
                <a:cs typeface="Tahoma"/>
                <a:sym typeface="Tahoma"/>
              </a:rPr>
              <a:t>:	Not a pig; interested but not committed</a:t>
            </a:r>
            <a:endParaRPr/>
          </a:p>
          <a:p>
            <a:pPr indent="-231775" lvl="0" marL="231775" marR="0"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A pig and a chicken are walking down a road. The chicken looks at the pig and says, "Hey, why don't we open a restaurant?" The pig looks back at the chicken and says, "Good idea, what do you want to call it?" The chicken thinks about it and says, "Why don't we call it 'Ham and Eggs'?" "I don't think so," says the pig, "I'd be committed but you'd only be involved."</a:t>
            </a:r>
            <a:endParaRPr/>
          </a:p>
        </p:txBody>
      </p:sp>
      <p:pic>
        <p:nvPicPr>
          <p:cNvPr id="213" name="Google Shape;213;p16"/>
          <p:cNvPicPr preferRelativeResize="0"/>
          <p:nvPr/>
        </p:nvPicPr>
        <p:blipFill rotWithShape="1">
          <a:blip r:embed="rId3">
            <a:alphaModFix/>
          </a:blip>
          <a:srcRect b="0" l="0" r="0" t="0"/>
          <a:stretch/>
        </p:blipFill>
        <p:spPr>
          <a:xfrm>
            <a:off x="1828800" y="4343400"/>
            <a:ext cx="1728787" cy="1752600"/>
          </a:xfrm>
          <a:prstGeom prst="rect">
            <a:avLst/>
          </a:prstGeom>
          <a:noFill/>
          <a:ln>
            <a:noFill/>
          </a:ln>
        </p:spPr>
      </p:pic>
      <p:pic>
        <p:nvPicPr>
          <p:cNvPr id="214" name="Google Shape;214;p16"/>
          <p:cNvPicPr preferRelativeResize="0"/>
          <p:nvPr/>
        </p:nvPicPr>
        <p:blipFill rotWithShape="1">
          <a:blip r:embed="rId4">
            <a:alphaModFix/>
          </a:blip>
          <a:srcRect b="0" l="0" r="0" t="0"/>
          <a:stretch/>
        </p:blipFill>
        <p:spPr>
          <a:xfrm>
            <a:off x="5638800" y="4267200"/>
            <a:ext cx="1544637"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Sprint Planning Mtg.</a:t>
            </a:r>
            <a:endParaRPr/>
          </a:p>
        </p:txBody>
      </p:sp>
      <p:sp>
        <p:nvSpPr>
          <p:cNvPr id="220" name="Google Shape;220;p17"/>
          <p:cNvSpPr/>
          <p:nvPr/>
        </p:nvSpPr>
        <p:spPr>
          <a:xfrm>
            <a:off x="2217737" y="1211262"/>
            <a:ext cx="4583112" cy="5418137"/>
          </a:xfrm>
          <a:prstGeom prst="roundRect">
            <a:avLst>
              <a:gd fmla="val 1292" name="adj"/>
            </a:avLst>
          </a:prstGeom>
          <a:blipFill rotWithShape="1">
            <a:blip r:embed="rId3">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17"/>
          <p:cNvSpPr txBox="1"/>
          <p:nvPr/>
        </p:nvSpPr>
        <p:spPr>
          <a:xfrm>
            <a:off x="2640012" y="1211262"/>
            <a:ext cx="3143250" cy="538162"/>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17"/>
          <p:cNvSpPr/>
          <p:nvPr/>
        </p:nvSpPr>
        <p:spPr>
          <a:xfrm>
            <a:off x="2206625" y="1211262"/>
            <a:ext cx="444500" cy="411162"/>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17"/>
          <p:cNvSpPr txBox="1"/>
          <p:nvPr/>
        </p:nvSpPr>
        <p:spPr>
          <a:xfrm>
            <a:off x="2206625" y="1520825"/>
            <a:ext cx="558800" cy="22860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24" name="Google Shape;224;p17"/>
          <p:cNvGrpSpPr/>
          <p:nvPr/>
        </p:nvGrpSpPr>
        <p:grpSpPr>
          <a:xfrm>
            <a:off x="5611812" y="1211262"/>
            <a:ext cx="560387" cy="538162"/>
            <a:chOff x="0" y="0"/>
            <a:chExt cx="392" cy="376"/>
          </a:xfrm>
        </p:grpSpPr>
        <p:sp>
          <p:nvSpPr>
            <p:cNvPr id="225" name="Google Shape;225;p17"/>
            <p:cNvSpPr/>
            <p:nvPr/>
          </p:nvSpPr>
          <p:spPr>
            <a:xfrm rot="10800000">
              <a:off x="80" y="88"/>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6" name="Google Shape;226;p17"/>
            <p:cNvSpPr txBox="1"/>
            <p:nvPr/>
          </p:nvSpPr>
          <p:spPr>
            <a:xfrm>
              <a:off x="0" y="0"/>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7" name="Google Shape;227;p17"/>
          <p:cNvSpPr txBox="1"/>
          <p:nvPr/>
        </p:nvSpPr>
        <p:spPr>
          <a:xfrm>
            <a:off x="2354262" y="1211262"/>
            <a:ext cx="3817937" cy="50323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500"/>
              <a:buFont typeface="Gill Sans"/>
              <a:buNone/>
            </a:pPr>
            <a:r>
              <a:rPr b="0" i="0" lang="en-US" sz="2500" u="none">
                <a:solidFill>
                  <a:srgbClr val="FFFFFF"/>
                </a:solidFill>
                <a:latin typeface="Gill Sans"/>
                <a:ea typeface="Gill Sans"/>
                <a:cs typeface="Gill Sans"/>
                <a:sym typeface="Gill Sans"/>
              </a:rPr>
              <a:t>Sprint planning meeting</a:t>
            </a:r>
            <a:endParaRPr/>
          </a:p>
        </p:txBody>
      </p:sp>
      <p:grpSp>
        <p:nvGrpSpPr>
          <p:cNvPr id="228" name="Google Shape;228;p17"/>
          <p:cNvGrpSpPr/>
          <p:nvPr/>
        </p:nvGrpSpPr>
        <p:grpSpPr>
          <a:xfrm>
            <a:off x="2446337" y="1931987"/>
            <a:ext cx="4194175" cy="1679575"/>
            <a:chOff x="0" y="0"/>
            <a:chExt cx="2936" cy="1176"/>
          </a:xfrm>
        </p:grpSpPr>
        <p:sp>
          <p:nvSpPr>
            <p:cNvPr id="229" name="Google Shape;229;p17"/>
            <p:cNvSpPr/>
            <p:nvPr/>
          </p:nvSpPr>
          <p:spPr>
            <a:xfrm>
              <a:off x="0" y="0"/>
              <a:ext cx="2936" cy="1176"/>
            </a:xfrm>
            <a:prstGeom prst="roundRect">
              <a:avLst>
                <a:gd fmla="val 3526" name="adj"/>
              </a:avLst>
            </a:prstGeom>
            <a:blipFill rotWithShape="1">
              <a:blip r:embed="rId4">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17"/>
            <p:cNvSpPr txBox="1"/>
            <p:nvPr/>
          </p:nvSpPr>
          <p:spPr>
            <a:xfrm>
              <a:off x="304" y="0"/>
              <a:ext cx="1432" cy="288"/>
            </a:xfrm>
            <a:prstGeom prst="rect">
              <a:avLst/>
            </a:prstGeom>
            <a:solidFill>
              <a:srgbClr val="00531C"/>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7"/>
            <p:cNvSpPr/>
            <p:nvPr/>
          </p:nvSpPr>
          <p:spPr>
            <a:xfrm rot="10800000">
              <a:off x="1656"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17"/>
            <p:cNvSpPr/>
            <p:nvPr/>
          </p:nvSpPr>
          <p:spPr>
            <a:xfrm>
              <a:off x="0"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17"/>
            <p:cNvSpPr txBox="1"/>
            <p:nvPr/>
          </p:nvSpPr>
          <p:spPr>
            <a:xfrm>
              <a:off x="104" y="0"/>
              <a:ext cx="1864" cy="28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200"/>
                <a:buFont typeface="Gill Sans"/>
                <a:buNone/>
              </a:pPr>
              <a:r>
                <a:rPr b="0" i="0" lang="en-US" sz="2200" u="none">
                  <a:solidFill>
                    <a:srgbClr val="FFFFFF"/>
                  </a:solidFill>
                  <a:latin typeface="Gill Sans"/>
                  <a:ea typeface="Gill Sans"/>
                  <a:cs typeface="Gill Sans"/>
                  <a:sym typeface="Gill Sans"/>
                </a:rPr>
                <a:t>Sprint prioritization</a:t>
              </a:r>
              <a:endParaRPr/>
            </a:p>
          </p:txBody>
        </p:sp>
        <p:sp>
          <p:nvSpPr>
            <p:cNvPr id="234" name="Google Shape;234;p17"/>
            <p:cNvSpPr txBox="1"/>
            <p:nvPr/>
          </p:nvSpPr>
          <p:spPr>
            <a:xfrm>
              <a:off x="40" y="336"/>
              <a:ext cx="2720" cy="736"/>
            </a:xfrm>
            <a:prstGeom prst="rect">
              <a:avLst/>
            </a:prstGeom>
            <a:noFill/>
            <a:ln>
              <a:noFill/>
            </a:ln>
          </p:spPr>
          <p:txBody>
            <a:bodyPr anchorCtr="0" anchor="t" bIns="45700" lIns="45700" spcFirstLastPara="1" rIns="45700" wrap="square" tIns="45700">
              <a:noAutofit/>
            </a:bodyPr>
            <a:lstStyle/>
            <a:p>
              <a:pPr indent="-252411" lvl="0" marL="252411" marR="0" rtl="0" algn="l">
                <a:lnSpc>
                  <a:spcPct val="100000"/>
                </a:lnSpc>
                <a:spcBef>
                  <a:spcPts val="0"/>
                </a:spcBef>
                <a:spcAft>
                  <a:spcPts val="0"/>
                </a:spcAft>
                <a:buClr>
                  <a:srgbClr val="FFFFFF"/>
                </a:buClr>
                <a:buSzPts val="2625"/>
                <a:buFont typeface="Gill Sans"/>
                <a:buChar char="•"/>
              </a:pPr>
              <a:r>
                <a:rPr b="0" i="0" lang="en-US" sz="2100" u="none">
                  <a:solidFill>
                    <a:srgbClr val="FFFFFF"/>
                  </a:solidFill>
                  <a:latin typeface="Gill Sans"/>
                  <a:ea typeface="Gill Sans"/>
                  <a:cs typeface="Gill Sans"/>
                  <a:sym typeface="Gill Sans"/>
                </a:rPr>
                <a:t>Analyze/evaluate product backlog</a:t>
              </a:r>
              <a:endParaRPr/>
            </a:p>
            <a:p>
              <a:pPr indent="-252411" lvl="0" marL="252411" marR="0" rtl="0" algn="l">
                <a:lnSpc>
                  <a:spcPct val="100000"/>
                </a:lnSpc>
                <a:spcBef>
                  <a:spcPts val="0"/>
                </a:spcBef>
                <a:spcAft>
                  <a:spcPts val="0"/>
                </a:spcAft>
                <a:buClr>
                  <a:srgbClr val="FFFFFF"/>
                </a:buClr>
                <a:buSzPts val="2625"/>
                <a:buFont typeface="Gill Sans"/>
                <a:buChar char="•"/>
              </a:pPr>
              <a:r>
                <a:rPr b="0" i="0" lang="en-US" sz="2100" u="none">
                  <a:solidFill>
                    <a:srgbClr val="FFFFFF"/>
                  </a:solidFill>
                  <a:latin typeface="Gill Sans"/>
                  <a:ea typeface="Gill Sans"/>
                  <a:cs typeface="Gill Sans"/>
                  <a:sym typeface="Gill Sans"/>
                </a:rPr>
                <a:t>Select sprint goal</a:t>
              </a:r>
              <a:endParaRPr/>
            </a:p>
          </p:txBody>
        </p:sp>
      </p:grpSp>
      <p:grpSp>
        <p:nvGrpSpPr>
          <p:cNvPr id="235" name="Google Shape;235;p17"/>
          <p:cNvGrpSpPr/>
          <p:nvPr/>
        </p:nvGrpSpPr>
        <p:grpSpPr>
          <a:xfrm>
            <a:off x="2446337" y="3771900"/>
            <a:ext cx="4194175" cy="2640012"/>
            <a:chOff x="0" y="0"/>
            <a:chExt cx="2936" cy="1848"/>
          </a:xfrm>
        </p:grpSpPr>
        <p:sp>
          <p:nvSpPr>
            <p:cNvPr id="236" name="Google Shape;236;p17"/>
            <p:cNvSpPr/>
            <p:nvPr/>
          </p:nvSpPr>
          <p:spPr>
            <a:xfrm>
              <a:off x="0" y="0"/>
              <a:ext cx="2936" cy="1848"/>
            </a:xfrm>
            <a:prstGeom prst="roundRect">
              <a:avLst>
                <a:gd fmla="val 2244" name="adj"/>
              </a:avLst>
            </a:prstGeom>
            <a:blipFill rotWithShape="1">
              <a:blip r:embed="rId4">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17"/>
            <p:cNvSpPr txBox="1"/>
            <p:nvPr/>
          </p:nvSpPr>
          <p:spPr>
            <a:xfrm>
              <a:off x="304" y="0"/>
              <a:ext cx="1432" cy="288"/>
            </a:xfrm>
            <a:prstGeom prst="rect">
              <a:avLst/>
            </a:prstGeom>
            <a:solidFill>
              <a:srgbClr val="00531C"/>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17"/>
            <p:cNvSpPr/>
            <p:nvPr/>
          </p:nvSpPr>
          <p:spPr>
            <a:xfrm rot="10800000">
              <a:off x="1656"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17"/>
            <p:cNvSpPr/>
            <p:nvPr/>
          </p:nvSpPr>
          <p:spPr>
            <a:xfrm>
              <a:off x="0"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17"/>
            <p:cNvSpPr txBox="1"/>
            <p:nvPr/>
          </p:nvSpPr>
          <p:spPr>
            <a:xfrm>
              <a:off x="104" y="0"/>
              <a:ext cx="1608" cy="28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200"/>
                <a:buFont typeface="Gill Sans"/>
                <a:buNone/>
              </a:pPr>
              <a:r>
                <a:rPr b="0" i="0" lang="en-US" sz="2200" u="none">
                  <a:solidFill>
                    <a:srgbClr val="FFFFFF"/>
                  </a:solidFill>
                  <a:latin typeface="Gill Sans"/>
                  <a:ea typeface="Gill Sans"/>
                  <a:cs typeface="Gill Sans"/>
                  <a:sym typeface="Gill Sans"/>
                </a:rPr>
                <a:t>Sprint planning</a:t>
              </a:r>
              <a:endParaRPr/>
            </a:p>
          </p:txBody>
        </p:sp>
        <p:sp>
          <p:nvSpPr>
            <p:cNvPr id="241" name="Google Shape;241;p17"/>
            <p:cNvSpPr txBox="1"/>
            <p:nvPr/>
          </p:nvSpPr>
          <p:spPr>
            <a:xfrm>
              <a:off x="40" y="336"/>
              <a:ext cx="2896" cy="1408"/>
            </a:xfrm>
            <a:prstGeom prst="rect">
              <a:avLst/>
            </a:prstGeom>
            <a:noFill/>
            <a:ln>
              <a:noFill/>
            </a:ln>
          </p:spPr>
          <p:txBody>
            <a:bodyPr anchorCtr="0" anchor="t" bIns="45700" lIns="45700" spcFirstLastPara="1" rIns="45700" wrap="square" tIns="45700">
              <a:noAutofit/>
            </a:bodyPr>
            <a:lstStyle/>
            <a:p>
              <a:pPr indent="-252411" lvl="0" marL="252411" marR="0" rtl="0" algn="l">
                <a:lnSpc>
                  <a:spcPct val="100000"/>
                </a:lnSpc>
                <a:spcBef>
                  <a:spcPts val="0"/>
                </a:spcBef>
                <a:spcAft>
                  <a:spcPts val="0"/>
                </a:spcAft>
                <a:buClr>
                  <a:srgbClr val="FFFFFF"/>
                </a:buClr>
                <a:buSzPts val="2625"/>
                <a:buFont typeface="Gill Sans"/>
                <a:buChar char="•"/>
              </a:pPr>
              <a:r>
                <a:rPr b="0" i="0" lang="en-US" sz="2100" u="none">
                  <a:solidFill>
                    <a:srgbClr val="FFFFFF"/>
                  </a:solidFill>
                  <a:latin typeface="Gill Sans"/>
                  <a:ea typeface="Gill Sans"/>
                  <a:cs typeface="Gill Sans"/>
                  <a:sym typeface="Gill Sans"/>
                </a:rPr>
                <a:t>Decide how to achieve sprint goal (design)</a:t>
              </a:r>
              <a:endParaRPr/>
            </a:p>
            <a:p>
              <a:pPr indent="-252411" lvl="0" marL="252411" marR="0" rtl="0" algn="l">
                <a:lnSpc>
                  <a:spcPct val="100000"/>
                </a:lnSpc>
                <a:spcBef>
                  <a:spcPts val="0"/>
                </a:spcBef>
                <a:spcAft>
                  <a:spcPts val="0"/>
                </a:spcAft>
                <a:buClr>
                  <a:srgbClr val="FFFFFF"/>
                </a:buClr>
                <a:buSzPts val="2625"/>
                <a:buFont typeface="Gill Sans"/>
                <a:buChar char="•"/>
              </a:pPr>
              <a:r>
                <a:rPr b="0" i="0" lang="en-US" sz="2100" u="none">
                  <a:solidFill>
                    <a:srgbClr val="FFFFFF"/>
                  </a:solidFill>
                  <a:latin typeface="Gill Sans"/>
                  <a:ea typeface="Gill Sans"/>
                  <a:cs typeface="Gill Sans"/>
                  <a:sym typeface="Gill Sans"/>
                </a:rPr>
                <a:t>Create sprint backlog (tasks) from product backlog items (user stories / features)</a:t>
              </a:r>
              <a:endParaRPr/>
            </a:p>
            <a:p>
              <a:pPr indent="-252411" lvl="0" marL="252411" marR="0" rtl="0" algn="l">
                <a:lnSpc>
                  <a:spcPct val="100000"/>
                </a:lnSpc>
                <a:spcBef>
                  <a:spcPts val="0"/>
                </a:spcBef>
                <a:spcAft>
                  <a:spcPts val="0"/>
                </a:spcAft>
                <a:buClr>
                  <a:srgbClr val="FFFFFF"/>
                </a:buClr>
                <a:buSzPts val="2625"/>
                <a:buFont typeface="Gill Sans"/>
                <a:buChar char="•"/>
              </a:pPr>
              <a:r>
                <a:rPr b="0" i="0" lang="en-US" sz="2100" u="none">
                  <a:solidFill>
                    <a:srgbClr val="FFFFFF"/>
                  </a:solidFill>
                  <a:latin typeface="Gill Sans"/>
                  <a:ea typeface="Gill Sans"/>
                  <a:cs typeface="Gill Sans"/>
                  <a:sym typeface="Gill Sans"/>
                </a:rPr>
                <a:t>Estimate sprint backlog in hours</a:t>
              </a:r>
              <a:endParaRPr/>
            </a:p>
          </p:txBody>
        </p:sp>
      </p:grpSp>
      <p:grpSp>
        <p:nvGrpSpPr>
          <p:cNvPr id="242" name="Google Shape;242;p17"/>
          <p:cNvGrpSpPr/>
          <p:nvPr/>
        </p:nvGrpSpPr>
        <p:grpSpPr>
          <a:xfrm>
            <a:off x="6640512" y="2251075"/>
            <a:ext cx="2274887" cy="1041400"/>
            <a:chOff x="0" y="0"/>
            <a:chExt cx="1592" cy="728"/>
          </a:xfrm>
        </p:grpSpPr>
        <p:cxnSp>
          <p:nvCxnSpPr>
            <p:cNvPr id="243" name="Google Shape;243;p17"/>
            <p:cNvCxnSpPr/>
            <p:nvPr/>
          </p:nvCxnSpPr>
          <p:spPr>
            <a:xfrm rot="10800000">
              <a:off x="0" y="363"/>
              <a:ext cx="520" cy="0"/>
            </a:xfrm>
            <a:prstGeom prst="straightConnector1">
              <a:avLst/>
            </a:prstGeom>
            <a:noFill/>
            <a:ln cap="flat" cmpd="sng" w="38100">
              <a:solidFill>
                <a:schemeClr val="dk1"/>
              </a:solidFill>
              <a:prstDash val="solid"/>
              <a:miter lim="800000"/>
              <a:headEnd len="med" w="med" type="stealth"/>
              <a:tailEnd len="med" w="med" type="none"/>
            </a:ln>
          </p:spPr>
        </p:cxnSp>
        <p:sp>
          <p:nvSpPr>
            <p:cNvPr id="244" name="Google Shape;244;p17"/>
            <p:cNvSpPr/>
            <p:nvPr/>
          </p:nvSpPr>
          <p:spPr>
            <a:xfrm>
              <a:off x="528" y="0"/>
              <a:ext cx="1064" cy="728"/>
            </a:xfrm>
            <a:prstGeom prst="roundRect">
              <a:avLst>
                <a:gd fmla="val 5696" name="adj"/>
              </a:avLst>
            </a:prstGeom>
            <a:blipFill rotWithShape="1">
              <a:blip r:embed="rId5">
                <a:alphaModFix/>
              </a:blip>
              <a:tile algn="tl" flip="none" tx="0" sx="100000" ty="0" sy="100000"/>
            </a:blipFill>
            <a:ln cap="flat" cmpd="sng" w="25400">
              <a:solidFill>
                <a:srgbClr val="910000"/>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2900"/>
                <a:buFont typeface="Gill Sans"/>
                <a:buNone/>
              </a:pPr>
              <a:r>
                <a:rPr b="0" i="0" lang="en-US" sz="2900" u="none">
                  <a:solidFill>
                    <a:srgbClr val="E3F0FF"/>
                  </a:solidFill>
                  <a:latin typeface="Gill Sans"/>
                  <a:ea typeface="Gill Sans"/>
                  <a:cs typeface="Gill Sans"/>
                  <a:sym typeface="Gill Sans"/>
                </a:rPr>
                <a:t>Sprint</a:t>
              </a:r>
              <a:endParaRPr/>
            </a:p>
            <a:p>
              <a:pPr indent="0" lvl="0" marL="0" marR="0" rtl="0" algn="ctr">
                <a:lnSpc>
                  <a:spcPct val="100000"/>
                </a:lnSpc>
                <a:spcBef>
                  <a:spcPts val="0"/>
                </a:spcBef>
                <a:spcAft>
                  <a:spcPts val="0"/>
                </a:spcAft>
                <a:buClr>
                  <a:srgbClr val="E3F0FF"/>
                </a:buClr>
                <a:buSzPts val="2900"/>
                <a:buFont typeface="Gill Sans"/>
                <a:buNone/>
              </a:pPr>
              <a:r>
                <a:rPr b="0" i="0" lang="en-US" sz="2900" u="none">
                  <a:solidFill>
                    <a:srgbClr val="E3F0FF"/>
                  </a:solidFill>
                  <a:latin typeface="Gill Sans"/>
                  <a:ea typeface="Gill Sans"/>
                  <a:cs typeface="Gill Sans"/>
                  <a:sym typeface="Gill Sans"/>
                </a:rPr>
                <a:t>goal</a:t>
              </a:r>
              <a:endParaRPr/>
            </a:p>
          </p:txBody>
        </p:sp>
      </p:grpSp>
      <p:cxnSp>
        <p:nvCxnSpPr>
          <p:cNvPr id="245" name="Google Shape;245;p17"/>
          <p:cNvCxnSpPr/>
          <p:nvPr/>
        </p:nvCxnSpPr>
        <p:spPr>
          <a:xfrm rot="10800000">
            <a:off x="1628775" y="1751012"/>
            <a:ext cx="588962" cy="0"/>
          </a:xfrm>
          <a:prstGeom prst="straightConnector1">
            <a:avLst/>
          </a:prstGeom>
          <a:noFill/>
          <a:ln cap="flat" cmpd="sng" w="38100">
            <a:solidFill>
              <a:schemeClr val="dk1"/>
            </a:solidFill>
            <a:prstDash val="solid"/>
            <a:miter lim="800000"/>
            <a:headEnd len="med" w="med" type="stealth"/>
            <a:tailEnd len="med" w="med" type="none"/>
          </a:ln>
        </p:spPr>
      </p:cxnSp>
      <p:grpSp>
        <p:nvGrpSpPr>
          <p:cNvPr id="246" name="Google Shape;246;p17"/>
          <p:cNvGrpSpPr/>
          <p:nvPr/>
        </p:nvGrpSpPr>
        <p:grpSpPr>
          <a:xfrm>
            <a:off x="6640512" y="4560887"/>
            <a:ext cx="2274887" cy="1039812"/>
            <a:chOff x="0" y="0"/>
            <a:chExt cx="1592" cy="728"/>
          </a:xfrm>
        </p:grpSpPr>
        <p:sp>
          <p:nvSpPr>
            <p:cNvPr id="247" name="Google Shape;247;p17"/>
            <p:cNvSpPr/>
            <p:nvPr/>
          </p:nvSpPr>
          <p:spPr>
            <a:xfrm>
              <a:off x="528" y="0"/>
              <a:ext cx="1064" cy="728"/>
            </a:xfrm>
            <a:prstGeom prst="roundRect">
              <a:avLst>
                <a:gd fmla="val 5696" name="adj"/>
              </a:avLst>
            </a:prstGeom>
            <a:blipFill rotWithShape="1">
              <a:blip r:embed="rId5">
                <a:alphaModFix/>
              </a:blip>
              <a:tile algn="tl" flip="none" tx="0" sx="100000" ty="0" sy="100000"/>
            </a:blipFill>
            <a:ln cap="flat" cmpd="sng" w="25400">
              <a:solidFill>
                <a:srgbClr val="910000"/>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2900"/>
                <a:buFont typeface="Gill Sans"/>
                <a:buNone/>
              </a:pPr>
              <a:r>
                <a:rPr b="0" i="0" lang="en-US" sz="2900" u="none">
                  <a:solidFill>
                    <a:srgbClr val="E3F0FF"/>
                  </a:solidFill>
                  <a:latin typeface="Gill Sans"/>
                  <a:ea typeface="Gill Sans"/>
                  <a:cs typeface="Gill Sans"/>
                  <a:sym typeface="Gill Sans"/>
                </a:rPr>
                <a:t>Sprint</a:t>
              </a:r>
              <a:endParaRPr/>
            </a:p>
            <a:p>
              <a:pPr indent="0" lvl="0" marL="0" marR="0" rtl="0" algn="ctr">
                <a:lnSpc>
                  <a:spcPct val="100000"/>
                </a:lnSpc>
                <a:spcBef>
                  <a:spcPts val="0"/>
                </a:spcBef>
                <a:spcAft>
                  <a:spcPts val="0"/>
                </a:spcAft>
                <a:buClr>
                  <a:srgbClr val="E3F0FF"/>
                </a:buClr>
                <a:buSzPts val="2900"/>
                <a:buFont typeface="Gill Sans"/>
                <a:buNone/>
              </a:pPr>
              <a:r>
                <a:rPr b="0" i="0" lang="en-US" sz="2900" u="none">
                  <a:solidFill>
                    <a:srgbClr val="E3F0FF"/>
                  </a:solidFill>
                  <a:latin typeface="Gill Sans"/>
                  <a:ea typeface="Gill Sans"/>
                  <a:cs typeface="Gill Sans"/>
                  <a:sym typeface="Gill Sans"/>
                </a:rPr>
                <a:t>backlog</a:t>
              </a:r>
              <a:endParaRPr/>
            </a:p>
          </p:txBody>
        </p:sp>
        <p:cxnSp>
          <p:nvCxnSpPr>
            <p:cNvPr id="248" name="Google Shape;248;p17"/>
            <p:cNvCxnSpPr/>
            <p:nvPr/>
          </p:nvCxnSpPr>
          <p:spPr>
            <a:xfrm rot="10800000">
              <a:off x="0" y="363"/>
              <a:ext cx="520" cy="0"/>
            </a:xfrm>
            <a:prstGeom prst="straightConnector1">
              <a:avLst/>
            </a:prstGeom>
            <a:noFill/>
            <a:ln cap="flat" cmpd="sng" w="38100">
              <a:solidFill>
                <a:schemeClr val="dk1"/>
              </a:solidFill>
              <a:prstDash val="solid"/>
              <a:miter lim="800000"/>
              <a:headEnd len="med" w="med" type="stealth"/>
              <a:tailEnd len="med" w="med" type="none"/>
            </a:ln>
          </p:spPr>
        </p:cxnSp>
      </p:grpSp>
      <p:sp>
        <p:nvSpPr>
          <p:cNvPr id="249" name="Google Shape;249;p17"/>
          <p:cNvSpPr/>
          <p:nvPr/>
        </p:nvSpPr>
        <p:spPr>
          <a:xfrm>
            <a:off x="263525" y="3475037"/>
            <a:ext cx="1371600" cy="914400"/>
          </a:xfrm>
          <a:prstGeom prst="roundRect">
            <a:avLst>
              <a:gd fmla="val 6480" name="adj"/>
            </a:avLst>
          </a:prstGeom>
          <a:blipFill rotWithShape="1">
            <a:blip r:embed="rId6">
              <a:alphaModFix/>
            </a:blip>
            <a:tile algn="tl" flip="none" tx="0" sx="100000" ty="0" sy="100000"/>
          </a:blipFill>
          <a:ln cap="flat" cmpd="sng" w="25400">
            <a:solidFill>
              <a:srgbClr val="7500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1800"/>
              <a:buFont typeface="Gill Sans"/>
              <a:buNone/>
            </a:pPr>
            <a:r>
              <a:rPr b="0" i="0" lang="en-US" sz="1800" u="none">
                <a:solidFill>
                  <a:srgbClr val="E3F0FF"/>
                </a:solidFill>
                <a:latin typeface="Gill Sans"/>
                <a:ea typeface="Gill Sans"/>
                <a:cs typeface="Gill Sans"/>
                <a:sym typeface="Gill Sans"/>
              </a:rPr>
              <a:t>Business conditions</a:t>
            </a:r>
            <a:endParaRPr/>
          </a:p>
        </p:txBody>
      </p:sp>
      <p:sp>
        <p:nvSpPr>
          <p:cNvPr id="250" name="Google Shape;250;p17"/>
          <p:cNvSpPr/>
          <p:nvPr/>
        </p:nvSpPr>
        <p:spPr>
          <a:xfrm>
            <a:off x="263525" y="1303337"/>
            <a:ext cx="1371600" cy="914400"/>
          </a:xfrm>
          <a:prstGeom prst="roundRect">
            <a:avLst>
              <a:gd fmla="val 6480" name="adj"/>
            </a:avLst>
          </a:prstGeom>
          <a:blipFill rotWithShape="1">
            <a:blip r:embed="rId6">
              <a:alphaModFix/>
            </a:blip>
            <a:tile algn="tl" flip="none" tx="0" sx="100000" ty="0" sy="100000"/>
          </a:blipFill>
          <a:ln cap="flat" cmpd="sng" w="25400">
            <a:solidFill>
              <a:srgbClr val="7500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1800"/>
              <a:buFont typeface="Gill Sans"/>
              <a:buNone/>
            </a:pPr>
            <a:r>
              <a:rPr b="0" i="0" lang="en-US" sz="1800" u="none">
                <a:solidFill>
                  <a:srgbClr val="E3F0FF"/>
                </a:solidFill>
                <a:latin typeface="Gill Sans"/>
                <a:ea typeface="Gill Sans"/>
                <a:cs typeface="Gill Sans"/>
                <a:sym typeface="Gill Sans"/>
              </a:rPr>
              <a:t>Team capacity</a:t>
            </a:r>
            <a:endParaRPr/>
          </a:p>
        </p:txBody>
      </p:sp>
      <p:sp>
        <p:nvSpPr>
          <p:cNvPr id="251" name="Google Shape;251;p17"/>
          <p:cNvSpPr/>
          <p:nvPr/>
        </p:nvSpPr>
        <p:spPr>
          <a:xfrm>
            <a:off x="263525" y="2389187"/>
            <a:ext cx="1371600" cy="914400"/>
          </a:xfrm>
          <a:prstGeom prst="roundRect">
            <a:avLst>
              <a:gd fmla="val 6480" name="adj"/>
            </a:avLst>
          </a:prstGeom>
          <a:blipFill rotWithShape="1">
            <a:blip r:embed="rId6">
              <a:alphaModFix/>
            </a:blip>
            <a:tile algn="tl" flip="none" tx="0" sx="100000" ty="0" sy="100000"/>
          </a:blipFill>
          <a:ln cap="flat" cmpd="sng" w="25400">
            <a:solidFill>
              <a:srgbClr val="7500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1800"/>
              <a:buFont typeface="Gill Sans"/>
              <a:buNone/>
            </a:pPr>
            <a:r>
              <a:rPr b="0" i="0" lang="en-US" sz="1800" u="none">
                <a:solidFill>
                  <a:srgbClr val="E3F0FF"/>
                </a:solidFill>
                <a:latin typeface="Gill Sans"/>
                <a:ea typeface="Gill Sans"/>
                <a:cs typeface="Gill Sans"/>
                <a:sym typeface="Gill Sans"/>
              </a:rPr>
              <a:t>Product backlog</a:t>
            </a:r>
            <a:endParaRPr/>
          </a:p>
        </p:txBody>
      </p:sp>
      <p:sp>
        <p:nvSpPr>
          <p:cNvPr id="252" name="Google Shape;252;p17"/>
          <p:cNvSpPr/>
          <p:nvPr/>
        </p:nvSpPr>
        <p:spPr>
          <a:xfrm>
            <a:off x="263525" y="5646737"/>
            <a:ext cx="1371600" cy="914400"/>
          </a:xfrm>
          <a:prstGeom prst="roundRect">
            <a:avLst>
              <a:gd fmla="val 6480" name="adj"/>
            </a:avLst>
          </a:prstGeom>
          <a:blipFill rotWithShape="1">
            <a:blip r:embed="rId6">
              <a:alphaModFix/>
            </a:blip>
            <a:tile algn="tl" flip="none" tx="0" sx="100000" ty="0" sy="100000"/>
          </a:blipFill>
          <a:ln cap="flat" cmpd="sng" w="25400">
            <a:solidFill>
              <a:srgbClr val="7500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1800"/>
              <a:buFont typeface="Gill Sans"/>
              <a:buNone/>
            </a:pPr>
            <a:r>
              <a:rPr b="0" i="0" lang="en-US" sz="1800" u="none">
                <a:solidFill>
                  <a:srgbClr val="E3F0FF"/>
                </a:solidFill>
                <a:latin typeface="Gill Sans"/>
                <a:ea typeface="Gill Sans"/>
                <a:cs typeface="Gill Sans"/>
                <a:sym typeface="Gill Sans"/>
              </a:rPr>
              <a:t>Technology</a:t>
            </a:r>
            <a:endParaRPr/>
          </a:p>
        </p:txBody>
      </p:sp>
      <p:sp>
        <p:nvSpPr>
          <p:cNvPr id="253" name="Google Shape;253;p17"/>
          <p:cNvSpPr/>
          <p:nvPr/>
        </p:nvSpPr>
        <p:spPr>
          <a:xfrm>
            <a:off x="263525" y="4560887"/>
            <a:ext cx="1371600" cy="914400"/>
          </a:xfrm>
          <a:prstGeom prst="roundRect">
            <a:avLst>
              <a:gd fmla="val 6480" name="adj"/>
            </a:avLst>
          </a:prstGeom>
          <a:blipFill rotWithShape="1">
            <a:blip r:embed="rId6">
              <a:alphaModFix/>
            </a:blip>
            <a:tile algn="tl" flip="none" tx="0" sx="100000" ty="0" sy="100000"/>
          </a:blipFill>
          <a:ln cap="flat" cmpd="sng" w="25400">
            <a:solidFill>
              <a:srgbClr val="7500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3F0FF"/>
              </a:buClr>
              <a:buSzPts val="1800"/>
              <a:buFont typeface="Gill Sans"/>
              <a:buNone/>
            </a:pPr>
            <a:r>
              <a:rPr b="0" i="0" lang="en-US" sz="1800" u="none">
                <a:solidFill>
                  <a:srgbClr val="E3F0FF"/>
                </a:solidFill>
                <a:latin typeface="Gill Sans"/>
                <a:ea typeface="Gill Sans"/>
                <a:cs typeface="Gill Sans"/>
                <a:sym typeface="Gill Sans"/>
              </a:rPr>
              <a:t>Current product</a:t>
            </a:r>
            <a:endParaRPr/>
          </a:p>
        </p:txBody>
      </p:sp>
      <p:cxnSp>
        <p:nvCxnSpPr>
          <p:cNvPr id="254" name="Google Shape;254;p17"/>
          <p:cNvCxnSpPr/>
          <p:nvPr/>
        </p:nvCxnSpPr>
        <p:spPr>
          <a:xfrm rot="10800000">
            <a:off x="1628775" y="2836862"/>
            <a:ext cx="588962" cy="0"/>
          </a:xfrm>
          <a:prstGeom prst="straightConnector1">
            <a:avLst/>
          </a:prstGeom>
          <a:noFill/>
          <a:ln cap="flat" cmpd="sng" w="38100">
            <a:solidFill>
              <a:schemeClr val="dk1"/>
            </a:solidFill>
            <a:prstDash val="solid"/>
            <a:miter lim="800000"/>
            <a:headEnd len="med" w="med" type="stealth"/>
            <a:tailEnd len="med" w="med" type="none"/>
          </a:ln>
        </p:spPr>
      </p:cxnSp>
      <p:cxnSp>
        <p:nvCxnSpPr>
          <p:cNvPr id="255" name="Google Shape;255;p17"/>
          <p:cNvCxnSpPr/>
          <p:nvPr/>
        </p:nvCxnSpPr>
        <p:spPr>
          <a:xfrm rot="10800000">
            <a:off x="1628775" y="3922712"/>
            <a:ext cx="588962" cy="0"/>
          </a:xfrm>
          <a:prstGeom prst="straightConnector1">
            <a:avLst/>
          </a:prstGeom>
          <a:noFill/>
          <a:ln cap="flat" cmpd="sng" w="38100">
            <a:solidFill>
              <a:schemeClr val="dk1"/>
            </a:solidFill>
            <a:prstDash val="solid"/>
            <a:miter lim="800000"/>
            <a:headEnd len="med" w="med" type="stealth"/>
            <a:tailEnd len="med" w="med" type="none"/>
          </a:ln>
        </p:spPr>
      </p:cxnSp>
      <p:cxnSp>
        <p:nvCxnSpPr>
          <p:cNvPr id="256" name="Google Shape;256;p17"/>
          <p:cNvCxnSpPr/>
          <p:nvPr/>
        </p:nvCxnSpPr>
        <p:spPr>
          <a:xfrm rot="10800000">
            <a:off x="1628775" y="5008562"/>
            <a:ext cx="588962" cy="0"/>
          </a:xfrm>
          <a:prstGeom prst="straightConnector1">
            <a:avLst/>
          </a:prstGeom>
          <a:noFill/>
          <a:ln cap="flat" cmpd="sng" w="38100">
            <a:solidFill>
              <a:schemeClr val="dk1"/>
            </a:solidFill>
            <a:prstDash val="solid"/>
            <a:miter lim="800000"/>
            <a:headEnd len="med" w="med" type="stealth"/>
            <a:tailEnd len="med" w="med" type="none"/>
          </a:ln>
        </p:spPr>
      </p:cxnSp>
      <p:cxnSp>
        <p:nvCxnSpPr>
          <p:cNvPr id="257" name="Google Shape;257;p17"/>
          <p:cNvCxnSpPr/>
          <p:nvPr/>
        </p:nvCxnSpPr>
        <p:spPr>
          <a:xfrm rot="10800000">
            <a:off x="1628775" y="6094412"/>
            <a:ext cx="588962" cy="0"/>
          </a:xfrm>
          <a:prstGeom prst="straightConnector1">
            <a:avLst/>
          </a:prstGeom>
          <a:noFill/>
          <a:ln cap="flat" cmpd="sng" w="38100">
            <a:solidFill>
              <a:schemeClr val="dk1"/>
            </a:solidFill>
            <a:prstDash val="solid"/>
            <a:miter lim="800000"/>
            <a:headEnd len="med" w="med" type="stealth"/>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18"/>
          <p:cNvSpPr txBox="1"/>
          <p:nvPr>
            <p:ph idx="4294967295" type="title"/>
          </p:nvPr>
        </p:nvSpPr>
        <p:spPr>
          <a:xfrm>
            <a:off x="457200" y="0"/>
            <a:ext cx="8229600" cy="11430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Daily Scrum Meeting</a:t>
            </a:r>
            <a:endParaRPr/>
          </a:p>
        </p:txBody>
      </p:sp>
      <p:sp>
        <p:nvSpPr>
          <p:cNvPr id="264" name="Google Shape;264;p18"/>
          <p:cNvSpPr txBox="1"/>
          <p:nvPr>
            <p:ph idx="4294967295" type="body"/>
          </p:nvPr>
        </p:nvSpPr>
        <p:spPr>
          <a:xfrm>
            <a:off x="152400" y="1439862"/>
            <a:ext cx="8839200" cy="4926012"/>
          </a:xfrm>
          <a:prstGeom prst="rect">
            <a:avLst/>
          </a:prstGeom>
          <a:noFill/>
          <a:ln>
            <a:noFill/>
          </a:ln>
        </p:spPr>
        <p:txBody>
          <a:bodyPr anchorCtr="0" anchor="t" bIns="34275" lIns="34275" spcFirstLastPara="1" rIns="34275" wrap="square" tIns="34275">
            <a:noAutofit/>
          </a:bodyPr>
          <a:lstStyle/>
          <a:p>
            <a:pPr indent="-444500" lvl="0" marL="6985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Parameters</a:t>
            </a:r>
            <a:endParaRPr/>
          </a:p>
          <a:p>
            <a:pPr indent="-444500" lvl="1" marL="10414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Daily, ~15 minutes, Stand-up</a:t>
            </a:r>
            <a:endParaRPr/>
          </a:p>
          <a:p>
            <a:pPr indent="-444500" lvl="1" marL="10414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Anyone late pays a $1 fee</a:t>
            </a:r>
            <a:endParaRPr/>
          </a:p>
          <a:p>
            <a:pPr indent="-368300" lvl="1" marL="1041400"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444500" lvl="0" marL="69850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Not for problem solving</a:t>
            </a:r>
            <a:endParaRPr/>
          </a:p>
          <a:p>
            <a:pPr indent="-444500" lvl="1" marL="10414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Whole world is invited</a:t>
            </a:r>
            <a:endParaRPr/>
          </a:p>
          <a:p>
            <a:pPr indent="-444500" lvl="1" marL="10414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Only team members, Scrum Master, product owner, can talk</a:t>
            </a:r>
            <a:endParaRPr b="0" i="0" sz="1200" u="none" cap="none" strike="noStrike">
              <a:solidFill>
                <a:schemeClr val="dk1"/>
              </a:solidFill>
              <a:latin typeface="Tahoma"/>
              <a:ea typeface="Tahoma"/>
              <a:cs typeface="Tahoma"/>
              <a:sym typeface="Tahoma"/>
            </a:endParaRPr>
          </a:p>
          <a:p>
            <a:pPr indent="-444500" lvl="1" marL="10414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Helps avoid other unnecessary meetings</a:t>
            </a:r>
            <a:endParaRPr/>
          </a:p>
          <a:p>
            <a:pPr indent="-368300" lvl="1" marL="1041400"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444500" lvl="0" marL="698500" marR="0" rtl="0" algn="l">
              <a:lnSpc>
                <a:spcPct val="100000"/>
              </a:lnSpc>
              <a:spcBef>
                <a:spcPts val="44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Three questions answered by each team member:</a:t>
            </a:r>
            <a:endParaRPr/>
          </a:p>
          <a:p>
            <a:pPr indent="-444500" lvl="1" marL="1041400" marR="0" rtl="0" algn="l">
              <a:lnSpc>
                <a:spcPct val="100000"/>
              </a:lnSpc>
              <a:spcBef>
                <a:spcPts val="400"/>
              </a:spcBef>
              <a:spcAft>
                <a:spcPts val="0"/>
              </a:spcAft>
              <a:buClr>
                <a:schemeClr val="dk1"/>
              </a:buClr>
              <a:buSzPts val="2000"/>
              <a:buFont typeface="Noto Sans Symbols"/>
              <a:buAutoNum type="arabicPeriod"/>
            </a:pPr>
            <a:r>
              <a:rPr b="0" i="0" lang="en-US" sz="2000" u="none" cap="none" strike="noStrike">
                <a:solidFill>
                  <a:schemeClr val="dk1"/>
                </a:solidFill>
                <a:latin typeface="Tahoma"/>
                <a:ea typeface="Tahoma"/>
                <a:cs typeface="Tahoma"/>
                <a:sym typeface="Tahoma"/>
              </a:rPr>
              <a:t>What did you do yesterday?</a:t>
            </a:r>
            <a:endParaRPr/>
          </a:p>
          <a:p>
            <a:pPr indent="-444500" lvl="1" marL="1041400" marR="0" rtl="0" algn="l">
              <a:lnSpc>
                <a:spcPct val="100000"/>
              </a:lnSpc>
              <a:spcBef>
                <a:spcPts val="400"/>
              </a:spcBef>
              <a:spcAft>
                <a:spcPts val="0"/>
              </a:spcAft>
              <a:buClr>
                <a:schemeClr val="dk1"/>
              </a:buClr>
              <a:buSzPts val="2000"/>
              <a:buFont typeface="Noto Sans Symbols"/>
              <a:buAutoNum type="arabicPeriod"/>
            </a:pPr>
            <a:r>
              <a:rPr b="0" i="0" lang="en-US" sz="2000" u="none" cap="none" strike="noStrike">
                <a:solidFill>
                  <a:schemeClr val="dk1"/>
                </a:solidFill>
                <a:latin typeface="Tahoma"/>
                <a:ea typeface="Tahoma"/>
                <a:cs typeface="Tahoma"/>
                <a:sym typeface="Tahoma"/>
              </a:rPr>
              <a:t>What will you do today?</a:t>
            </a:r>
            <a:endParaRPr/>
          </a:p>
          <a:p>
            <a:pPr indent="-444500" lvl="1" marL="1041400" marR="0" rtl="0" algn="l">
              <a:lnSpc>
                <a:spcPct val="100000"/>
              </a:lnSpc>
              <a:spcBef>
                <a:spcPts val="400"/>
              </a:spcBef>
              <a:spcAft>
                <a:spcPts val="0"/>
              </a:spcAft>
              <a:buClr>
                <a:schemeClr val="dk1"/>
              </a:buClr>
              <a:buSzPts val="2000"/>
              <a:buFont typeface="Noto Sans Symbols"/>
              <a:buAutoNum type="arabicPeriod"/>
            </a:pPr>
            <a:r>
              <a:rPr b="0" i="0" lang="en-US" sz="2000" u="none" cap="none" strike="noStrike">
                <a:solidFill>
                  <a:schemeClr val="dk1"/>
                </a:solidFill>
                <a:latin typeface="Tahoma"/>
                <a:ea typeface="Tahoma"/>
                <a:cs typeface="Tahoma"/>
                <a:sym typeface="Tahoma"/>
              </a:rPr>
              <a:t>What obstacles are in your way? </a:t>
            </a:r>
            <a:endParaRPr/>
          </a:p>
        </p:txBody>
      </p:sp>
      <p:pic>
        <p:nvPicPr>
          <p:cNvPr id="265" name="Google Shape;265;p18"/>
          <p:cNvPicPr preferRelativeResize="0"/>
          <p:nvPr/>
        </p:nvPicPr>
        <p:blipFill rotWithShape="1">
          <a:blip r:embed="rId3">
            <a:alphaModFix/>
          </a:blip>
          <a:srcRect b="0" l="0" r="0" t="0"/>
          <a:stretch/>
        </p:blipFill>
        <p:spPr>
          <a:xfrm>
            <a:off x="6477000" y="1247775"/>
            <a:ext cx="2514600" cy="1884362"/>
          </a:xfrm>
          <a:prstGeom prst="rect">
            <a:avLst/>
          </a:prstGeom>
          <a:noFill/>
          <a:ln>
            <a:noFill/>
          </a:ln>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Scrum's Artifacts</a:t>
            </a:r>
            <a:endParaRPr/>
          </a:p>
        </p:txBody>
      </p:sp>
      <p:sp>
        <p:nvSpPr>
          <p:cNvPr id="271" name="Google Shape;271;p19"/>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Scrum has remarkably few artifacts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Product Backlog</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Sprint Backlog</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Burndown Charts</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Can be managed using just an Excel spreadsheet</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More advanced / complicated tools exist:</a:t>
            </a:r>
            <a:endParaRPr/>
          </a:p>
          <a:p>
            <a:pPr indent="-174625" lvl="2" marL="9144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Expensive</a:t>
            </a:r>
            <a:endParaRPr/>
          </a:p>
          <a:p>
            <a:pPr indent="-174625" lvl="2" marL="9144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Web-based – no good for Scrum Master/project manager who travels</a:t>
            </a:r>
            <a:endParaRPr/>
          </a:p>
          <a:p>
            <a:pPr indent="-174625" lvl="2" marL="9144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Still under development</a:t>
            </a:r>
            <a:endParaRPr/>
          </a:p>
          <a:p>
            <a:pPr indent="-104775" lvl="0" marL="231775"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0"/>
          <p:cNvSpPr txBox="1"/>
          <p:nvPr>
            <p:ph idx="4294967295"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Product Backlog</a:t>
            </a:r>
            <a:endParaRPr/>
          </a:p>
        </p:txBody>
      </p:sp>
      <p:sp>
        <p:nvSpPr>
          <p:cNvPr id="277" name="Google Shape;277;p20"/>
          <p:cNvSpPr txBox="1"/>
          <p:nvPr>
            <p:ph idx="4294967295" type="body"/>
          </p:nvPr>
        </p:nvSpPr>
        <p:spPr>
          <a:xfrm>
            <a:off x="4724400" y="1295400"/>
            <a:ext cx="4419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The requirements</a:t>
            </a:r>
            <a:endParaRPr/>
          </a:p>
          <a:p>
            <a:pPr indent="-231775" lvl="0" marL="231775" marR="0" rtl="0" algn="l">
              <a:lnSpc>
                <a:spcPct val="100000"/>
              </a:lnSpc>
              <a:spcBef>
                <a:spcPts val="20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list of all desired work on project</a:t>
            </a:r>
            <a:endParaRPr/>
          </a:p>
          <a:p>
            <a:pPr indent="-231775" lvl="0" marL="231775" marR="0" rtl="0" algn="l">
              <a:lnSpc>
                <a:spcPct val="100000"/>
              </a:lnSpc>
              <a:spcBef>
                <a:spcPts val="20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Ideally expressed as a list of user stories along with "story points", such that each item has value to users or customers of the product </a:t>
            </a:r>
            <a:endParaRPr/>
          </a:p>
          <a:p>
            <a:pPr indent="-231775" lvl="0" marL="231775" marR="0" rtl="0" algn="l">
              <a:lnSpc>
                <a:spcPct val="100000"/>
              </a:lnSpc>
              <a:spcBef>
                <a:spcPts val="20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Prioritized by the product owner</a:t>
            </a:r>
            <a:endParaRPr/>
          </a:p>
          <a:p>
            <a:pPr indent="-231775" lvl="0" marL="231775" marR="0" rtl="0" algn="l">
              <a:lnSpc>
                <a:spcPct val="100000"/>
              </a:lnSpc>
              <a:spcBef>
                <a:spcPts val="20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Reprioritized at start of each sprint</a:t>
            </a:r>
            <a:endParaRPr/>
          </a:p>
        </p:txBody>
      </p:sp>
      <p:pic>
        <p:nvPicPr>
          <p:cNvPr id="278" name="Google Shape;278;p20"/>
          <p:cNvPicPr preferRelativeResize="0"/>
          <p:nvPr/>
        </p:nvPicPr>
        <p:blipFill rotWithShape="1">
          <a:blip r:embed="rId3">
            <a:alphaModFix/>
          </a:blip>
          <a:srcRect b="6538" l="0" r="0" t="0"/>
          <a:stretch/>
        </p:blipFill>
        <p:spPr>
          <a:xfrm>
            <a:off x="217487" y="1676400"/>
            <a:ext cx="4046537" cy="1565275"/>
          </a:xfrm>
          <a:prstGeom prst="rect">
            <a:avLst/>
          </a:prstGeom>
          <a:noFill/>
          <a:ln>
            <a:noFill/>
          </a:ln>
        </p:spPr>
      </p:pic>
      <p:sp>
        <p:nvSpPr>
          <p:cNvPr id="279" name="Google Shape;279;p20"/>
          <p:cNvSpPr txBox="1"/>
          <p:nvPr/>
        </p:nvSpPr>
        <p:spPr>
          <a:xfrm>
            <a:off x="1428750" y="4037012"/>
            <a:ext cx="2525712" cy="914400"/>
          </a:xfrm>
          <a:prstGeom prst="rect">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Gill Sans"/>
              <a:buNone/>
            </a:pPr>
            <a:r>
              <a:rPr b="0" i="0" lang="en-US" sz="2400" u="none">
                <a:solidFill>
                  <a:schemeClr val="dk1"/>
                </a:solidFill>
                <a:latin typeface="Gill Sans"/>
                <a:ea typeface="Gill Sans"/>
                <a:cs typeface="Gill Sans"/>
                <a:sym typeface="Gill Sans"/>
              </a:rPr>
              <a:t>This is the</a:t>
            </a:r>
            <a:br>
              <a:rPr b="0" i="0" lang="en-US" sz="2400" u="none">
                <a:solidFill>
                  <a:schemeClr val="dk1"/>
                </a:solidFill>
                <a:latin typeface="Gill Sans"/>
                <a:ea typeface="Gill Sans"/>
                <a:cs typeface="Gill Sans"/>
                <a:sym typeface="Gill Sans"/>
              </a:rPr>
            </a:br>
            <a:r>
              <a:rPr b="0" i="0" lang="en-US" sz="2400" u="none">
                <a:solidFill>
                  <a:schemeClr val="dk1"/>
                </a:solidFill>
                <a:latin typeface="Gill Sans"/>
                <a:ea typeface="Gill Sans"/>
                <a:cs typeface="Gill Sans"/>
                <a:sym typeface="Gill Sans"/>
              </a:rPr>
              <a:t>product backlog</a:t>
            </a:r>
            <a:endParaRPr/>
          </a:p>
        </p:txBody>
      </p:sp>
      <p:cxnSp>
        <p:nvCxnSpPr>
          <p:cNvPr id="280" name="Google Shape;280;p20"/>
          <p:cNvCxnSpPr/>
          <p:nvPr/>
        </p:nvCxnSpPr>
        <p:spPr>
          <a:xfrm>
            <a:off x="982662" y="2824162"/>
            <a:ext cx="387350" cy="1371600"/>
          </a:xfrm>
          <a:prstGeom prst="straightConnector1">
            <a:avLst/>
          </a:prstGeom>
          <a:noFill/>
          <a:ln cap="flat" cmpd="sng" w="38100">
            <a:solidFill>
              <a:srgbClr val="033F7F"/>
            </a:solidFill>
            <a:prstDash val="solid"/>
            <a:miter lim="800000"/>
            <a:headEnd len="med" w="med" type="stealth"/>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User Stories</a:t>
            </a:r>
            <a:endParaRPr/>
          </a:p>
        </p:txBody>
      </p:sp>
      <p:sp>
        <p:nvSpPr>
          <p:cNvPr id="286" name="Google Shape;286;p2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Instead of Use Cases, Agile project owners do "user stories"</a:t>
            </a:r>
            <a:endParaRPr/>
          </a:p>
          <a:p>
            <a:pPr indent="-279400" lvl="1" marL="625475" marR="0" rtl="0" algn="l">
              <a:lnSpc>
                <a:spcPct val="100000"/>
              </a:lnSpc>
              <a:spcBef>
                <a:spcPts val="440"/>
              </a:spcBef>
              <a:spcAft>
                <a:spcPts val="0"/>
              </a:spcAft>
              <a:buClr>
                <a:schemeClr val="dk1"/>
              </a:buClr>
              <a:buSzPts val="2200"/>
              <a:buFont typeface="Tahoma"/>
              <a:buChar char="–"/>
            </a:pPr>
            <a:r>
              <a:rPr b="1" i="0" lang="en-US" sz="2200" u="none" cap="none" strike="noStrike">
                <a:solidFill>
                  <a:schemeClr val="dk1"/>
                </a:solidFill>
                <a:latin typeface="Tahoma"/>
                <a:ea typeface="Tahoma"/>
                <a:cs typeface="Tahoma"/>
                <a:sym typeface="Tahoma"/>
              </a:rPr>
              <a:t>Who </a:t>
            </a:r>
            <a:r>
              <a:rPr b="0" i="0" lang="en-US" sz="2200" u="none" cap="none" strike="noStrike">
                <a:solidFill>
                  <a:schemeClr val="dk1"/>
                </a:solidFill>
                <a:latin typeface="Tahoma"/>
                <a:ea typeface="Tahoma"/>
                <a:cs typeface="Tahoma"/>
                <a:sym typeface="Tahoma"/>
              </a:rPr>
              <a:t>(user role) – Is this a customer, employee, admin, etc.?</a:t>
            </a:r>
            <a:endParaRPr/>
          </a:p>
          <a:p>
            <a:pPr indent="-279400" lvl="1" marL="625475" marR="0" rtl="0" algn="l">
              <a:lnSpc>
                <a:spcPct val="100000"/>
              </a:lnSpc>
              <a:spcBef>
                <a:spcPts val="440"/>
              </a:spcBef>
              <a:spcAft>
                <a:spcPts val="0"/>
              </a:spcAft>
              <a:buClr>
                <a:schemeClr val="dk1"/>
              </a:buClr>
              <a:buSzPts val="2200"/>
              <a:buFont typeface="Tahoma"/>
              <a:buChar char="–"/>
            </a:pPr>
            <a:r>
              <a:rPr b="1" i="0" lang="en-US" sz="2200" u="none" cap="none" strike="noStrike">
                <a:solidFill>
                  <a:schemeClr val="dk1"/>
                </a:solidFill>
                <a:latin typeface="Tahoma"/>
                <a:ea typeface="Tahoma"/>
                <a:cs typeface="Tahoma"/>
                <a:sym typeface="Tahoma"/>
              </a:rPr>
              <a:t>What</a:t>
            </a:r>
            <a:r>
              <a:rPr b="0" i="0" lang="en-US" sz="2200" u="none" cap="none" strike="noStrike">
                <a:solidFill>
                  <a:schemeClr val="dk1"/>
                </a:solidFill>
                <a:latin typeface="Tahoma"/>
                <a:ea typeface="Tahoma"/>
                <a:cs typeface="Tahoma"/>
                <a:sym typeface="Tahoma"/>
              </a:rPr>
              <a:t> (goal) – What functionality must be achieved/developed? </a:t>
            </a:r>
            <a:endParaRPr/>
          </a:p>
          <a:p>
            <a:pPr indent="-279400" lvl="1" marL="625475" marR="0" rtl="0" algn="l">
              <a:lnSpc>
                <a:spcPct val="100000"/>
              </a:lnSpc>
              <a:spcBef>
                <a:spcPts val="440"/>
              </a:spcBef>
              <a:spcAft>
                <a:spcPts val="0"/>
              </a:spcAft>
              <a:buClr>
                <a:schemeClr val="dk1"/>
              </a:buClr>
              <a:buSzPts val="2200"/>
              <a:buFont typeface="Tahoma"/>
              <a:buChar char="–"/>
            </a:pPr>
            <a:r>
              <a:rPr b="1" i="0" lang="en-US" sz="2200" u="none" cap="none" strike="noStrike">
                <a:solidFill>
                  <a:schemeClr val="dk1"/>
                </a:solidFill>
                <a:latin typeface="Tahoma"/>
                <a:ea typeface="Tahoma"/>
                <a:cs typeface="Tahoma"/>
                <a:sym typeface="Tahoma"/>
              </a:rPr>
              <a:t>Why</a:t>
            </a:r>
            <a:r>
              <a:rPr b="0" i="0" lang="en-US" sz="2200" u="none" cap="none" strike="noStrike">
                <a:solidFill>
                  <a:schemeClr val="dk1"/>
                </a:solidFill>
                <a:latin typeface="Tahoma"/>
                <a:ea typeface="Tahoma"/>
                <a:cs typeface="Tahoma"/>
                <a:sym typeface="Tahoma"/>
              </a:rPr>
              <a:t> (reason) – Why does user want to accomplish this goal?</a:t>
            </a:r>
            <a:endParaRPr/>
          </a:p>
          <a:p>
            <a:pPr indent="-231775" lvl="0" marL="231775" marR="0"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231775" lvl="0" marL="231775" marR="0" rtl="0" algn="ctr">
              <a:lnSpc>
                <a:spcPct val="10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As a </a:t>
            </a:r>
            <a:r>
              <a:rPr b="0" i="0" lang="en-US" sz="2400" u="none">
                <a:solidFill>
                  <a:srgbClr val="800000"/>
                </a:solidFill>
                <a:latin typeface="Tahoma"/>
                <a:ea typeface="Tahoma"/>
                <a:cs typeface="Tahoma"/>
                <a:sym typeface="Tahoma"/>
              </a:rPr>
              <a:t>[user role]</a:t>
            </a:r>
            <a:r>
              <a:rPr b="0" i="0" lang="en-US" sz="2400" u="none">
                <a:solidFill>
                  <a:schemeClr val="dk1"/>
                </a:solidFill>
                <a:latin typeface="Tahoma"/>
                <a:ea typeface="Tahoma"/>
                <a:cs typeface="Tahoma"/>
                <a:sym typeface="Tahoma"/>
              </a:rPr>
              <a:t>, I want to </a:t>
            </a:r>
            <a:r>
              <a:rPr b="0" i="0" lang="en-US" sz="2400" u="none">
                <a:solidFill>
                  <a:srgbClr val="800000"/>
                </a:solidFill>
                <a:latin typeface="Tahoma"/>
                <a:ea typeface="Tahoma"/>
                <a:cs typeface="Tahoma"/>
                <a:sym typeface="Tahoma"/>
              </a:rPr>
              <a:t>[goal]</a:t>
            </a:r>
            <a:r>
              <a:rPr b="0" i="0" lang="en-US" sz="2400" u="none">
                <a:solidFill>
                  <a:schemeClr val="dk1"/>
                </a:solidFill>
                <a:latin typeface="Tahoma"/>
                <a:ea typeface="Tahoma"/>
                <a:cs typeface="Tahoma"/>
                <a:sym typeface="Tahoma"/>
              </a:rPr>
              <a:t>, so I can </a:t>
            </a:r>
            <a:r>
              <a:rPr b="0" i="0" lang="en-US" sz="2400" u="none">
                <a:solidFill>
                  <a:srgbClr val="800000"/>
                </a:solidFill>
                <a:latin typeface="Tahoma"/>
                <a:ea typeface="Tahoma"/>
                <a:cs typeface="Tahoma"/>
                <a:sym typeface="Tahoma"/>
              </a:rPr>
              <a:t>[reason]</a:t>
            </a:r>
            <a:r>
              <a:rPr b="0" i="0" lang="en-US" sz="2400" u="none">
                <a:solidFill>
                  <a:schemeClr val="dk1"/>
                </a:solidFill>
                <a:latin typeface="Tahoma"/>
                <a:ea typeface="Tahoma"/>
                <a:cs typeface="Tahoma"/>
                <a:sym typeface="Tahoma"/>
              </a:rPr>
              <a:t>.</a:t>
            </a:r>
            <a:endParaRPr/>
          </a:p>
          <a:p>
            <a:pPr indent="-231775" lvl="0" marL="231775"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Example: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 a user, I want to log in, so I can access subscriber content."</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story points</a:t>
            </a:r>
            <a:r>
              <a:rPr b="0" i="0" lang="en-US" sz="2400" u="none">
                <a:solidFill>
                  <a:schemeClr val="dk1"/>
                </a:solidFill>
                <a:latin typeface="Tahoma"/>
                <a:ea typeface="Tahoma"/>
                <a:cs typeface="Tahoma"/>
                <a:sym typeface="Tahoma"/>
              </a:rPr>
              <a:t>: Rating of effort needed to implement this story</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common scales: 1-10, shirt sizes (XS, S, M, L, XL),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2"/>
          <p:cNvSpPr txBox="1"/>
          <p:nvPr>
            <p:ph idx="4294967295" type="title"/>
          </p:nvPr>
        </p:nvSpPr>
        <p:spPr>
          <a:xfrm>
            <a:off x="457200" y="0"/>
            <a:ext cx="8229600" cy="11430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Sample Product Backlog</a:t>
            </a:r>
            <a:endParaRPr/>
          </a:p>
        </p:txBody>
      </p:sp>
      <p:graphicFrame>
        <p:nvGraphicFramePr>
          <p:cNvPr id="293" name="Google Shape;293;p22"/>
          <p:cNvGraphicFramePr/>
          <p:nvPr/>
        </p:nvGraphicFramePr>
        <p:xfrm>
          <a:off x="682625" y="1219200"/>
          <a:ext cx="3000000" cy="3000000"/>
        </p:xfrm>
        <a:graphic>
          <a:graphicData uri="http://schemas.openxmlformats.org/drawingml/2006/table">
            <a:tbl>
              <a:tblPr>
                <a:noFill/>
                <a:tableStyleId>{B6948F6F-4AAD-4A1D-86AC-A728890D0740}</a:tableStyleId>
              </a:tblPr>
              <a:tblGrid>
                <a:gridCol w="6653200"/>
                <a:gridCol w="2209800"/>
              </a:tblGrid>
              <a:tr h="847725">
                <a:tc>
                  <a:txBody>
                    <a:bodyPr/>
                    <a:lstStyle/>
                    <a:p>
                      <a:pPr indent="0" lvl="0" marL="0" marR="0" rtl="0" algn="ctr">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Backlog item</a:t>
                      </a:r>
                      <a:endParaRPr/>
                    </a:p>
                  </a:txBody>
                  <a:tcPr marT="34300" marB="34300" marR="34300" marL="34300" anchor="ctr">
                    <a:lnL cap="flat" cmpd="sng" w="25400">
                      <a:solidFill>
                        <a:srgbClr val="003C83"/>
                      </a:solidFill>
                      <a:prstDash val="solid"/>
                      <a:round/>
                      <a:headEnd len="sm" w="sm" type="none"/>
                      <a:tailEnd len="sm" w="sm" type="none"/>
                    </a:lnL>
                    <a:lnR cap="flat" cmpd="sng" w="25400">
                      <a:solidFill>
                        <a:srgbClr val="003C83"/>
                      </a:solidFill>
                      <a:prstDash val="solid"/>
                      <a:round/>
                      <a:headEnd len="sm" w="sm" type="none"/>
                      <a:tailEnd len="sm" w="sm" type="none"/>
                    </a:lnR>
                    <a:lnT cap="flat" cmpd="sng" w="25400">
                      <a:solidFill>
                        <a:srgbClr val="003C83"/>
                      </a:solidFill>
                      <a:prstDash val="solid"/>
                      <a:round/>
                      <a:headEnd len="sm" w="sm" type="none"/>
                      <a:tailEnd len="sm" w="sm" type="none"/>
                    </a:lnT>
                    <a:lnB cap="flat" cmpd="sng" w="25400">
                      <a:solidFill>
                        <a:srgbClr val="003C83"/>
                      </a:solidFill>
                      <a:prstDash val="solid"/>
                      <a:round/>
                      <a:headEnd len="sm" w="sm" type="none"/>
                      <a:tailEnd len="sm" w="sm" type="none"/>
                    </a:lnB>
                    <a:solidFill>
                      <a:srgbClr val="3C88DC"/>
                    </a:solidFill>
                  </a:tcPr>
                </a:tc>
                <a:tc>
                  <a:txBody>
                    <a:bodyPr/>
                    <a:lstStyle/>
                    <a:p>
                      <a:pPr indent="0" lvl="0" marL="0" marR="0" rtl="0" algn="ctr">
                        <a:lnSpc>
                          <a:spcPct val="100000"/>
                        </a:lnSpc>
                        <a:spcBef>
                          <a:spcPts val="0"/>
                        </a:spcBef>
                        <a:spcAft>
                          <a:spcPts val="0"/>
                        </a:spcAft>
                        <a:buClr>
                          <a:srgbClr val="FFFFFF"/>
                        </a:buClr>
                        <a:buSzPts val="2400"/>
                        <a:buFont typeface="Tahoma"/>
                        <a:buNone/>
                      </a:pPr>
                      <a:r>
                        <a:rPr b="0" i="0" lang="en-US" sz="2400" u="none" cap="none" strike="noStrike">
                          <a:solidFill>
                            <a:srgbClr val="FFFFFF"/>
                          </a:solidFill>
                          <a:latin typeface="Tahoma"/>
                          <a:ea typeface="Tahoma"/>
                          <a:cs typeface="Tahoma"/>
                          <a:sym typeface="Tahoma"/>
                        </a:rPr>
                        <a:t>Estimate</a:t>
                      </a:r>
                      <a:endParaRPr/>
                    </a:p>
                  </a:txBody>
                  <a:tcPr marT="34300" marB="34300" marR="34300" marL="34300" anchor="ctr">
                    <a:lnL cap="flat" cmpd="sng" w="25400">
                      <a:solidFill>
                        <a:srgbClr val="003C83"/>
                      </a:solidFill>
                      <a:prstDash val="solid"/>
                      <a:round/>
                      <a:headEnd len="sm" w="sm" type="none"/>
                      <a:tailEnd len="sm" w="sm" type="none"/>
                    </a:lnL>
                    <a:lnR cap="flat" cmpd="sng" w="25400">
                      <a:solidFill>
                        <a:srgbClr val="003C83"/>
                      </a:solidFill>
                      <a:prstDash val="solid"/>
                      <a:round/>
                      <a:headEnd len="sm" w="sm" type="none"/>
                      <a:tailEnd len="sm" w="sm" type="none"/>
                    </a:lnR>
                    <a:lnT cap="flat" cmpd="sng" w="25400">
                      <a:solidFill>
                        <a:srgbClr val="003C83"/>
                      </a:solidFill>
                      <a:prstDash val="solid"/>
                      <a:round/>
                      <a:headEnd len="sm" w="sm" type="none"/>
                      <a:tailEnd len="sm" w="sm" type="none"/>
                    </a:lnT>
                    <a:lnB cap="flat" cmpd="sng" w="25400">
                      <a:solidFill>
                        <a:srgbClr val="003C83"/>
                      </a:solidFill>
                      <a:prstDash val="solid"/>
                      <a:round/>
                      <a:headEnd len="sm" w="sm" type="none"/>
                      <a:tailEnd len="sm" w="sm" type="none"/>
                    </a:lnB>
                    <a:solidFill>
                      <a:srgbClr val="3C88DC"/>
                    </a:solidFill>
                  </a:tcPr>
                </a:tc>
              </a:tr>
              <a:tr h="579425">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Allow a guest to make a reservation</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3C83"/>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 (story points)</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3C83"/>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930275">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As a guest, I want to cancel a reservation.</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5</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946150">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As a guest, I want to change the dates of a reservation.</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946150">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As a hotel employee, I can run RevPAR reports (revenue-per-available-room)</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571500">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Improve exception handling</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533400">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30</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r h="533400">
                <a:tc>
                  <a:txBody>
                    <a:bodyPr/>
                    <a:lstStyle/>
                    <a:p>
                      <a:pPr indent="0" lvl="0" marL="11430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50</a:t>
                      </a:r>
                      <a:endParaRPr/>
                    </a:p>
                  </a:txBody>
                  <a:tcPr marT="34300" marB="34300" marR="34300" marL="34300" anchor="ctr">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E6E6E6"/>
                    </a:solidFill>
                  </a:tcPr>
                </a:tc>
              </a:tr>
            </a:tbl>
          </a:graphicData>
        </a:graphic>
      </p:graphicFrame>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Sample Product Backlog 2</a:t>
            </a:r>
            <a:endParaRPr/>
          </a:p>
        </p:txBody>
      </p:sp>
      <p:pic>
        <p:nvPicPr>
          <p:cNvPr id="299" name="Google Shape;299;p23"/>
          <p:cNvPicPr preferRelativeResize="0"/>
          <p:nvPr/>
        </p:nvPicPr>
        <p:blipFill rotWithShape="1">
          <a:blip r:embed="rId3">
            <a:alphaModFix/>
          </a:blip>
          <a:srcRect b="0" l="0" r="0" t="0"/>
          <a:stretch/>
        </p:blipFill>
        <p:spPr>
          <a:xfrm>
            <a:off x="684212" y="1228725"/>
            <a:ext cx="7775575" cy="479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Sprint Backlog</a:t>
            </a:r>
            <a:endParaRPr/>
          </a:p>
        </p:txBody>
      </p:sp>
      <p:sp>
        <p:nvSpPr>
          <p:cNvPr id="305" name="Google Shape;305;p2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Individuals sign up for work of their own choosing</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Work is never assigned</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Estimated work remaining is updated daily</a:t>
            </a:r>
            <a:endParaRPr/>
          </a:p>
          <a:p>
            <a:pPr indent="-79375" lvl="0" marL="231775"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Any team member can add, delete change sprint backlog</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Work for the sprint emerges</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If work is unclear, define a sprint backlog item with a larger amount of time and break it down later</a:t>
            </a:r>
            <a:endParaRPr b="0" i="0" sz="2400" u="non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Update work remaining as more becomes known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25"/>
          <p:cNvSpPr txBox="1"/>
          <p:nvPr>
            <p:ph idx="4294967295" type="title"/>
          </p:nvPr>
        </p:nvSpPr>
        <p:spPr>
          <a:xfrm>
            <a:off x="457200" y="0"/>
            <a:ext cx="8229600" cy="11430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Sample Sprint backlog</a:t>
            </a:r>
            <a:endParaRPr/>
          </a:p>
        </p:txBody>
      </p:sp>
      <p:grpSp>
        <p:nvGrpSpPr>
          <p:cNvPr id="312" name="Google Shape;312;p25"/>
          <p:cNvGrpSpPr/>
          <p:nvPr/>
        </p:nvGrpSpPr>
        <p:grpSpPr>
          <a:xfrm>
            <a:off x="628650" y="1524000"/>
            <a:ext cx="7886700" cy="3681412"/>
            <a:chOff x="396" y="960"/>
            <a:chExt cx="4968" cy="2319"/>
          </a:xfrm>
        </p:grpSpPr>
        <p:sp>
          <p:nvSpPr>
            <p:cNvPr id="313" name="Google Shape;313;p25"/>
            <p:cNvSpPr txBox="1"/>
            <p:nvPr/>
          </p:nvSpPr>
          <p:spPr>
            <a:xfrm>
              <a:off x="396" y="960"/>
              <a:ext cx="2088"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Tasks</a:t>
              </a:r>
              <a:endParaRPr/>
            </a:p>
          </p:txBody>
        </p:sp>
        <p:sp>
          <p:nvSpPr>
            <p:cNvPr id="314" name="Google Shape;314;p25"/>
            <p:cNvSpPr txBox="1"/>
            <p:nvPr/>
          </p:nvSpPr>
          <p:spPr>
            <a:xfrm>
              <a:off x="396" y="1291"/>
              <a:ext cx="2088" cy="33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Code the user interface</a:t>
              </a:r>
              <a:endParaRPr/>
            </a:p>
          </p:txBody>
        </p:sp>
        <p:sp>
          <p:nvSpPr>
            <p:cNvPr id="315" name="Google Shape;315;p25"/>
            <p:cNvSpPr txBox="1"/>
            <p:nvPr/>
          </p:nvSpPr>
          <p:spPr>
            <a:xfrm>
              <a:off x="396" y="1623"/>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Code the middle tier</a:t>
              </a:r>
              <a:endParaRPr/>
            </a:p>
          </p:txBody>
        </p:sp>
        <p:sp>
          <p:nvSpPr>
            <p:cNvPr id="316" name="Google Shape;316;p25"/>
            <p:cNvSpPr txBox="1"/>
            <p:nvPr/>
          </p:nvSpPr>
          <p:spPr>
            <a:xfrm>
              <a:off x="396" y="1954"/>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Test the middle tier</a:t>
              </a:r>
              <a:endParaRPr/>
            </a:p>
          </p:txBody>
        </p:sp>
        <p:sp>
          <p:nvSpPr>
            <p:cNvPr id="317" name="Google Shape;317;p25"/>
            <p:cNvSpPr txBox="1"/>
            <p:nvPr/>
          </p:nvSpPr>
          <p:spPr>
            <a:xfrm>
              <a:off x="396" y="2285"/>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Write online help</a:t>
              </a:r>
              <a:endParaRPr/>
            </a:p>
          </p:txBody>
        </p:sp>
        <p:sp>
          <p:nvSpPr>
            <p:cNvPr id="318" name="Google Shape;318;p25"/>
            <p:cNvSpPr txBox="1"/>
            <p:nvPr/>
          </p:nvSpPr>
          <p:spPr>
            <a:xfrm>
              <a:off x="396" y="2616"/>
              <a:ext cx="2088" cy="33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Write the Foo class</a:t>
              </a:r>
              <a:endParaRPr/>
            </a:p>
          </p:txBody>
        </p:sp>
        <p:sp>
          <p:nvSpPr>
            <p:cNvPr id="319" name="Google Shape;319;p25"/>
            <p:cNvSpPr txBox="1"/>
            <p:nvPr/>
          </p:nvSpPr>
          <p:spPr>
            <a:xfrm>
              <a:off x="2484"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Mon</a:t>
              </a:r>
              <a:endParaRPr/>
            </a:p>
          </p:txBody>
        </p:sp>
        <p:grpSp>
          <p:nvGrpSpPr>
            <p:cNvPr id="320" name="Google Shape;320;p25"/>
            <p:cNvGrpSpPr/>
            <p:nvPr/>
          </p:nvGrpSpPr>
          <p:grpSpPr>
            <a:xfrm>
              <a:off x="2484" y="1291"/>
              <a:ext cx="576" cy="1656"/>
              <a:chOff x="0" y="0"/>
              <a:chExt cx="640" cy="1840"/>
            </a:xfrm>
          </p:grpSpPr>
          <p:sp>
            <p:nvSpPr>
              <p:cNvPr id="321" name="Google Shape;321;p25"/>
              <p:cNvSpPr txBox="1"/>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22" name="Google Shape;322;p25"/>
              <p:cNvSpPr txBox="1"/>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16</a:t>
                </a:r>
                <a:endParaRPr/>
              </a:p>
            </p:txBody>
          </p:sp>
          <p:sp>
            <p:nvSpPr>
              <p:cNvPr id="323" name="Google Shape;323;p25"/>
              <p:cNvSpPr txBox="1"/>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24" name="Google Shape;324;p25"/>
              <p:cNvSpPr txBox="1"/>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12</a:t>
                </a:r>
                <a:endParaRPr/>
              </a:p>
            </p:txBody>
          </p:sp>
          <p:sp>
            <p:nvSpPr>
              <p:cNvPr id="325" name="Google Shape;325;p25"/>
              <p:cNvSpPr txBox="1"/>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grpSp>
        <p:sp>
          <p:nvSpPr>
            <p:cNvPr id="326" name="Google Shape;326;p25"/>
            <p:cNvSpPr txBox="1"/>
            <p:nvPr/>
          </p:nvSpPr>
          <p:spPr>
            <a:xfrm>
              <a:off x="3060"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Tue</a:t>
              </a:r>
              <a:endParaRPr/>
            </a:p>
          </p:txBody>
        </p:sp>
        <p:grpSp>
          <p:nvGrpSpPr>
            <p:cNvPr id="327" name="Google Shape;327;p25"/>
            <p:cNvGrpSpPr/>
            <p:nvPr/>
          </p:nvGrpSpPr>
          <p:grpSpPr>
            <a:xfrm>
              <a:off x="3060" y="1291"/>
              <a:ext cx="576" cy="1656"/>
              <a:chOff x="0" y="0"/>
              <a:chExt cx="640" cy="1840"/>
            </a:xfrm>
          </p:grpSpPr>
          <p:sp>
            <p:nvSpPr>
              <p:cNvPr id="328" name="Google Shape;328;p25"/>
              <p:cNvSpPr txBox="1"/>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4</a:t>
                </a:r>
                <a:endParaRPr/>
              </a:p>
            </p:txBody>
          </p:sp>
          <p:sp>
            <p:nvSpPr>
              <p:cNvPr id="329" name="Google Shape;329;p25"/>
              <p:cNvSpPr txBox="1"/>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12</a:t>
                </a:r>
                <a:endParaRPr/>
              </a:p>
            </p:txBody>
          </p:sp>
          <p:sp>
            <p:nvSpPr>
              <p:cNvPr id="330" name="Google Shape;330;p25"/>
              <p:cNvSpPr txBox="1"/>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16</a:t>
                </a:r>
                <a:endParaRPr/>
              </a:p>
            </p:txBody>
          </p:sp>
          <p:sp>
            <p:nvSpPr>
              <p:cNvPr id="331" name="Google Shape;331;p25"/>
              <p:cNvSpPr txBox="1"/>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25"/>
              <p:cNvSpPr txBox="1"/>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grpSp>
        <p:sp>
          <p:nvSpPr>
            <p:cNvPr id="333" name="Google Shape;333;p25"/>
            <p:cNvSpPr txBox="1"/>
            <p:nvPr/>
          </p:nvSpPr>
          <p:spPr>
            <a:xfrm>
              <a:off x="3636"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Wed</a:t>
              </a:r>
              <a:endParaRPr/>
            </a:p>
          </p:txBody>
        </p:sp>
        <p:sp>
          <p:nvSpPr>
            <p:cNvPr id="334" name="Google Shape;334;p25"/>
            <p:cNvSpPr txBox="1"/>
            <p:nvPr/>
          </p:nvSpPr>
          <p:spPr>
            <a:xfrm>
              <a:off x="4212"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Thu</a:t>
              </a:r>
              <a:endParaRPr/>
            </a:p>
          </p:txBody>
        </p:sp>
        <p:grpSp>
          <p:nvGrpSpPr>
            <p:cNvPr id="335" name="Google Shape;335;p25"/>
            <p:cNvGrpSpPr/>
            <p:nvPr/>
          </p:nvGrpSpPr>
          <p:grpSpPr>
            <a:xfrm>
              <a:off x="4212" y="1291"/>
              <a:ext cx="576" cy="1988"/>
              <a:chOff x="0" y="0"/>
              <a:chExt cx="640" cy="2208"/>
            </a:xfrm>
          </p:grpSpPr>
          <p:sp>
            <p:nvSpPr>
              <p:cNvPr id="336" name="Google Shape;336;p25"/>
              <p:cNvSpPr txBox="1"/>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25"/>
              <p:cNvSpPr txBox="1"/>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4</a:t>
                </a:r>
                <a:endParaRPr/>
              </a:p>
            </p:txBody>
          </p:sp>
          <p:sp>
            <p:nvSpPr>
              <p:cNvPr id="338" name="Google Shape;338;p25"/>
              <p:cNvSpPr txBox="1"/>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11</a:t>
                </a:r>
                <a:endParaRPr/>
              </a:p>
            </p:txBody>
          </p:sp>
          <p:sp>
            <p:nvSpPr>
              <p:cNvPr id="339" name="Google Shape;339;p25"/>
              <p:cNvSpPr txBox="1"/>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0" name="Google Shape;340;p25"/>
              <p:cNvSpPr txBox="1"/>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41" name="Google Shape;341;p25"/>
              <p:cNvSpPr txBox="1"/>
              <p:nvPr/>
            </p:nvSpPr>
            <p:spPr>
              <a:xfrm>
                <a:off x="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4</a:t>
                </a:r>
                <a:endParaRPr/>
              </a:p>
            </p:txBody>
          </p:sp>
        </p:grpSp>
        <p:sp>
          <p:nvSpPr>
            <p:cNvPr id="342" name="Google Shape;342;p25"/>
            <p:cNvSpPr txBox="1"/>
            <p:nvPr/>
          </p:nvSpPr>
          <p:spPr>
            <a:xfrm>
              <a:off x="4788" y="960"/>
              <a:ext cx="576" cy="331"/>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Gill Sans"/>
                <a:buNone/>
              </a:pPr>
              <a:r>
                <a:rPr b="0" i="0" lang="en-US" sz="3000" u="none">
                  <a:solidFill>
                    <a:srgbClr val="FFFFFF"/>
                  </a:solidFill>
                  <a:latin typeface="Gill Sans"/>
                  <a:ea typeface="Gill Sans"/>
                  <a:cs typeface="Gill Sans"/>
                  <a:sym typeface="Gill Sans"/>
                </a:rPr>
                <a:t>Fri</a:t>
              </a:r>
              <a:endParaRPr/>
            </a:p>
          </p:txBody>
        </p:sp>
        <p:grpSp>
          <p:nvGrpSpPr>
            <p:cNvPr id="343" name="Google Shape;343;p25"/>
            <p:cNvGrpSpPr/>
            <p:nvPr/>
          </p:nvGrpSpPr>
          <p:grpSpPr>
            <a:xfrm>
              <a:off x="4788" y="1291"/>
              <a:ext cx="576" cy="1988"/>
              <a:chOff x="0" y="0"/>
              <a:chExt cx="640" cy="2208"/>
            </a:xfrm>
          </p:grpSpPr>
          <p:sp>
            <p:nvSpPr>
              <p:cNvPr id="344" name="Google Shape;344;p25"/>
              <p:cNvSpPr txBox="1"/>
              <p:nvPr/>
            </p:nvSpPr>
            <p:spPr>
              <a:xfrm>
                <a:off x="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5" name="Google Shape;345;p25"/>
              <p:cNvSpPr txBox="1"/>
              <p:nvPr/>
            </p:nvSpPr>
            <p:spPr>
              <a:xfrm>
                <a:off x="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6" name="Google Shape;346;p25"/>
              <p:cNvSpPr txBox="1"/>
              <p:nvPr/>
            </p:nvSpPr>
            <p:spPr>
              <a:xfrm>
                <a:off x="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47" name="Google Shape;347;p25"/>
              <p:cNvSpPr txBox="1"/>
              <p:nvPr/>
            </p:nvSpPr>
            <p:spPr>
              <a:xfrm>
                <a:off x="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 name="Google Shape;348;p25"/>
              <p:cNvSpPr txBox="1"/>
              <p:nvPr/>
            </p:nvSpPr>
            <p:spPr>
              <a:xfrm>
                <a:off x="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49" name="Google Shape;349;p25"/>
              <p:cNvSpPr txBox="1"/>
              <p:nvPr/>
            </p:nvSpPr>
            <p:spPr>
              <a:xfrm>
                <a:off x="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0" name="Google Shape;350;p25"/>
            <p:cNvGrpSpPr/>
            <p:nvPr/>
          </p:nvGrpSpPr>
          <p:grpSpPr>
            <a:xfrm>
              <a:off x="396" y="1291"/>
              <a:ext cx="3816" cy="1988"/>
              <a:chOff x="0" y="0"/>
              <a:chExt cx="4240" cy="2208"/>
            </a:xfrm>
          </p:grpSpPr>
          <p:sp>
            <p:nvSpPr>
              <p:cNvPr id="351" name="Google Shape;351;p25"/>
              <p:cNvSpPr txBox="1"/>
              <p:nvPr/>
            </p:nvSpPr>
            <p:spPr>
              <a:xfrm>
                <a:off x="0" y="1840"/>
                <a:ext cx="232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Add error logging</a:t>
                </a:r>
                <a:endParaRPr/>
              </a:p>
            </p:txBody>
          </p:sp>
          <p:sp>
            <p:nvSpPr>
              <p:cNvPr id="352" name="Google Shape;352;p25"/>
              <p:cNvSpPr txBox="1"/>
              <p:nvPr/>
            </p:nvSpPr>
            <p:spPr>
              <a:xfrm>
                <a:off x="232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3" name="Google Shape;353;p25"/>
              <p:cNvSpPr txBox="1"/>
              <p:nvPr/>
            </p:nvSpPr>
            <p:spPr>
              <a:xfrm>
                <a:off x="296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4" name="Google Shape;354;p25"/>
              <p:cNvSpPr txBox="1"/>
              <p:nvPr/>
            </p:nvSpPr>
            <p:spPr>
              <a:xfrm>
                <a:off x="3600" y="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55" name="Google Shape;355;p25"/>
              <p:cNvSpPr txBox="1"/>
              <p:nvPr/>
            </p:nvSpPr>
            <p:spPr>
              <a:xfrm>
                <a:off x="3600" y="368"/>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10</a:t>
                </a:r>
                <a:endParaRPr/>
              </a:p>
            </p:txBody>
          </p:sp>
          <p:sp>
            <p:nvSpPr>
              <p:cNvPr id="356" name="Google Shape;356;p25"/>
              <p:cNvSpPr txBox="1"/>
              <p:nvPr/>
            </p:nvSpPr>
            <p:spPr>
              <a:xfrm>
                <a:off x="3600" y="736"/>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16</a:t>
                </a:r>
                <a:endParaRPr/>
              </a:p>
            </p:txBody>
          </p:sp>
          <p:sp>
            <p:nvSpPr>
              <p:cNvPr id="357" name="Google Shape;357;p25"/>
              <p:cNvSpPr txBox="1"/>
              <p:nvPr/>
            </p:nvSpPr>
            <p:spPr>
              <a:xfrm>
                <a:off x="3600" y="1104"/>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25"/>
              <p:cNvSpPr txBox="1"/>
              <p:nvPr/>
            </p:nvSpPr>
            <p:spPr>
              <a:xfrm>
                <a:off x="3600" y="1472"/>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sp>
            <p:nvSpPr>
              <p:cNvPr id="359" name="Google Shape;359;p25"/>
              <p:cNvSpPr txBox="1"/>
              <p:nvPr/>
            </p:nvSpPr>
            <p:spPr>
              <a:xfrm>
                <a:off x="3600" y="1840"/>
                <a:ext cx="640" cy="368"/>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500"/>
                  <a:buFont typeface="Gill Sans"/>
                  <a:buNone/>
                </a:pPr>
                <a:r>
                  <a:rPr b="0" i="0" lang="en-US" sz="2500" u="none">
                    <a:solidFill>
                      <a:schemeClr val="dk1"/>
                    </a:solidFill>
                    <a:latin typeface="Gill Sans"/>
                    <a:ea typeface="Gill Sans"/>
                    <a:cs typeface="Gill Sans"/>
                    <a:sym typeface="Gill Sans"/>
                  </a:rPr>
                  <a:t>8</a:t>
                </a:r>
                <a:endParaRPr/>
              </a:p>
            </p:txBody>
          </p:sp>
        </p:grpSp>
      </p:gr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What is Scrum?</a:t>
            </a:r>
            <a:endParaRPr/>
          </a:p>
        </p:txBody>
      </p:sp>
      <p:pic>
        <p:nvPicPr>
          <p:cNvPr id="47" name="Google Shape;47;p8"/>
          <p:cNvPicPr preferRelativeResize="0"/>
          <p:nvPr/>
        </p:nvPicPr>
        <p:blipFill rotWithShape="1">
          <a:blip r:embed="rId3">
            <a:alphaModFix/>
          </a:blip>
          <a:srcRect b="0" l="0" r="0" t="0"/>
          <a:stretch/>
        </p:blipFill>
        <p:spPr>
          <a:xfrm>
            <a:off x="6324600" y="3048000"/>
            <a:ext cx="2819400" cy="1965325"/>
          </a:xfrm>
          <a:prstGeom prst="rect">
            <a:avLst/>
          </a:prstGeom>
          <a:noFill/>
          <a:ln>
            <a:noFill/>
          </a:ln>
        </p:spPr>
      </p:pic>
      <p:sp>
        <p:nvSpPr>
          <p:cNvPr id="48" name="Google Shape;48;p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Scrum</a:t>
            </a:r>
            <a:r>
              <a:rPr b="0" i="0" lang="en-US" sz="2400" u="none" cap="none" strike="noStrike">
                <a:solidFill>
                  <a:schemeClr val="dk1"/>
                </a:solidFill>
                <a:latin typeface="Tahoma"/>
                <a:ea typeface="Tahoma"/>
                <a:cs typeface="Tahoma"/>
                <a:sym typeface="Tahoma"/>
              </a:rPr>
              <a:t>:</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Is an agile, </a:t>
            </a:r>
            <a:r>
              <a:rPr b="0" i="0" lang="en-US" sz="2200" u="none" cap="none" strike="noStrike">
                <a:solidFill>
                  <a:schemeClr val="accent2"/>
                </a:solidFill>
                <a:latin typeface="Tahoma"/>
                <a:ea typeface="Tahoma"/>
                <a:cs typeface="Tahoma"/>
                <a:sym typeface="Tahoma"/>
              </a:rPr>
              <a:t>lightweight</a:t>
            </a:r>
            <a:r>
              <a:rPr b="0" i="0" lang="en-US" sz="2200" u="none" cap="none" strike="noStrike">
                <a:solidFill>
                  <a:schemeClr val="dk1"/>
                </a:solidFill>
                <a:latin typeface="Tahoma"/>
                <a:ea typeface="Tahoma"/>
                <a:cs typeface="Tahoma"/>
                <a:sym typeface="Tahoma"/>
              </a:rPr>
              <a:t> process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Can </a:t>
            </a:r>
            <a:r>
              <a:rPr b="0" i="0" lang="en-US" sz="2200" u="none" cap="none" strike="noStrike">
                <a:solidFill>
                  <a:schemeClr val="accent2"/>
                </a:solidFill>
                <a:latin typeface="Tahoma"/>
                <a:ea typeface="Tahoma"/>
                <a:cs typeface="Tahoma"/>
                <a:sym typeface="Tahoma"/>
              </a:rPr>
              <a:t>manage</a:t>
            </a:r>
            <a:r>
              <a:rPr b="0" i="0" lang="en-US" sz="2200" u="none" cap="none" strike="noStrike">
                <a:solidFill>
                  <a:schemeClr val="dk1"/>
                </a:solidFill>
                <a:latin typeface="Tahoma"/>
                <a:ea typeface="Tahoma"/>
                <a:cs typeface="Tahoma"/>
                <a:sym typeface="Tahoma"/>
              </a:rPr>
              <a:t> and </a:t>
            </a:r>
            <a:r>
              <a:rPr b="0" i="0" lang="en-US" sz="2200" u="none" cap="none" strike="noStrike">
                <a:solidFill>
                  <a:schemeClr val="accent2"/>
                </a:solidFill>
                <a:latin typeface="Tahoma"/>
                <a:ea typeface="Tahoma"/>
                <a:cs typeface="Tahoma"/>
                <a:sym typeface="Tahoma"/>
              </a:rPr>
              <a:t>control</a:t>
            </a:r>
            <a:r>
              <a:rPr b="0" i="0" lang="en-US" sz="2200" u="none" cap="none" strike="noStrike">
                <a:solidFill>
                  <a:schemeClr val="dk1"/>
                </a:solidFill>
                <a:latin typeface="Tahoma"/>
                <a:ea typeface="Tahoma"/>
                <a:cs typeface="Tahoma"/>
                <a:sym typeface="Tahoma"/>
              </a:rPr>
              <a:t> software and product development</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Uses iterative, incremental practices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Has a </a:t>
            </a:r>
            <a:r>
              <a:rPr b="0" i="0" lang="en-US" sz="2200" u="none" cap="none" strike="noStrike">
                <a:solidFill>
                  <a:schemeClr val="accent2"/>
                </a:solidFill>
                <a:latin typeface="Tahoma"/>
                <a:ea typeface="Tahoma"/>
                <a:cs typeface="Tahoma"/>
                <a:sym typeface="Tahoma"/>
              </a:rPr>
              <a:t>simple</a:t>
            </a:r>
            <a:r>
              <a:rPr b="0" i="0" lang="en-US" sz="2200" u="none" cap="none" strike="noStrike">
                <a:solidFill>
                  <a:schemeClr val="dk1"/>
                </a:solidFill>
                <a:latin typeface="Tahoma"/>
                <a:ea typeface="Tahoma"/>
                <a:cs typeface="Tahoma"/>
                <a:sym typeface="Tahoma"/>
              </a:rPr>
              <a:t> implementation</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Increases productivity</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Reduces </a:t>
            </a:r>
            <a:r>
              <a:rPr b="0" i="0" lang="en-US" sz="2200" u="none" cap="none" strike="noStrike">
                <a:solidFill>
                  <a:schemeClr val="accent2"/>
                </a:solidFill>
                <a:latin typeface="Tahoma"/>
                <a:ea typeface="Tahoma"/>
                <a:cs typeface="Tahoma"/>
                <a:sym typeface="Tahoma"/>
              </a:rPr>
              <a:t>time to benefits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Embraces </a:t>
            </a:r>
            <a:r>
              <a:rPr b="0" i="0" lang="en-US" sz="2200" u="none" cap="none" strike="noStrike">
                <a:solidFill>
                  <a:schemeClr val="accent2"/>
                </a:solidFill>
                <a:latin typeface="Tahoma"/>
                <a:ea typeface="Tahoma"/>
                <a:cs typeface="Tahoma"/>
                <a:sym typeface="Tahoma"/>
              </a:rPr>
              <a:t>adaptive</a:t>
            </a:r>
            <a:r>
              <a:rPr b="0" i="0" lang="en-US" sz="2200" u="none" cap="none" strike="noStrike">
                <a:solidFill>
                  <a:schemeClr val="dk1"/>
                </a:solidFill>
                <a:latin typeface="Tahoma"/>
                <a:ea typeface="Tahoma"/>
                <a:cs typeface="Tahoma"/>
                <a:sym typeface="Tahoma"/>
              </a:rPr>
              <a:t>, empirical systems development</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Is not restricted to software development projects</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Embraces the </a:t>
            </a:r>
            <a:r>
              <a:rPr b="0" i="0" lang="en-US" sz="2200" u="none" cap="none" strike="noStrike">
                <a:solidFill>
                  <a:schemeClr val="accent2"/>
                </a:solidFill>
                <a:latin typeface="Tahoma"/>
                <a:ea typeface="Tahoma"/>
                <a:cs typeface="Tahoma"/>
                <a:sym typeface="Tahoma"/>
              </a:rPr>
              <a:t>opposite of the waterfall</a:t>
            </a:r>
            <a:r>
              <a:rPr b="0" i="0" lang="en-US" sz="2200" u="none" cap="none" strike="noStrike">
                <a:solidFill>
                  <a:schemeClr val="dk1"/>
                </a:solidFill>
                <a:latin typeface="Tahoma"/>
                <a:ea typeface="Tahoma"/>
                <a:cs typeface="Tahoma"/>
                <a:sym typeface="Tahoma"/>
              </a:rPr>
              <a:t> approach…</a:t>
            </a:r>
            <a:endParaRPr/>
          </a:p>
          <a:p>
            <a:pPr indent="-92075" lvl="0" marL="2317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
        <p:nvSpPr>
          <p:cNvPr id="49" name="Google Shape;49;p8"/>
          <p:cNvSpPr txBox="1"/>
          <p:nvPr/>
        </p:nvSpPr>
        <p:spPr>
          <a:xfrm>
            <a:off x="2133600" y="1371600"/>
            <a:ext cx="48244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800"/>
              <a:buFont typeface="Arial"/>
              <a:buNone/>
            </a:pPr>
            <a:r>
              <a:rPr b="1" i="0" lang="en-US" sz="2800" u="sng">
                <a:solidFill>
                  <a:schemeClr val="accent2"/>
                </a:solidFill>
                <a:latin typeface="Arial"/>
                <a:ea typeface="Arial"/>
                <a:cs typeface="Arial"/>
                <a:sym typeface="Arial"/>
              </a:rPr>
              <a:t>It’s about common sense</a:t>
            </a:r>
            <a:endParaRPr/>
          </a:p>
        </p:txBody>
      </p:sp>
      <p:grpSp>
        <p:nvGrpSpPr>
          <p:cNvPr id="50" name="Google Shape;50;p8"/>
          <p:cNvGrpSpPr/>
          <p:nvPr/>
        </p:nvGrpSpPr>
        <p:grpSpPr>
          <a:xfrm>
            <a:off x="6934200" y="3048000"/>
            <a:ext cx="1752600" cy="1752600"/>
            <a:chOff x="4320" y="1968"/>
            <a:chExt cx="1104" cy="1104"/>
          </a:xfrm>
        </p:grpSpPr>
        <p:sp>
          <p:nvSpPr>
            <p:cNvPr id="51" name="Google Shape;51;p8"/>
            <p:cNvSpPr/>
            <p:nvPr/>
          </p:nvSpPr>
          <p:spPr>
            <a:xfrm>
              <a:off x="4320" y="1968"/>
              <a:ext cx="1104" cy="1104"/>
            </a:xfrm>
            <a:prstGeom prst="ellipse">
              <a:avLst/>
            </a:prstGeom>
            <a:noFill/>
            <a:ln cap="flat" cmpd="sng" w="508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2" name="Google Shape;52;p8"/>
            <p:cNvCxnSpPr/>
            <p:nvPr/>
          </p:nvCxnSpPr>
          <p:spPr>
            <a:xfrm flipH="1">
              <a:off x="4464" y="2112"/>
              <a:ext cx="768" cy="768"/>
            </a:xfrm>
            <a:prstGeom prst="straightConnector1">
              <a:avLst/>
            </a:prstGeom>
            <a:noFill/>
            <a:ln cap="flat" cmpd="sng" w="50800">
              <a:solidFill>
                <a:srgbClr val="FF0000"/>
              </a:solidFill>
              <a:prstDash val="solid"/>
              <a:miter lim="800000"/>
              <a:headEnd len="med" w="med" type="none"/>
              <a:tailEnd len="med" w="med"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26"/>
          <p:cNvSpPr txBox="1"/>
          <p:nvPr>
            <p:ph idx="4294967295"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Sample Sprint Backlog</a:t>
            </a:r>
            <a:endParaRPr/>
          </a:p>
        </p:txBody>
      </p:sp>
      <p:pic>
        <p:nvPicPr>
          <p:cNvPr id="365" name="Google Shape;365;p26"/>
          <p:cNvPicPr preferRelativeResize="0"/>
          <p:nvPr/>
        </p:nvPicPr>
        <p:blipFill rotWithShape="1">
          <a:blip r:embed="rId3">
            <a:alphaModFix/>
          </a:blip>
          <a:srcRect b="0" l="0" r="0" t="0"/>
          <a:stretch/>
        </p:blipFill>
        <p:spPr>
          <a:xfrm>
            <a:off x="179387" y="1158875"/>
            <a:ext cx="8856662" cy="2651125"/>
          </a:xfrm>
          <a:prstGeom prst="rect">
            <a:avLst/>
          </a:prstGeom>
          <a:noFill/>
          <a:ln>
            <a:noFill/>
          </a:ln>
        </p:spPr>
      </p:pic>
      <p:pic>
        <p:nvPicPr>
          <p:cNvPr id="366" name="Google Shape;366;p26"/>
          <p:cNvPicPr preferRelativeResize="0"/>
          <p:nvPr/>
        </p:nvPicPr>
        <p:blipFill rotWithShape="1">
          <a:blip r:embed="rId4">
            <a:alphaModFix/>
          </a:blip>
          <a:srcRect b="0" l="0" r="0" t="0"/>
          <a:stretch/>
        </p:blipFill>
        <p:spPr>
          <a:xfrm>
            <a:off x="179387" y="3956050"/>
            <a:ext cx="8848725" cy="26812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Sprint Burndown Chart</a:t>
            </a:r>
            <a:endParaRPr/>
          </a:p>
        </p:txBody>
      </p:sp>
      <p:sp>
        <p:nvSpPr>
          <p:cNvPr id="372" name="Google Shape;372;p2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display of what work has been completed</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and what is left to complete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one for each developer or work item</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updated every day</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(make best guess about hours/points completed each day)</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1" lang="en-US" sz="2400" u="none">
                <a:solidFill>
                  <a:schemeClr val="dk1"/>
                </a:solidFill>
                <a:latin typeface="Tahoma"/>
                <a:ea typeface="Tahoma"/>
                <a:cs typeface="Tahoma"/>
                <a:sym typeface="Tahoma"/>
              </a:rPr>
              <a:t>variation:</a:t>
            </a:r>
            <a:r>
              <a:rPr b="0" i="0" lang="en-US" sz="2400" u="none">
                <a:solidFill>
                  <a:schemeClr val="dk1"/>
                </a:solidFill>
                <a:latin typeface="Tahoma"/>
                <a:ea typeface="Tahoma"/>
                <a:cs typeface="Tahoma"/>
                <a:sym typeface="Tahoma"/>
              </a:rPr>
              <a:t> Release burndown chart</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shows overall progress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updated at end of each sprint</a:t>
            </a:r>
            <a:endParaRPr/>
          </a:p>
        </p:txBody>
      </p:sp>
      <p:pic>
        <p:nvPicPr>
          <p:cNvPr descr="File:SampleBurndownChart.png" id="373" name="Google Shape;373;p27"/>
          <p:cNvPicPr preferRelativeResize="0"/>
          <p:nvPr/>
        </p:nvPicPr>
        <p:blipFill rotWithShape="1">
          <a:blip r:embed="rId3">
            <a:alphaModFix/>
          </a:blip>
          <a:srcRect b="0" l="0" r="21537" t="0"/>
          <a:stretch/>
        </p:blipFill>
        <p:spPr>
          <a:xfrm>
            <a:off x="5562600" y="3603625"/>
            <a:ext cx="3581400" cy="2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28"/>
          <p:cNvSpPr txBox="1"/>
          <p:nvPr/>
        </p:nvSpPr>
        <p:spPr>
          <a:xfrm>
            <a:off x="342900" y="1200150"/>
            <a:ext cx="8447087" cy="5121275"/>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blurRad="63500" dir="21480060" dist="50799">
              <a:schemeClr val="lt2">
                <a:alpha val="39607"/>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0" name="Google Shape;380;p28"/>
          <p:cNvSpPr txBox="1"/>
          <p:nvPr>
            <p:ph idx="4294967295" type="title"/>
          </p:nvPr>
        </p:nvSpPr>
        <p:spPr>
          <a:xfrm>
            <a:off x="457200" y="0"/>
            <a:ext cx="8229600" cy="11430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Sample Burndown Chart</a:t>
            </a:r>
            <a:endParaRPr/>
          </a:p>
        </p:txBody>
      </p:sp>
      <p:pic>
        <p:nvPicPr>
          <p:cNvPr id="381" name="Google Shape;381;p28"/>
          <p:cNvPicPr preferRelativeResize="0"/>
          <p:nvPr/>
        </p:nvPicPr>
        <p:blipFill rotWithShape="1">
          <a:blip r:embed="rId4">
            <a:alphaModFix/>
          </a:blip>
          <a:srcRect b="0" l="0" r="0" t="0"/>
          <a:stretch/>
        </p:blipFill>
        <p:spPr>
          <a:xfrm>
            <a:off x="442912" y="1139825"/>
            <a:ext cx="8653462" cy="5102225"/>
          </a:xfrm>
          <a:prstGeom prst="rect">
            <a:avLst/>
          </a:prstGeom>
          <a:noFill/>
          <a:ln>
            <a:noFill/>
          </a:ln>
        </p:spPr>
      </p:pic>
      <p:sp>
        <p:nvSpPr>
          <p:cNvPr id="382" name="Google Shape;382;p28"/>
          <p:cNvSpPr txBox="1"/>
          <p:nvPr/>
        </p:nvSpPr>
        <p:spPr>
          <a:xfrm rot="-5400000">
            <a:off x="-1319212" y="3101975"/>
            <a:ext cx="3759200" cy="40005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Hours</a:t>
            </a:r>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29"/>
          <p:cNvSpPr txBox="1"/>
          <p:nvPr/>
        </p:nvSpPr>
        <p:spPr>
          <a:xfrm>
            <a:off x="1349375" y="2892425"/>
            <a:ext cx="6869112" cy="3633787"/>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blurRad="63500" dir="21480060" dist="50799">
              <a:schemeClr val="lt2">
                <a:alpha val="39607"/>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9" name="Google Shape;389;p29"/>
          <p:cNvSpPr txBox="1"/>
          <p:nvPr/>
        </p:nvSpPr>
        <p:spPr>
          <a:xfrm rot="-5400000">
            <a:off x="411162" y="4383087"/>
            <a:ext cx="2560637" cy="3667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Hours</a:t>
            </a:r>
            <a:endParaRPr/>
          </a:p>
        </p:txBody>
      </p:sp>
      <p:cxnSp>
        <p:nvCxnSpPr>
          <p:cNvPr id="390" name="Google Shape;390;p29"/>
          <p:cNvCxnSpPr/>
          <p:nvPr/>
        </p:nvCxnSpPr>
        <p:spPr>
          <a:xfrm>
            <a:off x="2308225" y="5280025"/>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cxnSp>
        <p:nvCxnSpPr>
          <p:cNvPr id="391" name="Google Shape;391;p29"/>
          <p:cNvCxnSpPr/>
          <p:nvPr/>
        </p:nvCxnSpPr>
        <p:spPr>
          <a:xfrm>
            <a:off x="2308225" y="3806825"/>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cxnSp>
        <p:nvCxnSpPr>
          <p:cNvPr id="392" name="Google Shape;392;p29"/>
          <p:cNvCxnSpPr/>
          <p:nvPr/>
        </p:nvCxnSpPr>
        <p:spPr>
          <a:xfrm>
            <a:off x="2308225" y="4297362"/>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cxnSp>
        <p:nvCxnSpPr>
          <p:cNvPr id="393" name="Google Shape;393;p29"/>
          <p:cNvCxnSpPr/>
          <p:nvPr/>
        </p:nvCxnSpPr>
        <p:spPr>
          <a:xfrm>
            <a:off x="2308225" y="4789487"/>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cxnSp>
        <p:nvCxnSpPr>
          <p:cNvPr id="394" name="Google Shape;394;p29"/>
          <p:cNvCxnSpPr/>
          <p:nvPr/>
        </p:nvCxnSpPr>
        <p:spPr>
          <a:xfrm>
            <a:off x="2308225" y="5772150"/>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sp>
        <p:nvSpPr>
          <p:cNvPr id="395" name="Google Shape;395;p29"/>
          <p:cNvSpPr txBox="1"/>
          <p:nvPr/>
        </p:nvSpPr>
        <p:spPr>
          <a:xfrm>
            <a:off x="1771650" y="3617912"/>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40</a:t>
            </a:r>
            <a:endParaRPr/>
          </a:p>
        </p:txBody>
      </p:sp>
      <p:sp>
        <p:nvSpPr>
          <p:cNvPr id="396" name="Google Shape;396;p29"/>
          <p:cNvSpPr txBox="1"/>
          <p:nvPr/>
        </p:nvSpPr>
        <p:spPr>
          <a:xfrm>
            <a:off x="1771650" y="4108450"/>
            <a:ext cx="492125" cy="366712"/>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30</a:t>
            </a:r>
            <a:endParaRPr/>
          </a:p>
        </p:txBody>
      </p:sp>
      <p:sp>
        <p:nvSpPr>
          <p:cNvPr id="397" name="Google Shape;397;p29"/>
          <p:cNvSpPr txBox="1"/>
          <p:nvPr/>
        </p:nvSpPr>
        <p:spPr>
          <a:xfrm>
            <a:off x="1771650" y="4600575"/>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20</a:t>
            </a:r>
            <a:endParaRPr/>
          </a:p>
        </p:txBody>
      </p:sp>
      <p:sp>
        <p:nvSpPr>
          <p:cNvPr id="398" name="Google Shape;398;p29"/>
          <p:cNvSpPr txBox="1"/>
          <p:nvPr/>
        </p:nvSpPr>
        <p:spPr>
          <a:xfrm>
            <a:off x="1771650" y="5092700"/>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10</a:t>
            </a:r>
            <a:endParaRPr/>
          </a:p>
        </p:txBody>
      </p:sp>
      <p:sp>
        <p:nvSpPr>
          <p:cNvPr id="399" name="Google Shape;399;p29"/>
          <p:cNvSpPr txBox="1"/>
          <p:nvPr/>
        </p:nvSpPr>
        <p:spPr>
          <a:xfrm>
            <a:off x="1771650" y="5561012"/>
            <a:ext cx="492125" cy="365125"/>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0</a:t>
            </a:r>
            <a:endParaRPr/>
          </a:p>
        </p:txBody>
      </p:sp>
      <p:sp>
        <p:nvSpPr>
          <p:cNvPr id="400" name="Google Shape;400;p29"/>
          <p:cNvSpPr txBox="1"/>
          <p:nvPr/>
        </p:nvSpPr>
        <p:spPr>
          <a:xfrm>
            <a:off x="2411412"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Mon</a:t>
            </a:r>
            <a:endParaRPr/>
          </a:p>
        </p:txBody>
      </p:sp>
      <p:sp>
        <p:nvSpPr>
          <p:cNvPr id="401" name="Google Shape;401;p29"/>
          <p:cNvSpPr txBox="1"/>
          <p:nvPr/>
        </p:nvSpPr>
        <p:spPr>
          <a:xfrm>
            <a:off x="3497262"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Tue</a:t>
            </a:r>
            <a:endParaRPr/>
          </a:p>
        </p:txBody>
      </p:sp>
      <p:sp>
        <p:nvSpPr>
          <p:cNvPr id="402" name="Google Shape;402;p29"/>
          <p:cNvSpPr txBox="1"/>
          <p:nvPr/>
        </p:nvSpPr>
        <p:spPr>
          <a:xfrm>
            <a:off x="4583112"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Wed</a:t>
            </a:r>
            <a:endParaRPr/>
          </a:p>
        </p:txBody>
      </p:sp>
      <p:sp>
        <p:nvSpPr>
          <p:cNvPr id="403" name="Google Shape;403;p29"/>
          <p:cNvSpPr txBox="1"/>
          <p:nvPr/>
        </p:nvSpPr>
        <p:spPr>
          <a:xfrm>
            <a:off x="5668962"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Thu</a:t>
            </a:r>
            <a:endParaRPr/>
          </a:p>
        </p:txBody>
      </p:sp>
      <p:sp>
        <p:nvSpPr>
          <p:cNvPr id="404" name="Google Shape;404;p29"/>
          <p:cNvSpPr txBox="1"/>
          <p:nvPr/>
        </p:nvSpPr>
        <p:spPr>
          <a:xfrm>
            <a:off x="6754812" y="5721350"/>
            <a:ext cx="59531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Fri</a:t>
            </a:r>
            <a:endParaRPr/>
          </a:p>
        </p:txBody>
      </p:sp>
      <p:cxnSp>
        <p:nvCxnSpPr>
          <p:cNvPr id="405" name="Google Shape;405;p29"/>
          <p:cNvCxnSpPr/>
          <p:nvPr/>
        </p:nvCxnSpPr>
        <p:spPr>
          <a:xfrm>
            <a:off x="2308225" y="3314700"/>
            <a:ext cx="5395912" cy="0"/>
          </a:xfrm>
          <a:prstGeom prst="straightConnector1">
            <a:avLst/>
          </a:prstGeom>
          <a:noFill/>
          <a:ln cap="flat" cmpd="sng" w="25400">
            <a:solidFill>
              <a:srgbClr val="577AB1">
                <a:alpha val="49803"/>
              </a:srgbClr>
            </a:solidFill>
            <a:prstDash val="solid"/>
            <a:miter lim="800000"/>
            <a:headEnd len="med" w="med" type="none"/>
            <a:tailEnd len="med" w="med" type="none"/>
          </a:ln>
        </p:spPr>
      </p:cxnSp>
      <p:cxnSp>
        <p:nvCxnSpPr>
          <p:cNvPr id="406" name="Google Shape;406;p29"/>
          <p:cNvCxnSpPr/>
          <p:nvPr/>
        </p:nvCxnSpPr>
        <p:spPr>
          <a:xfrm>
            <a:off x="2736850" y="3543300"/>
            <a:ext cx="1042987" cy="708025"/>
          </a:xfrm>
          <a:prstGeom prst="straightConnector1">
            <a:avLst/>
          </a:prstGeom>
          <a:noFill/>
          <a:ln cap="flat" cmpd="sng" w="38100">
            <a:solidFill>
              <a:srgbClr val="023E7F"/>
            </a:solidFill>
            <a:prstDash val="solid"/>
            <a:miter lim="800000"/>
            <a:headEnd len="med" w="med" type="none"/>
            <a:tailEnd len="med" w="med" type="none"/>
          </a:ln>
        </p:spPr>
      </p:cxnSp>
      <p:sp>
        <p:nvSpPr>
          <p:cNvPr id="407" name="Google Shape;407;p29"/>
          <p:cNvSpPr/>
          <p:nvPr/>
        </p:nvSpPr>
        <p:spPr>
          <a:xfrm>
            <a:off x="2571750" y="33940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29"/>
          <p:cNvSpPr/>
          <p:nvPr/>
        </p:nvSpPr>
        <p:spPr>
          <a:xfrm>
            <a:off x="4400550" y="24796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29"/>
          <p:cNvSpPr/>
          <p:nvPr/>
        </p:nvSpPr>
        <p:spPr>
          <a:xfrm>
            <a:off x="5314950" y="24796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29"/>
          <p:cNvSpPr/>
          <p:nvPr/>
        </p:nvSpPr>
        <p:spPr>
          <a:xfrm>
            <a:off x="6229350" y="24796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1" name="Google Shape;411;p29"/>
          <p:cNvSpPr/>
          <p:nvPr/>
        </p:nvSpPr>
        <p:spPr>
          <a:xfrm>
            <a:off x="7143750" y="24796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29"/>
          <p:cNvSpPr/>
          <p:nvPr/>
        </p:nvSpPr>
        <p:spPr>
          <a:xfrm>
            <a:off x="8058150" y="2479675"/>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3" name="Google Shape;413;p29"/>
          <p:cNvCxnSpPr/>
          <p:nvPr/>
        </p:nvCxnSpPr>
        <p:spPr>
          <a:xfrm flipH="1" rot="10800000">
            <a:off x="3787775" y="4124325"/>
            <a:ext cx="1101725" cy="134937"/>
          </a:xfrm>
          <a:prstGeom prst="straightConnector1">
            <a:avLst/>
          </a:prstGeom>
          <a:noFill/>
          <a:ln cap="flat" cmpd="sng" w="38100">
            <a:solidFill>
              <a:srgbClr val="023E7F"/>
            </a:solidFill>
            <a:prstDash val="solid"/>
            <a:miter lim="800000"/>
            <a:headEnd len="med" w="med" type="none"/>
            <a:tailEnd len="med" w="med" type="none"/>
          </a:ln>
        </p:spPr>
      </p:cxnSp>
      <p:sp>
        <p:nvSpPr>
          <p:cNvPr id="414" name="Google Shape;414;p29"/>
          <p:cNvSpPr/>
          <p:nvPr/>
        </p:nvSpPr>
        <p:spPr>
          <a:xfrm>
            <a:off x="3646487" y="4114800"/>
            <a:ext cx="261937"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5" name="Google Shape;415;p29"/>
          <p:cNvCxnSpPr/>
          <p:nvPr/>
        </p:nvCxnSpPr>
        <p:spPr>
          <a:xfrm>
            <a:off x="4872037" y="4141787"/>
            <a:ext cx="1120775" cy="790575"/>
          </a:xfrm>
          <a:prstGeom prst="straightConnector1">
            <a:avLst/>
          </a:prstGeom>
          <a:noFill/>
          <a:ln cap="flat" cmpd="sng" w="38100">
            <a:solidFill>
              <a:srgbClr val="023E7F"/>
            </a:solidFill>
            <a:prstDash val="solid"/>
            <a:miter lim="800000"/>
            <a:headEnd len="med" w="med" type="none"/>
            <a:tailEnd len="med" w="med" type="none"/>
          </a:ln>
        </p:spPr>
      </p:cxnSp>
      <p:sp>
        <p:nvSpPr>
          <p:cNvPr id="416" name="Google Shape;416;p29"/>
          <p:cNvSpPr/>
          <p:nvPr/>
        </p:nvSpPr>
        <p:spPr>
          <a:xfrm>
            <a:off x="4743450" y="4000500"/>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17" name="Google Shape;417;p29"/>
          <p:cNvCxnSpPr/>
          <p:nvPr/>
        </p:nvCxnSpPr>
        <p:spPr>
          <a:xfrm>
            <a:off x="5965825" y="4914900"/>
            <a:ext cx="1100137" cy="485775"/>
          </a:xfrm>
          <a:prstGeom prst="straightConnector1">
            <a:avLst/>
          </a:prstGeom>
          <a:noFill/>
          <a:ln cap="flat" cmpd="sng" w="38100">
            <a:solidFill>
              <a:srgbClr val="023E7F"/>
            </a:solidFill>
            <a:prstDash val="solid"/>
            <a:miter lim="800000"/>
            <a:headEnd len="med" w="med" type="none"/>
            <a:tailEnd len="med" w="med" type="none"/>
          </a:ln>
        </p:spPr>
      </p:cxnSp>
      <p:sp>
        <p:nvSpPr>
          <p:cNvPr id="418" name="Google Shape;418;p29"/>
          <p:cNvSpPr/>
          <p:nvPr/>
        </p:nvSpPr>
        <p:spPr>
          <a:xfrm>
            <a:off x="6915150" y="5257800"/>
            <a:ext cx="263525" cy="263525"/>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29"/>
          <p:cNvSpPr/>
          <p:nvPr/>
        </p:nvSpPr>
        <p:spPr>
          <a:xfrm>
            <a:off x="5829300" y="4778375"/>
            <a:ext cx="263525" cy="261937"/>
          </a:xfrm>
          <a:prstGeom prst="ellipse">
            <a:avLst/>
          </a:prstGeom>
          <a:solidFill>
            <a:srgbClr val="0887E2"/>
          </a:solidFill>
          <a:ln cap="flat" cmpd="sng" w="25400">
            <a:solidFill>
              <a:srgbClr val="023E7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20" name="Google Shape;420;p29"/>
          <p:cNvGrpSpPr/>
          <p:nvPr/>
        </p:nvGrpSpPr>
        <p:grpSpPr>
          <a:xfrm>
            <a:off x="628650" y="160337"/>
            <a:ext cx="7886700" cy="2228850"/>
            <a:chOff x="396" y="130"/>
            <a:chExt cx="4968" cy="1404"/>
          </a:xfrm>
        </p:grpSpPr>
        <p:sp>
          <p:nvSpPr>
            <p:cNvPr id="421" name="Google Shape;421;p29"/>
            <p:cNvSpPr txBox="1"/>
            <p:nvPr/>
          </p:nvSpPr>
          <p:spPr>
            <a:xfrm>
              <a:off x="396" y="130"/>
              <a:ext cx="2088"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Tasks</a:t>
              </a:r>
              <a:endParaRPr/>
            </a:p>
          </p:txBody>
        </p:sp>
        <p:sp>
          <p:nvSpPr>
            <p:cNvPr id="422" name="Google Shape;422;p29"/>
            <p:cNvSpPr txBox="1"/>
            <p:nvPr/>
          </p:nvSpPr>
          <p:spPr>
            <a:xfrm>
              <a:off x="396" y="410"/>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Code the user interface</a:t>
              </a:r>
              <a:endParaRPr/>
            </a:p>
          </p:txBody>
        </p:sp>
        <p:sp>
          <p:nvSpPr>
            <p:cNvPr id="423" name="Google Shape;423;p29"/>
            <p:cNvSpPr txBox="1"/>
            <p:nvPr/>
          </p:nvSpPr>
          <p:spPr>
            <a:xfrm>
              <a:off x="396" y="691"/>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Code the middle tier</a:t>
              </a:r>
              <a:endParaRPr/>
            </a:p>
          </p:txBody>
        </p:sp>
        <p:sp>
          <p:nvSpPr>
            <p:cNvPr id="424" name="Google Shape;424;p29"/>
            <p:cNvSpPr txBox="1"/>
            <p:nvPr/>
          </p:nvSpPr>
          <p:spPr>
            <a:xfrm>
              <a:off x="396" y="972"/>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Test the middle tier</a:t>
              </a:r>
              <a:endParaRPr/>
            </a:p>
          </p:txBody>
        </p:sp>
        <p:sp>
          <p:nvSpPr>
            <p:cNvPr id="425" name="Google Shape;425;p29"/>
            <p:cNvSpPr txBox="1"/>
            <p:nvPr/>
          </p:nvSpPr>
          <p:spPr>
            <a:xfrm>
              <a:off x="396" y="1253"/>
              <a:ext cx="2088"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57150" wrap="square" tIns="5715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Write online help</a:t>
              </a:r>
              <a:endParaRPr/>
            </a:p>
          </p:txBody>
        </p:sp>
        <p:sp>
          <p:nvSpPr>
            <p:cNvPr id="426" name="Google Shape;426;p29"/>
            <p:cNvSpPr txBox="1"/>
            <p:nvPr/>
          </p:nvSpPr>
          <p:spPr>
            <a:xfrm>
              <a:off x="2484"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Mon</a:t>
              </a:r>
              <a:endParaRPr/>
            </a:p>
          </p:txBody>
        </p:sp>
        <p:sp>
          <p:nvSpPr>
            <p:cNvPr id="427" name="Google Shape;427;p29"/>
            <p:cNvSpPr txBox="1"/>
            <p:nvPr/>
          </p:nvSpPr>
          <p:spPr>
            <a:xfrm>
              <a:off x="2484" y="410"/>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8</a:t>
              </a:r>
              <a:endParaRPr/>
            </a:p>
          </p:txBody>
        </p:sp>
        <p:sp>
          <p:nvSpPr>
            <p:cNvPr id="428" name="Google Shape;428;p29"/>
            <p:cNvSpPr txBox="1"/>
            <p:nvPr/>
          </p:nvSpPr>
          <p:spPr>
            <a:xfrm>
              <a:off x="2484" y="691"/>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16</a:t>
              </a:r>
              <a:endParaRPr/>
            </a:p>
          </p:txBody>
        </p:sp>
        <p:sp>
          <p:nvSpPr>
            <p:cNvPr id="429" name="Google Shape;429;p29"/>
            <p:cNvSpPr txBox="1"/>
            <p:nvPr/>
          </p:nvSpPr>
          <p:spPr>
            <a:xfrm>
              <a:off x="2484" y="972"/>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8</a:t>
              </a:r>
              <a:endParaRPr/>
            </a:p>
          </p:txBody>
        </p:sp>
        <p:sp>
          <p:nvSpPr>
            <p:cNvPr id="430" name="Google Shape;430;p29"/>
            <p:cNvSpPr txBox="1"/>
            <p:nvPr/>
          </p:nvSpPr>
          <p:spPr>
            <a:xfrm>
              <a:off x="2484" y="1253"/>
              <a:ext cx="576" cy="281"/>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12</a:t>
              </a:r>
              <a:endParaRPr/>
            </a:p>
          </p:txBody>
        </p:sp>
        <p:sp>
          <p:nvSpPr>
            <p:cNvPr id="431" name="Google Shape;431;p29"/>
            <p:cNvSpPr txBox="1"/>
            <p:nvPr/>
          </p:nvSpPr>
          <p:spPr>
            <a:xfrm>
              <a:off x="3060"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Tue</a:t>
              </a:r>
              <a:endParaRPr/>
            </a:p>
          </p:txBody>
        </p:sp>
        <p:sp>
          <p:nvSpPr>
            <p:cNvPr id="432" name="Google Shape;432;p29"/>
            <p:cNvSpPr txBox="1"/>
            <p:nvPr/>
          </p:nvSpPr>
          <p:spPr>
            <a:xfrm>
              <a:off x="3636"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Wed</a:t>
              </a:r>
              <a:endParaRPr/>
            </a:p>
          </p:txBody>
        </p:sp>
        <p:sp>
          <p:nvSpPr>
            <p:cNvPr id="433" name="Google Shape;433;p29"/>
            <p:cNvSpPr txBox="1"/>
            <p:nvPr/>
          </p:nvSpPr>
          <p:spPr>
            <a:xfrm>
              <a:off x="4212"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Thu</a:t>
              </a:r>
              <a:endParaRPr/>
            </a:p>
          </p:txBody>
        </p:sp>
        <p:sp>
          <p:nvSpPr>
            <p:cNvPr id="434" name="Google Shape;434;p29"/>
            <p:cNvSpPr txBox="1"/>
            <p:nvPr/>
          </p:nvSpPr>
          <p:spPr>
            <a:xfrm>
              <a:off x="4788" y="130"/>
              <a:ext cx="576" cy="280"/>
            </a:xfrm>
            <a:prstGeom prst="rect">
              <a:avLst/>
            </a:prstGeom>
            <a:solidFill>
              <a:srgbClr val="3C88DC"/>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800"/>
                <a:buFont typeface="Gill Sans"/>
                <a:buNone/>
              </a:pPr>
              <a:r>
                <a:rPr b="0" i="0" lang="en-US" sz="2800" u="none">
                  <a:solidFill>
                    <a:srgbClr val="FFFFFF"/>
                  </a:solidFill>
                  <a:latin typeface="Gill Sans"/>
                  <a:ea typeface="Gill Sans"/>
                  <a:cs typeface="Gill Sans"/>
                  <a:sym typeface="Gill Sans"/>
                </a:rPr>
                <a:t>Fri</a:t>
              </a:r>
              <a:endParaRPr/>
            </a:p>
          </p:txBody>
        </p:sp>
        <p:grpSp>
          <p:nvGrpSpPr>
            <p:cNvPr id="435" name="Google Shape;435;p29"/>
            <p:cNvGrpSpPr/>
            <p:nvPr/>
          </p:nvGrpSpPr>
          <p:grpSpPr>
            <a:xfrm>
              <a:off x="3636" y="410"/>
              <a:ext cx="576" cy="1124"/>
              <a:chOff x="0" y="0"/>
              <a:chExt cx="640" cy="1248"/>
            </a:xfrm>
          </p:grpSpPr>
          <p:sp>
            <p:nvSpPr>
              <p:cNvPr id="436" name="Google Shape;436;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40" name="Google Shape;440;p29"/>
            <p:cNvGrpSpPr/>
            <p:nvPr/>
          </p:nvGrpSpPr>
          <p:grpSpPr>
            <a:xfrm>
              <a:off x="3060" y="410"/>
              <a:ext cx="576" cy="1124"/>
              <a:chOff x="0" y="0"/>
              <a:chExt cx="640" cy="1248"/>
            </a:xfrm>
          </p:grpSpPr>
          <p:sp>
            <p:nvSpPr>
              <p:cNvPr id="441" name="Google Shape;441;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 name="Google Shape;442;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3" name="Google Shape;443;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45" name="Google Shape;445;p29"/>
            <p:cNvGrpSpPr/>
            <p:nvPr/>
          </p:nvGrpSpPr>
          <p:grpSpPr>
            <a:xfrm>
              <a:off x="4788" y="410"/>
              <a:ext cx="576" cy="1124"/>
              <a:chOff x="0" y="0"/>
              <a:chExt cx="640" cy="1248"/>
            </a:xfrm>
          </p:grpSpPr>
          <p:sp>
            <p:nvSpPr>
              <p:cNvPr id="446" name="Google Shape;446;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7" name="Google Shape;447;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50" name="Google Shape;450;p29"/>
            <p:cNvGrpSpPr/>
            <p:nvPr/>
          </p:nvGrpSpPr>
          <p:grpSpPr>
            <a:xfrm>
              <a:off x="4212" y="410"/>
              <a:ext cx="576" cy="1124"/>
              <a:chOff x="0" y="0"/>
              <a:chExt cx="640" cy="1248"/>
            </a:xfrm>
          </p:grpSpPr>
          <p:sp>
            <p:nvSpPr>
              <p:cNvPr id="451" name="Google Shape;451;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55" name="Google Shape;455;p29"/>
            <p:cNvGrpSpPr/>
            <p:nvPr/>
          </p:nvGrpSpPr>
          <p:grpSpPr>
            <a:xfrm>
              <a:off x="3060" y="410"/>
              <a:ext cx="576" cy="1124"/>
              <a:chOff x="0" y="0"/>
              <a:chExt cx="640" cy="1248"/>
            </a:xfrm>
          </p:grpSpPr>
          <p:sp>
            <p:nvSpPr>
              <p:cNvPr id="456" name="Google Shape;456;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4</a:t>
                </a:r>
                <a:endParaRPr/>
              </a:p>
            </p:txBody>
          </p:sp>
          <p:sp>
            <p:nvSpPr>
              <p:cNvPr id="457" name="Google Shape;457;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12</a:t>
                </a:r>
                <a:endParaRPr/>
              </a:p>
            </p:txBody>
          </p:sp>
          <p:sp>
            <p:nvSpPr>
              <p:cNvPr id="458" name="Google Shape;458;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16</a:t>
                </a:r>
                <a:endParaRPr/>
              </a:p>
            </p:txBody>
          </p:sp>
          <p:sp>
            <p:nvSpPr>
              <p:cNvPr id="459" name="Google Shape;459;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0" name="Google Shape;460;p29"/>
            <p:cNvGrpSpPr/>
            <p:nvPr/>
          </p:nvGrpSpPr>
          <p:grpSpPr>
            <a:xfrm>
              <a:off x="4212" y="410"/>
              <a:ext cx="576" cy="1124"/>
              <a:chOff x="0" y="0"/>
              <a:chExt cx="640" cy="1248"/>
            </a:xfrm>
          </p:grpSpPr>
          <p:sp>
            <p:nvSpPr>
              <p:cNvPr id="461" name="Google Shape;461;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7</a:t>
                </a:r>
                <a:endParaRPr/>
              </a:p>
            </p:txBody>
          </p:sp>
          <p:sp>
            <p:nvSpPr>
              <p:cNvPr id="463" name="Google Shape;463;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11</a:t>
                </a:r>
                <a:endParaRPr/>
              </a:p>
            </p:txBody>
          </p:sp>
          <p:sp>
            <p:nvSpPr>
              <p:cNvPr id="464" name="Google Shape;464;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65" name="Google Shape;465;p29"/>
            <p:cNvGrpSpPr/>
            <p:nvPr/>
          </p:nvGrpSpPr>
          <p:grpSpPr>
            <a:xfrm>
              <a:off x="3636" y="410"/>
              <a:ext cx="576" cy="1124"/>
              <a:chOff x="0" y="0"/>
              <a:chExt cx="640" cy="1248"/>
            </a:xfrm>
          </p:grpSpPr>
          <p:sp>
            <p:nvSpPr>
              <p:cNvPr id="466" name="Google Shape;466;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8</a:t>
                </a:r>
                <a:endParaRPr/>
              </a:p>
            </p:txBody>
          </p:sp>
          <p:sp>
            <p:nvSpPr>
              <p:cNvPr id="467" name="Google Shape;467;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10</a:t>
                </a:r>
                <a:endParaRPr/>
              </a:p>
            </p:txBody>
          </p:sp>
          <p:sp>
            <p:nvSpPr>
              <p:cNvPr id="468" name="Google Shape;468;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16</a:t>
                </a:r>
                <a:endParaRPr/>
              </a:p>
            </p:txBody>
          </p:sp>
          <p:sp>
            <p:nvSpPr>
              <p:cNvPr id="469" name="Google Shape;469;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70" name="Google Shape;470;p29"/>
            <p:cNvGrpSpPr/>
            <p:nvPr/>
          </p:nvGrpSpPr>
          <p:grpSpPr>
            <a:xfrm>
              <a:off x="4788" y="410"/>
              <a:ext cx="576" cy="1124"/>
              <a:chOff x="0" y="0"/>
              <a:chExt cx="640" cy="1248"/>
            </a:xfrm>
          </p:grpSpPr>
          <p:sp>
            <p:nvSpPr>
              <p:cNvPr id="471" name="Google Shape;471;p29"/>
              <p:cNvSpPr txBox="1"/>
              <p:nvPr/>
            </p:nvSpPr>
            <p:spPr>
              <a:xfrm>
                <a:off x="0" y="0"/>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29"/>
              <p:cNvSpPr txBox="1"/>
              <p:nvPr/>
            </p:nvSpPr>
            <p:spPr>
              <a:xfrm>
                <a:off x="0" y="312"/>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3" name="Google Shape;473;p29"/>
              <p:cNvSpPr txBox="1"/>
              <p:nvPr/>
            </p:nvSpPr>
            <p:spPr>
              <a:xfrm>
                <a:off x="0" y="624"/>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ctr" bIns="57150" lIns="57150" spcFirstLastPara="1" rIns="182750" wrap="square" tIns="57150">
                <a:noAutofit/>
              </a:bodyPr>
              <a:lstStyle/>
              <a:p>
                <a:pPr indent="0" lvl="0" marL="0" marR="0" rtl="0" algn="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8</a:t>
                </a:r>
                <a:endParaRPr/>
              </a:p>
            </p:txBody>
          </p:sp>
          <p:sp>
            <p:nvSpPr>
              <p:cNvPr id="474" name="Google Shape;474;p29"/>
              <p:cNvSpPr txBox="1"/>
              <p:nvPr/>
            </p:nvSpPr>
            <p:spPr>
              <a:xfrm>
                <a:off x="0" y="936"/>
                <a:ext cx="640" cy="312"/>
              </a:xfrm>
              <a:prstGeom prst="rect">
                <a:avLst/>
              </a:prstGeom>
              <a:solidFill>
                <a:srgbClr val="E6E6E6"/>
              </a:soli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75" name="Google Shape;475;p29"/>
          <p:cNvSpPr txBox="1"/>
          <p:nvPr/>
        </p:nvSpPr>
        <p:spPr>
          <a:xfrm>
            <a:off x="1771650" y="3125787"/>
            <a:ext cx="492125" cy="366712"/>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50</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8"/>
                                        </p:tgtEl>
                                      </p:cBhvr>
                                    </p:animEffect>
                                    <p:set>
                                      <p:cBhvr>
                                        <p:cTn dur="1" fill="hold">
                                          <p:stCondLst>
                                            <p:cond delay="500"/>
                                          </p:stCondLst>
                                        </p:cTn>
                                        <p:tgtEl>
                                          <p:spTgt spid="408"/>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9"/>
                                        </p:tgtEl>
                                      </p:cBhvr>
                                    </p:animEffect>
                                    <p:set>
                                      <p:cBhvr>
                                        <p:cTn dur="1" fill="hold">
                                          <p:stCondLst>
                                            <p:cond delay="500"/>
                                          </p:stCondLst>
                                        </p:cTn>
                                        <p:tgtEl>
                                          <p:spTgt spid="409"/>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par>
                          <p:cTn fill="hold">
                            <p:stCondLst>
                              <p:cond delay="1500"/>
                            </p:stCondLst>
                            <p:childTnLst>
                              <p:par>
                                <p:cTn fill="hold" nodeType="afterEffect" presetClass="entr" presetID="1" presetSubtype="0">
                                  <p:stCondLst>
                                    <p:cond delay="1000"/>
                                  </p:stCondLst>
                                  <p:childTnLst>
                                    <p:set>
                                      <p:cBhvr>
                                        <p:cTn dur="1" fill="hold">
                                          <p:stCondLst>
                                            <p:cond delay="0"/>
                                          </p:stCondLst>
                                        </p:cTn>
                                        <p:tgtEl>
                                          <p:spTgt spid="410"/>
                                        </p:tgtEl>
                                        <p:attrNameLst>
                                          <p:attrName>style.visibility</p:attrName>
                                        </p:attrNameLst>
                                      </p:cBhvr>
                                      <p:to>
                                        <p:strVal val="visible"/>
                                      </p:to>
                                    </p:set>
                                  </p:childTnLst>
                                </p:cTn>
                              </p:par>
                            </p:childTnLst>
                          </p:cTn>
                        </p:par>
                        <p:par>
                          <p:cTn fill="hold">
                            <p:stCondLst>
                              <p:cond delay="1501"/>
                            </p:stCondLst>
                            <p:childTnLst>
                              <p:par>
                                <p:cTn fill="hold" nodeType="afterEffect" presetClass="exit" presetID="10" presetSubtype="0">
                                  <p:stCondLst>
                                    <p:cond delay="1000"/>
                                  </p:stCondLst>
                                  <p:childTnLst>
                                    <p:animEffect filter="fade" transition="out">
                                      <p:cBhvr>
                                        <p:cTn dur="500"/>
                                        <p:tgtEl>
                                          <p:spTgt spid="410"/>
                                        </p:tgtEl>
                                      </p:cBhvr>
                                    </p:animEffect>
                                    <p:set>
                                      <p:cBhvr>
                                        <p:cTn dur="1" fill="hold">
                                          <p:stCondLst>
                                            <p:cond delay="500"/>
                                          </p:stCondLst>
                                        </p:cTn>
                                        <p:tgtEl>
                                          <p:spTgt spid="410"/>
                                        </p:tgtEl>
                                        <p:attrNameLst>
                                          <p:attrName>style.visibility</p:attrName>
                                        </p:attrNameLst>
                                      </p:cBhvr>
                                      <p:to>
                                        <p:strVal val="hidden"/>
                                      </p:to>
                                    </p:set>
                                  </p:childTnLst>
                                </p:cTn>
                              </p:par>
                            </p:childTnLst>
                          </p:cTn>
                        </p:par>
                        <p:par>
                          <p:cTn fill="hold">
                            <p:stCondLst>
                              <p:cond delay="2001"/>
                            </p:stCondLst>
                            <p:childTnLst>
                              <p:par>
                                <p:cTn fill="hold" nodeType="afterEffect" presetClass="entr" presetID="10" presetSubtype="0">
                                  <p:stCondLst>
                                    <p:cond delay="50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par>
                          <p:cTn fill="hold">
                            <p:stCondLst>
                              <p:cond delay="2501"/>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3001"/>
                            </p:stCondLst>
                            <p:childTnLst>
                              <p:par>
                                <p:cTn fill="hold" nodeType="after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par>
                          <p:cTn fill="hold">
                            <p:stCondLst>
                              <p:cond delay="3002"/>
                            </p:stCondLst>
                            <p:childTnLst>
                              <p:par>
                                <p:cTn fill="hold" nodeType="afterEffect" presetClass="exit" presetID="10" presetSubtype="0">
                                  <p:stCondLst>
                                    <p:cond delay="0"/>
                                  </p:stCondLst>
                                  <p:childTnLst>
                                    <p:animEffect filter="fade" transition="out">
                                      <p:cBhvr>
                                        <p:cTn dur="500"/>
                                        <p:tgtEl>
                                          <p:spTgt spid="411"/>
                                        </p:tgtEl>
                                      </p:cBhvr>
                                    </p:animEffect>
                                    <p:set>
                                      <p:cBhvr>
                                        <p:cTn dur="1" fill="hold">
                                          <p:stCondLst>
                                            <p:cond delay="500"/>
                                          </p:stCondLst>
                                        </p:cTn>
                                        <p:tgtEl>
                                          <p:spTgt spid="411"/>
                                        </p:tgtEl>
                                        <p:attrNameLst>
                                          <p:attrName>style.visibility</p:attrName>
                                        </p:attrNameLst>
                                      </p:cBhvr>
                                      <p:to>
                                        <p:strVal val="hidden"/>
                                      </p:to>
                                    </p:set>
                                  </p:childTnLst>
                                </p:cTn>
                              </p:par>
                            </p:childTnLst>
                          </p:cTn>
                        </p:par>
                        <p:par>
                          <p:cTn fill="hold">
                            <p:stCondLst>
                              <p:cond delay="3502"/>
                            </p:stCondLst>
                            <p:childTnLst>
                              <p:par>
                                <p:cTn fill="hold" nodeType="afterEffect" presetClass="entr" presetID="10" presetSubtype="0">
                                  <p:stCondLst>
                                    <p:cond delay="50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par>
                          <p:cTn fill="hold">
                            <p:stCondLst>
                              <p:cond delay="4002"/>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par>
                          <p:cTn fill="hold">
                            <p:stCondLst>
                              <p:cond delay="4502"/>
                            </p:stCondLst>
                            <p:childTnLst>
                              <p:par>
                                <p:cTn fill="hold" nodeType="after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par>
                          <p:cTn fill="hold">
                            <p:stCondLst>
                              <p:cond delay="4503"/>
                            </p:stCondLst>
                            <p:childTnLst>
                              <p:par>
                                <p:cTn fill="hold" nodeType="afterEffect" presetClass="exit" presetID="10" presetSubtype="0">
                                  <p:stCondLst>
                                    <p:cond delay="0"/>
                                  </p:stCondLst>
                                  <p:childTnLst>
                                    <p:animEffect filter="fade" transition="out">
                                      <p:cBhvr>
                                        <p:cTn dur="500"/>
                                        <p:tgtEl>
                                          <p:spTgt spid="412"/>
                                        </p:tgtEl>
                                      </p:cBhvr>
                                    </p:animEffect>
                                    <p:set>
                                      <p:cBhvr>
                                        <p:cTn dur="1" fill="hold">
                                          <p:stCondLst>
                                            <p:cond delay="500"/>
                                          </p:stCondLst>
                                        </p:cTn>
                                        <p:tgtEl>
                                          <p:spTgt spid="412"/>
                                        </p:tgtEl>
                                        <p:attrNameLst>
                                          <p:attrName>style.visibility</p:attrName>
                                        </p:attrNameLst>
                                      </p:cBhvr>
                                      <p:to>
                                        <p:strVal val="hidden"/>
                                      </p:to>
                                    </p:set>
                                  </p:childTnLst>
                                </p:cTn>
                              </p:par>
                            </p:childTnLst>
                          </p:cTn>
                        </p:par>
                        <p:par>
                          <p:cTn fill="hold">
                            <p:stCondLst>
                              <p:cond delay="5003"/>
                            </p:stCondLst>
                            <p:childTnLst>
                              <p:par>
                                <p:cTn fill="hold" nodeType="afterEffect" presetClass="entr" presetID="10" presetSubtype="0">
                                  <p:stCondLst>
                                    <p:cond delay="50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par>
                          <p:cTn fill="hold">
                            <p:stCondLst>
                              <p:cond delay="5503"/>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30"/>
          <p:cNvSpPr txBox="1"/>
          <p:nvPr>
            <p:ph idx="4294967295"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Burndown Example 1</a:t>
            </a:r>
            <a:endParaRPr/>
          </a:p>
        </p:txBody>
      </p:sp>
      <p:sp>
        <p:nvSpPr>
          <p:cNvPr id="481" name="Google Shape;481;p30"/>
          <p:cNvSpPr txBox="1"/>
          <p:nvPr>
            <p:ph idx="4294967295" type="body"/>
          </p:nvPr>
        </p:nvSpPr>
        <p:spPr>
          <a:xfrm>
            <a:off x="152400" y="1295400"/>
            <a:ext cx="44069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No work being performed</a:t>
            </a:r>
            <a:endParaRPr/>
          </a:p>
        </p:txBody>
      </p:sp>
      <p:pic>
        <p:nvPicPr>
          <p:cNvPr id="482" name="Google Shape;482;p30"/>
          <p:cNvPicPr preferRelativeResize="0"/>
          <p:nvPr>
            <p:ph idx="4294967295" type="body"/>
          </p:nvPr>
        </p:nvPicPr>
        <p:blipFill rotWithShape="1">
          <a:blip r:embed="rId3">
            <a:alphaModFix/>
          </a:blip>
          <a:srcRect b="0" l="0" r="0" t="0"/>
          <a:stretch/>
        </p:blipFill>
        <p:spPr>
          <a:xfrm>
            <a:off x="-1587" y="1690687"/>
            <a:ext cx="9145587" cy="36433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31"/>
          <p:cNvSpPr txBox="1"/>
          <p:nvPr>
            <p:ph idx="4294967295"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Burndown Example 2</a:t>
            </a:r>
            <a:endParaRPr/>
          </a:p>
        </p:txBody>
      </p:sp>
      <p:sp>
        <p:nvSpPr>
          <p:cNvPr id="488" name="Google Shape;488;p31"/>
          <p:cNvSpPr txBox="1"/>
          <p:nvPr>
            <p:ph idx="4294967295" type="body"/>
          </p:nvPr>
        </p:nvSpPr>
        <p:spPr>
          <a:xfrm>
            <a:off x="152400" y="1295400"/>
            <a:ext cx="8910637"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Work being performed, but not fast enough</a:t>
            </a:r>
            <a:endParaRPr/>
          </a:p>
        </p:txBody>
      </p:sp>
      <p:pic>
        <p:nvPicPr>
          <p:cNvPr id="489" name="Google Shape;489;p31"/>
          <p:cNvPicPr preferRelativeResize="0"/>
          <p:nvPr>
            <p:ph idx="4294967295" type="body"/>
          </p:nvPr>
        </p:nvPicPr>
        <p:blipFill rotWithShape="1">
          <a:blip r:embed="rId3">
            <a:alphaModFix/>
          </a:blip>
          <a:srcRect b="0" l="0" r="0" t="0"/>
          <a:stretch/>
        </p:blipFill>
        <p:spPr>
          <a:xfrm>
            <a:off x="-107950" y="1647825"/>
            <a:ext cx="9251950" cy="368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3" name="Shape 493"/>
        <p:cNvGrpSpPr/>
        <p:nvPr/>
      </p:nvGrpSpPr>
      <p:grpSpPr>
        <a:xfrm>
          <a:off x="0" y="0"/>
          <a:ext cx="0" cy="0"/>
          <a:chOff x="0" y="0"/>
          <a:chExt cx="0" cy="0"/>
        </a:xfrm>
      </p:grpSpPr>
      <p:sp>
        <p:nvSpPr>
          <p:cNvPr id="494" name="Google Shape;494;p32"/>
          <p:cNvSpPr txBox="1"/>
          <p:nvPr>
            <p:ph idx="4294967295"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Burndown Example 3</a:t>
            </a:r>
            <a:endParaRPr/>
          </a:p>
        </p:txBody>
      </p:sp>
      <p:sp>
        <p:nvSpPr>
          <p:cNvPr id="495" name="Google Shape;495;p32"/>
          <p:cNvSpPr txBox="1"/>
          <p:nvPr>
            <p:ph idx="4294967295" type="body"/>
          </p:nvPr>
        </p:nvSpPr>
        <p:spPr>
          <a:xfrm>
            <a:off x="152400" y="1295400"/>
            <a:ext cx="8910637"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Work being performed, but too fast!</a:t>
            </a:r>
            <a:endParaRPr/>
          </a:p>
        </p:txBody>
      </p:sp>
      <p:pic>
        <p:nvPicPr>
          <p:cNvPr id="496" name="Google Shape;496;p32"/>
          <p:cNvPicPr preferRelativeResize="0"/>
          <p:nvPr>
            <p:ph idx="4294967295" type="body"/>
          </p:nvPr>
        </p:nvPicPr>
        <p:blipFill rotWithShape="1">
          <a:blip r:embed="rId3">
            <a:alphaModFix/>
          </a:blip>
          <a:srcRect b="0" l="0" r="0" t="0"/>
          <a:stretch/>
        </p:blipFill>
        <p:spPr>
          <a:xfrm>
            <a:off x="-76200" y="1644650"/>
            <a:ext cx="9072562" cy="361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The Sprint Review</a:t>
            </a:r>
            <a:endParaRPr/>
          </a:p>
        </p:txBody>
      </p:sp>
      <p:sp>
        <p:nvSpPr>
          <p:cNvPr id="502" name="Google Shape;502;p3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Team presents what it accomplished during the sprint</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Typically takes the form of a demo of new features or underlying architecture</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Informal</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2-hour prep time rule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No slides</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Whole team participates</a:t>
            </a:r>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Invite the world</a:t>
            </a:r>
            <a:endParaRPr/>
          </a:p>
          <a:p>
            <a:pPr indent="-79375" lvl="0" marL="231775"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pic>
        <p:nvPicPr>
          <p:cNvPr id="503" name="Google Shape;503;p33"/>
          <p:cNvPicPr preferRelativeResize="0"/>
          <p:nvPr/>
        </p:nvPicPr>
        <p:blipFill rotWithShape="1">
          <a:blip r:embed="rId3">
            <a:alphaModFix/>
          </a:blip>
          <a:srcRect b="0" l="0" r="0" t="0"/>
          <a:stretch/>
        </p:blipFill>
        <p:spPr>
          <a:xfrm>
            <a:off x="6102350" y="4000500"/>
            <a:ext cx="2508250" cy="1674812"/>
          </a:xfrm>
          <a:prstGeom prst="rect">
            <a:avLst/>
          </a:prstGeom>
          <a:noFill/>
          <a:ln>
            <a:noFill/>
          </a:ln>
        </p:spPr>
      </p:pic>
      <p:pic>
        <p:nvPicPr>
          <p:cNvPr id="504" name="Google Shape;504;p33"/>
          <p:cNvPicPr preferRelativeResize="0"/>
          <p:nvPr/>
        </p:nvPicPr>
        <p:blipFill rotWithShape="1">
          <a:blip r:embed="rId4">
            <a:alphaModFix/>
          </a:blip>
          <a:srcRect b="0" l="0" r="0" t="0"/>
          <a:stretch/>
        </p:blipFill>
        <p:spPr>
          <a:xfrm>
            <a:off x="4787900" y="2514600"/>
            <a:ext cx="2508250" cy="16748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Scalability</a:t>
            </a:r>
            <a:endParaRPr/>
          </a:p>
        </p:txBody>
      </p:sp>
      <p:sp>
        <p:nvSpPr>
          <p:cNvPr id="510" name="Google Shape;510;p3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Typical individual team is 7 ± 2 people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Scalability comes from teams of teams</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Factors in scaling</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Type of application</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Team size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Team dispersion</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Project duration</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Scrum has been used on multiple 500+ person projects</a:t>
            </a:r>
            <a:endParaRPr/>
          </a:p>
          <a:p>
            <a:pPr indent="-79375" lvl="0" marL="231775"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4" name="Shape 514"/>
        <p:cNvGrpSpPr/>
        <p:nvPr/>
      </p:nvGrpSpPr>
      <p:grpSpPr>
        <a:xfrm>
          <a:off x="0" y="0"/>
          <a:ext cx="0" cy="0"/>
          <a:chOff x="0" y="0"/>
          <a:chExt cx="0" cy="0"/>
        </a:xfrm>
      </p:grpSpPr>
      <p:sp>
        <p:nvSpPr>
          <p:cNvPr id="515" name="Google Shape;515;p3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Scaling: Scrum of Scrums</a:t>
            </a:r>
            <a:endParaRPr/>
          </a:p>
        </p:txBody>
      </p:sp>
      <p:sp>
        <p:nvSpPr>
          <p:cNvPr id="516" name="Google Shape;516;p35"/>
          <p:cNvSpPr/>
          <p:nvPr/>
        </p:nvSpPr>
        <p:spPr>
          <a:xfrm>
            <a:off x="149225" y="3100387"/>
            <a:ext cx="2857500" cy="2538412"/>
          </a:xfrm>
          <a:prstGeom prst="roundRect">
            <a:avLst>
              <a:gd fmla="val 1459" name="adj"/>
            </a:avLst>
          </a:prstGeom>
          <a:solidFill>
            <a:schemeClr val="accent1"/>
          </a:solid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7" name="Google Shape;517;p35"/>
          <p:cNvSpPr/>
          <p:nvPr/>
        </p:nvSpPr>
        <p:spPr>
          <a:xfrm>
            <a:off x="3143250" y="3100387"/>
            <a:ext cx="2857500" cy="2538412"/>
          </a:xfrm>
          <a:prstGeom prst="roundRect">
            <a:avLst>
              <a:gd fmla="val 1459" name="adj"/>
            </a:avLst>
          </a:prstGeom>
          <a:solidFill>
            <a:schemeClr val="accent1"/>
          </a:solid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8" name="Google Shape;518;p35"/>
          <p:cNvSpPr/>
          <p:nvPr/>
        </p:nvSpPr>
        <p:spPr>
          <a:xfrm>
            <a:off x="6103937" y="3100387"/>
            <a:ext cx="2857500" cy="2538412"/>
          </a:xfrm>
          <a:prstGeom prst="roundRect">
            <a:avLst>
              <a:gd fmla="val 1459" name="adj"/>
            </a:avLst>
          </a:prstGeom>
          <a:solidFill>
            <a:schemeClr val="accent1"/>
          </a:solidFill>
          <a:ln cap="flat" cmpd="sng" w="25400">
            <a:solidFill>
              <a:srgbClr val="FD402F"/>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19" name="Google Shape;519;p35"/>
          <p:cNvPicPr preferRelativeResize="0"/>
          <p:nvPr/>
        </p:nvPicPr>
        <p:blipFill rotWithShape="1">
          <a:blip r:embed="rId3">
            <a:alphaModFix/>
          </a:blip>
          <a:srcRect b="0" l="0" r="0" t="0"/>
          <a:stretch/>
        </p:blipFill>
        <p:spPr>
          <a:xfrm>
            <a:off x="811212" y="4083050"/>
            <a:ext cx="696912" cy="571500"/>
          </a:xfrm>
          <a:prstGeom prst="rect">
            <a:avLst/>
          </a:prstGeom>
          <a:noFill/>
          <a:ln>
            <a:noFill/>
          </a:ln>
        </p:spPr>
      </p:pic>
      <p:grpSp>
        <p:nvGrpSpPr>
          <p:cNvPr id="520" name="Google Shape;520;p35"/>
          <p:cNvGrpSpPr/>
          <p:nvPr/>
        </p:nvGrpSpPr>
        <p:grpSpPr>
          <a:xfrm>
            <a:off x="342900" y="3295650"/>
            <a:ext cx="2343150" cy="604837"/>
            <a:chOff x="0" y="0"/>
            <a:chExt cx="1640" cy="424"/>
          </a:xfrm>
        </p:grpSpPr>
        <p:pic>
          <p:nvPicPr>
            <p:cNvPr id="521" name="Google Shape;521;p35"/>
            <p:cNvPicPr preferRelativeResize="0"/>
            <p:nvPr/>
          </p:nvPicPr>
          <p:blipFill rotWithShape="1">
            <a:blip r:embed="rId4">
              <a:alphaModFix/>
            </a:blip>
            <a:srcRect b="0" l="0" r="0" t="0"/>
            <a:stretch/>
          </p:blipFill>
          <p:spPr>
            <a:xfrm>
              <a:off x="0" y="0"/>
              <a:ext cx="488" cy="424"/>
            </a:xfrm>
            <a:prstGeom prst="rect">
              <a:avLst/>
            </a:prstGeom>
            <a:noFill/>
            <a:ln>
              <a:noFill/>
            </a:ln>
          </p:spPr>
        </p:pic>
        <p:pic>
          <p:nvPicPr>
            <p:cNvPr id="522" name="Google Shape;522;p35"/>
            <p:cNvPicPr preferRelativeResize="0"/>
            <p:nvPr/>
          </p:nvPicPr>
          <p:blipFill rotWithShape="1">
            <a:blip r:embed="rId5">
              <a:alphaModFix/>
            </a:blip>
            <a:srcRect b="0" l="0" r="0" t="0"/>
            <a:stretch/>
          </p:blipFill>
          <p:spPr>
            <a:xfrm>
              <a:off x="576" y="0"/>
              <a:ext cx="488" cy="424"/>
            </a:xfrm>
            <a:prstGeom prst="rect">
              <a:avLst/>
            </a:prstGeom>
            <a:noFill/>
            <a:ln>
              <a:noFill/>
            </a:ln>
          </p:spPr>
        </p:pic>
        <p:pic>
          <p:nvPicPr>
            <p:cNvPr id="523" name="Google Shape;523;p35"/>
            <p:cNvPicPr preferRelativeResize="0"/>
            <p:nvPr/>
          </p:nvPicPr>
          <p:blipFill rotWithShape="1">
            <a:blip r:embed="rId4">
              <a:alphaModFix/>
            </a:blip>
            <a:srcRect b="0" l="0" r="0" t="0"/>
            <a:stretch/>
          </p:blipFill>
          <p:spPr>
            <a:xfrm>
              <a:off x="1152" y="0"/>
              <a:ext cx="488" cy="424"/>
            </a:xfrm>
            <a:prstGeom prst="rect">
              <a:avLst/>
            </a:prstGeom>
            <a:noFill/>
            <a:ln>
              <a:noFill/>
            </a:ln>
          </p:spPr>
        </p:pic>
      </p:grpSp>
      <p:grpSp>
        <p:nvGrpSpPr>
          <p:cNvPr id="524" name="Google Shape;524;p35"/>
          <p:cNvGrpSpPr/>
          <p:nvPr/>
        </p:nvGrpSpPr>
        <p:grpSpPr>
          <a:xfrm>
            <a:off x="342900" y="4826000"/>
            <a:ext cx="2343150" cy="606425"/>
            <a:chOff x="0" y="0"/>
            <a:chExt cx="1640" cy="424"/>
          </a:xfrm>
        </p:grpSpPr>
        <p:pic>
          <p:nvPicPr>
            <p:cNvPr id="525" name="Google Shape;525;p35"/>
            <p:cNvPicPr preferRelativeResize="0"/>
            <p:nvPr/>
          </p:nvPicPr>
          <p:blipFill rotWithShape="1">
            <a:blip r:embed="rId3">
              <a:alphaModFix/>
            </a:blip>
            <a:srcRect b="0" l="0" r="0" t="0"/>
            <a:stretch/>
          </p:blipFill>
          <p:spPr>
            <a:xfrm>
              <a:off x="0" y="16"/>
              <a:ext cx="488" cy="400"/>
            </a:xfrm>
            <a:prstGeom prst="rect">
              <a:avLst/>
            </a:prstGeom>
            <a:noFill/>
            <a:ln>
              <a:noFill/>
            </a:ln>
          </p:spPr>
        </p:pic>
        <p:pic>
          <p:nvPicPr>
            <p:cNvPr id="526" name="Google Shape;526;p35"/>
            <p:cNvPicPr preferRelativeResize="0"/>
            <p:nvPr/>
          </p:nvPicPr>
          <p:blipFill rotWithShape="1">
            <a:blip r:embed="rId6">
              <a:alphaModFix/>
            </a:blip>
            <a:srcRect b="0" l="0" r="0" t="0"/>
            <a:stretch/>
          </p:blipFill>
          <p:spPr>
            <a:xfrm>
              <a:off x="1152" y="0"/>
              <a:ext cx="488" cy="424"/>
            </a:xfrm>
            <a:prstGeom prst="rect">
              <a:avLst/>
            </a:prstGeom>
            <a:noFill/>
            <a:ln>
              <a:noFill/>
            </a:ln>
          </p:spPr>
        </p:pic>
        <p:pic>
          <p:nvPicPr>
            <p:cNvPr id="527" name="Google Shape;527;p35"/>
            <p:cNvPicPr preferRelativeResize="0"/>
            <p:nvPr/>
          </p:nvPicPr>
          <p:blipFill rotWithShape="1">
            <a:blip r:embed="rId7">
              <a:alphaModFix/>
            </a:blip>
            <a:srcRect b="0" l="0" r="0" t="0"/>
            <a:stretch/>
          </p:blipFill>
          <p:spPr>
            <a:xfrm>
              <a:off x="576" y="0"/>
              <a:ext cx="488" cy="424"/>
            </a:xfrm>
            <a:prstGeom prst="rect">
              <a:avLst/>
            </a:prstGeom>
            <a:noFill/>
            <a:ln>
              <a:noFill/>
            </a:ln>
          </p:spPr>
        </p:pic>
      </p:grpSp>
      <p:pic>
        <p:nvPicPr>
          <p:cNvPr id="528" name="Google Shape;528;p35"/>
          <p:cNvPicPr preferRelativeResize="0"/>
          <p:nvPr/>
        </p:nvPicPr>
        <p:blipFill rotWithShape="1">
          <a:blip r:embed="rId6">
            <a:alphaModFix/>
          </a:blip>
          <a:srcRect b="0" l="0" r="0" t="0"/>
          <a:stretch/>
        </p:blipFill>
        <p:spPr>
          <a:xfrm>
            <a:off x="4229100" y="3295650"/>
            <a:ext cx="696912" cy="604837"/>
          </a:xfrm>
          <a:prstGeom prst="rect">
            <a:avLst/>
          </a:prstGeom>
          <a:noFill/>
          <a:ln>
            <a:noFill/>
          </a:ln>
        </p:spPr>
      </p:pic>
      <p:pic>
        <p:nvPicPr>
          <p:cNvPr id="529" name="Google Shape;529;p35"/>
          <p:cNvPicPr preferRelativeResize="0"/>
          <p:nvPr/>
        </p:nvPicPr>
        <p:blipFill rotWithShape="1">
          <a:blip r:embed="rId8">
            <a:alphaModFix/>
          </a:blip>
          <a:srcRect b="0" l="0" r="0" t="0"/>
          <a:stretch/>
        </p:blipFill>
        <p:spPr>
          <a:xfrm>
            <a:off x="5040312" y="3295650"/>
            <a:ext cx="696912" cy="604837"/>
          </a:xfrm>
          <a:prstGeom prst="rect">
            <a:avLst/>
          </a:prstGeom>
          <a:noFill/>
          <a:ln>
            <a:noFill/>
          </a:ln>
        </p:spPr>
      </p:pic>
      <p:pic>
        <p:nvPicPr>
          <p:cNvPr id="530" name="Google Shape;530;p35"/>
          <p:cNvPicPr preferRelativeResize="0"/>
          <p:nvPr/>
        </p:nvPicPr>
        <p:blipFill rotWithShape="1">
          <a:blip r:embed="rId9">
            <a:alphaModFix/>
          </a:blip>
          <a:srcRect b="0" l="0" r="0" t="0"/>
          <a:stretch/>
        </p:blipFill>
        <p:spPr>
          <a:xfrm>
            <a:off x="4217987" y="4060825"/>
            <a:ext cx="696912" cy="606425"/>
          </a:xfrm>
          <a:prstGeom prst="rect">
            <a:avLst/>
          </a:prstGeom>
          <a:noFill/>
          <a:ln>
            <a:noFill/>
          </a:ln>
        </p:spPr>
      </p:pic>
      <p:pic>
        <p:nvPicPr>
          <p:cNvPr id="531" name="Google Shape;531;p35"/>
          <p:cNvPicPr preferRelativeResize="0"/>
          <p:nvPr/>
        </p:nvPicPr>
        <p:blipFill rotWithShape="1">
          <a:blip r:embed="rId7">
            <a:alphaModFix/>
          </a:blip>
          <a:srcRect b="0" l="0" r="0" t="0"/>
          <a:stretch/>
        </p:blipFill>
        <p:spPr>
          <a:xfrm>
            <a:off x="3406775" y="4060825"/>
            <a:ext cx="696912" cy="606425"/>
          </a:xfrm>
          <a:prstGeom prst="rect">
            <a:avLst/>
          </a:prstGeom>
          <a:noFill/>
          <a:ln>
            <a:noFill/>
          </a:ln>
        </p:spPr>
      </p:pic>
      <p:pic>
        <p:nvPicPr>
          <p:cNvPr id="532" name="Google Shape;532;p35"/>
          <p:cNvPicPr preferRelativeResize="0"/>
          <p:nvPr/>
        </p:nvPicPr>
        <p:blipFill rotWithShape="1">
          <a:blip r:embed="rId7">
            <a:alphaModFix/>
          </a:blip>
          <a:srcRect b="0" l="0" r="0" t="0"/>
          <a:stretch/>
        </p:blipFill>
        <p:spPr>
          <a:xfrm>
            <a:off x="4217987" y="4826000"/>
            <a:ext cx="696912" cy="606425"/>
          </a:xfrm>
          <a:prstGeom prst="rect">
            <a:avLst/>
          </a:prstGeom>
          <a:noFill/>
          <a:ln>
            <a:noFill/>
          </a:ln>
        </p:spPr>
      </p:pic>
      <p:pic>
        <p:nvPicPr>
          <p:cNvPr id="533" name="Google Shape;533;p35"/>
          <p:cNvPicPr preferRelativeResize="0"/>
          <p:nvPr/>
        </p:nvPicPr>
        <p:blipFill rotWithShape="1">
          <a:blip r:embed="rId9">
            <a:alphaModFix/>
          </a:blip>
          <a:srcRect b="0" l="0" r="0" t="0"/>
          <a:stretch/>
        </p:blipFill>
        <p:spPr>
          <a:xfrm>
            <a:off x="5040312" y="4060825"/>
            <a:ext cx="696912" cy="606425"/>
          </a:xfrm>
          <a:prstGeom prst="rect">
            <a:avLst/>
          </a:prstGeom>
          <a:noFill/>
          <a:ln>
            <a:noFill/>
          </a:ln>
        </p:spPr>
      </p:pic>
      <p:pic>
        <p:nvPicPr>
          <p:cNvPr id="534" name="Google Shape;534;p35"/>
          <p:cNvPicPr preferRelativeResize="0"/>
          <p:nvPr/>
        </p:nvPicPr>
        <p:blipFill rotWithShape="1">
          <a:blip r:embed="rId7">
            <a:alphaModFix/>
          </a:blip>
          <a:srcRect b="0" l="0" r="0" t="0"/>
          <a:stretch/>
        </p:blipFill>
        <p:spPr>
          <a:xfrm>
            <a:off x="1635125" y="4060825"/>
            <a:ext cx="696912" cy="606425"/>
          </a:xfrm>
          <a:prstGeom prst="rect">
            <a:avLst/>
          </a:prstGeom>
          <a:noFill/>
          <a:ln>
            <a:noFill/>
          </a:ln>
        </p:spPr>
      </p:pic>
      <p:pic>
        <p:nvPicPr>
          <p:cNvPr id="535" name="Google Shape;535;p35"/>
          <p:cNvPicPr preferRelativeResize="0"/>
          <p:nvPr/>
        </p:nvPicPr>
        <p:blipFill rotWithShape="1">
          <a:blip r:embed="rId10">
            <a:alphaModFix/>
          </a:blip>
          <a:srcRect b="0" l="0" r="0" t="0"/>
          <a:stretch/>
        </p:blipFill>
        <p:spPr>
          <a:xfrm>
            <a:off x="3406775" y="3317875"/>
            <a:ext cx="696912" cy="571500"/>
          </a:xfrm>
          <a:prstGeom prst="rect">
            <a:avLst/>
          </a:prstGeom>
          <a:noFill/>
          <a:ln>
            <a:noFill/>
          </a:ln>
        </p:spPr>
      </p:pic>
      <p:pic>
        <p:nvPicPr>
          <p:cNvPr id="536" name="Google Shape;536;p35"/>
          <p:cNvPicPr preferRelativeResize="0"/>
          <p:nvPr/>
        </p:nvPicPr>
        <p:blipFill rotWithShape="1">
          <a:blip r:embed="rId11">
            <a:alphaModFix/>
          </a:blip>
          <a:srcRect b="0" l="0" r="0" t="0"/>
          <a:stretch/>
        </p:blipFill>
        <p:spPr>
          <a:xfrm>
            <a:off x="7178675" y="4449762"/>
            <a:ext cx="696912" cy="604837"/>
          </a:xfrm>
          <a:prstGeom prst="rect">
            <a:avLst/>
          </a:prstGeom>
          <a:noFill/>
          <a:ln>
            <a:noFill/>
          </a:ln>
        </p:spPr>
      </p:pic>
      <p:pic>
        <p:nvPicPr>
          <p:cNvPr id="537" name="Google Shape;537;p35"/>
          <p:cNvPicPr preferRelativeResize="0"/>
          <p:nvPr/>
        </p:nvPicPr>
        <p:blipFill rotWithShape="1">
          <a:blip r:embed="rId6">
            <a:alphaModFix/>
          </a:blip>
          <a:srcRect b="0" l="0" r="0" t="0"/>
          <a:stretch/>
        </p:blipFill>
        <p:spPr>
          <a:xfrm>
            <a:off x="6823075" y="3683000"/>
            <a:ext cx="698500" cy="606425"/>
          </a:xfrm>
          <a:prstGeom prst="rect">
            <a:avLst/>
          </a:prstGeom>
          <a:noFill/>
          <a:ln>
            <a:noFill/>
          </a:ln>
        </p:spPr>
      </p:pic>
      <p:pic>
        <p:nvPicPr>
          <p:cNvPr id="538" name="Google Shape;538;p35"/>
          <p:cNvPicPr preferRelativeResize="0"/>
          <p:nvPr/>
        </p:nvPicPr>
        <p:blipFill rotWithShape="1">
          <a:blip r:embed="rId7">
            <a:alphaModFix/>
          </a:blip>
          <a:srcRect b="0" l="0" r="0" t="0"/>
          <a:stretch/>
        </p:blipFill>
        <p:spPr>
          <a:xfrm>
            <a:off x="7635875" y="3706812"/>
            <a:ext cx="696912" cy="604837"/>
          </a:xfrm>
          <a:prstGeom prst="rect">
            <a:avLst/>
          </a:prstGeom>
          <a:noFill/>
          <a:ln>
            <a:noFill/>
          </a:ln>
        </p:spPr>
      </p:pic>
      <p:pic>
        <p:nvPicPr>
          <p:cNvPr id="539" name="Google Shape;539;p35"/>
          <p:cNvPicPr preferRelativeResize="0"/>
          <p:nvPr/>
        </p:nvPicPr>
        <p:blipFill rotWithShape="1">
          <a:blip r:embed="rId12">
            <a:alphaModFix/>
          </a:blip>
          <a:srcRect b="0" l="0" r="0" t="0"/>
          <a:stretch/>
        </p:blipFill>
        <p:spPr>
          <a:xfrm>
            <a:off x="6365875" y="4449762"/>
            <a:ext cx="698500" cy="604837"/>
          </a:xfrm>
          <a:prstGeom prst="rect">
            <a:avLst/>
          </a:prstGeom>
          <a:noFill/>
          <a:ln>
            <a:noFill/>
          </a:ln>
        </p:spPr>
      </p:pic>
      <p:pic>
        <p:nvPicPr>
          <p:cNvPr id="540" name="Google Shape;540;p35"/>
          <p:cNvPicPr preferRelativeResize="0"/>
          <p:nvPr/>
        </p:nvPicPr>
        <p:blipFill rotWithShape="1">
          <a:blip r:embed="rId13">
            <a:alphaModFix/>
          </a:blip>
          <a:srcRect b="0" l="0" r="0" t="0"/>
          <a:stretch/>
        </p:blipFill>
        <p:spPr>
          <a:xfrm>
            <a:off x="8001000" y="4471987"/>
            <a:ext cx="696912" cy="571500"/>
          </a:xfrm>
          <a:prstGeom prst="rect">
            <a:avLst/>
          </a:prstGeom>
          <a:noFill/>
          <a:ln>
            <a:noFill/>
          </a:ln>
        </p:spPr>
      </p:pic>
      <p:grpSp>
        <p:nvGrpSpPr>
          <p:cNvPr id="541" name="Google Shape;541;p35"/>
          <p:cNvGrpSpPr/>
          <p:nvPr/>
        </p:nvGrpSpPr>
        <p:grpSpPr>
          <a:xfrm>
            <a:off x="2571750" y="1431925"/>
            <a:ext cx="4000500" cy="1325562"/>
            <a:chOff x="0" y="0"/>
            <a:chExt cx="2800" cy="928"/>
          </a:xfrm>
        </p:grpSpPr>
        <p:sp>
          <p:nvSpPr>
            <p:cNvPr id="542" name="Google Shape;542;p35"/>
            <p:cNvSpPr/>
            <p:nvPr/>
          </p:nvSpPr>
          <p:spPr>
            <a:xfrm>
              <a:off x="0" y="0"/>
              <a:ext cx="2800" cy="928"/>
            </a:xfrm>
            <a:prstGeom prst="roundRect">
              <a:avLst>
                <a:gd fmla="val 4468" name="adj"/>
              </a:avLst>
            </a:prstGeom>
            <a:solidFill>
              <a:schemeClr val="accent1"/>
            </a:solidFill>
            <a:ln cap="flat" cmpd="sng" w="25400">
              <a:solidFill>
                <a:schemeClr val="dk1"/>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43" name="Google Shape;543;p35"/>
            <p:cNvPicPr preferRelativeResize="0"/>
            <p:nvPr/>
          </p:nvPicPr>
          <p:blipFill rotWithShape="1">
            <a:blip r:embed="rId7">
              <a:alphaModFix/>
            </a:blip>
            <a:srcRect b="0" l="0" r="0" t="0"/>
            <a:stretch/>
          </p:blipFill>
          <p:spPr>
            <a:xfrm>
              <a:off x="296" y="248"/>
              <a:ext cx="488" cy="424"/>
            </a:xfrm>
            <a:prstGeom prst="rect">
              <a:avLst/>
            </a:prstGeom>
            <a:noFill/>
            <a:ln>
              <a:noFill/>
            </a:ln>
          </p:spPr>
        </p:pic>
        <p:pic>
          <p:nvPicPr>
            <p:cNvPr id="544" name="Google Shape;544;p35"/>
            <p:cNvPicPr preferRelativeResize="0"/>
            <p:nvPr/>
          </p:nvPicPr>
          <p:blipFill rotWithShape="1">
            <a:blip r:embed="rId10">
              <a:alphaModFix/>
            </a:blip>
            <a:srcRect b="0" l="0" r="0" t="0"/>
            <a:stretch/>
          </p:blipFill>
          <p:spPr>
            <a:xfrm>
              <a:off x="1136" y="264"/>
              <a:ext cx="488" cy="400"/>
            </a:xfrm>
            <a:prstGeom prst="rect">
              <a:avLst/>
            </a:prstGeom>
            <a:noFill/>
            <a:ln>
              <a:noFill/>
            </a:ln>
          </p:spPr>
        </p:pic>
        <p:pic>
          <p:nvPicPr>
            <p:cNvPr id="545" name="Google Shape;545;p35"/>
            <p:cNvPicPr preferRelativeResize="0"/>
            <p:nvPr/>
          </p:nvPicPr>
          <p:blipFill rotWithShape="1">
            <a:blip r:embed="rId11">
              <a:alphaModFix/>
            </a:blip>
            <a:srcRect b="0" l="0" r="0" t="0"/>
            <a:stretch/>
          </p:blipFill>
          <p:spPr>
            <a:xfrm>
              <a:off x="1976" y="248"/>
              <a:ext cx="488" cy="424"/>
            </a:xfrm>
            <a:prstGeom prst="rect">
              <a:avLst/>
            </a:prstGeom>
            <a:noFill/>
            <a:ln>
              <a:noFill/>
            </a:ln>
          </p:spPr>
        </p:pic>
      </p:grpSp>
      <p:pic>
        <p:nvPicPr>
          <p:cNvPr id="546" name="Google Shape;546;p35"/>
          <p:cNvPicPr preferRelativeResize="0"/>
          <p:nvPr/>
        </p:nvPicPr>
        <p:blipFill rotWithShape="1">
          <a:blip r:embed="rId7">
            <a:alphaModFix amt="19999"/>
          </a:blip>
          <a:srcRect b="0" l="0" r="0" t="0"/>
          <a:stretch/>
        </p:blipFill>
        <p:spPr>
          <a:xfrm>
            <a:off x="1635125" y="4060825"/>
            <a:ext cx="696912" cy="606425"/>
          </a:xfrm>
          <a:prstGeom prst="rect">
            <a:avLst/>
          </a:prstGeom>
          <a:noFill/>
          <a:ln>
            <a:noFill/>
          </a:ln>
        </p:spPr>
      </p:pic>
      <p:pic>
        <p:nvPicPr>
          <p:cNvPr id="547" name="Google Shape;547;p35"/>
          <p:cNvPicPr preferRelativeResize="0"/>
          <p:nvPr/>
        </p:nvPicPr>
        <p:blipFill rotWithShape="1">
          <a:blip r:embed="rId10">
            <a:alphaModFix amt="19999"/>
          </a:blip>
          <a:srcRect b="0" l="0" r="0" t="0"/>
          <a:stretch/>
        </p:blipFill>
        <p:spPr>
          <a:xfrm>
            <a:off x="3406775" y="3317875"/>
            <a:ext cx="696912" cy="571500"/>
          </a:xfrm>
          <a:prstGeom prst="rect">
            <a:avLst/>
          </a:prstGeom>
          <a:noFill/>
          <a:ln>
            <a:noFill/>
          </a:ln>
        </p:spPr>
      </p:pic>
      <p:pic>
        <p:nvPicPr>
          <p:cNvPr id="548" name="Google Shape;548;p35"/>
          <p:cNvPicPr preferRelativeResize="0"/>
          <p:nvPr/>
        </p:nvPicPr>
        <p:blipFill rotWithShape="1">
          <a:blip r:embed="rId11">
            <a:alphaModFix amt="19999"/>
          </a:blip>
          <a:srcRect b="0" l="0" r="0" t="0"/>
          <a:stretch/>
        </p:blipFill>
        <p:spPr>
          <a:xfrm>
            <a:off x="7178675" y="4449762"/>
            <a:ext cx="696912" cy="6048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34"/>
                                        </p:tgtEl>
                                      </p:cBhvr>
                                    </p:animEffect>
                                    <p:set>
                                      <p:cBhvr>
                                        <p:cTn dur="1" fill="hold">
                                          <p:stCondLst>
                                            <p:cond delay="500"/>
                                          </p:stCondLst>
                                        </p:cTn>
                                        <p:tgtEl>
                                          <p:spTgt spid="53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535"/>
                                        </p:tgtEl>
                                      </p:cBhvr>
                                    </p:animEffect>
                                    <p:set>
                                      <p:cBhvr>
                                        <p:cTn dur="1" fill="hold">
                                          <p:stCondLst>
                                            <p:cond delay="500"/>
                                          </p:stCondLst>
                                        </p:cTn>
                                        <p:tgtEl>
                                          <p:spTgt spid="535"/>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500"/>
                                        <p:tgtEl>
                                          <p:spTgt spid="536"/>
                                        </p:tgtEl>
                                      </p:cBhvr>
                                    </p:animEffect>
                                    <p:set>
                                      <p:cBhvr>
                                        <p:cTn dur="1" fill="hold">
                                          <p:stCondLst>
                                            <p:cond delay="500"/>
                                          </p:stCondLst>
                                        </p:cTn>
                                        <p:tgtEl>
                                          <p:spTgt spid="536"/>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5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 Origins</a:t>
            </a:r>
            <a:endParaRPr/>
          </a:p>
        </p:txBody>
      </p:sp>
      <p:sp>
        <p:nvSpPr>
          <p:cNvPr id="58" name="Google Shape;58;p9"/>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Jeff Sutherland</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Initial scrums at Easel Corp in 1993</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IDX and 500+ people doing Scrum</a:t>
            </a:r>
            <a:endParaRPr/>
          </a:p>
          <a:p>
            <a:pPr indent="-203200" lvl="1" marL="625475"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Ken Schwaber</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ADM</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Scrum presented at OOPSLA 96 with Sutherland</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Author of three books on Scrum</a:t>
            </a:r>
            <a:endParaRPr/>
          </a:p>
          <a:p>
            <a:pPr indent="-203200" lvl="1" marL="625475"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Mike Beedle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Scrum patterns in PLOPD4</a:t>
            </a:r>
            <a:endParaRPr/>
          </a:p>
          <a:p>
            <a:pPr indent="-203200" lvl="1" marL="625475"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Ken Schwaber and Mike Cohn</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Co-founded Scrum Alliance in 2002, initially within Agile Alliance</a:t>
            </a:r>
            <a:endParaRPr/>
          </a:p>
        </p:txBody>
      </p:sp>
      <p:pic>
        <p:nvPicPr>
          <p:cNvPr id="59" name="Google Shape;59;p9"/>
          <p:cNvPicPr preferRelativeResize="0"/>
          <p:nvPr/>
        </p:nvPicPr>
        <p:blipFill rotWithShape="1">
          <a:blip r:embed="rId3">
            <a:alphaModFix/>
          </a:blip>
          <a:srcRect b="0" l="0" r="0" t="0"/>
          <a:stretch/>
        </p:blipFill>
        <p:spPr>
          <a:xfrm>
            <a:off x="6324600" y="4038600"/>
            <a:ext cx="1657350" cy="2009775"/>
          </a:xfrm>
          <a:prstGeom prst="rect">
            <a:avLst/>
          </a:prstGeom>
          <a:noFill/>
          <a:ln>
            <a:noFill/>
          </a:ln>
        </p:spPr>
      </p:pic>
      <p:pic>
        <p:nvPicPr>
          <p:cNvPr id="60" name="Google Shape;60;p9"/>
          <p:cNvPicPr preferRelativeResize="0"/>
          <p:nvPr/>
        </p:nvPicPr>
        <p:blipFill rotWithShape="1">
          <a:blip r:embed="rId4">
            <a:alphaModFix/>
          </a:blip>
          <a:srcRect b="0" l="0" r="0" t="0"/>
          <a:stretch/>
        </p:blipFill>
        <p:spPr>
          <a:xfrm>
            <a:off x="7627937" y="2338387"/>
            <a:ext cx="1439862" cy="2159000"/>
          </a:xfrm>
          <a:prstGeom prst="rect">
            <a:avLst/>
          </a:prstGeom>
          <a:noFill/>
          <a:ln>
            <a:noFill/>
          </a:ln>
        </p:spPr>
      </p:pic>
      <p:pic>
        <p:nvPicPr>
          <p:cNvPr id="61" name="Google Shape;61;p9"/>
          <p:cNvPicPr preferRelativeResize="0"/>
          <p:nvPr/>
        </p:nvPicPr>
        <p:blipFill rotWithShape="1">
          <a:blip r:embed="rId5">
            <a:alphaModFix/>
          </a:blip>
          <a:srcRect b="0" l="0" r="0" t="0"/>
          <a:stretch/>
        </p:blipFill>
        <p:spPr>
          <a:xfrm>
            <a:off x="6097587" y="1216025"/>
            <a:ext cx="1751012" cy="2136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p3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 vs. Other Models</a:t>
            </a:r>
            <a:endParaRPr/>
          </a:p>
        </p:txBody>
      </p:sp>
      <p:pic>
        <p:nvPicPr>
          <p:cNvPr id="554" name="Google Shape;554;p36"/>
          <p:cNvPicPr preferRelativeResize="0"/>
          <p:nvPr/>
        </p:nvPicPr>
        <p:blipFill rotWithShape="1">
          <a:blip r:embed="rId3">
            <a:alphaModFix/>
          </a:blip>
          <a:srcRect b="0" l="0" r="0" t="0"/>
          <a:stretch/>
        </p:blipFill>
        <p:spPr>
          <a:xfrm>
            <a:off x="838200" y="1090612"/>
            <a:ext cx="7391400" cy="54625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8" name="Shape 558"/>
        <p:cNvGrpSpPr/>
        <p:nvPr/>
      </p:nvGrpSpPr>
      <p:grpSpPr>
        <a:xfrm>
          <a:off x="0" y="0"/>
          <a:ext cx="0" cy="0"/>
          <a:chOff x="0" y="0"/>
          <a:chExt cx="0" cy="0"/>
        </a:xfrm>
      </p:grpSpPr>
      <p:sp>
        <p:nvSpPr>
          <p:cNvPr id="559" name="Google Shape;559;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Credits, References</a:t>
            </a:r>
            <a:endParaRPr/>
          </a:p>
        </p:txBody>
      </p:sp>
      <p:sp>
        <p:nvSpPr>
          <p:cNvPr id="560" name="Google Shape;560;p3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Mike Cohn, Mountain Goat Software</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	</a:t>
            </a:r>
            <a:r>
              <a:rPr b="0" i="0" lang="en-US" sz="2000" u="sng" cap="none" strike="noStrike">
                <a:solidFill>
                  <a:schemeClr val="hlink"/>
                </a:solidFill>
                <a:latin typeface="Tahoma"/>
                <a:ea typeface="Tahoma"/>
                <a:cs typeface="Tahoma"/>
                <a:sym typeface="Tahoma"/>
                <a:hlinkClick r:id="rId3"/>
              </a:rPr>
              <a:t>www.mountaingoatsoftware.com</a:t>
            </a:r>
            <a:endParaRPr/>
          </a:p>
          <a:p>
            <a:pPr indent="-279400" lvl="1" marL="625475" marR="0" rtl="0" algn="l">
              <a:lnSpc>
                <a:spcPct val="10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Scrum and The Enterprise</a:t>
            </a:r>
            <a:r>
              <a:rPr b="0" i="0" lang="en-US" sz="2000" u="none" cap="none" strike="noStrike">
                <a:solidFill>
                  <a:schemeClr val="dk1"/>
                </a:solidFill>
                <a:latin typeface="Tahoma"/>
                <a:ea typeface="Tahoma"/>
                <a:cs typeface="Tahoma"/>
                <a:sym typeface="Tahoma"/>
              </a:rPr>
              <a:t> by Ken Schwaber</a:t>
            </a:r>
            <a:endParaRPr/>
          </a:p>
          <a:p>
            <a:pPr indent="-279400" lvl="1" marL="625475" marR="0" rtl="0" algn="l">
              <a:lnSpc>
                <a:spcPct val="10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Succeeding with Agile </a:t>
            </a:r>
            <a:r>
              <a:rPr b="0" i="0" lang="en-US" sz="2000" u="none" cap="none" strike="noStrike">
                <a:solidFill>
                  <a:schemeClr val="dk1"/>
                </a:solidFill>
                <a:latin typeface="Tahoma"/>
                <a:ea typeface="Tahoma"/>
                <a:cs typeface="Tahoma"/>
                <a:sym typeface="Tahoma"/>
              </a:rPr>
              <a:t>by Mike Cohn</a:t>
            </a:r>
            <a:endParaRPr/>
          </a:p>
          <a:p>
            <a:pPr indent="-279400" lvl="1" marL="625475" marR="0" rtl="0" algn="l">
              <a:lnSpc>
                <a:spcPct val="10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Agile Software Development Ecosystems</a:t>
            </a:r>
            <a:r>
              <a:rPr b="0" i="0" lang="en-US" sz="2000" u="none" cap="none" strike="noStrike">
                <a:solidFill>
                  <a:schemeClr val="dk1"/>
                </a:solidFill>
                <a:latin typeface="Tahoma"/>
                <a:ea typeface="Tahoma"/>
                <a:cs typeface="Tahoma"/>
                <a:sym typeface="Tahoma"/>
              </a:rPr>
              <a:t> by Jim Highsmith</a:t>
            </a:r>
            <a:endParaRPr/>
          </a:p>
          <a:p>
            <a:pPr indent="-279400" lvl="1" marL="625475" marR="0" rtl="0" algn="l">
              <a:lnSpc>
                <a:spcPct val="10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Agile Software Development with Scrum</a:t>
            </a:r>
            <a:r>
              <a:rPr b="0" i="0" lang="en-US" sz="2000" u="none" cap="none" strike="noStrike">
                <a:solidFill>
                  <a:schemeClr val="dk1"/>
                </a:solidFill>
                <a:latin typeface="Tahoma"/>
                <a:ea typeface="Tahoma"/>
                <a:cs typeface="Tahoma"/>
                <a:sym typeface="Tahoma"/>
              </a:rPr>
              <a:t> by K. Schwaber and M. Beedle</a:t>
            </a:r>
            <a:endParaRPr/>
          </a:p>
          <a:p>
            <a:pPr indent="-279400" lvl="1" marL="625475" marR="0" rtl="0" algn="l">
              <a:lnSpc>
                <a:spcPct val="100000"/>
              </a:lnSpc>
              <a:spcBef>
                <a:spcPts val="400"/>
              </a:spcBef>
              <a:spcAft>
                <a:spcPts val="0"/>
              </a:spcAft>
              <a:buClr>
                <a:schemeClr val="dk1"/>
              </a:buClr>
              <a:buSzPts val="2000"/>
              <a:buFont typeface="Tahoma"/>
              <a:buChar char="–"/>
            </a:pPr>
            <a:r>
              <a:rPr b="0" i="1" lang="en-US" sz="2000" u="none" cap="none" strike="noStrike">
                <a:solidFill>
                  <a:schemeClr val="dk1"/>
                </a:solidFill>
                <a:latin typeface="Tahoma"/>
                <a:ea typeface="Tahoma"/>
                <a:cs typeface="Tahoma"/>
                <a:sym typeface="Tahoma"/>
              </a:rPr>
              <a:t>User Stories Applied for Agile Software Development</a:t>
            </a:r>
            <a:r>
              <a:rPr b="0" i="0" lang="en-US" sz="2000" u="none" cap="none" strike="noStrike">
                <a:solidFill>
                  <a:schemeClr val="dk1"/>
                </a:solidFill>
                <a:latin typeface="Tahoma"/>
                <a:ea typeface="Tahoma"/>
                <a:cs typeface="Tahoma"/>
                <a:sym typeface="Tahoma"/>
              </a:rPr>
              <a:t> by Mike Cohn</a:t>
            </a:r>
            <a:endParaRPr/>
          </a:p>
          <a:p>
            <a:pPr indent="-203200" lvl="1" marL="625475"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79400" lvl="1" marL="625475" marR="0" rtl="0" algn="l">
              <a:lnSpc>
                <a:spcPct val="100000"/>
              </a:lnSpc>
              <a:spcBef>
                <a:spcPts val="400"/>
              </a:spcBef>
              <a:spcAft>
                <a:spcPts val="0"/>
              </a:spcAft>
              <a:buClr>
                <a:schemeClr val="dk1"/>
              </a:buClr>
              <a:buSzPts val="2000"/>
              <a:buFont typeface="Tahoma"/>
              <a:buChar char="–"/>
            </a:pPr>
            <a:r>
              <a:rPr b="0" i="0" lang="en-US" sz="2000" u="sng" cap="none" strike="noStrike">
                <a:solidFill>
                  <a:schemeClr val="hlink"/>
                </a:solidFill>
                <a:latin typeface="Tahoma"/>
                <a:ea typeface="Tahoma"/>
                <a:cs typeface="Tahoma"/>
                <a:sym typeface="Tahoma"/>
                <a:hlinkClick r:id="rId4"/>
              </a:rPr>
              <a:t>www.agilescrum.com/</a:t>
            </a:r>
            <a:endParaRPr/>
          </a:p>
          <a:p>
            <a:pPr indent="-279400" lvl="1" marL="625475" marR="0" rtl="0" algn="l">
              <a:lnSpc>
                <a:spcPct val="100000"/>
              </a:lnSpc>
              <a:spcBef>
                <a:spcPts val="400"/>
              </a:spcBef>
              <a:spcAft>
                <a:spcPts val="0"/>
              </a:spcAft>
              <a:buClr>
                <a:schemeClr val="dk1"/>
              </a:buClr>
              <a:buSzPts val="2000"/>
              <a:buFont typeface="Tahoma"/>
              <a:buChar char="–"/>
            </a:pPr>
            <a:r>
              <a:rPr b="0" i="0" lang="en-US" sz="2000" u="sng" cap="none" strike="noStrike">
                <a:solidFill>
                  <a:schemeClr val="hlink"/>
                </a:solidFill>
                <a:latin typeface="Tahoma"/>
                <a:ea typeface="Tahoma"/>
                <a:cs typeface="Tahoma"/>
                <a:sym typeface="Tahoma"/>
                <a:hlinkClick r:id="rId5"/>
              </a:rPr>
              <a:t>www.objectmentor.com</a:t>
            </a:r>
            <a:endParaRPr/>
          </a:p>
          <a:p>
            <a:pPr indent="-279400" lvl="1" marL="625475" marR="0" rtl="0" algn="l">
              <a:lnSpc>
                <a:spcPct val="100000"/>
              </a:lnSpc>
              <a:spcBef>
                <a:spcPts val="400"/>
              </a:spcBef>
              <a:spcAft>
                <a:spcPts val="0"/>
              </a:spcAft>
              <a:buClr>
                <a:schemeClr val="dk1"/>
              </a:buClr>
              <a:buSzPts val="2000"/>
              <a:buFont typeface="Tahoma"/>
              <a:buChar char="–"/>
            </a:pPr>
            <a:r>
              <a:rPr b="0" i="0" lang="en-US" sz="2000" u="sng" cap="none" strike="noStrike">
                <a:solidFill>
                  <a:schemeClr val="hlink"/>
                </a:solidFill>
                <a:latin typeface="Tahoma"/>
                <a:ea typeface="Tahoma"/>
                <a:cs typeface="Tahoma"/>
                <a:sym typeface="Tahoma"/>
                <a:hlinkClick r:id="rId6"/>
              </a:rPr>
              <a:t>jeffsutherland.com/</a:t>
            </a:r>
            <a:endParaRPr/>
          </a:p>
          <a:p>
            <a:pPr indent="-279400" lvl="1" marL="625475" marR="0" rtl="0" algn="l">
              <a:lnSpc>
                <a:spcPct val="100000"/>
              </a:lnSpc>
              <a:spcBef>
                <a:spcPts val="400"/>
              </a:spcBef>
              <a:spcAft>
                <a:spcPts val="0"/>
              </a:spcAft>
              <a:buClr>
                <a:schemeClr val="dk1"/>
              </a:buClr>
              <a:buSzPts val="2000"/>
              <a:buFont typeface="Tahoma"/>
              <a:buChar char="–"/>
            </a:pPr>
            <a:r>
              <a:rPr b="0" i="0" lang="en-US" sz="2000" u="sng" cap="none" strike="noStrike">
                <a:solidFill>
                  <a:schemeClr val="hlink"/>
                </a:solidFill>
                <a:latin typeface="Tahoma"/>
                <a:ea typeface="Tahoma"/>
                <a:cs typeface="Tahoma"/>
                <a:sym typeface="Tahoma"/>
                <a:hlinkClick r:id="rId7"/>
              </a:rPr>
              <a:t>www.controlchaos.com/scrumwp.htm</a:t>
            </a:r>
            <a:endParaRPr/>
          </a:p>
          <a:p>
            <a:pPr indent="-279400" lvl="1" marL="625475" marR="0" rtl="0" algn="l">
              <a:lnSpc>
                <a:spcPct val="100000"/>
              </a:lnSpc>
              <a:spcBef>
                <a:spcPts val="400"/>
              </a:spcBef>
              <a:spcAft>
                <a:spcPts val="0"/>
              </a:spcAft>
              <a:buClr>
                <a:schemeClr val="dk1"/>
              </a:buClr>
              <a:buSzPts val="2000"/>
              <a:buFont typeface="Tahoma"/>
              <a:buChar char="–"/>
            </a:pPr>
            <a:r>
              <a:rPr b="0" i="0" lang="en-US" sz="2000" u="sng" cap="none" strike="noStrike">
                <a:solidFill>
                  <a:schemeClr val="hlink"/>
                </a:solidFill>
                <a:latin typeface="Tahoma"/>
                <a:ea typeface="Tahoma"/>
                <a:cs typeface="Tahoma"/>
                <a:sym typeface="Tahoma"/>
                <a:hlinkClick r:id="rId8"/>
              </a:rPr>
              <a:t>agilealliance.com/articles/articles/InventingScrum.pdf</a:t>
            </a:r>
            <a:endParaRPr/>
          </a:p>
        </p:txBody>
      </p:sp>
      <p:pic>
        <p:nvPicPr>
          <p:cNvPr id="561" name="Google Shape;561;p37"/>
          <p:cNvPicPr preferRelativeResize="0"/>
          <p:nvPr/>
        </p:nvPicPr>
        <p:blipFill rotWithShape="1">
          <a:blip r:embed="rId9">
            <a:alphaModFix/>
          </a:blip>
          <a:srcRect b="0" l="0" r="0" t="0"/>
          <a:stretch/>
        </p:blipFill>
        <p:spPr>
          <a:xfrm>
            <a:off x="7734300" y="1219200"/>
            <a:ext cx="1257300" cy="167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Agile Manifesto</a:t>
            </a:r>
            <a:endParaRPr/>
          </a:p>
        </p:txBody>
      </p:sp>
      <p:grpSp>
        <p:nvGrpSpPr>
          <p:cNvPr id="67" name="Google Shape;67;p10"/>
          <p:cNvGrpSpPr/>
          <p:nvPr/>
        </p:nvGrpSpPr>
        <p:grpSpPr>
          <a:xfrm>
            <a:off x="563562" y="1371600"/>
            <a:ext cx="8047037" cy="846137"/>
            <a:chOff x="0" y="0"/>
            <a:chExt cx="5632" cy="592"/>
          </a:xfrm>
        </p:grpSpPr>
        <p:sp>
          <p:nvSpPr>
            <p:cNvPr id="68" name="Google Shape;68;p10"/>
            <p:cNvSpPr txBox="1"/>
            <p:nvPr/>
          </p:nvSpPr>
          <p:spPr>
            <a:xfrm>
              <a:off x="3312" y="0"/>
              <a:ext cx="2320" cy="592"/>
            </a:xfrm>
            <a:prstGeom prst="rect">
              <a:avLst/>
            </a:prstGeom>
            <a:blipFill rotWithShape="1">
              <a:blip r:embed="rId3">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Process and tools</a:t>
              </a:r>
              <a:endParaRPr/>
            </a:p>
          </p:txBody>
        </p:sp>
        <p:sp>
          <p:nvSpPr>
            <p:cNvPr id="69" name="Google Shape;69;p10"/>
            <p:cNvSpPr txBox="1"/>
            <p:nvPr/>
          </p:nvSpPr>
          <p:spPr>
            <a:xfrm>
              <a:off x="0" y="0"/>
              <a:ext cx="2320" cy="592"/>
            </a:xfrm>
            <a:prstGeom prst="rect">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Individuals and interactions</a:t>
              </a:r>
              <a:endParaRPr/>
            </a:p>
          </p:txBody>
        </p:sp>
        <p:sp>
          <p:nvSpPr>
            <p:cNvPr id="70" name="Google Shape;70;p10"/>
            <p:cNvSpPr txBox="1"/>
            <p:nvPr/>
          </p:nvSpPr>
          <p:spPr>
            <a:xfrm>
              <a:off x="2548" y="184"/>
              <a:ext cx="528" cy="22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over</a:t>
              </a:r>
              <a:endParaRPr/>
            </a:p>
          </p:txBody>
        </p:sp>
      </p:grpSp>
      <p:grpSp>
        <p:nvGrpSpPr>
          <p:cNvPr id="71" name="Google Shape;71;p10"/>
          <p:cNvGrpSpPr/>
          <p:nvPr/>
        </p:nvGrpSpPr>
        <p:grpSpPr>
          <a:xfrm>
            <a:off x="585787" y="4629150"/>
            <a:ext cx="8024812" cy="846137"/>
            <a:chOff x="0" y="0"/>
            <a:chExt cx="5616" cy="592"/>
          </a:xfrm>
        </p:grpSpPr>
        <p:sp>
          <p:nvSpPr>
            <p:cNvPr id="72" name="Google Shape;72;p10"/>
            <p:cNvSpPr txBox="1"/>
            <p:nvPr/>
          </p:nvSpPr>
          <p:spPr>
            <a:xfrm>
              <a:off x="3296" y="0"/>
              <a:ext cx="2320" cy="592"/>
            </a:xfrm>
            <a:prstGeom prst="rect">
              <a:avLst/>
            </a:prstGeom>
            <a:blipFill rotWithShape="1">
              <a:blip r:embed="rId3">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Following a plan</a:t>
              </a:r>
              <a:endParaRPr/>
            </a:p>
          </p:txBody>
        </p:sp>
        <p:sp>
          <p:nvSpPr>
            <p:cNvPr id="73" name="Google Shape;73;p10"/>
            <p:cNvSpPr txBox="1"/>
            <p:nvPr/>
          </p:nvSpPr>
          <p:spPr>
            <a:xfrm>
              <a:off x="0" y="0"/>
              <a:ext cx="2320" cy="592"/>
            </a:xfrm>
            <a:prstGeom prst="rect">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Responding to change</a:t>
              </a:r>
              <a:endParaRPr/>
            </a:p>
          </p:txBody>
        </p:sp>
        <p:sp>
          <p:nvSpPr>
            <p:cNvPr id="74" name="Google Shape;74;p10"/>
            <p:cNvSpPr txBox="1"/>
            <p:nvPr/>
          </p:nvSpPr>
          <p:spPr>
            <a:xfrm>
              <a:off x="2603" y="179"/>
              <a:ext cx="381" cy="234"/>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over</a:t>
              </a:r>
              <a:endParaRPr/>
            </a:p>
          </p:txBody>
        </p:sp>
      </p:grpSp>
      <p:sp>
        <p:nvSpPr>
          <p:cNvPr id="75" name="Google Shape;75;p10"/>
          <p:cNvSpPr txBox="1"/>
          <p:nvPr/>
        </p:nvSpPr>
        <p:spPr>
          <a:xfrm>
            <a:off x="2624137" y="6416675"/>
            <a:ext cx="4081462" cy="36512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Gill Sans"/>
              <a:buNone/>
            </a:pPr>
            <a:r>
              <a:rPr b="0" i="0" lang="en-US" sz="2100" u="none">
                <a:solidFill>
                  <a:schemeClr val="dk1"/>
                </a:solidFill>
                <a:latin typeface="Gill Sans"/>
                <a:ea typeface="Gill Sans"/>
                <a:cs typeface="Gill Sans"/>
                <a:sym typeface="Gill Sans"/>
              </a:rPr>
              <a:t>Source: www.agilemanifesto.org</a:t>
            </a:r>
            <a:endParaRPr/>
          </a:p>
        </p:txBody>
      </p:sp>
      <p:grpSp>
        <p:nvGrpSpPr>
          <p:cNvPr id="76" name="Google Shape;76;p10"/>
          <p:cNvGrpSpPr/>
          <p:nvPr/>
        </p:nvGrpSpPr>
        <p:grpSpPr>
          <a:xfrm>
            <a:off x="574675" y="2457450"/>
            <a:ext cx="8035925" cy="846137"/>
            <a:chOff x="0" y="0"/>
            <a:chExt cx="5624" cy="592"/>
          </a:xfrm>
        </p:grpSpPr>
        <p:sp>
          <p:nvSpPr>
            <p:cNvPr id="77" name="Google Shape;77;p10"/>
            <p:cNvSpPr txBox="1"/>
            <p:nvPr/>
          </p:nvSpPr>
          <p:spPr>
            <a:xfrm>
              <a:off x="3304" y="0"/>
              <a:ext cx="2320" cy="592"/>
            </a:xfrm>
            <a:prstGeom prst="rect">
              <a:avLst/>
            </a:prstGeom>
            <a:blipFill rotWithShape="1">
              <a:blip r:embed="rId3">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Comprehensive documentation</a:t>
              </a:r>
              <a:endParaRPr/>
            </a:p>
          </p:txBody>
        </p:sp>
        <p:sp>
          <p:nvSpPr>
            <p:cNvPr id="78" name="Google Shape;78;p10"/>
            <p:cNvSpPr txBox="1"/>
            <p:nvPr/>
          </p:nvSpPr>
          <p:spPr>
            <a:xfrm>
              <a:off x="0" y="0"/>
              <a:ext cx="2320" cy="592"/>
            </a:xfrm>
            <a:prstGeom prst="rect">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Working software</a:t>
              </a:r>
              <a:endParaRPr/>
            </a:p>
          </p:txBody>
        </p:sp>
        <p:sp>
          <p:nvSpPr>
            <p:cNvPr id="79" name="Google Shape;79;p10"/>
            <p:cNvSpPr txBox="1"/>
            <p:nvPr/>
          </p:nvSpPr>
          <p:spPr>
            <a:xfrm>
              <a:off x="2540" y="184"/>
              <a:ext cx="528" cy="22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over</a:t>
              </a:r>
              <a:endParaRPr/>
            </a:p>
          </p:txBody>
        </p:sp>
      </p:grpSp>
      <p:grpSp>
        <p:nvGrpSpPr>
          <p:cNvPr id="80" name="Google Shape;80;p10"/>
          <p:cNvGrpSpPr/>
          <p:nvPr/>
        </p:nvGrpSpPr>
        <p:grpSpPr>
          <a:xfrm>
            <a:off x="574675" y="3543300"/>
            <a:ext cx="8035925" cy="846137"/>
            <a:chOff x="0" y="0"/>
            <a:chExt cx="5624" cy="592"/>
          </a:xfrm>
        </p:grpSpPr>
        <p:sp>
          <p:nvSpPr>
            <p:cNvPr id="81" name="Google Shape;81;p10"/>
            <p:cNvSpPr txBox="1"/>
            <p:nvPr/>
          </p:nvSpPr>
          <p:spPr>
            <a:xfrm>
              <a:off x="3304" y="0"/>
              <a:ext cx="2320" cy="592"/>
            </a:xfrm>
            <a:prstGeom prst="rect">
              <a:avLst/>
            </a:prstGeom>
            <a:blipFill rotWithShape="1">
              <a:blip r:embed="rId3">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Contract negotiation</a:t>
              </a:r>
              <a:endParaRPr/>
            </a:p>
          </p:txBody>
        </p:sp>
        <p:sp>
          <p:nvSpPr>
            <p:cNvPr id="82" name="Google Shape;82;p10"/>
            <p:cNvSpPr txBox="1"/>
            <p:nvPr/>
          </p:nvSpPr>
          <p:spPr>
            <a:xfrm>
              <a:off x="0" y="0"/>
              <a:ext cx="2320" cy="592"/>
            </a:xfrm>
            <a:prstGeom prst="rect">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700"/>
                <a:buFont typeface="Gill Sans"/>
                <a:buNone/>
              </a:pPr>
              <a:r>
                <a:rPr b="0" i="0" lang="en-US" sz="2700" u="none">
                  <a:solidFill>
                    <a:srgbClr val="FFFFFF"/>
                  </a:solidFill>
                  <a:latin typeface="Gill Sans"/>
                  <a:ea typeface="Gill Sans"/>
                  <a:cs typeface="Gill Sans"/>
                  <a:sym typeface="Gill Sans"/>
                </a:rPr>
                <a:t>Customer collaboration</a:t>
              </a:r>
              <a:endParaRPr/>
            </a:p>
          </p:txBody>
        </p:sp>
        <p:sp>
          <p:nvSpPr>
            <p:cNvPr id="83" name="Google Shape;83;p10"/>
            <p:cNvSpPr txBox="1"/>
            <p:nvPr/>
          </p:nvSpPr>
          <p:spPr>
            <a:xfrm>
              <a:off x="2540" y="184"/>
              <a:ext cx="528" cy="22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200"/>
                <a:buFont typeface="Gill Sans"/>
                <a:buNone/>
              </a:pPr>
              <a:r>
                <a:rPr b="0" i="0" lang="en-US" sz="2200" u="none">
                  <a:solidFill>
                    <a:schemeClr val="dk1"/>
                  </a:solidFill>
                  <a:latin typeface="Gill Sans"/>
                  <a:ea typeface="Gill Sans"/>
                  <a:cs typeface="Gill Sans"/>
                  <a:sym typeface="Gill Sans"/>
                </a:rPr>
                <a:t>over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Project Noise Level</a:t>
            </a:r>
            <a:endParaRPr/>
          </a:p>
        </p:txBody>
      </p:sp>
      <p:sp>
        <p:nvSpPr>
          <p:cNvPr id="89" name="Google Shape;89;p11"/>
          <p:cNvSpPr txBox="1"/>
          <p:nvPr/>
        </p:nvSpPr>
        <p:spPr>
          <a:xfrm>
            <a:off x="-22225" y="1211262"/>
            <a:ext cx="9155112" cy="5692775"/>
          </a:xfrm>
          <a:prstGeom prst="rect">
            <a:avLst/>
          </a:prstGeom>
          <a:blipFill rotWithShape="1">
            <a:blip r:embed="rId3">
              <a:alphaModFix/>
            </a:blip>
            <a:tile algn="tl" flip="none" tx="0" sx="100000" ty="0" sy="100000"/>
          </a:blipFill>
          <a:ln cap="flat" cmpd="sng" w="9525">
            <a:solidFill>
              <a:srgbClr val="8E8E8E"/>
            </a:solidFill>
            <a:prstDash val="solid"/>
            <a:miter lim="800000"/>
            <a:headEnd len="sm" w="sm" type="none"/>
            <a:tailEnd len="sm" w="sm" type="none"/>
          </a:ln>
          <a:effectLst>
            <a:outerShdw blurRad="63500" dir="21480060" dist="50799">
              <a:schemeClr val="lt2">
                <a:alpha val="39607"/>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1"/>
          <p:cNvSpPr/>
          <p:nvPr/>
        </p:nvSpPr>
        <p:spPr>
          <a:xfrm>
            <a:off x="925512" y="3497262"/>
            <a:ext cx="3783012" cy="3783012"/>
          </a:xfrm>
          <a:prstGeom prst="ellipse">
            <a:avLst/>
          </a:prstGeom>
          <a:gradFill>
            <a:gsLst>
              <a:gs pos="0">
                <a:srgbClr val="2497D4"/>
              </a:gs>
              <a:gs pos="100000">
                <a:srgbClr val="FFFFFF"/>
              </a:gs>
            </a:gsLst>
            <a:lin ang="5400000" scaled="0"/>
          </a:gra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1"/>
          <p:cNvSpPr/>
          <p:nvPr/>
        </p:nvSpPr>
        <p:spPr>
          <a:xfrm>
            <a:off x="1817687" y="4446587"/>
            <a:ext cx="1989137" cy="1989137"/>
          </a:xfrm>
          <a:prstGeom prst="ellipse">
            <a:avLst/>
          </a:prstGeom>
          <a:gradFill>
            <a:gsLst>
              <a:gs pos="0">
                <a:srgbClr val="2497D4"/>
              </a:gs>
              <a:gs pos="100000">
                <a:srgbClr val="FFFFFF"/>
              </a:gs>
            </a:gsLst>
            <a:lin ang="5400000" scaled="0"/>
          </a:gra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1"/>
          <p:cNvSpPr txBox="1"/>
          <p:nvPr/>
        </p:nvSpPr>
        <p:spPr>
          <a:xfrm>
            <a:off x="1611312" y="5565775"/>
            <a:ext cx="7121525" cy="1292225"/>
          </a:xfrm>
          <a:prstGeom prst="rect">
            <a:avLst/>
          </a:prstGeom>
          <a:blipFill rotWithShape="1">
            <a:blip r:embed="rId3">
              <a:alphaModFix/>
            </a:blip>
            <a:stretch>
              <a:fillRect b="0" l="0" r="0" t="0"/>
            </a:stretch>
          </a:blip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1"/>
          <p:cNvSpPr txBox="1"/>
          <p:nvPr/>
        </p:nvSpPr>
        <p:spPr>
          <a:xfrm>
            <a:off x="811212" y="2525712"/>
            <a:ext cx="1806575" cy="4411662"/>
          </a:xfrm>
          <a:prstGeom prst="rect">
            <a:avLst/>
          </a:prstGeom>
          <a:blipFill rotWithShape="1">
            <a:blip r:embed="rId3">
              <a:alphaModFix/>
            </a:blip>
            <a:stretch>
              <a:fillRect b="0" l="0" r="0" t="0"/>
            </a:stretch>
          </a:blip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 name="Google Shape;94;p11"/>
          <p:cNvCxnSpPr/>
          <p:nvPr/>
        </p:nvCxnSpPr>
        <p:spPr>
          <a:xfrm>
            <a:off x="2638425" y="2330450"/>
            <a:ext cx="0" cy="3282950"/>
          </a:xfrm>
          <a:prstGeom prst="straightConnector1">
            <a:avLst/>
          </a:prstGeom>
          <a:noFill/>
          <a:ln cap="flat" cmpd="sng" w="50800">
            <a:solidFill>
              <a:schemeClr val="dk1"/>
            </a:solidFill>
            <a:prstDash val="solid"/>
            <a:miter lim="800000"/>
            <a:headEnd len="med" w="med" type="none"/>
            <a:tailEnd len="med" w="med" type="none"/>
          </a:ln>
        </p:spPr>
      </p:cxnSp>
      <p:cxnSp>
        <p:nvCxnSpPr>
          <p:cNvPr id="95" name="Google Shape;95;p11"/>
          <p:cNvCxnSpPr/>
          <p:nvPr/>
        </p:nvCxnSpPr>
        <p:spPr>
          <a:xfrm rot="10800000">
            <a:off x="2628900" y="5591175"/>
            <a:ext cx="3725862" cy="0"/>
          </a:xfrm>
          <a:prstGeom prst="straightConnector1">
            <a:avLst/>
          </a:prstGeom>
          <a:noFill/>
          <a:ln cap="flat" cmpd="sng" w="50800">
            <a:solidFill>
              <a:schemeClr val="dk1"/>
            </a:solidFill>
            <a:prstDash val="solid"/>
            <a:miter lim="800000"/>
            <a:headEnd len="med" w="med" type="none"/>
            <a:tailEnd len="med" w="med" type="none"/>
          </a:ln>
        </p:spPr>
      </p:cxnSp>
      <p:sp>
        <p:nvSpPr>
          <p:cNvPr id="96" name="Google Shape;96;p11"/>
          <p:cNvSpPr/>
          <p:nvPr/>
        </p:nvSpPr>
        <p:spPr>
          <a:xfrm>
            <a:off x="4789487" y="1257300"/>
            <a:ext cx="2628900" cy="2628900"/>
          </a:xfrm>
          <a:prstGeom prst="ellipse">
            <a:avLst/>
          </a:prstGeom>
          <a:gradFill>
            <a:gsLst>
              <a:gs pos="0">
                <a:srgbClr val="FFFFFF"/>
              </a:gs>
              <a:gs pos="100000">
                <a:srgbClr val="2497D4"/>
              </a:gs>
            </a:gsLst>
            <a:lin ang="5400000" scaled="0"/>
          </a:gradFill>
          <a:ln cap="flat" cmpd="sng" w="25400">
            <a:solidFill>
              <a:schemeClr val="dk1"/>
            </a:solidFill>
            <a:prstDash val="solid"/>
            <a:miter lim="800000"/>
            <a:headEnd len="sm" w="sm" type="none"/>
            <a:tailEnd len="sm" w="sm" type="none"/>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1"/>
          <p:cNvSpPr txBox="1"/>
          <p:nvPr/>
        </p:nvSpPr>
        <p:spPr>
          <a:xfrm>
            <a:off x="6308725" y="1222375"/>
            <a:ext cx="1738312" cy="4927600"/>
          </a:xfrm>
          <a:prstGeom prst="rect">
            <a:avLst/>
          </a:prstGeom>
          <a:blipFill rotWithShape="1">
            <a:blip r:embed="rId3">
              <a:alphaModFix/>
            </a:blip>
            <a:stretch>
              <a:fillRect b="0" l="0" r="0" t="0"/>
            </a:stretch>
          </a:blip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1"/>
          <p:cNvSpPr txBox="1"/>
          <p:nvPr/>
        </p:nvSpPr>
        <p:spPr>
          <a:xfrm>
            <a:off x="1885950" y="1235075"/>
            <a:ext cx="7121525" cy="1108075"/>
          </a:xfrm>
          <a:prstGeom prst="rect">
            <a:avLst/>
          </a:prstGeom>
          <a:blipFill rotWithShape="1">
            <a:blip r:embed="rId3">
              <a:alphaModFix/>
            </a:blip>
            <a:stretch>
              <a:fillRect b="0" l="0" r="0" t="0"/>
            </a:stretch>
          </a:blip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1"/>
          <p:cNvSpPr txBox="1"/>
          <p:nvPr/>
        </p:nvSpPr>
        <p:spPr>
          <a:xfrm>
            <a:off x="2786062" y="4976812"/>
            <a:ext cx="785812"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Simple</a:t>
            </a:r>
            <a:endParaRPr/>
          </a:p>
        </p:txBody>
      </p:sp>
      <p:sp>
        <p:nvSpPr>
          <p:cNvPr id="100" name="Google Shape;100;p11"/>
          <p:cNvSpPr txBox="1"/>
          <p:nvPr/>
        </p:nvSpPr>
        <p:spPr>
          <a:xfrm>
            <a:off x="3562350" y="3194050"/>
            <a:ext cx="1108075"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Complex</a:t>
            </a:r>
            <a:endParaRPr/>
          </a:p>
        </p:txBody>
      </p:sp>
      <p:sp>
        <p:nvSpPr>
          <p:cNvPr id="101" name="Google Shape;101;p11"/>
          <p:cNvSpPr txBox="1"/>
          <p:nvPr/>
        </p:nvSpPr>
        <p:spPr>
          <a:xfrm>
            <a:off x="5113337" y="2805112"/>
            <a:ext cx="1000125"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Anarchy</a:t>
            </a:r>
            <a:endParaRPr/>
          </a:p>
        </p:txBody>
      </p:sp>
      <p:sp>
        <p:nvSpPr>
          <p:cNvPr id="102" name="Google Shape;102;p11"/>
          <p:cNvSpPr txBox="1"/>
          <p:nvPr/>
        </p:nvSpPr>
        <p:spPr>
          <a:xfrm rot="2460000">
            <a:off x="2962275" y="4246562"/>
            <a:ext cx="1531937"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Complicated</a:t>
            </a:r>
            <a:endParaRPr/>
          </a:p>
        </p:txBody>
      </p:sp>
      <p:sp>
        <p:nvSpPr>
          <p:cNvPr id="103" name="Google Shape;103;p11"/>
          <p:cNvSpPr txBox="1"/>
          <p:nvPr/>
        </p:nvSpPr>
        <p:spPr>
          <a:xfrm>
            <a:off x="3873500" y="5594350"/>
            <a:ext cx="1398587"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Technology</a:t>
            </a:r>
            <a:endParaRPr/>
          </a:p>
        </p:txBody>
      </p:sp>
      <p:sp>
        <p:nvSpPr>
          <p:cNvPr id="104" name="Google Shape;104;p11"/>
          <p:cNvSpPr txBox="1"/>
          <p:nvPr/>
        </p:nvSpPr>
        <p:spPr>
          <a:xfrm rot="-5400000">
            <a:off x="1584325" y="3775075"/>
            <a:ext cx="1677987" cy="357187"/>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Requirements</a:t>
            </a:r>
            <a:endParaRPr/>
          </a:p>
        </p:txBody>
      </p:sp>
      <p:sp>
        <p:nvSpPr>
          <p:cNvPr id="105" name="Google Shape;105;p11"/>
          <p:cNvSpPr txBox="1"/>
          <p:nvPr/>
        </p:nvSpPr>
        <p:spPr>
          <a:xfrm>
            <a:off x="1568450" y="2228850"/>
            <a:ext cx="1036637" cy="549275"/>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Far from</a:t>
            </a:r>
            <a:endParaRPr/>
          </a:p>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Agreement</a:t>
            </a:r>
            <a:endParaRPr/>
          </a:p>
        </p:txBody>
      </p:sp>
      <p:sp>
        <p:nvSpPr>
          <p:cNvPr id="106" name="Google Shape;106;p11"/>
          <p:cNvSpPr txBox="1"/>
          <p:nvPr/>
        </p:nvSpPr>
        <p:spPr>
          <a:xfrm>
            <a:off x="1568450" y="5108575"/>
            <a:ext cx="1036637" cy="549275"/>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Close to</a:t>
            </a:r>
            <a:endParaRPr/>
          </a:p>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Agreement</a:t>
            </a:r>
            <a:endParaRPr/>
          </a:p>
        </p:txBody>
      </p:sp>
      <p:sp>
        <p:nvSpPr>
          <p:cNvPr id="107" name="Google Shape;107;p11"/>
          <p:cNvSpPr txBox="1"/>
          <p:nvPr/>
        </p:nvSpPr>
        <p:spPr>
          <a:xfrm rot="-5400000">
            <a:off x="2461418" y="5780881"/>
            <a:ext cx="877887" cy="549275"/>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Close to</a:t>
            </a:r>
            <a:endParaRPr/>
          </a:p>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Certainty</a:t>
            </a:r>
            <a:endParaRPr/>
          </a:p>
        </p:txBody>
      </p:sp>
      <p:sp>
        <p:nvSpPr>
          <p:cNvPr id="108" name="Google Shape;108;p11"/>
          <p:cNvSpPr txBox="1"/>
          <p:nvPr/>
        </p:nvSpPr>
        <p:spPr>
          <a:xfrm rot="-5400000">
            <a:off x="5653881" y="5782468"/>
            <a:ext cx="874712" cy="549275"/>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Far from</a:t>
            </a:r>
            <a:endParaRPr/>
          </a:p>
          <a:p>
            <a:pPr indent="0" lvl="0" marL="0" marR="0" rtl="0" algn="r">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Certainty</a:t>
            </a:r>
            <a:endParaRPr/>
          </a:p>
        </p:txBody>
      </p:sp>
      <p:sp>
        <p:nvSpPr>
          <p:cNvPr id="109" name="Google Shape;109;p11"/>
          <p:cNvSpPr txBox="1"/>
          <p:nvPr/>
        </p:nvSpPr>
        <p:spPr>
          <a:xfrm>
            <a:off x="6024562" y="4429125"/>
            <a:ext cx="2835275" cy="8112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300"/>
              <a:buFont typeface="Gill Sans"/>
              <a:buNone/>
            </a:pPr>
            <a:r>
              <a:rPr b="0" i="0" lang="en-US" sz="1300" u="none">
                <a:solidFill>
                  <a:schemeClr val="dk1"/>
                </a:solidFill>
                <a:latin typeface="Gill Sans"/>
                <a:ea typeface="Gill Sans"/>
                <a:cs typeface="Gill Sans"/>
                <a:sym typeface="Gill Sans"/>
              </a:rPr>
              <a:t>Source: </a:t>
            </a:r>
            <a:r>
              <a:rPr b="0" i="1" lang="en-US" sz="1300" u="none">
                <a:solidFill>
                  <a:schemeClr val="dk1"/>
                </a:solidFill>
                <a:latin typeface="Gill Sans"/>
                <a:ea typeface="Gill Sans"/>
                <a:cs typeface="Gill Sans"/>
                <a:sym typeface="Gill Sans"/>
              </a:rPr>
              <a:t>Strategic Management and Organizational Dynamics</a:t>
            </a:r>
            <a:r>
              <a:rPr b="0" i="0" lang="en-US" sz="1300" u="none">
                <a:solidFill>
                  <a:schemeClr val="dk1"/>
                </a:solidFill>
                <a:latin typeface="Gill Sans"/>
                <a:ea typeface="Gill Sans"/>
                <a:cs typeface="Gill Sans"/>
                <a:sym typeface="Gill Sans"/>
              </a:rPr>
              <a:t> by Ralph Stacey in </a:t>
            </a:r>
            <a:r>
              <a:rPr b="0" i="1" lang="en-US" sz="1300" u="none">
                <a:solidFill>
                  <a:schemeClr val="dk1"/>
                </a:solidFill>
                <a:latin typeface="Gill Sans"/>
                <a:ea typeface="Gill Sans"/>
                <a:cs typeface="Gill Sans"/>
                <a:sym typeface="Gill Sans"/>
              </a:rPr>
              <a:t>Agile Software Development with Scrum</a:t>
            </a:r>
            <a:r>
              <a:rPr b="0" i="0" lang="en-US" sz="1300" u="none">
                <a:solidFill>
                  <a:schemeClr val="dk1"/>
                </a:solidFill>
                <a:latin typeface="Gill Sans"/>
                <a:ea typeface="Gill Sans"/>
                <a:cs typeface="Gill Sans"/>
                <a:sym typeface="Gill Sans"/>
              </a:rPr>
              <a:t> by Ken Schwaber and Mike Beedle.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 at a Glance</a:t>
            </a:r>
            <a:endParaRPr/>
          </a:p>
        </p:txBody>
      </p:sp>
      <p:sp>
        <p:nvSpPr>
          <p:cNvPr id="115" name="Google Shape;115;p12"/>
          <p:cNvSpPr/>
          <p:nvPr/>
        </p:nvSpPr>
        <p:spPr>
          <a:xfrm>
            <a:off x="5853112" y="4133850"/>
            <a:ext cx="1066800" cy="758825"/>
          </a:xfrm>
          <a:prstGeom prst="rightArrow">
            <a:avLst>
              <a:gd fmla="val 50000" name="adj1"/>
              <a:gd fmla="val 50000" name="adj2"/>
            </a:avLst>
          </a:prstGeom>
          <a:solidFill>
            <a:schemeClr val="accen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2"/>
          <p:cNvSpPr/>
          <p:nvPr/>
        </p:nvSpPr>
        <p:spPr>
          <a:xfrm>
            <a:off x="4557712" y="4343400"/>
            <a:ext cx="838200" cy="381000"/>
          </a:xfrm>
          <a:prstGeom prst="rect">
            <a:avLst/>
          </a:prstGeom>
          <a:solidFill>
            <a:schemeClr val="accen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2"/>
          <p:cNvSpPr/>
          <p:nvPr/>
        </p:nvSpPr>
        <p:spPr>
          <a:xfrm rot="-4740000">
            <a:off x="3957637" y="1400175"/>
            <a:ext cx="1981200" cy="1752600"/>
          </a:xfrm>
          <a:custGeom>
            <a:rect b="b" l="l" r="r" t="t"/>
            <a:pathLst>
              <a:path extrusionOk="0" h="120000" w="120000">
                <a:moveTo>
                  <a:pt x="13269" y="60000"/>
                </a:moveTo>
                <a:lnTo>
                  <a:pt x="13269" y="60000"/>
                </a:lnTo>
                <a:cubicBezTo>
                  <a:pt x="13269" y="43909"/>
                  <a:pt x="22192" y="29043"/>
                  <a:pt x="36670" y="21009"/>
                </a:cubicBezTo>
                <a:cubicBezTo>
                  <a:pt x="51148" y="12976"/>
                  <a:pt x="68979" y="12998"/>
                  <a:pt x="83436" y="21068"/>
                </a:cubicBezTo>
                <a:cubicBezTo>
                  <a:pt x="97893" y="29138"/>
                  <a:pt x="106774" y="44027"/>
                  <a:pt x="106731" y="60118"/>
                </a:cubicBezTo>
                <a:lnTo>
                  <a:pt x="113656" y="72913"/>
                </a:lnTo>
                <a:lnTo>
                  <a:pt x="81597" y="99906"/>
                </a:lnTo>
                <a:lnTo>
                  <a:pt x="99806" y="47323"/>
                </a:lnTo>
                <a:lnTo>
                  <a:pt x="106731" y="60118"/>
                </a:lnTo>
                <a:cubicBezTo>
                  <a:pt x="106774" y="44027"/>
                  <a:pt x="97893" y="29138"/>
                  <a:pt x="83436" y="21068"/>
                </a:cubicBezTo>
                <a:cubicBezTo>
                  <a:pt x="68979" y="12998"/>
                  <a:pt x="51148" y="12976"/>
                  <a:pt x="36670" y="21009"/>
                </a:cubicBezTo>
                <a:cubicBezTo>
                  <a:pt x="22192" y="29043"/>
                  <a:pt x="13269" y="43909"/>
                  <a:pt x="13269" y="60000"/>
                </a:cubicBezTo>
                <a:close/>
              </a:path>
            </a:pathLst>
          </a:custGeom>
          <a:solidFill>
            <a:schemeClr val="accen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12"/>
          <p:cNvSpPr/>
          <p:nvPr/>
        </p:nvSpPr>
        <p:spPr>
          <a:xfrm>
            <a:off x="881062" y="5502275"/>
            <a:ext cx="919162" cy="517525"/>
          </a:xfrm>
          <a:prstGeom prst="cube">
            <a:avLst>
              <a:gd fmla="val 25000" name="adj"/>
            </a:avLst>
          </a:prstGeom>
          <a:solidFill>
            <a:srgbClr val="99CCFF"/>
          </a:solidFill>
          <a:ln cap="flat" cmpd="sng" w="31750">
            <a:solidFill>
              <a:srgbClr val="006C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2"/>
          <p:cNvSpPr/>
          <p:nvPr/>
        </p:nvSpPr>
        <p:spPr>
          <a:xfrm>
            <a:off x="1192212" y="5086350"/>
            <a:ext cx="919162" cy="517525"/>
          </a:xfrm>
          <a:prstGeom prst="cube">
            <a:avLst>
              <a:gd fmla="val 25000" name="adj"/>
            </a:avLst>
          </a:prstGeom>
          <a:solidFill>
            <a:srgbClr val="99CCFF"/>
          </a:solidFill>
          <a:ln cap="flat" cmpd="sng" w="31750">
            <a:solidFill>
              <a:srgbClr val="006C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2"/>
          <p:cNvSpPr/>
          <p:nvPr/>
        </p:nvSpPr>
        <p:spPr>
          <a:xfrm>
            <a:off x="962025" y="4684712"/>
            <a:ext cx="919162" cy="517525"/>
          </a:xfrm>
          <a:prstGeom prst="cube">
            <a:avLst>
              <a:gd fmla="val 25000" name="adj"/>
            </a:avLst>
          </a:prstGeom>
          <a:solidFill>
            <a:srgbClr val="99CCFF"/>
          </a:solidFill>
          <a:ln cap="flat" cmpd="sng" w="31750">
            <a:solidFill>
              <a:srgbClr val="006C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2"/>
          <p:cNvSpPr/>
          <p:nvPr/>
        </p:nvSpPr>
        <p:spPr>
          <a:xfrm>
            <a:off x="1419225" y="4283075"/>
            <a:ext cx="919162" cy="517525"/>
          </a:xfrm>
          <a:prstGeom prst="cube">
            <a:avLst>
              <a:gd fmla="val 25000" name="adj"/>
            </a:avLst>
          </a:prstGeom>
          <a:solidFill>
            <a:srgbClr val="CCFFFF"/>
          </a:solidFill>
          <a:ln cap="flat" cmpd="sng" w="31750">
            <a:solidFill>
              <a:srgbClr val="33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2" name="Google Shape;122;p12"/>
          <p:cNvGrpSpPr/>
          <p:nvPr/>
        </p:nvGrpSpPr>
        <p:grpSpPr>
          <a:xfrm>
            <a:off x="3567112" y="4200525"/>
            <a:ext cx="895350" cy="665162"/>
            <a:chOff x="2550" y="2556"/>
            <a:chExt cx="810" cy="602"/>
          </a:xfrm>
        </p:grpSpPr>
        <p:sp>
          <p:nvSpPr>
            <p:cNvPr id="123" name="Google Shape;123;p12"/>
            <p:cNvSpPr/>
            <p:nvPr/>
          </p:nvSpPr>
          <p:spPr>
            <a:xfrm>
              <a:off x="2688" y="2830"/>
              <a:ext cx="672" cy="328"/>
            </a:xfrm>
            <a:prstGeom prst="cube">
              <a:avLst>
                <a:gd fmla="val 17710" name="adj"/>
              </a:avLst>
            </a:prstGeom>
            <a:solidFill>
              <a:srgbClr val="CCFFFF"/>
            </a:solidFill>
            <a:ln cap="flat" cmpd="sng" w="31750">
              <a:solidFill>
                <a:srgbClr val="33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2"/>
            <p:cNvSpPr/>
            <p:nvPr/>
          </p:nvSpPr>
          <p:spPr>
            <a:xfrm>
              <a:off x="2642" y="2739"/>
              <a:ext cx="672" cy="328"/>
            </a:xfrm>
            <a:prstGeom prst="cube">
              <a:avLst>
                <a:gd fmla="val 17710" name="adj"/>
              </a:avLst>
            </a:prstGeom>
            <a:solidFill>
              <a:srgbClr val="CCFFFF"/>
            </a:solidFill>
            <a:ln cap="flat" cmpd="sng" w="31750">
              <a:solidFill>
                <a:srgbClr val="33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2"/>
            <p:cNvSpPr/>
            <p:nvPr/>
          </p:nvSpPr>
          <p:spPr>
            <a:xfrm>
              <a:off x="2596" y="2648"/>
              <a:ext cx="672" cy="328"/>
            </a:xfrm>
            <a:prstGeom prst="cube">
              <a:avLst>
                <a:gd fmla="val 17710" name="adj"/>
              </a:avLst>
            </a:prstGeom>
            <a:solidFill>
              <a:srgbClr val="CCFFFF"/>
            </a:solidFill>
            <a:ln cap="flat" cmpd="sng" w="31750">
              <a:solidFill>
                <a:srgbClr val="33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2"/>
            <p:cNvSpPr/>
            <p:nvPr/>
          </p:nvSpPr>
          <p:spPr>
            <a:xfrm>
              <a:off x="2550" y="2556"/>
              <a:ext cx="672" cy="328"/>
            </a:xfrm>
            <a:prstGeom prst="cube">
              <a:avLst>
                <a:gd fmla="val 17710" name="adj"/>
              </a:avLst>
            </a:prstGeom>
            <a:solidFill>
              <a:srgbClr val="CCFFFF"/>
            </a:solidFill>
            <a:ln cap="flat" cmpd="sng" w="31750">
              <a:solidFill>
                <a:srgbClr val="3366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7" name="Google Shape;127;p12"/>
          <p:cNvSpPr txBox="1"/>
          <p:nvPr/>
        </p:nvSpPr>
        <p:spPr>
          <a:xfrm>
            <a:off x="4999037" y="3402012"/>
            <a:ext cx="8953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30 days</a:t>
            </a:r>
            <a:endParaRPr/>
          </a:p>
        </p:txBody>
      </p:sp>
      <p:sp>
        <p:nvSpPr>
          <p:cNvPr id="128" name="Google Shape;128;p12"/>
          <p:cNvSpPr txBox="1"/>
          <p:nvPr/>
        </p:nvSpPr>
        <p:spPr>
          <a:xfrm>
            <a:off x="4429125" y="2030412"/>
            <a:ext cx="9747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24 hours</a:t>
            </a:r>
            <a:endParaRPr/>
          </a:p>
        </p:txBody>
      </p:sp>
      <p:sp>
        <p:nvSpPr>
          <p:cNvPr id="129" name="Google Shape;129;p12"/>
          <p:cNvSpPr/>
          <p:nvPr/>
        </p:nvSpPr>
        <p:spPr>
          <a:xfrm flipH="1" rot="4740000">
            <a:off x="4339431" y="2523331"/>
            <a:ext cx="2312987" cy="2085975"/>
          </a:xfrm>
          <a:custGeom>
            <a:rect b="b" l="l" r="r" t="t"/>
            <a:pathLst>
              <a:path extrusionOk="0" h="120000" w="120000">
                <a:moveTo>
                  <a:pt x="0" y="60000"/>
                </a:moveTo>
                <a:lnTo>
                  <a:pt x="0" y="60000"/>
                </a:lnTo>
                <a:cubicBezTo>
                  <a:pt x="0" y="37339"/>
                  <a:pt x="12768" y="16610"/>
                  <a:pt x="33006" y="6415"/>
                </a:cubicBezTo>
                <a:cubicBezTo>
                  <a:pt x="53245" y="-3780"/>
                  <a:pt x="77501" y="-1703"/>
                  <a:pt x="95711" y="11785"/>
                </a:cubicBezTo>
                <a:cubicBezTo>
                  <a:pt x="113922" y="25273"/>
                  <a:pt x="122979" y="47870"/>
                  <a:pt x="119126" y="70201"/>
                </a:cubicBezTo>
                <a:lnTo>
                  <a:pt x="119126" y="70201"/>
                </a:lnTo>
                <a:lnTo>
                  <a:pt x="95872" y="88609"/>
                </a:lnTo>
                <a:lnTo>
                  <a:pt x="89430" y="46517"/>
                </a:lnTo>
                <a:lnTo>
                  <a:pt x="89430" y="46517"/>
                </a:lnTo>
                <a:cubicBezTo>
                  <a:pt x="82570" y="34101"/>
                  <a:pt x="67242" y="27601"/>
                  <a:pt x="52391" y="30811"/>
                </a:cubicBezTo>
                <a:cubicBezTo>
                  <a:pt x="37540" y="34021"/>
                  <a:pt x="27056" y="46101"/>
                  <a:pt x="27056" y="60000"/>
                </a:cubicBezTo>
                <a:close/>
              </a:path>
            </a:pathLst>
          </a:custGeom>
          <a:solidFill>
            <a:schemeClr val="accen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2"/>
          <p:cNvSpPr/>
          <p:nvPr/>
        </p:nvSpPr>
        <p:spPr>
          <a:xfrm>
            <a:off x="2424112" y="4133850"/>
            <a:ext cx="1066800" cy="758825"/>
          </a:xfrm>
          <a:prstGeom prst="rightArrow">
            <a:avLst>
              <a:gd fmla="val 50000" name="adj1"/>
              <a:gd fmla="val 50000" name="adj2"/>
            </a:avLst>
          </a:prstGeom>
          <a:solidFill>
            <a:schemeClr val="accent1"/>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2"/>
          <p:cNvSpPr/>
          <p:nvPr/>
        </p:nvSpPr>
        <p:spPr>
          <a:xfrm>
            <a:off x="6991350" y="4276725"/>
            <a:ext cx="919162" cy="517525"/>
          </a:xfrm>
          <a:prstGeom prst="cube">
            <a:avLst>
              <a:gd fmla="val 25000" name="adj"/>
            </a:avLst>
          </a:prstGeom>
          <a:solidFill>
            <a:srgbClr val="FFFFFF"/>
          </a:solid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12"/>
          <p:cNvSpPr/>
          <p:nvPr/>
        </p:nvSpPr>
        <p:spPr>
          <a:xfrm>
            <a:off x="2119312" y="4876800"/>
            <a:ext cx="304800" cy="1143000"/>
          </a:xfrm>
          <a:prstGeom prst="righ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12"/>
          <p:cNvSpPr txBox="1"/>
          <p:nvPr/>
        </p:nvSpPr>
        <p:spPr>
          <a:xfrm>
            <a:off x="2424112" y="5181600"/>
            <a:ext cx="3041650"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Product Backlog</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As prioritized by Product Owner</a:t>
            </a:r>
            <a:endParaRPr/>
          </a:p>
        </p:txBody>
      </p:sp>
      <p:sp>
        <p:nvSpPr>
          <p:cNvPr id="134" name="Google Shape;134;p12"/>
          <p:cNvSpPr txBox="1"/>
          <p:nvPr/>
        </p:nvSpPr>
        <p:spPr>
          <a:xfrm>
            <a:off x="1052512" y="3943350"/>
            <a:ext cx="14922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Sprint Backlog</a:t>
            </a:r>
            <a:endParaRPr/>
          </a:p>
        </p:txBody>
      </p:sp>
      <p:sp>
        <p:nvSpPr>
          <p:cNvPr id="135" name="Google Shape;135;p12"/>
          <p:cNvSpPr txBox="1"/>
          <p:nvPr/>
        </p:nvSpPr>
        <p:spPr>
          <a:xfrm>
            <a:off x="3033712" y="3400425"/>
            <a:ext cx="1436687" cy="82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Backlog tasks</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expanded</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by team</a:t>
            </a:r>
            <a:endParaRPr/>
          </a:p>
        </p:txBody>
      </p:sp>
      <p:sp>
        <p:nvSpPr>
          <p:cNvPr id="136" name="Google Shape;136;p12"/>
          <p:cNvSpPr txBox="1"/>
          <p:nvPr/>
        </p:nvSpPr>
        <p:spPr>
          <a:xfrm>
            <a:off x="6459537" y="4905375"/>
            <a:ext cx="2076450"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Potentially Shippable</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Product Increment</a:t>
            </a:r>
            <a:endParaRPr/>
          </a:p>
        </p:txBody>
      </p:sp>
      <p:sp>
        <p:nvSpPr>
          <p:cNvPr id="137" name="Google Shape;137;p12"/>
          <p:cNvSpPr txBox="1"/>
          <p:nvPr/>
        </p:nvSpPr>
        <p:spPr>
          <a:xfrm>
            <a:off x="2843212" y="2276475"/>
            <a:ext cx="1277937"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Daily Scrum</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Meeting</a:t>
            </a:r>
            <a:endParaRPr/>
          </a:p>
        </p:txBody>
      </p:sp>
      <p:sp>
        <p:nvSpPr>
          <p:cNvPr id="138" name="Google Shape;138;p12"/>
          <p:cNvSpPr txBox="1"/>
          <p:nvPr/>
        </p:nvSpPr>
        <p:spPr>
          <a:xfrm>
            <a:off x="6581775" y="5791200"/>
            <a:ext cx="2362200" cy="501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Source: Adapted from </a:t>
            </a:r>
            <a:r>
              <a:rPr b="0" i="1" lang="en-US" sz="900" u="none">
                <a:solidFill>
                  <a:schemeClr val="dk1"/>
                </a:solidFill>
                <a:latin typeface="Arial"/>
                <a:ea typeface="Arial"/>
                <a:cs typeface="Arial"/>
                <a:sym typeface="Arial"/>
              </a:rPr>
              <a:t>Agile Software Development with Scrum </a:t>
            </a:r>
            <a:r>
              <a:rPr b="0" i="0" lang="en-US" sz="900" u="none">
                <a:solidFill>
                  <a:schemeClr val="dk1"/>
                </a:solidFill>
                <a:latin typeface="Arial"/>
                <a:ea typeface="Arial"/>
                <a:cs typeface="Arial"/>
                <a:sym typeface="Arial"/>
              </a:rPr>
              <a:t>by Ken Schwaber and Mike Beedle.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Sequential vs. Overlap</a:t>
            </a:r>
            <a:endParaRPr/>
          </a:p>
        </p:txBody>
      </p:sp>
      <p:pic>
        <p:nvPicPr>
          <p:cNvPr id="144" name="Google Shape;144;p13"/>
          <p:cNvPicPr preferRelativeResize="0"/>
          <p:nvPr/>
        </p:nvPicPr>
        <p:blipFill rotWithShape="1">
          <a:blip r:embed="rId3">
            <a:alphaModFix/>
          </a:blip>
          <a:srcRect b="0" l="0" r="0" t="0"/>
          <a:stretch/>
        </p:blipFill>
        <p:spPr>
          <a:xfrm>
            <a:off x="1839912" y="4495800"/>
            <a:ext cx="5629275" cy="896937"/>
          </a:xfrm>
          <a:prstGeom prst="rect">
            <a:avLst/>
          </a:prstGeom>
          <a:noFill/>
          <a:ln>
            <a:noFill/>
          </a:ln>
        </p:spPr>
      </p:pic>
      <p:cxnSp>
        <p:nvCxnSpPr>
          <p:cNvPr id="145" name="Google Shape;145;p13"/>
          <p:cNvCxnSpPr/>
          <p:nvPr/>
        </p:nvCxnSpPr>
        <p:spPr>
          <a:xfrm>
            <a:off x="1371600" y="2259012"/>
            <a:ext cx="6583362" cy="0"/>
          </a:xfrm>
          <a:prstGeom prst="straightConnector1">
            <a:avLst/>
          </a:prstGeom>
          <a:noFill/>
          <a:ln cap="flat" cmpd="sng" w="63500">
            <a:solidFill>
              <a:schemeClr val="dk1"/>
            </a:solidFill>
            <a:prstDash val="solid"/>
            <a:miter lim="800000"/>
            <a:headEnd len="med" w="med" type="none"/>
            <a:tailEnd len="med" w="med" type="none"/>
          </a:ln>
        </p:spPr>
      </p:cxnSp>
      <p:cxnSp>
        <p:nvCxnSpPr>
          <p:cNvPr id="146" name="Google Shape;146;p13"/>
          <p:cNvCxnSpPr/>
          <p:nvPr/>
        </p:nvCxnSpPr>
        <p:spPr>
          <a:xfrm>
            <a:off x="1393825" y="5340350"/>
            <a:ext cx="6584950" cy="0"/>
          </a:xfrm>
          <a:prstGeom prst="straightConnector1">
            <a:avLst/>
          </a:prstGeom>
          <a:noFill/>
          <a:ln cap="flat" cmpd="sng" w="63500">
            <a:solidFill>
              <a:schemeClr val="dk1"/>
            </a:solidFill>
            <a:prstDash val="solid"/>
            <a:miter lim="800000"/>
            <a:headEnd len="med" w="med" type="none"/>
            <a:tailEnd len="med" w="med" type="none"/>
          </a:ln>
        </p:spPr>
      </p:cxnSp>
      <p:sp>
        <p:nvSpPr>
          <p:cNvPr id="147" name="Google Shape;147;p13"/>
          <p:cNvSpPr/>
          <p:nvPr/>
        </p:nvSpPr>
        <p:spPr>
          <a:xfrm>
            <a:off x="1165225" y="2533650"/>
            <a:ext cx="3727450" cy="1108075"/>
          </a:xfrm>
          <a:prstGeom prst="roundRect">
            <a:avLst>
              <a:gd fmla="val 5344" name="adj"/>
            </a:avLst>
          </a:prstGeom>
          <a:blipFill rotWithShape="1">
            <a:blip r:embed="rId4">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3"/>
          <p:cNvSpPr/>
          <p:nvPr/>
        </p:nvSpPr>
        <p:spPr>
          <a:xfrm>
            <a:off x="4427537" y="3200400"/>
            <a:ext cx="3725862" cy="1109662"/>
          </a:xfrm>
          <a:prstGeom prst="roundRect">
            <a:avLst>
              <a:gd fmla="val 5344" name="adj"/>
            </a:avLst>
          </a:prstGeom>
          <a:blipFill rotWithShape="1">
            <a:blip r:embed="rId5">
              <a:alphaModFix/>
            </a:blip>
            <a:tile algn="tl" flip="none" tx="0" sx="100000" ty="0" sy="100000"/>
          </a:blipFill>
          <a:ln cap="flat" cmpd="sng" w="25400">
            <a:solidFill>
              <a:srgbClr val="00531C"/>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3"/>
          <p:cNvSpPr txBox="1"/>
          <p:nvPr/>
        </p:nvSpPr>
        <p:spPr>
          <a:xfrm>
            <a:off x="1279525" y="2647950"/>
            <a:ext cx="3486150" cy="890587"/>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Rather than doing all of one thing at a time...</a:t>
            </a:r>
            <a:endParaRPr/>
          </a:p>
        </p:txBody>
      </p:sp>
      <p:sp>
        <p:nvSpPr>
          <p:cNvPr id="150" name="Google Shape;150;p13"/>
          <p:cNvSpPr txBox="1"/>
          <p:nvPr/>
        </p:nvSpPr>
        <p:spPr>
          <a:xfrm>
            <a:off x="4530725" y="3349625"/>
            <a:ext cx="3622675" cy="89217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...Scrum teams do a little of everything all the time</a:t>
            </a:r>
            <a:endParaRPr/>
          </a:p>
        </p:txBody>
      </p:sp>
      <p:sp>
        <p:nvSpPr>
          <p:cNvPr id="151" name="Google Shape;151;p13"/>
          <p:cNvSpPr txBox="1"/>
          <p:nvPr/>
        </p:nvSpPr>
        <p:spPr>
          <a:xfrm>
            <a:off x="650875" y="1447800"/>
            <a:ext cx="2054225" cy="536575"/>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Requirements</a:t>
            </a:r>
            <a:endParaRPr/>
          </a:p>
        </p:txBody>
      </p:sp>
      <p:sp>
        <p:nvSpPr>
          <p:cNvPr id="152" name="Google Shape;152;p13"/>
          <p:cNvSpPr txBox="1"/>
          <p:nvPr/>
        </p:nvSpPr>
        <p:spPr>
          <a:xfrm>
            <a:off x="2876550" y="1447800"/>
            <a:ext cx="1771650" cy="536575"/>
          </a:xfrm>
          <a:prstGeom prst="rect">
            <a:avLst/>
          </a:prstGeom>
          <a:solidFill>
            <a:srgbClr val="01FF01"/>
          </a:solidFill>
          <a:ln cap="flat" cmpd="sng" w="254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Design</a:t>
            </a:r>
            <a:endParaRPr/>
          </a:p>
        </p:txBody>
      </p:sp>
      <p:sp>
        <p:nvSpPr>
          <p:cNvPr id="153" name="Google Shape;153;p13"/>
          <p:cNvSpPr txBox="1"/>
          <p:nvPr/>
        </p:nvSpPr>
        <p:spPr>
          <a:xfrm>
            <a:off x="4819650" y="1447800"/>
            <a:ext cx="1771650" cy="536575"/>
          </a:xfrm>
          <a:prstGeom prst="rect">
            <a:avLst/>
          </a:prstGeom>
          <a:solidFill>
            <a:srgbClr val="00CCFF"/>
          </a:solidFill>
          <a:ln cap="flat" cmpd="sng" w="254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Code</a:t>
            </a:r>
            <a:endParaRPr/>
          </a:p>
        </p:txBody>
      </p:sp>
      <p:sp>
        <p:nvSpPr>
          <p:cNvPr id="154" name="Google Shape;154;p13"/>
          <p:cNvSpPr txBox="1"/>
          <p:nvPr/>
        </p:nvSpPr>
        <p:spPr>
          <a:xfrm>
            <a:off x="6762750" y="1447800"/>
            <a:ext cx="1771650" cy="536575"/>
          </a:xfrm>
          <a:prstGeom prst="rect">
            <a:avLst/>
          </a:prstGeom>
          <a:solidFill>
            <a:srgbClr val="3366FF"/>
          </a:solidFill>
          <a:ln cap="flat" cmpd="sng" w="25400">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Gill Sans"/>
              <a:buNone/>
            </a:pPr>
            <a:r>
              <a:rPr b="0" i="0" lang="en-US" sz="2300" u="none">
                <a:solidFill>
                  <a:schemeClr val="dk1"/>
                </a:solidFill>
                <a:latin typeface="Gill Sans"/>
                <a:ea typeface="Gill Sans"/>
                <a:cs typeface="Gill Sans"/>
                <a:sym typeface="Gill Sans"/>
              </a:rPr>
              <a:t>Test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 Framework</a:t>
            </a:r>
            <a:endParaRPr/>
          </a:p>
        </p:txBody>
      </p:sp>
      <p:grpSp>
        <p:nvGrpSpPr>
          <p:cNvPr id="160" name="Google Shape;160;p14"/>
          <p:cNvGrpSpPr/>
          <p:nvPr/>
        </p:nvGrpSpPr>
        <p:grpSpPr>
          <a:xfrm>
            <a:off x="650875" y="1208087"/>
            <a:ext cx="3727450" cy="1839912"/>
            <a:chOff x="0" y="0"/>
            <a:chExt cx="2608" cy="1288"/>
          </a:xfrm>
        </p:grpSpPr>
        <p:sp>
          <p:nvSpPr>
            <p:cNvPr id="161" name="Google Shape;161;p14"/>
            <p:cNvSpPr/>
            <p:nvPr/>
          </p:nvSpPr>
          <p:spPr>
            <a:xfrm>
              <a:off x="8" y="0"/>
              <a:ext cx="2600" cy="1288"/>
            </a:xfrm>
            <a:prstGeom prst="roundRect">
              <a:avLst>
                <a:gd fmla="val 3219" name="adj"/>
              </a:avLst>
            </a:prstGeom>
            <a:blipFill rotWithShape="1">
              <a:blip r:embed="rId3">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4"/>
            <p:cNvSpPr txBox="1"/>
            <p:nvPr/>
          </p:nvSpPr>
          <p:spPr>
            <a:xfrm>
              <a:off x="96" y="392"/>
              <a:ext cx="1768" cy="832"/>
            </a:xfrm>
            <a:prstGeom prst="rect">
              <a:avLst/>
            </a:prstGeom>
            <a:noFill/>
            <a:ln>
              <a:noFill/>
            </a:ln>
          </p:spPr>
          <p:txBody>
            <a:bodyPr anchorCtr="0" anchor="t" bIns="45700" lIns="45700" spcFirstLastPara="1" rIns="45700" wrap="square" tIns="45700">
              <a:noAutofit/>
            </a:bodyPr>
            <a:lstStyle/>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Product owner</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Scrum Master</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Team</a:t>
              </a:r>
              <a:endParaRPr/>
            </a:p>
          </p:txBody>
        </p:sp>
        <p:sp>
          <p:nvSpPr>
            <p:cNvPr id="163" name="Google Shape;163;p14"/>
            <p:cNvSpPr txBox="1"/>
            <p:nvPr/>
          </p:nvSpPr>
          <p:spPr>
            <a:xfrm>
              <a:off x="304" y="0"/>
              <a:ext cx="1200" cy="376"/>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14"/>
            <p:cNvSpPr/>
            <p:nvPr/>
          </p:nvSpPr>
          <p:spPr>
            <a:xfrm rot="10800000">
              <a:off x="1432" y="88"/>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14"/>
            <p:cNvSpPr/>
            <p:nvPr/>
          </p:nvSpPr>
          <p:spPr>
            <a:xfrm>
              <a:off x="0"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14"/>
            <p:cNvSpPr txBox="1"/>
            <p:nvPr/>
          </p:nvSpPr>
          <p:spPr>
            <a:xfrm>
              <a:off x="0" y="216"/>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14"/>
            <p:cNvSpPr txBox="1"/>
            <p:nvPr/>
          </p:nvSpPr>
          <p:spPr>
            <a:xfrm>
              <a:off x="1352" y="0"/>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14"/>
            <p:cNvSpPr txBox="1"/>
            <p:nvPr/>
          </p:nvSpPr>
          <p:spPr>
            <a:xfrm>
              <a:off x="104" y="8"/>
              <a:ext cx="1336" cy="35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900"/>
                <a:buFont typeface="Gill Sans"/>
                <a:buNone/>
              </a:pPr>
              <a:r>
                <a:rPr b="0" i="0" lang="en-US" sz="2900" u="none">
                  <a:solidFill>
                    <a:srgbClr val="FFFFFF"/>
                  </a:solidFill>
                  <a:latin typeface="Gill Sans"/>
                  <a:ea typeface="Gill Sans"/>
                  <a:cs typeface="Gill Sans"/>
                  <a:sym typeface="Gill Sans"/>
                </a:rPr>
                <a:t>Roles</a:t>
              </a:r>
              <a:endParaRPr/>
            </a:p>
          </p:txBody>
        </p:sp>
      </p:grpSp>
      <p:grpSp>
        <p:nvGrpSpPr>
          <p:cNvPr id="169" name="Google Shape;169;p14"/>
          <p:cNvGrpSpPr/>
          <p:nvPr/>
        </p:nvGrpSpPr>
        <p:grpSpPr>
          <a:xfrm>
            <a:off x="2903537" y="2601912"/>
            <a:ext cx="3725862" cy="2274887"/>
            <a:chOff x="0" y="0"/>
            <a:chExt cx="2608" cy="1592"/>
          </a:xfrm>
        </p:grpSpPr>
        <p:sp>
          <p:nvSpPr>
            <p:cNvPr id="170" name="Google Shape;170;p14"/>
            <p:cNvSpPr/>
            <p:nvPr/>
          </p:nvSpPr>
          <p:spPr>
            <a:xfrm>
              <a:off x="8" y="0"/>
              <a:ext cx="2600" cy="1592"/>
            </a:xfrm>
            <a:prstGeom prst="roundRect">
              <a:avLst>
                <a:gd fmla="val 2605" name="adj"/>
              </a:avLst>
            </a:prstGeom>
            <a:blipFill rotWithShape="1">
              <a:blip r:embed="rId3">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14"/>
            <p:cNvSpPr txBox="1"/>
            <p:nvPr/>
          </p:nvSpPr>
          <p:spPr>
            <a:xfrm>
              <a:off x="96" y="392"/>
              <a:ext cx="2320" cy="1088"/>
            </a:xfrm>
            <a:prstGeom prst="rect">
              <a:avLst/>
            </a:prstGeom>
            <a:noFill/>
            <a:ln>
              <a:noFill/>
            </a:ln>
          </p:spPr>
          <p:txBody>
            <a:bodyPr anchorCtr="0" anchor="t" bIns="45700" lIns="45700" spcFirstLastPara="1" rIns="45700" wrap="square" tIns="45700">
              <a:noAutofit/>
            </a:bodyPr>
            <a:lstStyle/>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Sprint planning</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Sprint review</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Sprint retrospective</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Daily scrum meeting</a:t>
              </a:r>
              <a:endParaRPr/>
            </a:p>
          </p:txBody>
        </p:sp>
        <p:sp>
          <p:nvSpPr>
            <p:cNvPr id="172" name="Google Shape;172;p14"/>
            <p:cNvSpPr txBox="1"/>
            <p:nvPr/>
          </p:nvSpPr>
          <p:spPr>
            <a:xfrm>
              <a:off x="304" y="0"/>
              <a:ext cx="1200" cy="376"/>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14"/>
            <p:cNvSpPr/>
            <p:nvPr/>
          </p:nvSpPr>
          <p:spPr>
            <a:xfrm rot="10800000">
              <a:off x="1432" y="88"/>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14"/>
            <p:cNvSpPr/>
            <p:nvPr/>
          </p:nvSpPr>
          <p:spPr>
            <a:xfrm>
              <a:off x="0"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14"/>
            <p:cNvSpPr txBox="1"/>
            <p:nvPr/>
          </p:nvSpPr>
          <p:spPr>
            <a:xfrm>
              <a:off x="0" y="216"/>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14"/>
            <p:cNvSpPr txBox="1"/>
            <p:nvPr/>
          </p:nvSpPr>
          <p:spPr>
            <a:xfrm>
              <a:off x="1352" y="0"/>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14"/>
            <p:cNvSpPr txBox="1"/>
            <p:nvPr/>
          </p:nvSpPr>
          <p:spPr>
            <a:xfrm>
              <a:off x="104" y="8"/>
              <a:ext cx="1512" cy="35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900"/>
                <a:buFont typeface="Gill Sans"/>
                <a:buNone/>
              </a:pPr>
              <a:r>
                <a:rPr b="0" i="0" lang="en-US" sz="2900" u="none">
                  <a:solidFill>
                    <a:srgbClr val="FFFFFF"/>
                  </a:solidFill>
                  <a:latin typeface="Gill Sans"/>
                  <a:ea typeface="Gill Sans"/>
                  <a:cs typeface="Gill Sans"/>
                  <a:sym typeface="Gill Sans"/>
                </a:rPr>
                <a:t>Ceremonies</a:t>
              </a:r>
              <a:endParaRPr/>
            </a:p>
          </p:txBody>
        </p:sp>
      </p:grpSp>
      <p:grpSp>
        <p:nvGrpSpPr>
          <p:cNvPr id="178" name="Google Shape;178;p14"/>
          <p:cNvGrpSpPr/>
          <p:nvPr/>
        </p:nvGrpSpPr>
        <p:grpSpPr>
          <a:xfrm>
            <a:off x="4876800" y="4787900"/>
            <a:ext cx="3727450" cy="1841500"/>
            <a:chOff x="0" y="0"/>
            <a:chExt cx="2608" cy="1288"/>
          </a:xfrm>
        </p:grpSpPr>
        <p:sp>
          <p:nvSpPr>
            <p:cNvPr id="179" name="Google Shape;179;p14"/>
            <p:cNvSpPr/>
            <p:nvPr/>
          </p:nvSpPr>
          <p:spPr>
            <a:xfrm>
              <a:off x="8" y="0"/>
              <a:ext cx="2600" cy="1288"/>
            </a:xfrm>
            <a:prstGeom prst="roundRect">
              <a:avLst>
                <a:gd fmla="val 3219" name="adj"/>
              </a:avLst>
            </a:prstGeom>
            <a:blipFill rotWithShape="1">
              <a:blip r:embed="rId3">
                <a:alphaModFix/>
              </a:blip>
              <a:tile algn="tl" flip="none" tx="0" sx="100000" ty="0" sy="100000"/>
            </a:blipFill>
            <a:ln cap="flat" cmpd="sng" w="25400">
              <a:solidFill>
                <a:srgbClr val="003C83"/>
              </a:solidFill>
              <a:prstDash val="solid"/>
              <a:miter lim="800000"/>
              <a:headEnd len="sm" w="sm" type="none"/>
              <a:tailEnd len="sm" w="sm" type="none"/>
            </a:ln>
            <a:effectLst>
              <a:outerShdw blurRad="63500" dir="2700000" dist="63499">
                <a:schemeClr val="lt2">
                  <a:alpha val="29803"/>
                </a:schemeClr>
              </a:outerShdw>
            </a:effectLst>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4"/>
            <p:cNvSpPr txBox="1"/>
            <p:nvPr/>
          </p:nvSpPr>
          <p:spPr>
            <a:xfrm>
              <a:off x="96" y="392"/>
              <a:ext cx="2376" cy="832"/>
            </a:xfrm>
            <a:prstGeom prst="rect">
              <a:avLst/>
            </a:prstGeom>
            <a:noFill/>
            <a:ln>
              <a:noFill/>
            </a:ln>
          </p:spPr>
          <p:txBody>
            <a:bodyPr anchorCtr="0" anchor="t" bIns="45700" lIns="45700" spcFirstLastPara="1" rIns="45700" wrap="square" tIns="45700">
              <a:noAutofit/>
            </a:bodyPr>
            <a:lstStyle/>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Product backlog</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Sprint backlog</a:t>
              </a:r>
              <a:endParaRPr/>
            </a:p>
            <a:p>
              <a:pPr indent="-198437" lvl="0" marL="0" marR="0" rtl="0" algn="l">
                <a:lnSpc>
                  <a:spcPct val="100000"/>
                </a:lnSpc>
                <a:spcBef>
                  <a:spcPts val="0"/>
                </a:spcBef>
                <a:spcAft>
                  <a:spcPts val="0"/>
                </a:spcAft>
                <a:buClr>
                  <a:srgbClr val="FFFFFF"/>
                </a:buClr>
                <a:buSzPts val="3125"/>
                <a:buFont typeface="Gill Sans"/>
                <a:buChar char="•"/>
              </a:pPr>
              <a:r>
                <a:rPr b="0" i="0" lang="en-US" sz="2500" u="none">
                  <a:solidFill>
                    <a:srgbClr val="FFFFFF"/>
                  </a:solidFill>
                  <a:latin typeface="Gill Sans"/>
                  <a:ea typeface="Gill Sans"/>
                  <a:cs typeface="Gill Sans"/>
                  <a:sym typeface="Gill Sans"/>
                </a:rPr>
                <a:t>Burndown charts</a:t>
              </a:r>
              <a:endParaRPr/>
            </a:p>
          </p:txBody>
        </p:sp>
        <p:sp>
          <p:nvSpPr>
            <p:cNvPr id="181" name="Google Shape;181;p14"/>
            <p:cNvSpPr txBox="1"/>
            <p:nvPr/>
          </p:nvSpPr>
          <p:spPr>
            <a:xfrm>
              <a:off x="304" y="0"/>
              <a:ext cx="1200" cy="376"/>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14"/>
            <p:cNvSpPr/>
            <p:nvPr/>
          </p:nvSpPr>
          <p:spPr>
            <a:xfrm rot="10800000">
              <a:off x="1432" y="88"/>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4"/>
            <p:cNvSpPr/>
            <p:nvPr/>
          </p:nvSpPr>
          <p:spPr>
            <a:xfrm>
              <a:off x="0" y="0"/>
              <a:ext cx="312" cy="288"/>
            </a:xfrm>
            <a:custGeom>
              <a:rect b="b" l="l" r="r" t="t"/>
              <a:pathLst>
                <a:path extrusionOk="0" h="21600" w="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14"/>
            <p:cNvSpPr txBox="1"/>
            <p:nvPr/>
          </p:nvSpPr>
          <p:spPr>
            <a:xfrm>
              <a:off x="0" y="216"/>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4"/>
            <p:cNvSpPr txBox="1"/>
            <p:nvPr/>
          </p:nvSpPr>
          <p:spPr>
            <a:xfrm>
              <a:off x="1352" y="0"/>
              <a:ext cx="392" cy="160"/>
            </a:xfrm>
            <a:prstGeom prst="rect">
              <a:avLst/>
            </a:prstGeom>
            <a:solidFill>
              <a:srgbClr val="003C83"/>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4"/>
            <p:cNvSpPr txBox="1"/>
            <p:nvPr/>
          </p:nvSpPr>
          <p:spPr>
            <a:xfrm>
              <a:off x="104" y="8"/>
              <a:ext cx="1336" cy="35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FFFFFF"/>
                </a:buClr>
                <a:buSzPts val="2900"/>
                <a:buFont typeface="Gill Sans"/>
                <a:buNone/>
              </a:pPr>
              <a:r>
                <a:rPr b="0" i="0" lang="en-US" sz="2900" u="none">
                  <a:solidFill>
                    <a:srgbClr val="FFFFFF"/>
                  </a:solidFill>
                  <a:latin typeface="Gill Sans"/>
                  <a:ea typeface="Gill Sans"/>
                  <a:cs typeface="Gill Sans"/>
                  <a:sym typeface="Gill Sans"/>
                </a:rPr>
                <a:t>Artifacts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Scrum Roles</a:t>
            </a:r>
            <a:endParaRPr/>
          </a:p>
        </p:txBody>
      </p:sp>
      <p:sp>
        <p:nvSpPr>
          <p:cNvPr id="192" name="Google Shape;192;p15"/>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9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Product Owner</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Possibly a Product Manager or Project Sponsor</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Decides features, release date, prioritization, $$$</a:t>
            </a:r>
            <a:endParaRPr/>
          </a:p>
          <a:p>
            <a:pPr indent="-98425" lvl="2" marL="91440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98425" lvl="2" marL="91440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Scrum Master</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Typically a Project Manager or Team Leader</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Responsible for enacting Scrum values and practices</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Remove impediments / politics, keeps everyone productive</a:t>
            </a:r>
            <a:endParaRPr/>
          </a:p>
          <a:p>
            <a:pPr indent="-98425" lvl="2" marL="91440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98425" lvl="2" marL="91440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Project Team</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5-10 members;  Teams are self-organizing</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Cross-functional: QA, Programmers, UI Designers, etc.</a:t>
            </a:r>
            <a:endParaRPr/>
          </a:p>
          <a:p>
            <a:pPr indent="-174625" lvl="2" marL="9144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Membership should change only between sprints</a:t>
            </a:r>
            <a:endParaRPr/>
          </a:p>
        </p:txBody>
      </p:sp>
      <p:pic>
        <p:nvPicPr>
          <p:cNvPr id="193" name="Google Shape;193;p15"/>
          <p:cNvPicPr preferRelativeResize="0"/>
          <p:nvPr/>
        </p:nvPicPr>
        <p:blipFill rotWithShape="1">
          <a:blip r:embed="rId3">
            <a:alphaModFix/>
          </a:blip>
          <a:srcRect b="0" l="0" r="0" t="0"/>
          <a:stretch/>
        </p:blipFill>
        <p:spPr>
          <a:xfrm>
            <a:off x="7559675" y="1447800"/>
            <a:ext cx="898525" cy="693737"/>
          </a:xfrm>
          <a:prstGeom prst="rect">
            <a:avLst/>
          </a:prstGeom>
          <a:noFill/>
          <a:ln>
            <a:noFill/>
          </a:ln>
        </p:spPr>
      </p:pic>
      <p:pic>
        <p:nvPicPr>
          <p:cNvPr id="194" name="Google Shape;194;p15"/>
          <p:cNvPicPr preferRelativeResize="0"/>
          <p:nvPr/>
        </p:nvPicPr>
        <p:blipFill rotWithShape="1">
          <a:blip r:embed="rId4">
            <a:alphaModFix/>
          </a:blip>
          <a:srcRect b="0" l="0" r="0" t="0"/>
          <a:stretch/>
        </p:blipFill>
        <p:spPr>
          <a:xfrm>
            <a:off x="7543800" y="3124200"/>
            <a:ext cx="838200" cy="706437"/>
          </a:xfrm>
          <a:prstGeom prst="rect">
            <a:avLst/>
          </a:prstGeom>
          <a:noFill/>
          <a:ln>
            <a:noFill/>
          </a:ln>
        </p:spPr>
      </p:pic>
      <p:grpSp>
        <p:nvGrpSpPr>
          <p:cNvPr id="195" name="Google Shape;195;p15"/>
          <p:cNvGrpSpPr/>
          <p:nvPr/>
        </p:nvGrpSpPr>
        <p:grpSpPr>
          <a:xfrm>
            <a:off x="7239000" y="4648200"/>
            <a:ext cx="1295400" cy="1066800"/>
            <a:chOff x="0" y="0"/>
            <a:chExt cx="1704" cy="1346"/>
          </a:xfrm>
        </p:grpSpPr>
        <p:pic>
          <p:nvPicPr>
            <p:cNvPr id="196" name="Google Shape;196;p15"/>
            <p:cNvPicPr preferRelativeResize="0"/>
            <p:nvPr/>
          </p:nvPicPr>
          <p:blipFill rotWithShape="1">
            <a:blip r:embed="rId5">
              <a:alphaModFix/>
            </a:blip>
            <a:srcRect b="0" l="0" r="0" t="0"/>
            <a:stretch/>
          </p:blipFill>
          <p:spPr>
            <a:xfrm>
              <a:off x="908" y="453"/>
              <a:ext cx="507" cy="440"/>
            </a:xfrm>
            <a:prstGeom prst="rect">
              <a:avLst/>
            </a:prstGeom>
            <a:noFill/>
            <a:ln>
              <a:noFill/>
            </a:ln>
          </p:spPr>
        </p:pic>
        <p:grpSp>
          <p:nvGrpSpPr>
            <p:cNvPr id="197" name="Google Shape;197;p15"/>
            <p:cNvGrpSpPr/>
            <p:nvPr/>
          </p:nvGrpSpPr>
          <p:grpSpPr>
            <a:xfrm>
              <a:off x="0" y="0"/>
              <a:ext cx="1704" cy="1346"/>
              <a:chOff x="0" y="0"/>
              <a:chExt cx="1704" cy="1346"/>
            </a:xfrm>
          </p:grpSpPr>
          <p:grpSp>
            <p:nvGrpSpPr>
              <p:cNvPr id="198" name="Google Shape;198;p15"/>
              <p:cNvGrpSpPr/>
              <p:nvPr/>
            </p:nvGrpSpPr>
            <p:grpSpPr>
              <a:xfrm>
                <a:off x="0" y="0"/>
                <a:ext cx="1704" cy="440"/>
                <a:chOff x="0" y="0"/>
                <a:chExt cx="1704" cy="440"/>
              </a:xfrm>
            </p:grpSpPr>
            <p:pic>
              <p:nvPicPr>
                <p:cNvPr id="199" name="Google Shape;199;p15"/>
                <p:cNvPicPr preferRelativeResize="0"/>
                <p:nvPr/>
              </p:nvPicPr>
              <p:blipFill rotWithShape="1">
                <a:blip r:embed="rId6">
                  <a:alphaModFix/>
                </a:blip>
                <a:srcRect b="0" l="0" r="0" t="0"/>
                <a:stretch/>
              </p:blipFill>
              <p:spPr>
                <a:xfrm>
                  <a:off x="0" y="0"/>
                  <a:ext cx="507" cy="440"/>
                </a:xfrm>
                <a:prstGeom prst="rect">
                  <a:avLst/>
                </a:prstGeom>
                <a:noFill/>
                <a:ln>
                  <a:noFill/>
                </a:ln>
              </p:spPr>
            </p:pic>
            <p:pic>
              <p:nvPicPr>
                <p:cNvPr id="200" name="Google Shape;200;p15"/>
                <p:cNvPicPr preferRelativeResize="0"/>
                <p:nvPr/>
              </p:nvPicPr>
              <p:blipFill rotWithShape="1">
                <a:blip r:embed="rId7">
                  <a:alphaModFix/>
                </a:blip>
                <a:srcRect b="0" l="0" r="0" t="0"/>
                <a:stretch/>
              </p:blipFill>
              <p:spPr>
                <a:xfrm>
                  <a:off x="598" y="0"/>
                  <a:ext cx="507" cy="440"/>
                </a:xfrm>
                <a:prstGeom prst="rect">
                  <a:avLst/>
                </a:prstGeom>
                <a:noFill/>
                <a:ln>
                  <a:noFill/>
                </a:ln>
              </p:spPr>
            </p:pic>
            <p:pic>
              <p:nvPicPr>
                <p:cNvPr id="201" name="Google Shape;201;p15"/>
                <p:cNvPicPr preferRelativeResize="0"/>
                <p:nvPr/>
              </p:nvPicPr>
              <p:blipFill rotWithShape="1">
                <a:blip r:embed="rId6">
                  <a:alphaModFix/>
                </a:blip>
                <a:srcRect b="0" l="0" r="0" t="0"/>
                <a:stretch/>
              </p:blipFill>
              <p:spPr>
                <a:xfrm>
                  <a:off x="1196" y="0"/>
                  <a:ext cx="508" cy="440"/>
                </a:xfrm>
                <a:prstGeom prst="rect">
                  <a:avLst/>
                </a:prstGeom>
                <a:noFill/>
                <a:ln>
                  <a:noFill/>
                </a:ln>
              </p:spPr>
            </p:pic>
          </p:grpSp>
          <p:pic>
            <p:nvPicPr>
              <p:cNvPr id="202" name="Google Shape;202;p15"/>
              <p:cNvPicPr preferRelativeResize="0"/>
              <p:nvPr/>
            </p:nvPicPr>
            <p:blipFill rotWithShape="1">
              <a:blip r:embed="rId8">
                <a:alphaModFix/>
              </a:blip>
              <a:srcRect b="0" l="0" r="0" t="0"/>
              <a:stretch/>
            </p:blipFill>
            <p:spPr>
              <a:xfrm>
                <a:off x="340" y="469"/>
                <a:ext cx="507" cy="416"/>
              </a:xfrm>
              <a:prstGeom prst="rect">
                <a:avLst/>
              </a:prstGeom>
              <a:noFill/>
              <a:ln>
                <a:noFill/>
              </a:ln>
            </p:spPr>
          </p:pic>
          <p:grpSp>
            <p:nvGrpSpPr>
              <p:cNvPr id="203" name="Google Shape;203;p15"/>
              <p:cNvGrpSpPr/>
              <p:nvPr/>
            </p:nvGrpSpPr>
            <p:grpSpPr>
              <a:xfrm>
                <a:off x="0" y="906"/>
                <a:ext cx="1704" cy="440"/>
                <a:chOff x="0" y="0"/>
                <a:chExt cx="1704" cy="440"/>
              </a:xfrm>
            </p:grpSpPr>
            <p:pic>
              <p:nvPicPr>
                <p:cNvPr id="204" name="Google Shape;204;p15"/>
                <p:cNvPicPr preferRelativeResize="0"/>
                <p:nvPr/>
              </p:nvPicPr>
              <p:blipFill rotWithShape="1">
                <a:blip r:embed="rId8">
                  <a:alphaModFix/>
                </a:blip>
                <a:srcRect b="0" l="0" r="0" t="0"/>
                <a:stretch/>
              </p:blipFill>
              <p:spPr>
                <a:xfrm>
                  <a:off x="0" y="16"/>
                  <a:ext cx="507" cy="416"/>
                </a:xfrm>
                <a:prstGeom prst="rect">
                  <a:avLst/>
                </a:prstGeom>
                <a:noFill/>
                <a:ln>
                  <a:noFill/>
                </a:ln>
              </p:spPr>
            </p:pic>
            <p:pic>
              <p:nvPicPr>
                <p:cNvPr id="205" name="Google Shape;205;p15"/>
                <p:cNvPicPr preferRelativeResize="0"/>
                <p:nvPr/>
              </p:nvPicPr>
              <p:blipFill rotWithShape="1">
                <a:blip r:embed="rId9">
                  <a:alphaModFix/>
                </a:blip>
                <a:srcRect b="0" l="0" r="0" t="0"/>
                <a:stretch/>
              </p:blipFill>
              <p:spPr>
                <a:xfrm>
                  <a:off x="1196" y="0"/>
                  <a:ext cx="508" cy="440"/>
                </a:xfrm>
                <a:prstGeom prst="rect">
                  <a:avLst/>
                </a:prstGeom>
                <a:noFill/>
                <a:ln>
                  <a:noFill/>
                </a:ln>
              </p:spPr>
            </p:pic>
            <p:pic>
              <p:nvPicPr>
                <p:cNvPr id="206" name="Google Shape;206;p15"/>
                <p:cNvPicPr preferRelativeResize="0"/>
                <p:nvPr/>
              </p:nvPicPr>
              <p:blipFill rotWithShape="1">
                <a:blip r:embed="rId5">
                  <a:alphaModFix/>
                </a:blip>
                <a:srcRect b="0" l="0" r="0" t="0"/>
                <a:stretch/>
              </p:blipFill>
              <p:spPr>
                <a:xfrm>
                  <a:off x="598" y="0"/>
                  <a:ext cx="507" cy="440"/>
                </a:xfrm>
                <a:prstGeom prst="rect">
                  <a:avLst/>
                </a:prstGeom>
                <a:noFill/>
                <a:ln>
                  <a:noFill/>
                </a:ln>
              </p:spPr>
            </p:pic>
          </p:gr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