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Agile Processes: Scrum</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 – </a:t>
            </a:r>
            <a:r>
              <a:rPr b="1" i="0" lang="en-US" sz="4400" u="none">
                <a:solidFill>
                  <a:schemeClr val="dk1"/>
                </a:solidFill>
                <a:latin typeface="Calibri"/>
                <a:ea typeface="Calibri"/>
                <a:cs typeface="Calibri"/>
                <a:sym typeface="Calibri"/>
              </a:rPr>
              <a:t>Product Owner</a:t>
            </a:r>
            <a:endParaRPr/>
          </a:p>
        </p:txBody>
      </p:sp>
      <p:sp>
        <p:nvSpPr>
          <p:cNvPr id="139" name="Google Shape;139;p22"/>
          <p:cNvSpPr txBox="1"/>
          <p:nvPr>
            <p:ph idx="1" type="body"/>
          </p:nvPr>
        </p:nvSpPr>
        <p:spPr>
          <a:xfrm>
            <a:off x="457200" y="990600"/>
            <a:ext cx="86868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Product Owner represents </a:t>
            </a:r>
            <a:r>
              <a:rPr b="1" i="0" lang="en-US" sz="3000" u="none">
                <a:solidFill>
                  <a:schemeClr val="dk1"/>
                </a:solidFill>
                <a:latin typeface="Calibri"/>
                <a:ea typeface="Calibri"/>
                <a:cs typeface="Calibri"/>
                <a:sym typeface="Calibri"/>
              </a:rPr>
              <a:t>stakeholders</a:t>
            </a:r>
            <a:r>
              <a:rPr b="0" i="0" lang="en-US" sz="3000" u="none">
                <a:solidFill>
                  <a:schemeClr val="dk1"/>
                </a:solidFill>
                <a:latin typeface="Calibri"/>
                <a:ea typeface="Calibri"/>
                <a:cs typeface="Calibri"/>
                <a:sym typeface="Calibri"/>
              </a:rPr>
              <a:t> and is the </a:t>
            </a:r>
            <a:r>
              <a:rPr b="1" i="0" lang="en-US" sz="3000" u="none">
                <a:solidFill>
                  <a:schemeClr val="dk1"/>
                </a:solidFill>
                <a:latin typeface="Calibri"/>
                <a:ea typeface="Calibri"/>
                <a:cs typeface="Calibri"/>
                <a:sym typeface="Calibri"/>
              </a:rPr>
              <a:t>voice of the customer</a:t>
            </a:r>
            <a:r>
              <a:rPr b="0" i="0" lang="en-US" sz="3000" u="none">
                <a:solidFill>
                  <a:schemeClr val="dk1"/>
                </a:solidFill>
                <a:latin typeface="Calibri"/>
                <a:ea typeface="Calibri"/>
                <a:cs typeface="Calibri"/>
                <a:sym typeface="Calibri"/>
              </a:rPr>
              <a:t>.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Product Owner is </a:t>
            </a:r>
            <a:r>
              <a:rPr b="1" i="0" lang="en-US" sz="3000" u="none">
                <a:solidFill>
                  <a:schemeClr val="dk1"/>
                </a:solidFill>
                <a:latin typeface="Calibri"/>
                <a:ea typeface="Calibri"/>
                <a:cs typeface="Calibri"/>
                <a:sym typeface="Calibri"/>
              </a:rPr>
              <a:t>accountable</a:t>
            </a:r>
            <a:r>
              <a:rPr b="0" i="0" lang="en-US" sz="3000" u="none">
                <a:solidFill>
                  <a:schemeClr val="dk1"/>
                </a:solidFill>
                <a:latin typeface="Calibri"/>
                <a:ea typeface="Calibri"/>
                <a:cs typeface="Calibri"/>
                <a:sym typeface="Calibri"/>
              </a:rPr>
              <a:t> for ensuring that the team </a:t>
            </a:r>
            <a:r>
              <a:rPr b="1" i="0" lang="en-US" sz="3000" u="none">
                <a:solidFill>
                  <a:schemeClr val="dk1"/>
                </a:solidFill>
                <a:latin typeface="Calibri"/>
                <a:ea typeface="Calibri"/>
                <a:cs typeface="Calibri"/>
                <a:sym typeface="Calibri"/>
              </a:rPr>
              <a:t>delivers value</a:t>
            </a:r>
            <a:r>
              <a:rPr b="0" i="0" lang="en-US" sz="3000" u="none">
                <a:solidFill>
                  <a:schemeClr val="dk1"/>
                </a:solidFill>
                <a:latin typeface="Calibri"/>
                <a:ea typeface="Calibri"/>
                <a:cs typeface="Calibri"/>
                <a:sym typeface="Calibri"/>
              </a:rPr>
              <a:t> to the business. </a:t>
            </a:r>
            <a:endParaRPr/>
          </a:p>
          <a:p>
            <a:pPr indent="-342900" lvl="0" marL="342900" marR="0" rtl="0" algn="l">
              <a:lnSpc>
                <a:spcPct val="80000"/>
              </a:lnSpc>
              <a:spcBef>
                <a:spcPts val="600"/>
              </a:spcBef>
              <a:spcAft>
                <a:spcPts val="0"/>
              </a:spcAft>
              <a:buClr>
                <a:schemeClr val="dk1"/>
              </a:buClr>
              <a:buSzPts val="3000"/>
              <a:buFont typeface="Arial"/>
              <a:buChar char="•"/>
            </a:pPr>
            <a:r>
              <a:rPr b="1" i="0" lang="en-US" sz="3000" u="none">
                <a:solidFill>
                  <a:schemeClr val="dk1"/>
                </a:solidFill>
                <a:latin typeface="Calibri"/>
                <a:ea typeface="Calibri"/>
                <a:cs typeface="Calibri"/>
                <a:sym typeface="Calibri"/>
              </a:rPr>
              <a:t>Product Owner</a:t>
            </a:r>
            <a:r>
              <a:rPr b="0" i="0" lang="en-US" sz="3000" u="none">
                <a:solidFill>
                  <a:schemeClr val="dk1"/>
                </a:solidFill>
                <a:latin typeface="Calibri"/>
                <a:ea typeface="Calibri"/>
                <a:cs typeface="Calibri"/>
                <a:sym typeface="Calibri"/>
              </a:rPr>
              <a:t> </a:t>
            </a:r>
            <a:endParaRPr/>
          </a:p>
          <a:p>
            <a:pPr indent="-285750" lvl="1" marL="742950" marR="0" rtl="0" algn="l">
              <a:lnSpc>
                <a:spcPct val="80000"/>
              </a:lnSpc>
              <a:spcBef>
                <a:spcPts val="60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writes</a:t>
            </a:r>
            <a:r>
              <a:rPr b="0" i="0" lang="en-US" sz="2600" u="none" cap="none" strike="noStrike">
                <a:solidFill>
                  <a:schemeClr val="dk1"/>
                </a:solidFill>
                <a:latin typeface="Calibri"/>
                <a:ea typeface="Calibri"/>
                <a:cs typeface="Calibri"/>
                <a:sym typeface="Calibri"/>
              </a:rPr>
              <a:t> customer-centric items (typically </a:t>
            </a:r>
            <a:r>
              <a:rPr b="1" i="0" lang="en-US" sz="3000" u="none" cap="none" strike="noStrike">
                <a:solidFill>
                  <a:schemeClr val="dk1"/>
                </a:solidFill>
                <a:latin typeface="Calibri"/>
                <a:ea typeface="Calibri"/>
                <a:cs typeface="Calibri"/>
                <a:sym typeface="Calibri"/>
              </a:rPr>
              <a:t>user stories</a:t>
            </a:r>
            <a:r>
              <a:rPr b="0" i="0" lang="en-US" sz="2600" u="none" cap="none" strike="noStrike">
                <a:solidFill>
                  <a:schemeClr val="dk1"/>
                </a:solidFill>
                <a:latin typeface="Calibri"/>
                <a:ea typeface="Calibri"/>
                <a:cs typeface="Calibri"/>
                <a:sym typeface="Calibri"/>
              </a:rPr>
              <a:t>),</a:t>
            </a:r>
            <a:endParaRPr/>
          </a:p>
          <a:p>
            <a:pPr indent="-285750" lvl="1" marL="742950" marR="0" rtl="0" algn="l">
              <a:lnSpc>
                <a:spcPct val="80000"/>
              </a:lnSpc>
              <a:spcBef>
                <a:spcPts val="52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prioritizes</a:t>
            </a:r>
            <a:r>
              <a:rPr b="0" i="0" lang="en-US" sz="2600" u="none" cap="none" strike="noStrike">
                <a:solidFill>
                  <a:schemeClr val="dk1"/>
                </a:solidFill>
                <a:latin typeface="Calibri"/>
                <a:ea typeface="Calibri"/>
                <a:cs typeface="Calibri"/>
                <a:sym typeface="Calibri"/>
              </a:rPr>
              <a:t> them, and </a:t>
            </a:r>
            <a:endParaRPr/>
          </a:p>
          <a:p>
            <a:pPr indent="-285750" lvl="1" marL="742950" marR="0" rtl="0" algn="l">
              <a:lnSpc>
                <a:spcPct val="80000"/>
              </a:lnSpc>
              <a:spcBef>
                <a:spcPts val="60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adds</a:t>
            </a:r>
            <a:r>
              <a:rPr b="0" i="0" lang="en-US" sz="2600" u="none" cap="none" strike="noStrike">
                <a:solidFill>
                  <a:schemeClr val="dk1"/>
                </a:solidFill>
                <a:latin typeface="Calibri"/>
                <a:ea typeface="Calibri"/>
                <a:cs typeface="Calibri"/>
                <a:sym typeface="Calibri"/>
              </a:rPr>
              <a:t> them to the </a:t>
            </a:r>
            <a:r>
              <a:rPr b="1" i="0" lang="en-US" sz="3000" u="none" cap="none" strike="noStrike">
                <a:solidFill>
                  <a:schemeClr val="dk1"/>
                </a:solidFill>
                <a:latin typeface="Calibri"/>
                <a:ea typeface="Calibri"/>
                <a:cs typeface="Calibri"/>
                <a:sym typeface="Calibri"/>
              </a:rPr>
              <a:t>product backlog</a:t>
            </a:r>
            <a:r>
              <a:rPr b="0" i="0" lang="en-US" sz="2600" u="none" cap="none" strike="noStrike">
                <a:solidFill>
                  <a:schemeClr val="dk1"/>
                </a:solidFill>
                <a:latin typeface="Calibri"/>
                <a:ea typeface="Calibri"/>
                <a:cs typeface="Calibri"/>
                <a:sym typeface="Calibri"/>
              </a:rPr>
              <a:t>. </a:t>
            </a:r>
            <a:endParaRPr/>
          </a:p>
          <a:p>
            <a:pPr indent="-3429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8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Note: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Scrum teams should have </a:t>
            </a:r>
            <a:r>
              <a:rPr b="1" i="0" lang="en-US" sz="3000" u="none">
                <a:solidFill>
                  <a:schemeClr val="dk1"/>
                </a:solidFill>
                <a:latin typeface="Calibri"/>
                <a:ea typeface="Calibri"/>
                <a:cs typeface="Calibri"/>
                <a:sym typeface="Calibri"/>
              </a:rPr>
              <a:t>one</a:t>
            </a:r>
            <a:r>
              <a:rPr b="0" i="0" lang="en-US" sz="3000" u="none">
                <a:solidFill>
                  <a:schemeClr val="dk1"/>
                </a:solidFill>
                <a:latin typeface="Calibri"/>
                <a:ea typeface="Calibri"/>
                <a:cs typeface="Calibri"/>
                <a:sym typeface="Calibri"/>
              </a:rPr>
              <a:t> </a:t>
            </a:r>
            <a:r>
              <a:rPr b="1" i="0" lang="en-US" sz="3000" u="none">
                <a:solidFill>
                  <a:schemeClr val="dk1"/>
                </a:solidFill>
                <a:latin typeface="Calibri"/>
                <a:ea typeface="Calibri"/>
                <a:cs typeface="Calibri"/>
                <a:sym typeface="Calibri"/>
              </a:rPr>
              <a:t>Product Owner</a:t>
            </a:r>
            <a:r>
              <a:rPr b="0" i="0" lang="en-US" sz="3000" u="none">
                <a:solidFill>
                  <a:schemeClr val="dk1"/>
                </a:solidFill>
                <a:latin typeface="Calibri"/>
                <a:ea typeface="Calibri"/>
                <a:cs typeface="Calibri"/>
                <a:sym typeface="Calibri"/>
              </a:rPr>
              <a:t>.</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May also be a member of the development team</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Not recommend this person be Scrum Master.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 – </a:t>
            </a:r>
            <a:r>
              <a:rPr b="1" i="0" lang="en-US" sz="4400" u="none">
                <a:solidFill>
                  <a:schemeClr val="dk1"/>
                </a:solidFill>
                <a:latin typeface="Calibri"/>
                <a:ea typeface="Calibri"/>
                <a:cs typeface="Calibri"/>
                <a:sym typeface="Calibri"/>
              </a:rPr>
              <a:t>Development Team</a:t>
            </a:r>
            <a:endParaRPr/>
          </a:p>
        </p:txBody>
      </p:sp>
      <p:sp>
        <p:nvSpPr>
          <p:cNvPr id="145" name="Google Shape;145;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Development Team is responsible for </a:t>
            </a:r>
            <a:r>
              <a:rPr b="1" i="0" lang="en-US" sz="3000" u="none">
                <a:solidFill>
                  <a:schemeClr val="dk1"/>
                </a:solidFill>
                <a:latin typeface="Calibri"/>
                <a:ea typeface="Calibri"/>
                <a:cs typeface="Calibri"/>
                <a:sym typeface="Calibri"/>
              </a:rPr>
              <a:t>delivering</a:t>
            </a:r>
            <a:r>
              <a:rPr b="0" i="0" lang="en-US" sz="3000" u="none">
                <a:solidFill>
                  <a:schemeClr val="dk1"/>
                </a:solidFill>
                <a:latin typeface="Calibri"/>
                <a:ea typeface="Calibri"/>
                <a:cs typeface="Calibri"/>
                <a:sym typeface="Calibri"/>
              </a:rPr>
              <a:t> </a:t>
            </a:r>
            <a:r>
              <a:rPr b="1" i="0" lang="en-US" sz="3000" u="none">
                <a:solidFill>
                  <a:schemeClr val="dk1"/>
                </a:solidFill>
                <a:latin typeface="Calibri"/>
                <a:ea typeface="Calibri"/>
                <a:cs typeface="Calibri"/>
                <a:sym typeface="Calibri"/>
              </a:rPr>
              <a:t>potentially shippable product</a:t>
            </a:r>
            <a:r>
              <a:rPr b="0" i="0" lang="en-US" sz="3000" u="none">
                <a:solidFill>
                  <a:schemeClr val="dk1"/>
                </a:solidFill>
                <a:latin typeface="Calibri"/>
                <a:ea typeface="Calibri"/>
                <a:cs typeface="Calibri"/>
                <a:sym typeface="Calibri"/>
              </a:rPr>
              <a:t> </a:t>
            </a:r>
            <a:r>
              <a:rPr b="1" i="0" lang="en-US" sz="3000" u="none">
                <a:solidFill>
                  <a:schemeClr val="dk1"/>
                </a:solidFill>
                <a:latin typeface="Calibri"/>
                <a:ea typeface="Calibri"/>
                <a:cs typeface="Calibri"/>
                <a:sym typeface="Calibri"/>
              </a:rPr>
              <a:t>increments</a:t>
            </a:r>
            <a:r>
              <a:rPr b="0" i="0" lang="en-US" sz="3000" u="none">
                <a:solidFill>
                  <a:schemeClr val="dk1"/>
                </a:solidFill>
                <a:latin typeface="Calibri"/>
                <a:ea typeface="Calibri"/>
                <a:cs typeface="Calibri"/>
                <a:sym typeface="Calibri"/>
              </a:rPr>
              <a:t> at end of each Sprint. </a:t>
            </a:r>
            <a:endParaRPr/>
          </a:p>
          <a:p>
            <a:pPr indent="-152400" lvl="0" marL="342900" marR="0" rtl="0" algn="l">
              <a:lnSpc>
                <a:spcPct val="7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7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Team = 3–9 people with cross-functional skills.</a:t>
            </a:r>
            <a:endParaRPr/>
          </a:p>
          <a:p>
            <a:pPr indent="-342900" lvl="0" marL="342900" marR="0" rtl="0" algn="l">
              <a:lnSpc>
                <a:spcPct val="7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Team does actual work </a:t>
            </a:r>
            <a:endParaRPr/>
          </a:p>
          <a:p>
            <a:pPr indent="-285750" lvl="1" marL="742950" marR="0" rtl="0" algn="l">
              <a:lnSpc>
                <a:spcPct val="7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(analyze, design, develop, test, technical communication, document, etc.). </a:t>
            </a:r>
            <a:endParaRPr/>
          </a:p>
          <a:p>
            <a:pPr indent="-152400" lvl="0" marL="342900" marR="0" rtl="0" algn="l">
              <a:lnSpc>
                <a:spcPct val="7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70000"/>
              </a:lnSpc>
              <a:spcBef>
                <a:spcPts val="68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Team is </a:t>
            </a:r>
            <a:r>
              <a:rPr b="1" i="0" lang="en-US" sz="3400" u="sng">
                <a:solidFill>
                  <a:schemeClr val="dk1"/>
                </a:solidFill>
                <a:latin typeface="Calibri"/>
                <a:ea typeface="Calibri"/>
                <a:cs typeface="Calibri"/>
                <a:sym typeface="Calibri"/>
              </a:rPr>
              <a:t>self-organizing</a:t>
            </a:r>
            <a:r>
              <a:rPr b="0" i="0" lang="en-US" sz="3000" u="none">
                <a:solidFill>
                  <a:schemeClr val="dk1"/>
                </a:solidFill>
                <a:latin typeface="Calibri"/>
                <a:ea typeface="Calibri"/>
                <a:cs typeface="Calibri"/>
                <a:sym typeface="Calibri"/>
              </a:rPr>
              <a:t>, even though they may interface with project management organizations (PMOs).</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 – </a:t>
            </a:r>
            <a:r>
              <a:rPr b="1" i="0" lang="en-US" sz="4400" u="none">
                <a:solidFill>
                  <a:schemeClr val="dk1"/>
                </a:solidFill>
                <a:latin typeface="Calibri"/>
                <a:ea typeface="Calibri"/>
                <a:cs typeface="Calibri"/>
                <a:sym typeface="Calibri"/>
              </a:rPr>
              <a:t>Scrum Master</a:t>
            </a:r>
            <a:endParaRPr/>
          </a:p>
        </p:txBody>
      </p:sp>
      <p:sp>
        <p:nvSpPr>
          <p:cNvPr id="151" name="Google Shape;151;p24"/>
          <p:cNvSpPr txBox="1"/>
          <p:nvPr>
            <p:ph idx="1" type="body"/>
          </p:nvPr>
        </p:nvSpPr>
        <p:spPr>
          <a:xfrm>
            <a:off x="0" y="1066800"/>
            <a:ext cx="9144000" cy="5562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3300"/>
              <a:buFont typeface="Arial"/>
              <a:buChar char="•"/>
            </a:pPr>
            <a:r>
              <a:rPr b="1" i="0" lang="en-US" sz="3300" u="none">
                <a:solidFill>
                  <a:schemeClr val="dk1"/>
                </a:solidFill>
                <a:latin typeface="Calibri"/>
                <a:ea typeface="Calibri"/>
                <a:cs typeface="Calibri"/>
                <a:sym typeface="Calibri"/>
              </a:rPr>
              <a:t>Scrum</a:t>
            </a:r>
            <a:r>
              <a:rPr b="0" i="0" lang="en-US" sz="3300" u="none">
                <a:solidFill>
                  <a:schemeClr val="dk1"/>
                </a:solidFill>
                <a:latin typeface="Calibri"/>
                <a:ea typeface="Calibri"/>
                <a:cs typeface="Calibri"/>
                <a:sym typeface="Calibri"/>
              </a:rPr>
              <a:t> is facilitated by a Scrum Master –</a:t>
            </a:r>
            <a:endParaRPr/>
          </a:p>
          <a:p>
            <a:pPr indent="-342900" lvl="0" marL="342900" marR="0" rtl="0" algn="l">
              <a:lnSpc>
                <a:spcPct val="70000"/>
              </a:lnSpc>
              <a:spcBef>
                <a:spcPts val="66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Accountable for </a:t>
            </a:r>
            <a:r>
              <a:rPr b="1" i="0" lang="en-US" sz="3300" u="none">
                <a:solidFill>
                  <a:schemeClr val="dk1"/>
                </a:solidFill>
                <a:latin typeface="Calibri"/>
                <a:ea typeface="Calibri"/>
                <a:cs typeface="Calibri"/>
                <a:sym typeface="Calibri"/>
              </a:rPr>
              <a:t>removing</a:t>
            </a:r>
            <a:r>
              <a:rPr b="0" i="0" lang="en-US" sz="3300" u="none">
                <a:solidFill>
                  <a:schemeClr val="dk1"/>
                </a:solidFill>
                <a:latin typeface="Calibri"/>
                <a:ea typeface="Calibri"/>
                <a:cs typeface="Calibri"/>
                <a:sym typeface="Calibri"/>
              </a:rPr>
              <a:t> </a:t>
            </a:r>
            <a:r>
              <a:rPr b="1" i="0" lang="en-US" sz="3300" u="none">
                <a:solidFill>
                  <a:schemeClr val="dk1"/>
                </a:solidFill>
                <a:latin typeface="Calibri"/>
                <a:ea typeface="Calibri"/>
                <a:cs typeface="Calibri"/>
                <a:sym typeface="Calibri"/>
              </a:rPr>
              <a:t>impediments</a:t>
            </a:r>
            <a:r>
              <a:rPr b="0" i="0" lang="en-US" sz="3300" u="none">
                <a:solidFill>
                  <a:schemeClr val="dk1"/>
                </a:solidFill>
                <a:latin typeface="Calibri"/>
                <a:ea typeface="Calibri"/>
                <a:cs typeface="Calibri"/>
                <a:sym typeface="Calibri"/>
              </a:rPr>
              <a:t> for team to deliver sprint goal / deliverables. </a:t>
            </a:r>
            <a:endParaRPr/>
          </a:p>
          <a:p>
            <a:pPr indent="-342900" lvl="0" marL="342900" marR="0" rtl="0" algn="l">
              <a:lnSpc>
                <a:spcPct val="70000"/>
              </a:lnSpc>
              <a:spcBef>
                <a:spcPts val="660"/>
              </a:spcBef>
              <a:spcAft>
                <a:spcPts val="0"/>
              </a:spcAft>
              <a:buClr>
                <a:schemeClr val="dk1"/>
              </a:buClr>
              <a:buSzPts val="3300"/>
              <a:buFont typeface="Arial"/>
              <a:buChar char="•"/>
            </a:pPr>
            <a:r>
              <a:rPr b="1" i="0" lang="en-US" sz="3300" u="none">
                <a:solidFill>
                  <a:schemeClr val="dk1"/>
                </a:solidFill>
                <a:latin typeface="Calibri"/>
                <a:ea typeface="Calibri"/>
                <a:cs typeface="Calibri"/>
                <a:sym typeface="Calibri"/>
              </a:rPr>
              <a:t>Scrum Master is not the team leader,</a:t>
            </a:r>
            <a:r>
              <a:rPr b="0" i="0" lang="en-US" sz="3300" u="none">
                <a:solidFill>
                  <a:schemeClr val="dk1"/>
                </a:solidFill>
                <a:latin typeface="Calibri"/>
                <a:ea typeface="Calibri"/>
                <a:cs typeface="Calibri"/>
                <a:sym typeface="Calibri"/>
              </a:rPr>
              <a:t> but acts as a </a:t>
            </a:r>
            <a:r>
              <a:rPr b="1" i="0" lang="en-US" sz="3300" u="none">
                <a:solidFill>
                  <a:schemeClr val="dk1"/>
                </a:solidFill>
                <a:latin typeface="Calibri"/>
                <a:ea typeface="Calibri"/>
                <a:cs typeface="Calibri"/>
                <a:sym typeface="Calibri"/>
              </a:rPr>
              <a:t>buffer</a:t>
            </a:r>
            <a:r>
              <a:rPr b="0" i="0" lang="en-US" sz="3300" u="none">
                <a:solidFill>
                  <a:schemeClr val="dk1"/>
                </a:solidFill>
                <a:latin typeface="Calibri"/>
                <a:ea typeface="Calibri"/>
                <a:cs typeface="Calibri"/>
                <a:sym typeface="Calibri"/>
              </a:rPr>
              <a:t> between the team and any distracting influences. </a:t>
            </a:r>
            <a:endParaRPr/>
          </a:p>
          <a:p>
            <a:pPr indent="-133350" lvl="0" marL="342900" marR="0" rtl="0" algn="l">
              <a:lnSpc>
                <a:spcPct val="70000"/>
              </a:lnSpc>
              <a:spcBef>
                <a:spcPts val="660"/>
              </a:spcBef>
              <a:spcAft>
                <a:spcPts val="0"/>
              </a:spcAft>
              <a:buClr>
                <a:schemeClr val="dk1"/>
              </a:buClr>
              <a:buSzPts val="3300"/>
              <a:buFont typeface="Arial"/>
              <a:buNone/>
            </a:pPr>
            <a:r>
              <a:t/>
            </a:r>
            <a:endParaRPr b="0" i="0" sz="3300" u="none">
              <a:solidFill>
                <a:schemeClr val="dk1"/>
              </a:solidFill>
              <a:latin typeface="Calibri"/>
              <a:ea typeface="Calibri"/>
              <a:cs typeface="Calibri"/>
              <a:sym typeface="Calibri"/>
            </a:endParaRPr>
          </a:p>
          <a:p>
            <a:pPr indent="-342900" lvl="0" marL="342900" marR="0" rtl="0" algn="l">
              <a:lnSpc>
                <a:spcPct val="70000"/>
              </a:lnSpc>
              <a:spcBef>
                <a:spcPts val="74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Scrum Master ensures </a:t>
            </a:r>
            <a:r>
              <a:rPr b="1" i="0" lang="en-US" sz="3700" u="sng">
                <a:solidFill>
                  <a:schemeClr val="dk1"/>
                </a:solidFill>
                <a:latin typeface="Calibri"/>
                <a:ea typeface="Calibri"/>
                <a:cs typeface="Calibri"/>
                <a:sym typeface="Calibri"/>
              </a:rPr>
              <a:t>process</a:t>
            </a:r>
            <a:r>
              <a:rPr b="0" i="0" lang="en-US" sz="3300" u="none">
                <a:solidFill>
                  <a:schemeClr val="dk1"/>
                </a:solidFill>
                <a:latin typeface="Calibri"/>
                <a:ea typeface="Calibri"/>
                <a:cs typeface="Calibri"/>
                <a:sym typeface="Calibri"/>
              </a:rPr>
              <a:t> is used as intended. </a:t>
            </a:r>
            <a:endParaRPr/>
          </a:p>
          <a:p>
            <a:pPr indent="-342900" lvl="0" marL="342900" marR="0" rtl="0" algn="l">
              <a:lnSpc>
                <a:spcPct val="70000"/>
              </a:lnSpc>
              <a:spcBef>
                <a:spcPts val="66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Scrum Master is the </a:t>
            </a:r>
            <a:r>
              <a:rPr b="1" i="0" lang="en-US" sz="3300" u="none">
                <a:solidFill>
                  <a:schemeClr val="dk1"/>
                </a:solidFill>
                <a:latin typeface="Calibri"/>
                <a:ea typeface="Calibri"/>
                <a:cs typeface="Calibri"/>
                <a:sym typeface="Calibri"/>
              </a:rPr>
              <a:t>enforcer of rules</a:t>
            </a:r>
            <a:r>
              <a:rPr b="0" i="0" lang="en-US" sz="3300" u="none">
                <a:solidFill>
                  <a:schemeClr val="dk1"/>
                </a:solidFill>
                <a:latin typeface="Calibri"/>
                <a:ea typeface="Calibri"/>
                <a:cs typeface="Calibri"/>
                <a:sym typeface="Calibri"/>
              </a:rPr>
              <a:t>. </a:t>
            </a:r>
            <a:endParaRPr/>
          </a:p>
          <a:p>
            <a:pPr indent="-342900" lvl="0" marL="342900" marR="0" rtl="0" algn="l">
              <a:lnSpc>
                <a:spcPct val="70000"/>
              </a:lnSpc>
              <a:spcBef>
                <a:spcPts val="74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Scrum Master’s role: </a:t>
            </a:r>
            <a:r>
              <a:rPr b="1" i="0" lang="en-US" sz="3700" u="none">
                <a:solidFill>
                  <a:schemeClr val="dk1"/>
                </a:solidFill>
                <a:latin typeface="Calibri"/>
                <a:ea typeface="Calibri"/>
                <a:cs typeface="Calibri"/>
                <a:sym typeface="Calibri"/>
              </a:rPr>
              <a:t>protect</a:t>
            </a:r>
            <a:r>
              <a:rPr b="0" i="0" lang="en-US" sz="3300" u="none">
                <a:solidFill>
                  <a:schemeClr val="dk1"/>
                </a:solidFill>
                <a:latin typeface="Calibri"/>
                <a:ea typeface="Calibri"/>
                <a:cs typeface="Calibri"/>
                <a:sym typeface="Calibri"/>
              </a:rPr>
              <a:t> the Team and keep it </a:t>
            </a:r>
            <a:r>
              <a:rPr b="1" i="0" lang="en-US" sz="3700" u="none">
                <a:solidFill>
                  <a:schemeClr val="dk1"/>
                </a:solidFill>
                <a:latin typeface="Calibri"/>
                <a:ea typeface="Calibri"/>
                <a:cs typeface="Calibri"/>
                <a:sym typeface="Calibri"/>
              </a:rPr>
              <a:t>focused</a:t>
            </a:r>
            <a:r>
              <a:rPr b="0" i="0" lang="en-US" sz="3300" u="none">
                <a:solidFill>
                  <a:schemeClr val="dk1"/>
                </a:solidFill>
                <a:latin typeface="Calibri"/>
                <a:ea typeface="Calibri"/>
                <a:cs typeface="Calibri"/>
                <a:sym typeface="Calibri"/>
              </a:rPr>
              <a:t> on the tasks at hand. </a:t>
            </a:r>
            <a:endParaRPr/>
          </a:p>
          <a:p>
            <a:pPr indent="-133350" lvl="0" marL="342900" marR="0" rtl="0" algn="l">
              <a:lnSpc>
                <a:spcPct val="70000"/>
              </a:lnSpc>
              <a:spcBef>
                <a:spcPts val="660"/>
              </a:spcBef>
              <a:spcAft>
                <a:spcPts val="0"/>
              </a:spcAft>
              <a:buClr>
                <a:schemeClr val="dk1"/>
              </a:buClr>
              <a:buSzPts val="3300"/>
              <a:buFont typeface="Arial"/>
              <a:buNone/>
            </a:pPr>
            <a:r>
              <a:t/>
            </a:r>
            <a:endParaRPr b="0" i="0" sz="3300" u="none">
              <a:solidFill>
                <a:schemeClr val="dk1"/>
              </a:solidFill>
              <a:latin typeface="Calibri"/>
              <a:ea typeface="Calibri"/>
              <a:cs typeface="Calibri"/>
              <a:sym typeface="Calibri"/>
            </a:endParaRPr>
          </a:p>
          <a:p>
            <a:pPr indent="-133350" lvl="0" marL="342900" marR="0" rtl="0" algn="l">
              <a:spcBef>
                <a:spcPts val="660"/>
              </a:spcBef>
              <a:spcAft>
                <a:spcPts val="0"/>
              </a:spcAft>
              <a:buClr>
                <a:schemeClr val="dk1"/>
              </a:buClr>
              <a:buSzPts val="3300"/>
              <a:buFont typeface="Arial"/>
              <a:buNone/>
            </a:pPr>
            <a:r>
              <a:t/>
            </a:r>
            <a:endParaRPr b="0" i="0" sz="33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Sprints</a:t>
            </a:r>
            <a:endParaRPr/>
          </a:p>
        </p:txBody>
      </p:sp>
      <p:sp>
        <p:nvSpPr>
          <p:cNvPr id="157" name="Google Shape;157;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The Sprint (1 of 4)</a:t>
            </a:r>
            <a:endParaRPr/>
          </a:p>
        </p:txBody>
      </p:sp>
      <p:sp>
        <p:nvSpPr>
          <p:cNvPr id="163" name="Google Shape;163;p26"/>
          <p:cNvSpPr txBox="1"/>
          <p:nvPr>
            <p:ph idx="1" type="body"/>
          </p:nvPr>
        </p:nvSpPr>
        <p:spPr>
          <a:xfrm>
            <a:off x="457200" y="1066800"/>
            <a:ext cx="8458200" cy="5059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3000"/>
              <a:buFont typeface="Arial"/>
              <a:buChar char="•"/>
            </a:pPr>
            <a:r>
              <a:rPr b="1" i="0" lang="en-US" sz="3000" u="none">
                <a:solidFill>
                  <a:srgbClr val="000000"/>
                </a:solidFill>
                <a:latin typeface="Arial"/>
                <a:ea typeface="Arial"/>
                <a:cs typeface="Arial"/>
                <a:sym typeface="Arial"/>
              </a:rPr>
              <a:t>Sprint</a:t>
            </a:r>
            <a:r>
              <a:rPr b="0" i="0" lang="en-US" sz="3000" u="none">
                <a:solidFill>
                  <a:srgbClr val="000000"/>
                </a:solidFill>
                <a:latin typeface="Arial"/>
                <a:ea typeface="Arial"/>
                <a:cs typeface="Arial"/>
                <a:sym typeface="Arial"/>
              </a:rPr>
              <a:t>:  basic unit of development in Scrum. </a:t>
            </a:r>
            <a:endParaRPr/>
          </a:p>
          <a:p>
            <a:pPr indent="-342900" lvl="0" marL="342900" marR="0" rtl="0" algn="l">
              <a:lnSpc>
                <a:spcPct val="80000"/>
              </a:lnSpc>
              <a:spcBef>
                <a:spcPts val="600"/>
              </a:spcBef>
              <a:spcAft>
                <a:spcPts val="0"/>
              </a:spcAft>
              <a:buClr>
                <a:srgbClr val="000000"/>
              </a:buClr>
              <a:buSzPts val="3000"/>
              <a:buFont typeface="Arial"/>
              <a:buChar char="•"/>
            </a:pPr>
            <a:r>
              <a:rPr b="1" i="0" lang="en-US" sz="3000" u="none">
                <a:solidFill>
                  <a:srgbClr val="000000"/>
                </a:solidFill>
                <a:latin typeface="Arial"/>
                <a:ea typeface="Arial"/>
                <a:cs typeface="Arial"/>
                <a:sym typeface="Arial"/>
              </a:rPr>
              <a:t>Sprint duration</a:t>
            </a:r>
            <a:r>
              <a:rPr b="0" i="0" lang="en-US" sz="3000" u="none">
                <a:solidFill>
                  <a:srgbClr val="000000"/>
                </a:solidFill>
                <a:latin typeface="Arial"/>
                <a:ea typeface="Arial"/>
                <a:cs typeface="Arial"/>
                <a:sym typeface="Arial"/>
              </a:rPr>
              <a:t>:  one week to one month;</a:t>
            </a:r>
            <a:endParaRPr/>
          </a:p>
          <a:p>
            <a:pPr indent="-342900" lvl="0" marL="342900" marR="0" rtl="0" algn="l">
              <a:lnSpc>
                <a:spcPct val="80000"/>
              </a:lnSpc>
              <a:spcBef>
                <a:spcPts val="600"/>
              </a:spcBef>
              <a:spcAft>
                <a:spcPts val="0"/>
              </a:spcAft>
              <a:buClr>
                <a:srgbClr val="000000"/>
              </a:buClr>
              <a:buSzPts val="3000"/>
              <a:buFont typeface="Arial"/>
              <a:buChar char="•"/>
            </a:pPr>
            <a:r>
              <a:rPr b="1" i="0" lang="en-US" sz="3000" u="none">
                <a:solidFill>
                  <a:srgbClr val="000000"/>
                </a:solidFill>
                <a:latin typeface="Arial"/>
                <a:ea typeface="Arial"/>
                <a:cs typeface="Arial"/>
                <a:sym typeface="Arial"/>
              </a:rPr>
              <a:t>“Time Boxed</a:t>
            </a:r>
            <a:r>
              <a:rPr b="0" i="0" lang="en-US" sz="3000" u="none">
                <a:solidFill>
                  <a:srgbClr val="000000"/>
                </a:solidFill>
                <a:latin typeface="Arial"/>
                <a:ea typeface="Arial"/>
                <a:cs typeface="Arial"/>
                <a:sym typeface="Arial"/>
              </a:rPr>
              <a:t>" effort of a constant length.</a:t>
            </a:r>
            <a:endParaRPr b="0" baseline="30000" i="0" sz="3000" u="none">
              <a:solidFill>
                <a:srgbClr val="0B0080"/>
              </a:solidFill>
              <a:latin typeface="Arial"/>
              <a:ea typeface="Arial"/>
              <a:cs typeface="Arial"/>
              <a:sym typeface="Arial"/>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rgbClr val="000000"/>
              </a:solidFill>
              <a:latin typeface="Arial"/>
              <a:ea typeface="Arial"/>
              <a:cs typeface="Arial"/>
              <a:sym typeface="Arial"/>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Each sprint:</a:t>
            </a:r>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Preceded by a </a:t>
            </a:r>
            <a:r>
              <a:rPr b="1" i="0" lang="en-US" sz="3000" u="none">
                <a:solidFill>
                  <a:srgbClr val="000000"/>
                </a:solidFill>
                <a:latin typeface="Arial"/>
                <a:ea typeface="Arial"/>
                <a:cs typeface="Arial"/>
                <a:sym typeface="Arial"/>
              </a:rPr>
              <a:t>planning meeting</a:t>
            </a:r>
            <a:r>
              <a:rPr b="0" i="0" lang="en-US" sz="3000" u="none">
                <a:solidFill>
                  <a:srgbClr val="000000"/>
                </a:solidFill>
                <a:latin typeface="Arial"/>
                <a:ea typeface="Arial"/>
                <a:cs typeface="Arial"/>
                <a:sym typeface="Arial"/>
              </a:rPr>
              <a:t>, </a:t>
            </a:r>
            <a:endParaRPr/>
          </a:p>
          <a:p>
            <a:pPr indent="-285750" lvl="1" marL="742950" marR="0" rtl="0" algn="l">
              <a:lnSpc>
                <a:spcPct val="80000"/>
              </a:lnSpc>
              <a:spcBef>
                <a:spcPts val="60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where the </a:t>
            </a:r>
            <a:r>
              <a:rPr b="1" i="0" lang="en-US" sz="3000" u="none" cap="none" strike="noStrike">
                <a:solidFill>
                  <a:srgbClr val="000000"/>
                </a:solidFill>
                <a:latin typeface="Arial"/>
                <a:ea typeface="Arial"/>
                <a:cs typeface="Arial"/>
                <a:sym typeface="Arial"/>
              </a:rPr>
              <a:t>tasks</a:t>
            </a:r>
            <a:r>
              <a:rPr b="0" i="0" lang="en-US" sz="2600" u="none" cap="none" strike="noStrike">
                <a:solidFill>
                  <a:srgbClr val="000000"/>
                </a:solidFill>
                <a:latin typeface="Arial"/>
                <a:ea typeface="Arial"/>
                <a:cs typeface="Arial"/>
                <a:sym typeface="Arial"/>
              </a:rPr>
              <a:t> for sprint are </a:t>
            </a:r>
            <a:r>
              <a:rPr b="1" i="0" lang="en-US" sz="2600" u="none" cap="none" strike="noStrike">
                <a:solidFill>
                  <a:srgbClr val="000000"/>
                </a:solidFill>
                <a:latin typeface="Arial"/>
                <a:ea typeface="Arial"/>
                <a:cs typeface="Arial"/>
                <a:sym typeface="Arial"/>
              </a:rPr>
              <a:t>identified</a:t>
            </a:r>
            <a:r>
              <a:rPr b="0" i="0" lang="en-US" sz="2600" u="none" cap="none" strike="noStrike">
                <a:solidFill>
                  <a:srgbClr val="000000"/>
                </a:solidFill>
                <a:latin typeface="Arial"/>
                <a:ea typeface="Arial"/>
                <a:cs typeface="Arial"/>
                <a:sym typeface="Arial"/>
              </a:rPr>
              <a:t> and an </a:t>
            </a:r>
            <a:endParaRPr/>
          </a:p>
          <a:p>
            <a:pPr indent="-285750" lvl="1" marL="742950" marR="0" rtl="0" algn="l">
              <a:lnSpc>
                <a:spcPct val="80000"/>
              </a:lnSpc>
              <a:spcBef>
                <a:spcPts val="520"/>
              </a:spcBef>
              <a:spcAft>
                <a:spcPts val="0"/>
              </a:spcAft>
              <a:buClr>
                <a:srgbClr val="000000"/>
              </a:buClr>
              <a:buSzPts val="2600"/>
              <a:buFont typeface="Arial"/>
              <a:buChar char="–"/>
            </a:pPr>
            <a:r>
              <a:rPr b="1" i="0" lang="en-US" sz="2600" u="none" cap="none" strike="noStrike">
                <a:solidFill>
                  <a:srgbClr val="000000"/>
                </a:solidFill>
                <a:latin typeface="Arial"/>
                <a:ea typeface="Arial"/>
                <a:cs typeface="Arial"/>
                <a:sym typeface="Arial"/>
              </a:rPr>
              <a:t>estimated commitment for the sprint goal</a:t>
            </a:r>
            <a:r>
              <a:rPr b="0" i="0" lang="en-US" sz="2600" u="none" cap="none" strike="noStrike">
                <a:solidFill>
                  <a:srgbClr val="000000"/>
                </a:solidFill>
                <a:latin typeface="Arial"/>
                <a:ea typeface="Arial"/>
                <a:cs typeface="Arial"/>
                <a:sym typeface="Arial"/>
              </a:rPr>
              <a:t> made, and followed by </a:t>
            </a:r>
            <a:endParaRPr/>
          </a:p>
          <a:p>
            <a:pPr indent="-285750" lvl="1" marL="742950" marR="0" rtl="0" algn="l">
              <a:lnSpc>
                <a:spcPct val="80000"/>
              </a:lnSpc>
              <a:spcBef>
                <a:spcPts val="52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a </a:t>
            </a:r>
            <a:r>
              <a:rPr b="1" i="0" lang="en-US" sz="2600" u="none" cap="none" strike="noStrike">
                <a:solidFill>
                  <a:srgbClr val="000000"/>
                </a:solidFill>
                <a:latin typeface="Arial"/>
                <a:ea typeface="Arial"/>
                <a:cs typeface="Arial"/>
                <a:sym typeface="Arial"/>
              </a:rPr>
              <a:t>review or retrospective meeting</a:t>
            </a:r>
            <a:r>
              <a:rPr b="0" i="0" lang="en-US" sz="2600" u="none" cap="none" strike="noStrike">
                <a:solidFill>
                  <a:srgbClr val="000000"/>
                </a:solidFill>
                <a:latin typeface="Arial"/>
                <a:ea typeface="Arial"/>
                <a:cs typeface="Arial"/>
                <a:sym typeface="Arial"/>
              </a:rPr>
              <a:t>,</a:t>
            </a:r>
            <a:r>
              <a:rPr b="0" i="0" lang="en-US" sz="2600" u="none" cap="none" strike="noStrike">
                <a:solidFill>
                  <a:srgbClr val="0B008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where the progress is reviewed and lessons for the next sprint are identified.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The Sprint (2 of 4)</a:t>
            </a:r>
            <a:endParaRPr/>
          </a:p>
        </p:txBody>
      </p:sp>
      <p:sp>
        <p:nvSpPr>
          <p:cNvPr id="169" name="Google Shape;169;p27"/>
          <p:cNvSpPr txBox="1"/>
          <p:nvPr>
            <p:ph idx="1" type="body"/>
          </p:nvPr>
        </p:nvSpPr>
        <p:spPr>
          <a:xfrm>
            <a:off x="0" y="8382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During Sprint, </a:t>
            </a:r>
            <a:r>
              <a:rPr b="1" i="0" lang="en-US" sz="3200" u="none">
                <a:solidFill>
                  <a:srgbClr val="000000"/>
                </a:solidFill>
                <a:latin typeface="Arial"/>
                <a:ea typeface="Arial"/>
                <a:cs typeface="Arial"/>
                <a:sym typeface="Arial"/>
              </a:rPr>
              <a:t>team creates finished portions</a:t>
            </a:r>
            <a:r>
              <a:rPr b="0" i="0" lang="en-US" sz="3200" u="none">
                <a:solidFill>
                  <a:srgbClr val="000000"/>
                </a:solidFill>
                <a:latin typeface="Arial"/>
                <a:ea typeface="Arial"/>
                <a:cs typeface="Arial"/>
                <a:sym typeface="Arial"/>
              </a:rPr>
              <a:t> of a product. (an </a:t>
            </a:r>
            <a:r>
              <a:rPr b="1" i="0" lang="en-US" sz="3200" u="sng">
                <a:solidFill>
                  <a:srgbClr val="000000"/>
                </a:solidFill>
                <a:latin typeface="Arial"/>
                <a:ea typeface="Arial"/>
                <a:cs typeface="Arial"/>
                <a:sym typeface="Arial"/>
              </a:rPr>
              <a:t>increment</a:t>
            </a:r>
            <a:r>
              <a:rPr b="0" i="0" lang="en-US" sz="3200" u="none">
                <a:solidFill>
                  <a:srgbClr val="000000"/>
                </a:solidFill>
                <a:latin typeface="Arial"/>
                <a:ea typeface="Arial"/>
                <a:cs typeface="Arial"/>
                <a:sym typeface="Arial"/>
              </a:rPr>
              <a:t>)</a:t>
            </a:r>
            <a:endParaRPr/>
          </a:p>
          <a:p>
            <a:pPr indent="-342900" lvl="0" marL="342900" marR="0" rtl="0" algn="l">
              <a:lnSpc>
                <a:spcPct val="80000"/>
              </a:lnSpc>
              <a:spcBef>
                <a:spcPts val="720"/>
              </a:spcBef>
              <a:spcAft>
                <a:spcPts val="0"/>
              </a:spcAft>
              <a:buClr>
                <a:srgbClr val="000000"/>
              </a:buClr>
              <a:buSzPts val="3600"/>
              <a:buFont typeface="Arial"/>
              <a:buChar char="•"/>
            </a:pPr>
            <a:r>
              <a:rPr b="1" i="0" lang="en-US" sz="3600" u="sng">
                <a:solidFill>
                  <a:srgbClr val="000000"/>
                </a:solidFill>
                <a:latin typeface="Arial"/>
                <a:ea typeface="Arial"/>
                <a:cs typeface="Arial"/>
                <a:sym typeface="Arial"/>
              </a:rPr>
              <a:t>Features</a:t>
            </a:r>
            <a:r>
              <a:rPr b="0" i="0" lang="en-US" sz="3200" u="none">
                <a:solidFill>
                  <a:srgbClr val="000000"/>
                </a:solidFill>
                <a:latin typeface="Arial"/>
                <a:ea typeface="Arial"/>
                <a:cs typeface="Arial"/>
                <a:sym typeface="Arial"/>
              </a:rPr>
              <a:t> going  into a Sprint come from the </a:t>
            </a:r>
            <a:r>
              <a:rPr b="1" i="1" lang="en-US" sz="3200" u="none">
                <a:solidFill>
                  <a:srgbClr val="000000"/>
                </a:solidFill>
                <a:latin typeface="Arial"/>
                <a:ea typeface="Arial"/>
                <a:cs typeface="Arial"/>
                <a:sym typeface="Arial"/>
              </a:rPr>
              <a:t>product</a:t>
            </a:r>
            <a:r>
              <a:rPr b="1" i="0" lang="en-US" sz="3200" u="none">
                <a:solidFill>
                  <a:srgbClr val="000000"/>
                </a:solidFill>
                <a:latin typeface="Arial"/>
                <a:ea typeface="Arial"/>
                <a:cs typeface="Arial"/>
                <a:sym typeface="Arial"/>
              </a:rPr>
              <a:t> </a:t>
            </a:r>
            <a:r>
              <a:rPr b="1" i="1" lang="en-US" sz="3200" u="none">
                <a:solidFill>
                  <a:srgbClr val="000000"/>
                </a:solidFill>
                <a:latin typeface="Arial"/>
                <a:ea typeface="Arial"/>
                <a:cs typeface="Arial"/>
                <a:sym typeface="Arial"/>
              </a:rPr>
              <a:t>backlog</a:t>
            </a:r>
            <a:r>
              <a:rPr b="0" i="0" lang="en-US" sz="3200" u="none">
                <a:solidFill>
                  <a:srgbClr val="000000"/>
                </a:solidFill>
                <a:latin typeface="Arial"/>
                <a:ea typeface="Arial"/>
                <a:cs typeface="Arial"/>
                <a:sym typeface="Arial"/>
              </a:rPr>
              <a:t>: a prioritized list of reqments.</a:t>
            </a:r>
            <a:endParaRPr/>
          </a:p>
          <a:p>
            <a:pPr indent="-139700" lvl="0" marL="342900" marR="0" rtl="0" algn="l">
              <a:lnSpc>
                <a:spcPct val="8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285750" lvl="1" marL="742950" marR="0" rtl="0" algn="l">
              <a:lnSpc>
                <a:spcPct val="80000"/>
              </a:lnSpc>
              <a:spcBef>
                <a:spcPts val="560"/>
              </a:spcBef>
              <a:spcAft>
                <a:spcPts val="0"/>
              </a:spcAft>
              <a:buClr>
                <a:srgbClr val="000000"/>
              </a:buClr>
              <a:buSzPts val="2800"/>
              <a:buFont typeface="Arial"/>
              <a:buChar char="–"/>
            </a:pPr>
            <a:r>
              <a:rPr b="1" i="0" lang="en-US" sz="2800" u="sng" cap="none" strike="noStrike">
                <a:solidFill>
                  <a:srgbClr val="000000"/>
                </a:solidFill>
                <a:latin typeface="Arial"/>
                <a:ea typeface="Arial"/>
                <a:cs typeface="Arial"/>
                <a:sym typeface="Arial"/>
              </a:rPr>
              <a:t>Which</a:t>
            </a:r>
            <a:r>
              <a:rPr b="1" i="0" lang="en-US" sz="2800" u="none" cap="none" strike="noStrike">
                <a:solidFill>
                  <a:srgbClr val="000000"/>
                </a:solidFill>
                <a:latin typeface="Arial"/>
                <a:ea typeface="Arial"/>
                <a:cs typeface="Arial"/>
                <a:sym typeface="Arial"/>
              </a:rPr>
              <a:t> backlog items</a:t>
            </a:r>
            <a:r>
              <a:rPr b="0" i="0" lang="en-US" sz="2800" u="none" cap="none" strike="noStrike">
                <a:solidFill>
                  <a:srgbClr val="000000"/>
                </a:solidFill>
                <a:latin typeface="Arial"/>
                <a:ea typeface="Arial"/>
                <a:cs typeface="Arial"/>
                <a:sym typeface="Arial"/>
              </a:rPr>
              <a:t> go into sprint (</a:t>
            </a:r>
            <a:r>
              <a:rPr b="1" i="0" lang="en-US" sz="2800" u="none" cap="none" strike="noStrike">
                <a:solidFill>
                  <a:srgbClr val="000000"/>
                </a:solidFill>
                <a:latin typeface="Arial"/>
                <a:ea typeface="Arial"/>
                <a:cs typeface="Arial"/>
                <a:sym typeface="Arial"/>
              </a:rPr>
              <a:t>sprint goals)</a:t>
            </a:r>
            <a:r>
              <a:rPr b="0" i="0" lang="en-US" sz="2800" u="none" cap="none" strike="noStrike">
                <a:solidFill>
                  <a:srgbClr val="000000"/>
                </a:solidFill>
                <a:latin typeface="Arial"/>
                <a:ea typeface="Arial"/>
                <a:cs typeface="Arial"/>
                <a:sym typeface="Arial"/>
              </a:rPr>
              <a:t>  determined during Sprint Planning Mtg.  </a:t>
            </a:r>
            <a:endParaRPr/>
          </a:p>
          <a:p>
            <a:pPr indent="-139700" lvl="0" marL="342900" marR="0" rtl="0" algn="l">
              <a:lnSpc>
                <a:spcPct val="80000"/>
              </a:lnSpc>
              <a:spcBef>
                <a:spcPts val="640"/>
              </a:spcBef>
              <a:spcAft>
                <a:spcPts val="0"/>
              </a:spcAft>
              <a:buClr>
                <a:schemeClr val="dk1"/>
              </a:buClr>
              <a:buSzPts val="3200"/>
              <a:buFont typeface="Arial"/>
              <a:buNone/>
            </a:pPr>
            <a:r>
              <a:t/>
            </a:r>
            <a:endParaRPr b="1" i="0" sz="3200" u="non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Sprint</a:t>
            </a:r>
            <a:r>
              <a:rPr b="0" i="0" lang="en-US" sz="3200" u="none">
                <a:solidFill>
                  <a:schemeClr val="dk1"/>
                </a:solidFill>
                <a:latin typeface="Calibri"/>
                <a:ea typeface="Calibri"/>
                <a:cs typeface="Calibri"/>
                <a:sym typeface="Calibri"/>
              </a:rPr>
              <a:t> </a:t>
            </a:r>
            <a:r>
              <a:rPr b="1" i="0" lang="en-US" sz="3200" u="none">
                <a:solidFill>
                  <a:schemeClr val="dk1"/>
                </a:solidFill>
                <a:latin typeface="Calibri"/>
                <a:ea typeface="Calibri"/>
                <a:cs typeface="Calibri"/>
                <a:sym typeface="Calibri"/>
              </a:rPr>
              <a:t>Goal</a:t>
            </a:r>
            <a:r>
              <a:rPr b="0" i="0" lang="en-US" sz="3200" u="none">
                <a:solidFill>
                  <a:schemeClr val="dk1"/>
                </a:solidFill>
                <a:latin typeface="Calibri"/>
                <a:ea typeface="Calibri"/>
                <a:cs typeface="Calibri"/>
                <a:sym typeface="Calibri"/>
              </a:rPr>
              <a:t> </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sets up </a:t>
            </a:r>
            <a:r>
              <a:rPr b="1" i="0" lang="en-US" sz="2800" u="none" cap="none" strike="noStrike">
                <a:solidFill>
                  <a:schemeClr val="dk1"/>
                </a:solidFill>
                <a:latin typeface="Calibri"/>
                <a:ea typeface="Calibri"/>
                <a:cs typeface="Calibri"/>
                <a:sym typeface="Calibri"/>
              </a:rPr>
              <a:t>minimum success criterion</a:t>
            </a:r>
            <a:r>
              <a:rPr b="0" i="0" lang="en-US" sz="2800" u="none" cap="none" strike="noStrike">
                <a:solidFill>
                  <a:schemeClr val="dk1"/>
                </a:solidFill>
                <a:latin typeface="Calibri"/>
                <a:ea typeface="Calibri"/>
                <a:cs typeface="Calibri"/>
                <a:sym typeface="Calibri"/>
              </a:rPr>
              <a:t> for the Sprint and </a:t>
            </a:r>
            <a:endParaRPr/>
          </a:p>
          <a:p>
            <a:pPr indent="-285750" lvl="1" marL="742950" marR="0" rtl="0" algn="l">
              <a:lnSpc>
                <a:spcPct val="8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keeps the team focused</a:t>
            </a:r>
            <a:r>
              <a:rPr b="0" i="0" lang="en-US" sz="2800" u="none" cap="none" strike="noStrike">
                <a:solidFill>
                  <a:schemeClr val="dk1"/>
                </a:solidFill>
                <a:latin typeface="Calibri"/>
                <a:ea typeface="Calibri"/>
                <a:cs typeface="Calibri"/>
                <a:sym typeface="Calibri"/>
              </a:rPr>
              <a:t> on the broader picture rather than narrowly on the task at hand. </a:t>
            </a:r>
            <a:endParaRPr/>
          </a:p>
          <a:p>
            <a:pPr indent="-139700" lvl="0" marL="342900" marR="0" rtl="0" algn="l">
              <a:lnSpc>
                <a:spcPct val="8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4294967295"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The Sprint (3 of 4)</a:t>
            </a:r>
            <a:endParaRPr/>
          </a:p>
        </p:txBody>
      </p:sp>
      <p:sp>
        <p:nvSpPr>
          <p:cNvPr id="175" name="Google Shape;175;p28"/>
          <p:cNvSpPr txBox="1"/>
          <p:nvPr>
            <p:ph idx="4294967295" type="body"/>
          </p:nvPr>
        </p:nvSpPr>
        <p:spPr>
          <a:xfrm>
            <a:off x="0" y="838200"/>
            <a:ext cx="9144000" cy="5867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The </a:t>
            </a:r>
            <a:r>
              <a:rPr b="1" i="0" lang="en-US" sz="3600" u="sng">
                <a:solidFill>
                  <a:srgbClr val="000000"/>
                </a:solidFill>
                <a:latin typeface="Arial"/>
                <a:ea typeface="Arial"/>
                <a:cs typeface="Arial"/>
                <a:sym typeface="Arial"/>
              </a:rPr>
              <a:t>team</a:t>
            </a:r>
            <a:r>
              <a:rPr b="0" i="0" lang="en-US" sz="2800" u="none">
                <a:solidFill>
                  <a:srgbClr val="000000"/>
                </a:solidFill>
                <a:latin typeface="Arial"/>
                <a:ea typeface="Arial"/>
                <a:cs typeface="Arial"/>
                <a:sym typeface="Arial"/>
              </a:rPr>
              <a:t> </a:t>
            </a:r>
            <a:r>
              <a:rPr b="1" i="0" lang="en-US" sz="2800" u="none">
                <a:solidFill>
                  <a:srgbClr val="000000"/>
                </a:solidFill>
                <a:latin typeface="Arial"/>
                <a:ea typeface="Arial"/>
                <a:cs typeface="Arial"/>
                <a:sym typeface="Arial"/>
              </a:rPr>
              <a:t>then</a:t>
            </a:r>
            <a:r>
              <a:rPr b="0" i="0" lang="en-US" sz="2800" u="none">
                <a:solidFill>
                  <a:srgbClr val="000000"/>
                </a:solidFill>
                <a:latin typeface="Arial"/>
                <a:ea typeface="Arial"/>
                <a:cs typeface="Arial"/>
                <a:sym typeface="Arial"/>
              </a:rPr>
              <a:t> determines </a:t>
            </a:r>
            <a:r>
              <a:rPr b="1" i="0" lang="en-US" sz="2800" u="none">
                <a:solidFill>
                  <a:srgbClr val="000000"/>
                </a:solidFill>
                <a:latin typeface="Arial"/>
                <a:ea typeface="Arial"/>
                <a:cs typeface="Arial"/>
                <a:sym typeface="Arial"/>
              </a:rPr>
              <a:t>how </a:t>
            </a:r>
            <a:r>
              <a:rPr b="1" i="0" lang="en-US" sz="2800" u="sng">
                <a:solidFill>
                  <a:srgbClr val="000000"/>
                </a:solidFill>
                <a:latin typeface="Arial"/>
                <a:ea typeface="Arial"/>
                <a:cs typeface="Arial"/>
                <a:sym typeface="Arial"/>
              </a:rPr>
              <a:t>many</a:t>
            </a:r>
            <a:r>
              <a:rPr b="1" i="0" lang="en-US" sz="2800" u="none">
                <a:solidFill>
                  <a:srgbClr val="000000"/>
                </a:solidFill>
                <a:latin typeface="Arial"/>
                <a:ea typeface="Arial"/>
                <a:cs typeface="Arial"/>
                <a:sym typeface="Arial"/>
              </a:rPr>
              <a:t> selected items</a:t>
            </a:r>
            <a:r>
              <a:rPr b="0" i="0" lang="en-US" sz="2800" u="none">
                <a:solidFill>
                  <a:srgbClr val="000000"/>
                </a:solidFill>
                <a:latin typeface="Arial"/>
                <a:ea typeface="Arial"/>
                <a:cs typeface="Arial"/>
                <a:sym typeface="Arial"/>
              </a:rPr>
              <a:t> can be  </a:t>
            </a:r>
            <a:r>
              <a:rPr b="1" i="0" lang="en-US" sz="2800" u="none">
                <a:solidFill>
                  <a:srgbClr val="000000"/>
                </a:solidFill>
                <a:latin typeface="Arial"/>
                <a:ea typeface="Arial"/>
                <a:cs typeface="Arial"/>
                <a:sym typeface="Arial"/>
              </a:rPr>
              <a:t>completed</a:t>
            </a:r>
            <a:r>
              <a:rPr b="0" i="0" lang="en-US" sz="2800" u="none">
                <a:solidFill>
                  <a:srgbClr val="000000"/>
                </a:solidFill>
                <a:latin typeface="Arial"/>
                <a:ea typeface="Arial"/>
                <a:cs typeface="Arial"/>
                <a:sym typeface="Arial"/>
              </a:rPr>
              <a:t> during the next sprint.</a:t>
            </a:r>
            <a:endParaRPr/>
          </a:p>
          <a:p>
            <a:pPr indent="-342900" lvl="0" marL="342900" marR="0" rtl="0" algn="l">
              <a:lnSpc>
                <a:spcPct val="70000"/>
              </a:lnSpc>
              <a:spcBef>
                <a:spcPts val="560"/>
              </a:spcBef>
              <a:spcAft>
                <a:spcPts val="0"/>
              </a:spcAft>
              <a:buClr>
                <a:srgbClr val="000000"/>
              </a:buClr>
              <a:buSzPts val="2800"/>
              <a:buFont typeface="Arial"/>
              <a:buChar char="•"/>
            </a:pPr>
            <a:br>
              <a:rPr b="0" i="0" lang="en-US" sz="28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These then go into the </a:t>
            </a:r>
            <a:r>
              <a:rPr b="1" i="0" lang="en-US" sz="2800" u="sng">
                <a:solidFill>
                  <a:srgbClr val="000000"/>
                </a:solidFill>
                <a:latin typeface="Arial"/>
                <a:ea typeface="Arial"/>
                <a:cs typeface="Arial"/>
                <a:sym typeface="Arial"/>
              </a:rPr>
              <a:t>Sprint</a:t>
            </a:r>
            <a:r>
              <a:rPr b="0" i="0" lang="en-US" sz="2800" u="none">
                <a:solidFill>
                  <a:srgbClr val="000000"/>
                </a:solidFill>
                <a:latin typeface="Arial"/>
                <a:ea typeface="Arial"/>
                <a:cs typeface="Arial"/>
                <a:sym typeface="Arial"/>
              </a:rPr>
              <a:t> </a:t>
            </a:r>
            <a:r>
              <a:rPr b="1" i="0" lang="en-US" sz="2800" u="none">
                <a:solidFill>
                  <a:srgbClr val="000000"/>
                </a:solidFill>
                <a:latin typeface="Arial"/>
                <a:ea typeface="Arial"/>
                <a:cs typeface="Arial"/>
                <a:sym typeface="Arial"/>
              </a:rPr>
              <a:t>Backlog</a:t>
            </a:r>
            <a:r>
              <a:rPr b="0" i="0" lang="en-US" sz="2800" u="none">
                <a:solidFill>
                  <a:srgbClr val="000000"/>
                </a:solidFill>
                <a:latin typeface="Arial"/>
                <a:ea typeface="Arial"/>
                <a:cs typeface="Arial"/>
                <a:sym typeface="Arial"/>
              </a:rPr>
              <a:t>. </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marR="0" rtl="0" algn="l">
              <a:lnSpc>
                <a:spcPct val="70000"/>
              </a:lnSpc>
              <a:spcBef>
                <a:spcPts val="560"/>
              </a:spcBef>
              <a:spcAft>
                <a:spcPts val="0"/>
              </a:spcAft>
              <a:buClr>
                <a:srgbClr val="000000"/>
              </a:buClr>
              <a:buSzPts val="2800"/>
              <a:buFont typeface="Arial"/>
              <a:buChar char="•"/>
            </a:pPr>
            <a:r>
              <a:rPr b="1" i="0" lang="en-US" sz="2800" u="none">
                <a:solidFill>
                  <a:srgbClr val="000000"/>
                </a:solidFill>
                <a:latin typeface="Arial"/>
                <a:ea typeface="Arial"/>
                <a:cs typeface="Arial"/>
                <a:sym typeface="Arial"/>
              </a:rPr>
              <a:t>Sprint Backlog</a:t>
            </a:r>
            <a:r>
              <a:rPr b="0" i="0" lang="en-US" sz="2800" u="none">
                <a:solidFill>
                  <a:srgbClr val="000000"/>
                </a:solidFill>
                <a:latin typeface="Arial"/>
                <a:ea typeface="Arial"/>
                <a:cs typeface="Arial"/>
                <a:sym typeface="Arial"/>
              </a:rPr>
              <a:t> is </a:t>
            </a:r>
            <a:r>
              <a:rPr b="1" i="0" lang="en-US" sz="2800" u="none">
                <a:solidFill>
                  <a:srgbClr val="000000"/>
                </a:solidFill>
                <a:latin typeface="Arial"/>
                <a:ea typeface="Arial"/>
                <a:cs typeface="Arial"/>
                <a:sym typeface="Arial"/>
              </a:rPr>
              <a:t>property</a:t>
            </a:r>
            <a:r>
              <a:rPr b="0" i="0" lang="en-US" sz="2800" u="none">
                <a:solidFill>
                  <a:srgbClr val="000000"/>
                </a:solidFill>
                <a:latin typeface="Arial"/>
                <a:ea typeface="Arial"/>
                <a:cs typeface="Arial"/>
                <a:sym typeface="Arial"/>
              </a:rPr>
              <a:t> of the development team, During a sprint, </a:t>
            </a:r>
            <a:r>
              <a:rPr b="1" i="0" lang="en-US" sz="2800" u="none">
                <a:solidFill>
                  <a:srgbClr val="000000"/>
                </a:solidFill>
                <a:latin typeface="Arial"/>
                <a:ea typeface="Arial"/>
                <a:cs typeface="Arial"/>
                <a:sym typeface="Arial"/>
              </a:rPr>
              <a:t>no one is allowed to </a:t>
            </a:r>
            <a:r>
              <a:rPr b="1" i="0" lang="en-US" sz="2800" u="sng">
                <a:solidFill>
                  <a:srgbClr val="000000"/>
                </a:solidFill>
                <a:latin typeface="Arial"/>
                <a:ea typeface="Arial"/>
                <a:cs typeface="Arial"/>
                <a:sym typeface="Arial"/>
              </a:rPr>
              <a:t>edit</a:t>
            </a:r>
            <a:r>
              <a:rPr b="1" i="0" lang="en-US" sz="2800" u="none">
                <a:solidFill>
                  <a:srgbClr val="000000"/>
                </a:solidFill>
                <a:latin typeface="Arial"/>
                <a:ea typeface="Arial"/>
                <a:cs typeface="Arial"/>
                <a:sym typeface="Arial"/>
              </a:rPr>
              <a:t> the sprint backlog </a:t>
            </a:r>
            <a:r>
              <a:rPr b="1" i="0" lang="en-US" sz="2800" u="sng">
                <a:solidFill>
                  <a:srgbClr val="000000"/>
                </a:solidFill>
                <a:latin typeface="Arial"/>
                <a:ea typeface="Arial"/>
                <a:cs typeface="Arial"/>
                <a:sym typeface="Arial"/>
              </a:rPr>
              <a:t>except</a:t>
            </a:r>
            <a:r>
              <a:rPr b="1" i="0" lang="en-US" sz="2800" u="none">
                <a:solidFill>
                  <a:srgbClr val="000000"/>
                </a:solidFill>
                <a:latin typeface="Arial"/>
                <a:ea typeface="Arial"/>
                <a:cs typeface="Arial"/>
                <a:sym typeface="Arial"/>
              </a:rPr>
              <a:t> for development team.</a:t>
            </a:r>
            <a:r>
              <a:rPr b="0" i="0" lang="en-US" sz="2800" u="none">
                <a:solidFill>
                  <a:srgbClr val="000000"/>
                </a:solidFill>
                <a:latin typeface="Arial"/>
                <a:ea typeface="Arial"/>
                <a:cs typeface="Arial"/>
                <a:sym typeface="Arial"/>
              </a:rPr>
              <a:t> </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marR="0" rtl="0" algn="l">
              <a:lnSpc>
                <a:spcPct val="70000"/>
              </a:lnSpc>
              <a:spcBef>
                <a:spcPts val="560"/>
              </a:spcBef>
              <a:spcAft>
                <a:spcPts val="0"/>
              </a:spcAft>
              <a:buClr>
                <a:srgbClr val="000000"/>
              </a:buClr>
              <a:buSzPts val="2800"/>
              <a:buFont typeface="Arial"/>
              <a:buChar char="•"/>
            </a:pPr>
            <a:r>
              <a:rPr b="1" i="0" lang="en-US" sz="2800" u="none">
                <a:solidFill>
                  <a:srgbClr val="000000"/>
                </a:solidFill>
                <a:latin typeface="Arial"/>
                <a:ea typeface="Arial"/>
                <a:cs typeface="Arial"/>
                <a:sym typeface="Arial"/>
              </a:rPr>
              <a:t>Development:</a:t>
            </a:r>
            <a:r>
              <a:rPr b="0" i="0" lang="en-US" sz="2800" u="none">
                <a:solidFill>
                  <a:srgbClr val="000000"/>
                </a:solidFill>
                <a:latin typeface="Arial"/>
                <a:ea typeface="Arial"/>
                <a:cs typeface="Arial"/>
                <a:sym typeface="Arial"/>
              </a:rPr>
              <a:t> </a:t>
            </a:r>
            <a:r>
              <a:rPr b="1" i="0" lang="en-US" sz="2800" u="sng">
                <a:solidFill>
                  <a:schemeClr val="dk1"/>
                </a:solidFill>
                <a:latin typeface="Arial"/>
                <a:ea typeface="Arial"/>
                <a:cs typeface="Arial"/>
                <a:sym typeface="Arial"/>
              </a:rPr>
              <a:t>time-boxed</a:t>
            </a:r>
            <a:r>
              <a:rPr b="0" i="0" lang="en-US" sz="2800" u="none">
                <a:solidFill>
                  <a:srgbClr val="0B0080"/>
                </a:solidFill>
                <a:latin typeface="Arial"/>
                <a:ea typeface="Arial"/>
                <a:cs typeface="Arial"/>
                <a:sym typeface="Arial"/>
              </a:rPr>
              <a:t>; </a:t>
            </a:r>
            <a:r>
              <a:rPr b="0" i="0" lang="en-US" sz="2800" u="none">
                <a:solidFill>
                  <a:srgbClr val="000000"/>
                </a:solidFill>
                <a:latin typeface="Arial"/>
                <a:ea typeface="Arial"/>
                <a:cs typeface="Arial"/>
                <a:sym typeface="Arial"/>
              </a:rPr>
              <a:t>Sprint </a:t>
            </a:r>
            <a:r>
              <a:rPr b="1" i="0" lang="en-US" sz="2800" u="sng">
                <a:solidFill>
                  <a:srgbClr val="000000"/>
                </a:solidFill>
                <a:latin typeface="Arial"/>
                <a:ea typeface="Arial"/>
                <a:cs typeface="Arial"/>
                <a:sym typeface="Arial"/>
              </a:rPr>
              <a:t>must</a:t>
            </a:r>
            <a:r>
              <a:rPr b="0" i="0" lang="en-US" sz="2800" u="none">
                <a:solidFill>
                  <a:srgbClr val="000000"/>
                </a:solidFill>
                <a:latin typeface="Arial"/>
                <a:ea typeface="Arial"/>
                <a:cs typeface="Arial"/>
                <a:sym typeface="Arial"/>
              </a:rPr>
              <a:t> end on time; </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marR="0" rtl="0" algn="l">
              <a:lnSpc>
                <a:spcPct val="7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Requirements not completed for any reason?</a:t>
            </a:r>
            <a:endParaRPr/>
          </a:p>
          <a:p>
            <a:pPr indent="-342900" lvl="0" marL="342900" marR="0" rtl="0" algn="l">
              <a:lnSpc>
                <a:spcPct val="70000"/>
              </a:lnSpc>
              <a:spcBef>
                <a:spcPts val="56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are omitted and </a:t>
            </a:r>
            <a:r>
              <a:rPr b="1" i="0" lang="en-US" sz="2800" u="none">
                <a:solidFill>
                  <a:srgbClr val="000000"/>
                </a:solidFill>
                <a:latin typeface="Arial"/>
                <a:ea typeface="Arial"/>
                <a:cs typeface="Arial"/>
                <a:sym typeface="Arial"/>
              </a:rPr>
              <a:t>returned</a:t>
            </a:r>
            <a:r>
              <a:rPr b="0" i="0" lang="en-US" sz="2800" u="none">
                <a:solidFill>
                  <a:srgbClr val="000000"/>
                </a:solidFill>
                <a:latin typeface="Arial"/>
                <a:ea typeface="Arial"/>
                <a:cs typeface="Arial"/>
                <a:sym typeface="Arial"/>
              </a:rPr>
              <a:t> to </a:t>
            </a:r>
            <a:r>
              <a:rPr b="1" i="0" lang="en-US" sz="2800" u="none">
                <a:solidFill>
                  <a:srgbClr val="000000"/>
                </a:solidFill>
                <a:latin typeface="Arial"/>
                <a:ea typeface="Arial"/>
                <a:cs typeface="Arial"/>
                <a:sym typeface="Arial"/>
              </a:rPr>
              <a:t>Product</a:t>
            </a:r>
            <a:r>
              <a:rPr b="0" i="0" lang="en-US" sz="2800" u="none">
                <a:solidFill>
                  <a:srgbClr val="000000"/>
                </a:solidFill>
                <a:latin typeface="Arial"/>
                <a:ea typeface="Arial"/>
                <a:cs typeface="Arial"/>
                <a:sym typeface="Arial"/>
              </a:rPr>
              <a:t> </a:t>
            </a:r>
            <a:r>
              <a:rPr b="1" i="0" lang="en-US" sz="2800" u="none">
                <a:solidFill>
                  <a:srgbClr val="000000"/>
                </a:solidFill>
                <a:latin typeface="Arial"/>
                <a:ea typeface="Arial"/>
                <a:cs typeface="Arial"/>
                <a:sym typeface="Arial"/>
              </a:rPr>
              <a:t>Backlog</a:t>
            </a:r>
            <a:r>
              <a:rPr b="0" i="0" lang="en-US" sz="2800" u="none">
                <a:solidFill>
                  <a:srgbClr val="000000"/>
                </a:solidFill>
                <a:latin typeface="Arial"/>
                <a:ea typeface="Arial"/>
                <a:cs typeface="Arial"/>
                <a:sym typeface="Arial"/>
              </a:rPr>
              <a:t>.</a:t>
            </a:r>
            <a:endParaRPr/>
          </a:p>
          <a:p>
            <a:pPr indent="-342900" lvl="0" marL="342900" marR="0" rtl="0" algn="l">
              <a:lnSpc>
                <a:spcPct val="70000"/>
              </a:lnSpc>
              <a:spcBef>
                <a:spcPts val="56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a:t>
            </a:r>
            <a:endParaRPr/>
          </a:p>
          <a:p>
            <a:pPr indent="-342900" lvl="0" marL="342900" marR="0" rtl="0" algn="l">
              <a:lnSpc>
                <a:spcPct val="7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When Sprint is done, team </a:t>
            </a:r>
            <a:r>
              <a:rPr b="1" i="0" lang="en-US" sz="2800" u="none">
                <a:solidFill>
                  <a:srgbClr val="000000"/>
                </a:solidFill>
                <a:latin typeface="Arial"/>
                <a:ea typeface="Arial"/>
                <a:cs typeface="Arial"/>
                <a:sym typeface="Arial"/>
              </a:rPr>
              <a:t>demonstrates</a:t>
            </a:r>
            <a:r>
              <a:rPr b="0" i="0" lang="en-US" sz="2800" u="none">
                <a:solidFill>
                  <a:srgbClr val="000000"/>
                </a:solidFill>
                <a:latin typeface="Arial"/>
                <a:ea typeface="Arial"/>
                <a:cs typeface="Arial"/>
                <a:sym typeface="Arial"/>
              </a:rPr>
              <a:t> software.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533400" y="7620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none">
                <a:solidFill>
                  <a:schemeClr val="dk1"/>
                </a:solidFill>
                <a:latin typeface="Calibri"/>
                <a:ea typeface="Calibri"/>
                <a:cs typeface="Calibri"/>
                <a:sym typeface="Calibri"/>
              </a:rPr>
              <a:t>The Sprint (4 of 4)</a:t>
            </a:r>
            <a:endParaRPr/>
          </a:p>
        </p:txBody>
      </p:sp>
      <p:sp>
        <p:nvSpPr>
          <p:cNvPr id="181" name="Google Shape;181;p29"/>
          <p:cNvSpPr txBox="1"/>
          <p:nvPr>
            <p:ph idx="1" type="body"/>
          </p:nvPr>
        </p:nvSpPr>
        <p:spPr>
          <a:xfrm>
            <a:off x="533400" y="9906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900"/>
              <a:buFont typeface="Arial"/>
              <a:buChar char="•"/>
            </a:pPr>
            <a:r>
              <a:rPr b="0" i="0" lang="en-US" sz="2900" u="none">
                <a:solidFill>
                  <a:srgbClr val="000000"/>
                </a:solidFill>
                <a:latin typeface="Arial"/>
                <a:ea typeface="Arial"/>
                <a:cs typeface="Arial"/>
                <a:sym typeface="Arial"/>
              </a:rPr>
              <a:t>Scrum enables </a:t>
            </a:r>
            <a:r>
              <a:rPr b="1" i="0" lang="en-US" sz="3300" u="sng">
                <a:solidFill>
                  <a:srgbClr val="000000"/>
                </a:solidFill>
                <a:latin typeface="Arial"/>
                <a:ea typeface="Arial"/>
                <a:cs typeface="Arial"/>
                <a:sym typeface="Arial"/>
              </a:rPr>
              <a:t>self-organizing</a:t>
            </a:r>
            <a:r>
              <a:rPr b="0" i="0" lang="en-US" sz="2900" u="none">
                <a:solidFill>
                  <a:srgbClr val="000000"/>
                </a:solidFill>
                <a:latin typeface="Arial"/>
                <a:ea typeface="Arial"/>
                <a:cs typeface="Arial"/>
                <a:sym typeface="Arial"/>
              </a:rPr>
              <a:t> teams</a:t>
            </a:r>
            <a:endParaRPr/>
          </a:p>
          <a:p>
            <a:pPr indent="-158750" lvl="0" marL="342900" marR="0" rtl="0" algn="l">
              <a:lnSpc>
                <a:spcPct val="80000"/>
              </a:lnSpc>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a:p>
            <a:pPr indent="-158750" lvl="0" marL="342900" marR="0" rtl="0" algn="l">
              <a:lnSpc>
                <a:spcPct val="80000"/>
              </a:lnSpc>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a:p>
            <a:pPr indent="-342900" lvl="0" marL="342900" marR="0" rtl="0" algn="l">
              <a:lnSpc>
                <a:spcPct val="80000"/>
              </a:lnSpc>
              <a:spcBef>
                <a:spcPts val="580"/>
              </a:spcBef>
              <a:spcAft>
                <a:spcPts val="0"/>
              </a:spcAft>
              <a:buClr>
                <a:srgbClr val="000000"/>
              </a:buClr>
              <a:buSzPts val="2900"/>
              <a:buFont typeface="Arial"/>
              <a:buChar char="•"/>
            </a:pPr>
            <a:r>
              <a:rPr b="0" i="0" lang="en-US" sz="2900" u="none">
                <a:solidFill>
                  <a:srgbClr val="000000"/>
                </a:solidFill>
                <a:latin typeface="Arial"/>
                <a:ea typeface="Arial"/>
                <a:cs typeface="Arial"/>
                <a:sym typeface="Arial"/>
              </a:rPr>
              <a:t>Encourages </a:t>
            </a:r>
            <a:r>
              <a:rPr b="1" i="0" lang="en-US" sz="2900" u="sng">
                <a:solidFill>
                  <a:srgbClr val="000000"/>
                </a:solidFill>
                <a:latin typeface="Arial"/>
                <a:ea typeface="Arial"/>
                <a:cs typeface="Arial"/>
                <a:sym typeface="Arial"/>
              </a:rPr>
              <a:t>co-location</a:t>
            </a:r>
            <a:r>
              <a:rPr b="0" i="0" lang="en-US" sz="2900" u="none">
                <a:solidFill>
                  <a:srgbClr val="000000"/>
                </a:solidFill>
                <a:latin typeface="Arial"/>
                <a:ea typeface="Arial"/>
                <a:cs typeface="Arial"/>
                <a:sym typeface="Arial"/>
              </a:rPr>
              <a:t> of all team members, </a:t>
            </a:r>
            <a:endParaRPr/>
          </a:p>
          <a:p>
            <a:pPr indent="-342900" lvl="0" marL="342900" marR="0" rtl="0" algn="l">
              <a:lnSpc>
                <a:spcPct val="80000"/>
              </a:lnSpc>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a:p>
            <a:pPr indent="-158750" lvl="0" marL="342900" marR="0" rtl="0" algn="l">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a:t>
            </a:r>
            <a:endParaRPr/>
          </a:p>
        </p:txBody>
      </p:sp>
      <p:sp>
        <p:nvSpPr>
          <p:cNvPr id="187" name="Google Shape;187;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  Product Backlog</a:t>
            </a:r>
            <a:endParaRPr/>
          </a:p>
        </p:txBody>
      </p:sp>
      <p:sp>
        <p:nvSpPr>
          <p:cNvPr id="193" name="Google Shape;193;p31"/>
          <p:cNvSpPr txBox="1"/>
          <p:nvPr>
            <p:ph idx="1" type="body"/>
          </p:nvPr>
        </p:nvSpPr>
        <p:spPr>
          <a:xfrm>
            <a:off x="457200" y="1066800"/>
            <a:ext cx="8229600" cy="5791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Product backlog</a:t>
            </a:r>
            <a:r>
              <a:rPr b="0" i="0" lang="en-US" sz="2400" u="none">
                <a:solidFill>
                  <a:srgbClr val="000000"/>
                </a:solidFill>
                <a:latin typeface="Arial"/>
                <a:ea typeface="Arial"/>
                <a:cs typeface="Arial"/>
                <a:sym typeface="Arial"/>
              </a:rPr>
              <a:t> is an ordered list of "requirements" that is maintained for a product</a:t>
            </a:r>
            <a:endParaRPr/>
          </a:p>
          <a:p>
            <a:pPr indent="-190500" lvl="0" marL="342900" marR="0" rtl="0" algn="l">
              <a:lnSpc>
                <a:spcPct val="7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7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Contains Product Backlog Items </a:t>
            </a:r>
            <a:r>
              <a:rPr b="1" i="0" lang="en-US" sz="2400" u="none">
                <a:solidFill>
                  <a:srgbClr val="000000"/>
                </a:solidFill>
                <a:latin typeface="Arial"/>
                <a:ea typeface="Arial"/>
                <a:cs typeface="Arial"/>
                <a:sym typeface="Arial"/>
              </a:rPr>
              <a:t>ordered</a:t>
            </a:r>
            <a:r>
              <a:rPr b="0" i="0" lang="en-US" sz="2400" u="none">
                <a:solidFill>
                  <a:srgbClr val="000000"/>
                </a:solidFill>
                <a:latin typeface="Arial"/>
                <a:ea typeface="Arial"/>
                <a:cs typeface="Arial"/>
                <a:sym typeface="Arial"/>
              </a:rPr>
              <a:t> by the Product Owner based on</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considerations like risk, </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business value, </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dependencies, </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date needed, etc. </a:t>
            </a:r>
            <a:endParaRPr/>
          </a:p>
          <a:p>
            <a:pPr indent="-190500" lvl="0" marL="342900" marR="0" rtl="0" algn="l">
              <a:lnSpc>
                <a:spcPct val="7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70000"/>
              </a:lnSpc>
              <a:spcBef>
                <a:spcPts val="48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Features</a:t>
            </a:r>
            <a:r>
              <a:rPr b="0" i="0" lang="en-US" sz="2400" u="none">
                <a:solidFill>
                  <a:srgbClr val="000000"/>
                </a:solidFill>
                <a:latin typeface="Arial"/>
                <a:ea typeface="Arial"/>
                <a:cs typeface="Arial"/>
                <a:sym typeface="Arial"/>
              </a:rPr>
              <a:t> added to backlog commonly written in story format</a:t>
            </a:r>
            <a:endParaRPr/>
          </a:p>
          <a:p>
            <a:pPr indent="-190500" lvl="0" marL="342900" marR="0" rtl="0" algn="l">
              <a:lnSpc>
                <a:spcPct val="7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7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The product backlog is the “</a:t>
            </a:r>
            <a:r>
              <a:rPr b="1" i="0" lang="en-US" sz="2400" u="none">
                <a:solidFill>
                  <a:srgbClr val="000000"/>
                </a:solidFill>
                <a:latin typeface="Arial"/>
                <a:ea typeface="Arial"/>
                <a:cs typeface="Arial"/>
                <a:sym typeface="Arial"/>
              </a:rPr>
              <a:t>What</a:t>
            </a:r>
            <a:r>
              <a:rPr b="0" i="0" lang="en-US" sz="2400" u="none">
                <a:solidFill>
                  <a:srgbClr val="000000"/>
                </a:solidFill>
                <a:latin typeface="Arial"/>
                <a:ea typeface="Arial"/>
                <a:cs typeface="Arial"/>
                <a:sym typeface="Arial"/>
              </a:rPr>
              <a:t>” that will be built, sorted in the relative order it should be built in. </a:t>
            </a:r>
            <a:endParaRPr/>
          </a:p>
          <a:p>
            <a:pPr indent="-285750" lvl="1" marL="742950" marR="0" rtl="0" algn="l">
              <a:lnSpc>
                <a:spcPct val="70000"/>
              </a:lnSpc>
              <a:spcBef>
                <a:spcPts val="38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Is open and editable by </a:t>
            </a:r>
            <a:r>
              <a:rPr b="1" i="0" lang="en-US" sz="1900" u="none" cap="none" strike="noStrike">
                <a:solidFill>
                  <a:srgbClr val="000000"/>
                </a:solidFill>
                <a:latin typeface="Arial"/>
                <a:ea typeface="Arial"/>
                <a:cs typeface="Arial"/>
                <a:sym typeface="Arial"/>
              </a:rPr>
              <a:t>anyone, </a:t>
            </a:r>
            <a:endParaRPr/>
          </a:p>
          <a:p>
            <a:pPr indent="-285750" lvl="1" marL="742950" marR="0" rtl="0" algn="l">
              <a:lnSpc>
                <a:spcPct val="70000"/>
              </a:lnSpc>
              <a:spcBef>
                <a:spcPts val="380"/>
              </a:spcBef>
              <a:spcAft>
                <a:spcPts val="0"/>
              </a:spcAft>
              <a:buClr>
                <a:srgbClr val="000000"/>
              </a:buClr>
              <a:buSzPts val="1900"/>
              <a:buFont typeface="Arial"/>
              <a:buChar char="–"/>
            </a:pPr>
            <a:r>
              <a:rPr b="1" i="0" lang="en-US" sz="1900" u="none" cap="none" strike="noStrike">
                <a:solidFill>
                  <a:srgbClr val="000000"/>
                </a:solidFill>
                <a:latin typeface="Arial"/>
                <a:ea typeface="Arial"/>
                <a:cs typeface="Arial"/>
                <a:sym typeface="Arial"/>
              </a:rPr>
              <a:t>Product Owner is ultimately responsible </a:t>
            </a:r>
            <a:r>
              <a:rPr b="0" i="0" lang="en-US" sz="1900" u="none" cap="none" strike="noStrike">
                <a:solidFill>
                  <a:srgbClr val="000000"/>
                </a:solidFill>
                <a:latin typeface="Arial"/>
                <a:ea typeface="Arial"/>
                <a:cs typeface="Arial"/>
                <a:sym typeface="Arial"/>
              </a:rPr>
              <a:t>for </a:t>
            </a:r>
            <a:r>
              <a:rPr b="1" i="0" lang="en-US" sz="1900" u="none" cap="none" strike="noStrike">
                <a:solidFill>
                  <a:srgbClr val="000000"/>
                </a:solidFill>
                <a:latin typeface="Arial"/>
                <a:ea typeface="Arial"/>
                <a:cs typeface="Arial"/>
                <a:sym typeface="Arial"/>
              </a:rPr>
              <a:t>ordering</a:t>
            </a:r>
            <a:r>
              <a:rPr b="0" i="0" lang="en-US" sz="1900" u="none" cap="none" strike="noStrike">
                <a:solidFill>
                  <a:srgbClr val="000000"/>
                </a:solidFill>
                <a:latin typeface="Arial"/>
                <a:ea typeface="Arial"/>
                <a:cs typeface="Arial"/>
                <a:sym typeface="Arial"/>
              </a:rPr>
              <a:t> </a:t>
            </a:r>
            <a:r>
              <a:rPr b="1" i="0" lang="en-US" sz="1900" u="none" cap="none" strike="noStrike">
                <a:solidFill>
                  <a:srgbClr val="000000"/>
                </a:solidFill>
                <a:latin typeface="Arial"/>
                <a:ea typeface="Arial"/>
                <a:cs typeface="Arial"/>
                <a:sym typeface="Arial"/>
              </a:rPr>
              <a:t>the</a:t>
            </a:r>
            <a:r>
              <a:rPr b="0" i="0" lang="en-US" sz="1900" u="none" cap="none" strike="noStrike">
                <a:solidFill>
                  <a:srgbClr val="000000"/>
                </a:solidFill>
                <a:latin typeface="Arial"/>
                <a:ea typeface="Arial"/>
                <a:cs typeface="Arial"/>
                <a:sym typeface="Arial"/>
              </a:rPr>
              <a:t> </a:t>
            </a:r>
            <a:r>
              <a:rPr b="1" i="0" lang="en-US" sz="1900" u="none" cap="none" strike="noStrike">
                <a:solidFill>
                  <a:srgbClr val="000000"/>
                </a:solidFill>
                <a:latin typeface="Arial"/>
                <a:ea typeface="Arial"/>
                <a:cs typeface="Arial"/>
                <a:sym typeface="Arial"/>
              </a:rPr>
              <a:t>stories</a:t>
            </a:r>
            <a:r>
              <a:rPr b="0" i="0" lang="en-US" sz="1900" u="none" cap="none" strike="noStrike">
                <a:solidFill>
                  <a:srgbClr val="000000"/>
                </a:solidFill>
                <a:latin typeface="Arial"/>
                <a:ea typeface="Arial"/>
                <a:cs typeface="Arial"/>
                <a:sym typeface="Arial"/>
              </a:rPr>
              <a:t> on the backlog for the Development Team. </a:t>
            </a:r>
            <a:endParaRPr/>
          </a:p>
          <a:p>
            <a:pPr indent="-342900" lvl="0" marL="342900" marR="0" rtl="0" algn="l">
              <a:lnSpc>
                <a:spcPct val="70000"/>
              </a:lnSpc>
              <a:spcBef>
                <a:spcPts val="48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Introduction</a:t>
            </a:r>
            <a:endParaRPr/>
          </a:p>
        </p:txBody>
      </p:sp>
      <p:sp>
        <p:nvSpPr>
          <p:cNvPr id="91" name="Google Shape;91;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two dominant Agile approaches are Scrum and eXtreme Programming (XP).</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XP was arguably the first method deemed to be “Agile”.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We will start with Scrum – very popular and in very wide use today!</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idx="4294967295"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Artifact:  Product Backlog</a:t>
            </a:r>
            <a:endParaRPr/>
          </a:p>
        </p:txBody>
      </p:sp>
      <p:sp>
        <p:nvSpPr>
          <p:cNvPr id="199" name="Google Shape;199;p32"/>
          <p:cNvSpPr txBox="1"/>
          <p:nvPr>
            <p:ph idx="4294967295" type="body"/>
          </p:nvPr>
        </p:nvSpPr>
        <p:spPr>
          <a:xfrm>
            <a:off x="152400" y="1295400"/>
            <a:ext cx="8839200" cy="5334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The product backlog contains rough estimates of both business value and development effort, these values are often stated in </a:t>
            </a:r>
            <a:r>
              <a:rPr b="1" i="0" lang="en-US" sz="3200" u="none">
                <a:solidFill>
                  <a:srgbClr val="000000"/>
                </a:solidFill>
                <a:latin typeface="Arial"/>
                <a:ea typeface="Arial"/>
                <a:cs typeface="Arial"/>
                <a:sym typeface="Arial"/>
              </a:rPr>
              <a:t>story</a:t>
            </a:r>
            <a:r>
              <a:rPr b="0" i="0" lang="en-US" sz="3200" u="none">
                <a:solidFill>
                  <a:srgbClr val="000000"/>
                </a:solidFill>
                <a:latin typeface="Arial"/>
                <a:ea typeface="Arial"/>
                <a:cs typeface="Arial"/>
                <a:sym typeface="Arial"/>
              </a:rPr>
              <a:t> </a:t>
            </a:r>
            <a:r>
              <a:rPr b="1" i="0" lang="en-US" sz="3200" u="none">
                <a:solidFill>
                  <a:srgbClr val="000000"/>
                </a:solidFill>
                <a:latin typeface="Arial"/>
                <a:ea typeface="Arial"/>
                <a:cs typeface="Arial"/>
                <a:sym typeface="Arial"/>
              </a:rPr>
              <a:t>points</a:t>
            </a:r>
            <a:r>
              <a:rPr b="0" i="0" lang="en-US" sz="3200" u="none">
                <a:solidFill>
                  <a:srgbClr val="000000"/>
                </a:solidFill>
                <a:latin typeface="Arial"/>
                <a:ea typeface="Arial"/>
                <a:cs typeface="Arial"/>
                <a:sym typeface="Arial"/>
              </a:rPr>
              <a:t> using a rounded </a:t>
            </a:r>
            <a:r>
              <a:rPr b="0" i="0" lang="en-US" sz="3200" u="none">
                <a:solidFill>
                  <a:srgbClr val="0B0080"/>
                </a:solidFill>
                <a:latin typeface="Arial"/>
                <a:ea typeface="Arial"/>
                <a:cs typeface="Arial"/>
                <a:sym typeface="Arial"/>
              </a:rPr>
              <a:t>Fibonacci</a:t>
            </a:r>
            <a:r>
              <a:rPr b="0" i="0" lang="en-US" sz="3200" u="none">
                <a:solidFill>
                  <a:srgbClr val="000000"/>
                </a:solidFill>
                <a:latin typeface="Arial"/>
                <a:ea typeface="Arial"/>
                <a:cs typeface="Arial"/>
                <a:sym typeface="Arial"/>
              </a:rPr>
              <a:t> sequence. </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342900" lvl="0" marL="342900" marR="0" rtl="0" algn="l">
              <a:lnSpc>
                <a:spcPct val="70000"/>
              </a:lnSpc>
              <a:spcBef>
                <a:spcPts val="64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Those </a:t>
            </a:r>
            <a:r>
              <a:rPr b="1" i="0" lang="en-US" sz="3200" u="sng">
                <a:solidFill>
                  <a:srgbClr val="000000"/>
                </a:solidFill>
                <a:latin typeface="Arial"/>
                <a:ea typeface="Arial"/>
                <a:cs typeface="Arial"/>
                <a:sym typeface="Arial"/>
              </a:rPr>
              <a:t>estimates</a:t>
            </a:r>
            <a:r>
              <a:rPr b="0" i="0" lang="en-US" sz="3200" u="none">
                <a:solidFill>
                  <a:srgbClr val="000000"/>
                </a:solidFill>
                <a:latin typeface="Arial"/>
                <a:ea typeface="Arial"/>
                <a:cs typeface="Arial"/>
                <a:sym typeface="Arial"/>
              </a:rPr>
              <a:t> help the Product Owner to gauge the timeline and may influence ordering of backlog items.</a:t>
            </a:r>
            <a:endParaRPr/>
          </a:p>
          <a:p>
            <a:pPr indent="-342900" lvl="0" marL="342900" marR="0" rtl="0" algn="l">
              <a:lnSpc>
                <a:spcPct val="7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285750" lvl="1" marL="742950" marR="0" rtl="0" algn="l">
              <a:lnSpc>
                <a:spcPct val="70000"/>
              </a:lnSpc>
              <a:spcBef>
                <a:spcPts val="52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Example, if the “add spellcheck” and “add table support” features have the same business value, the one with the smallest development effort will probably have higher priority, because the Return on Investment is higher.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 The Product Backlog 2</a:t>
            </a:r>
            <a:endParaRPr/>
          </a:p>
        </p:txBody>
      </p:sp>
      <p:sp>
        <p:nvSpPr>
          <p:cNvPr id="205" name="Google Shape;205;p33"/>
          <p:cNvSpPr txBox="1"/>
          <p:nvPr>
            <p:ph idx="1" type="body"/>
          </p:nvPr>
        </p:nvSpPr>
        <p:spPr>
          <a:xfrm>
            <a:off x="228600" y="16002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Product Owner</a:t>
            </a:r>
            <a:r>
              <a:rPr b="0" i="0" lang="en-US" sz="3200" u="none">
                <a:solidFill>
                  <a:schemeClr val="dk1"/>
                </a:solidFill>
                <a:latin typeface="Calibri"/>
                <a:ea typeface="Calibri"/>
                <a:cs typeface="Calibri"/>
                <a:sym typeface="Calibri"/>
              </a:rPr>
              <a:t>:  responsible for </a:t>
            </a:r>
            <a:r>
              <a:rPr b="1" i="0" lang="en-US" sz="3200" u="none">
                <a:solidFill>
                  <a:schemeClr val="dk1"/>
                </a:solidFill>
                <a:latin typeface="Calibri"/>
                <a:ea typeface="Calibri"/>
                <a:cs typeface="Calibri"/>
                <a:sym typeface="Calibri"/>
              </a:rPr>
              <a:t>the product backlog</a:t>
            </a:r>
            <a:r>
              <a:rPr b="0" i="0" lang="en-US" sz="3200" u="none">
                <a:solidFill>
                  <a:schemeClr val="dk1"/>
                </a:solidFill>
                <a:latin typeface="Calibri"/>
                <a:ea typeface="Calibri"/>
                <a:cs typeface="Calibri"/>
                <a:sym typeface="Calibri"/>
              </a:rPr>
              <a:t> and the </a:t>
            </a:r>
            <a:r>
              <a:rPr b="1" i="0" lang="en-US" sz="3200" u="none">
                <a:solidFill>
                  <a:schemeClr val="dk1"/>
                </a:solidFill>
                <a:latin typeface="Calibri"/>
                <a:ea typeface="Calibri"/>
                <a:cs typeface="Calibri"/>
                <a:sym typeface="Calibri"/>
              </a:rPr>
              <a:t>business value </a:t>
            </a:r>
            <a:r>
              <a:rPr b="0" i="0" lang="en-US" sz="3200" u="none">
                <a:solidFill>
                  <a:schemeClr val="dk1"/>
                </a:solidFill>
                <a:latin typeface="Calibri"/>
                <a:ea typeface="Calibri"/>
                <a:cs typeface="Calibri"/>
                <a:sym typeface="Calibri"/>
              </a:rPr>
              <a:t>of each item listed.   </a:t>
            </a:r>
            <a:endParaRPr/>
          </a:p>
          <a:p>
            <a:pPr indent="-342900" lvl="0" marL="342900" marR="0" rtl="0" algn="l">
              <a:lnSpc>
                <a:spcPct val="9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Development Team</a:t>
            </a:r>
            <a:r>
              <a:rPr b="0" i="0" lang="en-US" sz="3200" u="none">
                <a:solidFill>
                  <a:schemeClr val="dk1"/>
                </a:solidFill>
                <a:latin typeface="Calibri"/>
                <a:ea typeface="Calibri"/>
                <a:cs typeface="Calibri"/>
                <a:sym typeface="Calibri"/>
              </a:rPr>
              <a:t>: responsible for the </a:t>
            </a:r>
            <a:r>
              <a:rPr b="1" i="0" lang="en-US" sz="3200" u="none">
                <a:solidFill>
                  <a:schemeClr val="dk1"/>
                </a:solidFill>
                <a:latin typeface="Calibri"/>
                <a:ea typeface="Calibri"/>
                <a:cs typeface="Calibri"/>
                <a:sym typeface="Calibri"/>
              </a:rPr>
              <a:t>estimated effort </a:t>
            </a:r>
            <a:r>
              <a:rPr b="0" i="0" lang="en-US" sz="3200" u="none">
                <a:solidFill>
                  <a:schemeClr val="dk1"/>
                </a:solidFill>
                <a:latin typeface="Calibri"/>
                <a:ea typeface="Calibri"/>
                <a:cs typeface="Calibri"/>
                <a:sym typeface="Calibri"/>
              </a:rPr>
              <a:t>to complete each backlog item.  </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Team contributes by estimating Items and User-Stories, either in “</a:t>
            </a:r>
            <a:r>
              <a:rPr b="1" i="0" lang="en-US" sz="3200" u="none">
                <a:solidFill>
                  <a:schemeClr val="dk1"/>
                </a:solidFill>
                <a:latin typeface="Calibri"/>
                <a:ea typeface="Calibri"/>
                <a:cs typeface="Calibri"/>
                <a:sym typeface="Calibri"/>
              </a:rPr>
              <a:t>Story-points</a:t>
            </a:r>
            <a:r>
              <a:rPr b="0" i="0" lang="en-US" sz="3200" u="none">
                <a:solidFill>
                  <a:schemeClr val="dk1"/>
                </a:solidFill>
                <a:latin typeface="Calibri"/>
                <a:ea typeface="Calibri"/>
                <a:cs typeface="Calibri"/>
                <a:sym typeface="Calibri"/>
              </a:rPr>
              <a:t>” or in “</a:t>
            </a:r>
            <a:r>
              <a:rPr b="1" i="0" lang="en-US" sz="3200" u="none">
                <a:solidFill>
                  <a:schemeClr val="dk1"/>
                </a:solidFill>
                <a:latin typeface="Calibri"/>
                <a:ea typeface="Calibri"/>
                <a:cs typeface="Calibri"/>
                <a:sym typeface="Calibri"/>
              </a:rPr>
              <a:t>estimated hours</a:t>
            </a:r>
            <a:r>
              <a:rPr b="0" i="0" lang="en-US" sz="3200" u="none">
                <a:solidFill>
                  <a:schemeClr val="dk1"/>
                </a:solidFill>
                <a:latin typeface="Calibri"/>
                <a:ea typeface="Calibri"/>
                <a:cs typeface="Calibri"/>
                <a:sym typeface="Calibri"/>
              </a:rPr>
              <a: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Sprint Backlog</a:t>
            </a:r>
            <a:endParaRPr/>
          </a:p>
        </p:txBody>
      </p:sp>
      <p:sp>
        <p:nvSpPr>
          <p:cNvPr id="211" name="Google Shape;211;p34"/>
          <p:cNvSpPr txBox="1"/>
          <p:nvPr>
            <p:ph idx="1" type="body"/>
          </p:nvPr>
        </p:nvSpPr>
        <p:spPr>
          <a:xfrm>
            <a:off x="381000" y="1066800"/>
            <a:ext cx="86106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500"/>
              <a:buFont typeface="Arial"/>
              <a:buChar char="•"/>
            </a:pPr>
            <a:r>
              <a:rPr b="1" i="0" lang="en-US" sz="2500" u="none">
                <a:solidFill>
                  <a:srgbClr val="000000"/>
                </a:solidFill>
                <a:latin typeface="Arial"/>
                <a:ea typeface="Arial"/>
                <a:cs typeface="Arial"/>
                <a:sym typeface="Arial"/>
              </a:rPr>
              <a:t>Sprint Backlog: </a:t>
            </a:r>
            <a:r>
              <a:rPr b="0" i="0" lang="en-US" sz="2500" u="none">
                <a:solidFill>
                  <a:srgbClr val="000000"/>
                </a:solidFill>
                <a:latin typeface="Arial"/>
                <a:ea typeface="Arial"/>
                <a:cs typeface="Arial"/>
                <a:sym typeface="Arial"/>
              </a:rPr>
              <a:t>list of work the Development Team must address during the next sprint. </a:t>
            </a:r>
            <a:endParaRPr/>
          </a:p>
          <a:p>
            <a:pPr indent="-342900" lvl="0" marL="342900" marR="0" rtl="0" algn="l">
              <a:lnSpc>
                <a:spcPct val="80000"/>
              </a:lnSpc>
              <a:spcBef>
                <a:spcPts val="500"/>
              </a:spcBef>
              <a:spcAft>
                <a:spcPts val="0"/>
              </a:spcAft>
              <a:buClr>
                <a:srgbClr val="000000"/>
              </a:buClr>
              <a:buSzPts val="2500"/>
              <a:buFont typeface="Arial"/>
              <a:buChar char="•"/>
            </a:pPr>
            <a:r>
              <a:rPr b="0" i="0" lang="en-US" sz="2500" u="none">
                <a:solidFill>
                  <a:srgbClr val="000000"/>
                </a:solidFill>
                <a:latin typeface="Arial"/>
                <a:ea typeface="Arial"/>
                <a:cs typeface="Arial"/>
                <a:sym typeface="Arial"/>
              </a:rPr>
              <a:t>List derived by selecting stories/features from the top of the product backlog until the Development Team feels it has enough work to fill the sprint.</a:t>
            </a:r>
            <a:endParaRPr/>
          </a:p>
          <a:p>
            <a:pPr indent="-342900" lvl="0" marL="342900" marR="0" rtl="0" algn="l">
              <a:lnSpc>
                <a:spcPct val="80000"/>
              </a:lnSpc>
              <a:spcBef>
                <a:spcPts val="500"/>
              </a:spcBef>
              <a:spcAft>
                <a:spcPts val="0"/>
              </a:spcAft>
              <a:buClr>
                <a:srgbClr val="000000"/>
              </a:buClr>
              <a:buSzPts val="2500"/>
              <a:buFont typeface="Arial"/>
              <a:buNone/>
            </a:pPr>
            <a:r>
              <a:rPr b="0" i="0" lang="en-US" sz="2500" u="none">
                <a:solidFill>
                  <a:srgbClr val="000000"/>
                </a:solidFill>
                <a:latin typeface="Arial"/>
                <a:ea typeface="Arial"/>
                <a:cs typeface="Arial"/>
                <a:sym typeface="Arial"/>
              </a:rPr>
              <a:t> </a:t>
            </a:r>
            <a:endParaRPr/>
          </a:p>
          <a:p>
            <a:pPr indent="-342900" lvl="0" marL="342900" marR="0" rtl="0" algn="l">
              <a:lnSpc>
                <a:spcPct val="80000"/>
              </a:lnSpc>
              <a:spcBef>
                <a:spcPts val="500"/>
              </a:spcBef>
              <a:spcAft>
                <a:spcPts val="0"/>
              </a:spcAft>
              <a:buClr>
                <a:srgbClr val="000000"/>
              </a:buClr>
              <a:buSzPts val="2500"/>
              <a:buFont typeface="Arial"/>
              <a:buChar char="•"/>
            </a:pPr>
            <a:r>
              <a:rPr b="1" i="0" lang="en-US" sz="2500" u="none">
                <a:solidFill>
                  <a:srgbClr val="000000"/>
                </a:solidFill>
                <a:latin typeface="Arial"/>
                <a:ea typeface="Arial"/>
                <a:cs typeface="Arial"/>
                <a:sym typeface="Arial"/>
              </a:rPr>
              <a:t>Thinking</a:t>
            </a:r>
            <a:r>
              <a:rPr b="0" i="0" lang="en-US" sz="2500" u="none">
                <a:solidFill>
                  <a:srgbClr val="000000"/>
                </a:solidFill>
                <a:latin typeface="Arial"/>
                <a:ea typeface="Arial"/>
                <a:cs typeface="Arial"/>
                <a:sym typeface="Arial"/>
              </a:rPr>
              <a:t>:  This is done by the Development Team asking "Can we also do this?" and adding stories/features to the sprint backlog. </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a:solidFill>
                <a:srgbClr val="000000"/>
              </a:solidFill>
              <a:latin typeface="Arial"/>
              <a:ea typeface="Arial"/>
              <a:cs typeface="Arial"/>
              <a:sym typeface="Arial"/>
            </a:endParaRPr>
          </a:p>
          <a:p>
            <a:pPr indent="-342900" lvl="0" marL="342900" marR="0" rtl="0" algn="l">
              <a:lnSpc>
                <a:spcPct val="80000"/>
              </a:lnSpc>
              <a:spcBef>
                <a:spcPts val="500"/>
              </a:spcBef>
              <a:spcAft>
                <a:spcPts val="0"/>
              </a:spcAft>
              <a:buClr>
                <a:srgbClr val="000000"/>
              </a:buClr>
              <a:buSzPts val="2500"/>
              <a:buFont typeface="Arial"/>
              <a:buChar char="•"/>
            </a:pPr>
            <a:r>
              <a:rPr b="1" i="0" lang="en-US" sz="2500" u="none">
                <a:solidFill>
                  <a:srgbClr val="000000"/>
                </a:solidFill>
                <a:latin typeface="Arial"/>
                <a:ea typeface="Arial"/>
                <a:cs typeface="Arial"/>
                <a:sym typeface="Arial"/>
              </a:rPr>
              <a:t>History</a:t>
            </a:r>
            <a:r>
              <a:rPr b="0" i="0" lang="en-US" sz="2500" u="none">
                <a:solidFill>
                  <a:srgbClr val="000000"/>
                </a:solidFill>
                <a:latin typeface="Arial"/>
                <a:ea typeface="Arial"/>
                <a:cs typeface="Arial"/>
                <a:sym typeface="Arial"/>
              </a:rPr>
              <a:t>:  Development Team should note </a:t>
            </a:r>
            <a:r>
              <a:rPr b="1" i="0" lang="en-US" sz="2500" u="none">
                <a:solidFill>
                  <a:srgbClr val="000000"/>
                </a:solidFill>
                <a:latin typeface="Arial"/>
                <a:ea typeface="Arial"/>
                <a:cs typeface="Arial"/>
                <a:sym typeface="Arial"/>
              </a:rPr>
              <a:t>velocity</a:t>
            </a:r>
            <a:r>
              <a:rPr b="0" i="0" lang="en-US" sz="2500" u="none">
                <a:solidFill>
                  <a:srgbClr val="000000"/>
                </a:solidFill>
                <a:latin typeface="Arial"/>
                <a:ea typeface="Arial"/>
                <a:cs typeface="Arial"/>
                <a:sym typeface="Arial"/>
              </a:rPr>
              <a:t> of previous Sprints (total story points completed from each of the last sprints stories) when selecting stories/features for the </a:t>
            </a:r>
            <a:r>
              <a:rPr b="1" i="0" lang="en-US" sz="2500" u="none">
                <a:solidFill>
                  <a:srgbClr val="000000"/>
                </a:solidFill>
                <a:latin typeface="Arial"/>
                <a:ea typeface="Arial"/>
                <a:cs typeface="Arial"/>
                <a:sym typeface="Arial"/>
              </a:rPr>
              <a:t>new</a:t>
            </a:r>
            <a:r>
              <a:rPr b="0" i="0" lang="en-US" sz="2500" u="none">
                <a:solidFill>
                  <a:srgbClr val="000000"/>
                </a:solidFill>
                <a:latin typeface="Arial"/>
                <a:ea typeface="Arial"/>
                <a:cs typeface="Arial"/>
                <a:sym typeface="Arial"/>
              </a:rPr>
              <a:t> </a:t>
            </a:r>
            <a:r>
              <a:rPr b="1" i="0" lang="en-US" sz="2500" u="none">
                <a:solidFill>
                  <a:srgbClr val="000000"/>
                </a:solidFill>
                <a:latin typeface="Arial"/>
                <a:ea typeface="Arial"/>
                <a:cs typeface="Arial"/>
                <a:sym typeface="Arial"/>
              </a:rPr>
              <a:t>sprint.</a:t>
            </a:r>
            <a:endParaRPr/>
          </a:p>
          <a:p>
            <a:pPr indent="-184150" lvl="0" marL="342900" marR="0" rtl="0" algn="l">
              <a:lnSpc>
                <a:spcPct val="80000"/>
              </a:lnSpc>
              <a:spcBef>
                <a:spcPts val="500"/>
              </a:spcBef>
              <a:spcAft>
                <a:spcPts val="0"/>
              </a:spcAft>
              <a:buClr>
                <a:schemeClr val="dk1"/>
              </a:buClr>
              <a:buSzPts val="2500"/>
              <a:buFont typeface="Arial"/>
              <a:buNone/>
            </a:pPr>
            <a:r>
              <a:t/>
            </a:r>
            <a:endParaRPr b="1" i="0" sz="2500" u="none">
              <a:solidFill>
                <a:srgbClr val="000000"/>
              </a:solidFill>
              <a:latin typeface="Arial"/>
              <a:ea typeface="Arial"/>
              <a:cs typeface="Arial"/>
              <a:sym typeface="Arial"/>
            </a:endParaRPr>
          </a:p>
          <a:p>
            <a:pPr indent="-342900" lvl="0" marL="342900" marR="0" rtl="0" algn="l">
              <a:lnSpc>
                <a:spcPct val="80000"/>
              </a:lnSpc>
              <a:spcBef>
                <a:spcPts val="500"/>
              </a:spcBef>
              <a:spcAft>
                <a:spcPts val="0"/>
              </a:spcAft>
              <a:buClr>
                <a:srgbClr val="000000"/>
              </a:buClr>
              <a:buSzPts val="2500"/>
              <a:buFont typeface="Arial"/>
              <a:buChar char="•"/>
            </a:pPr>
            <a:r>
              <a:rPr b="0" i="0" lang="en-US" sz="2500" u="none">
                <a:solidFill>
                  <a:srgbClr val="000000"/>
                </a:solidFill>
                <a:latin typeface="Arial"/>
                <a:ea typeface="Arial"/>
                <a:cs typeface="Arial"/>
                <a:sym typeface="Arial"/>
              </a:rPr>
              <a:t>Use number as </a:t>
            </a:r>
            <a:r>
              <a:rPr b="1" i="0" lang="en-US" sz="2500" u="none">
                <a:solidFill>
                  <a:srgbClr val="000000"/>
                </a:solidFill>
                <a:latin typeface="Arial"/>
                <a:ea typeface="Arial"/>
                <a:cs typeface="Arial"/>
                <a:sym typeface="Arial"/>
              </a:rPr>
              <a:t>guide</a:t>
            </a:r>
            <a:r>
              <a:rPr b="0" i="0" lang="en-US" sz="2500" u="none">
                <a:solidFill>
                  <a:srgbClr val="000000"/>
                </a:solidFill>
                <a:latin typeface="Arial"/>
                <a:ea typeface="Arial"/>
                <a:cs typeface="Arial"/>
                <a:sym typeface="Arial"/>
              </a:rPr>
              <a:t> for "effort" they can complete.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Sprint Backlog</a:t>
            </a:r>
            <a:endParaRPr/>
          </a:p>
        </p:txBody>
      </p:sp>
      <p:sp>
        <p:nvSpPr>
          <p:cNvPr id="217" name="Google Shape;217;p35"/>
          <p:cNvSpPr txBox="1"/>
          <p:nvPr>
            <p:ph idx="1" type="body"/>
          </p:nvPr>
        </p:nvSpPr>
        <p:spPr>
          <a:xfrm>
            <a:off x="0" y="9906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Stories/features</a:t>
            </a:r>
            <a:r>
              <a:rPr b="0" i="0" lang="en-US" sz="2400" u="none">
                <a:solidFill>
                  <a:srgbClr val="000000"/>
                </a:solidFill>
                <a:latin typeface="Arial"/>
                <a:ea typeface="Arial"/>
                <a:cs typeface="Arial"/>
                <a:sym typeface="Arial"/>
              </a:rPr>
              <a:t>:  broken down into </a:t>
            </a:r>
            <a:r>
              <a:rPr b="1" i="0" lang="en-US" sz="2400" u="none">
                <a:solidFill>
                  <a:srgbClr val="000000"/>
                </a:solidFill>
                <a:latin typeface="Arial"/>
                <a:ea typeface="Arial"/>
                <a:cs typeface="Arial"/>
                <a:sym typeface="Arial"/>
              </a:rPr>
              <a:t>tasks</a:t>
            </a:r>
            <a:r>
              <a:rPr b="0" i="0" lang="en-US" sz="2400" u="none">
                <a:solidFill>
                  <a:srgbClr val="000000"/>
                </a:solidFill>
                <a:latin typeface="Arial"/>
                <a:ea typeface="Arial"/>
                <a:cs typeface="Arial"/>
                <a:sym typeface="Arial"/>
              </a:rPr>
              <a:t> by Development Team</a:t>
            </a:r>
            <a:endParaRPr/>
          </a:p>
          <a:p>
            <a:pPr indent="-342900" lvl="0" marL="342900" marR="0" rtl="0" algn="l">
              <a:lnSpc>
                <a:spcPct val="8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Should normally be between </a:t>
            </a:r>
            <a:r>
              <a:rPr b="1" i="0" lang="en-US" sz="2400" u="none">
                <a:solidFill>
                  <a:srgbClr val="000000"/>
                </a:solidFill>
                <a:latin typeface="Arial"/>
                <a:ea typeface="Arial"/>
                <a:cs typeface="Arial"/>
                <a:sym typeface="Arial"/>
              </a:rPr>
              <a:t>four and sixteen hours </a:t>
            </a:r>
            <a:r>
              <a:rPr b="0" i="0" lang="en-US" sz="2400" u="none">
                <a:solidFill>
                  <a:srgbClr val="000000"/>
                </a:solidFill>
                <a:latin typeface="Arial"/>
                <a:ea typeface="Arial"/>
                <a:cs typeface="Arial"/>
                <a:sym typeface="Arial"/>
              </a:rPr>
              <a:t>of work.</a:t>
            </a:r>
            <a:endParaRPr/>
          </a:p>
          <a:p>
            <a:pPr indent="-342900" lvl="0" marL="342900" marR="0" rtl="0" algn="l">
              <a:lnSpc>
                <a:spcPct val="80000"/>
              </a:lnSpc>
              <a:spcBef>
                <a:spcPts val="48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a:p>
            <a:pPr indent="-342900" lvl="0" marL="342900" marR="0" rtl="0" algn="l">
              <a:lnSpc>
                <a:spcPct val="8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With this level of detail the Development Team understands exactly what to do, and potentially, anyone can pick a task from the list.</a:t>
            </a:r>
            <a:endParaRPr/>
          </a:p>
          <a:p>
            <a:pPr indent="-342900" lvl="0" marL="342900" marR="0" rtl="0" algn="l">
              <a:lnSpc>
                <a:spcPct val="80000"/>
              </a:lnSpc>
              <a:spcBef>
                <a:spcPts val="48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a:p>
            <a:pPr indent="-342900" lvl="0" marL="342900" marR="0" rtl="0" algn="l">
              <a:lnSpc>
                <a:spcPct val="80000"/>
              </a:lnSpc>
              <a:spcBef>
                <a:spcPts val="48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Tasks</a:t>
            </a:r>
            <a:r>
              <a:rPr b="0" i="0" lang="en-US" sz="2400" u="none">
                <a:solidFill>
                  <a:srgbClr val="000000"/>
                </a:solidFill>
                <a:latin typeface="Arial"/>
                <a:ea typeface="Arial"/>
                <a:cs typeface="Arial"/>
                <a:sym typeface="Arial"/>
              </a:rPr>
              <a:t> on sprint backlog are </a:t>
            </a:r>
            <a:r>
              <a:rPr b="1" i="0" lang="en-US" sz="2400" u="none">
                <a:solidFill>
                  <a:srgbClr val="000000"/>
                </a:solidFill>
                <a:latin typeface="Arial"/>
                <a:ea typeface="Arial"/>
                <a:cs typeface="Arial"/>
                <a:sym typeface="Arial"/>
              </a:rPr>
              <a:t>never</a:t>
            </a:r>
            <a:r>
              <a:rPr b="0" i="0" lang="en-US" sz="2400" u="none">
                <a:solidFill>
                  <a:srgbClr val="000000"/>
                </a:solidFill>
                <a:latin typeface="Arial"/>
                <a:ea typeface="Arial"/>
                <a:cs typeface="Arial"/>
                <a:sym typeface="Arial"/>
              </a:rPr>
              <a:t> </a:t>
            </a:r>
            <a:r>
              <a:rPr b="1" i="0" lang="en-US" sz="2400" u="none">
                <a:solidFill>
                  <a:srgbClr val="000000"/>
                </a:solidFill>
                <a:latin typeface="Arial"/>
                <a:ea typeface="Arial"/>
                <a:cs typeface="Arial"/>
                <a:sym typeface="Arial"/>
              </a:rPr>
              <a:t>assigned</a:t>
            </a:r>
            <a:r>
              <a:rPr b="0" i="0" lang="en-US" sz="2400" u="none">
                <a:solidFill>
                  <a:srgbClr val="000000"/>
                </a:solidFill>
                <a:latin typeface="Arial"/>
                <a:ea typeface="Arial"/>
                <a:cs typeface="Arial"/>
                <a:sym typeface="Arial"/>
              </a:rPr>
              <a:t>; tasks are </a:t>
            </a:r>
            <a:r>
              <a:rPr b="1" i="0" lang="en-US" sz="2400" u="none">
                <a:solidFill>
                  <a:srgbClr val="000000"/>
                </a:solidFill>
                <a:latin typeface="Arial"/>
                <a:ea typeface="Arial"/>
                <a:cs typeface="Arial"/>
                <a:sym typeface="Arial"/>
              </a:rPr>
              <a:t>signed up for.</a:t>
            </a:r>
            <a:r>
              <a:rPr b="0" i="0" lang="en-US" sz="2400" u="none">
                <a:solidFill>
                  <a:srgbClr val="000000"/>
                </a:solidFill>
                <a:latin typeface="Arial"/>
                <a:ea typeface="Arial"/>
                <a:cs typeface="Arial"/>
                <a:sym typeface="Arial"/>
              </a:rPr>
              <a:t> by team members during </a:t>
            </a:r>
            <a:r>
              <a:rPr b="1" i="0" lang="en-US" sz="2400" u="none">
                <a:solidFill>
                  <a:srgbClr val="000000"/>
                </a:solidFill>
                <a:latin typeface="Arial"/>
                <a:ea typeface="Arial"/>
                <a:cs typeface="Arial"/>
                <a:sym typeface="Arial"/>
              </a:rPr>
              <a:t>daily</a:t>
            </a:r>
            <a:r>
              <a:rPr b="0" i="0" lang="en-US" sz="2400" u="none">
                <a:solidFill>
                  <a:srgbClr val="000000"/>
                </a:solidFill>
                <a:latin typeface="Arial"/>
                <a:ea typeface="Arial"/>
                <a:cs typeface="Arial"/>
                <a:sym typeface="Arial"/>
              </a:rPr>
              <a:t> </a:t>
            </a:r>
            <a:r>
              <a:rPr b="1" i="0" lang="en-US" sz="2400" u="none">
                <a:solidFill>
                  <a:srgbClr val="000000"/>
                </a:solidFill>
                <a:latin typeface="Arial"/>
                <a:ea typeface="Arial"/>
                <a:cs typeface="Arial"/>
                <a:sym typeface="Arial"/>
              </a:rPr>
              <a:t>scrum</a:t>
            </a:r>
            <a:r>
              <a:rPr b="0" i="0" lang="en-US" sz="2400" u="none">
                <a:solidFill>
                  <a:srgbClr val="000000"/>
                </a:solidFill>
                <a:latin typeface="Arial"/>
                <a:ea typeface="Arial"/>
                <a:cs typeface="Arial"/>
                <a:sym typeface="Arial"/>
              </a:rPr>
              <a:t>, according to </a:t>
            </a:r>
            <a:r>
              <a:rPr b="1" i="0" lang="en-US" sz="2400" u="none">
                <a:solidFill>
                  <a:srgbClr val="000000"/>
                </a:solidFill>
                <a:latin typeface="Arial"/>
                <a:ea typeface="Arial"/>
                <a:cs typeface="Arial"/>
                <a:sym typeface="Arial"/>
              </a:rPr>
              <a:t>priority</a:t>
            </a:r>
            <a:r>
              <a:rPr b="0" i="0" lang="en-US" sz="2400" u="none">
                <a:solidFill>
                  <a:srgbClr val="000000"/>
                </a:solidFill>
                <a:latin typeface="Arial"/>
                <a:ea typeface="Arial"/>
                <a:cs typeface="Arial"/>
                <a:sym typeface="Arial"/>
              </a:rPr>
              <a:t> and </a:t>
            </a:r>
            <a:r>
              <a:rPr b="1" i="0" lang="en-US" sz="2400" u="none">
                <a:solidFill>
                  <a:srgbClr val="000000"/>
                </a:solidFill>
                <a:latin typeface="Arial"/>
                <a:ea typeface="Arial"/>
                <a:cs typeface="Arial"/>
                <a:sym typeface="Arial"/>
              </a:rPr>
              <a:t>member</a:t>
            </a:r>
            <a:r>
              <a:rPr b="0" i="0" lang="en-US" sz="2400" u="none">
                <a:solidFill>
                  <a:srgbClr val="000000"/>
                </a:solidFill>
                <a:latin typeface="Arial"/>
                <a:ea typeface="Arial"/>
                <a:cs typeface="Arial"/>
                <a:sym typeface="Arial"/>
              </a:rPr>
              <a:t> </a:t>
            </a:r>
            <a:r>
              <a:rPr b="1" i="0" lang="en-US" sz="2400" u="none">
                <a:solidFill>
                  <a:srgbClr val="000000"/>
                </a:solidFill>
                <a:latin typeface="Arial"/>
                <a:ea typeface="Arial"/>
                <a:cs typeface="Arial"/>
                <a:sym typeface="Arial"/>
              </a:rPr>
              <a:t>skills</a:t>
            </a:r>
            <a:r>
              <a:rPr b="0" i="0" lang="en-US" sz="2400" u="none">
                <a:solidFill>
                  <a:srgbClr val="000000"/>
                </a:solidFill>
                <a:latin typeface="Arial"/>
                <a:ea typeface="Arial"/>
                <a:cs typeface="Arial"/>
                <a:sym typeface="Arial"/>
              </a:rPr>
              <a:t>. </a:t>
            </a:r>
            <a:endParaRPr/>
          </a:p>
          <a:p>
            <a:pPr indent="-190500" lvl="0" marL="342900" marR="0" rtl="0" algn="l">
              <a:lnSpc>
                <a:spcPct val="8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Promotes </a:t>
            </a:r>
            <a:r>
              <a:rPr b="1" i="0" lang="en-US" sz="2400" u="none">
                <a:solidFill>
                  <a:srgbClr val="000000"/>
                </a:solidFill>
                <a:latin typeface="Arial"/>
                <a:ea typeface="Arial"/>
                <a:cs typeface="Arial"/>
                <a:sym typeface="Arial"/>
              </a:rPr>
              <a:t>self-organization</a:t>
            </a:r>
            <a:r>
              <a:rPr b="0" i="0" lang="en-US" sz="2400" u="none">
                <a:solidFill>
                  <a:srgbClr val="000000"/>
                </a:solidFill>
                <a:latin typeface="Arial"/>
                <a:ea typeface="Arial"/>
                <a:cs typeface="Arial"/>
                <a:sym typeface="Arial"/>
              </a:rPr>
              <a:t> of Team, and </a:t>
            </a:r>
            <a:r>
              <a:rPr b="1" i="0" lang="en-US" sz="2400" u="none">
                <a:solidFill>
                  <a:srgbClr val="000000"/>
                </a:solidFill>
                <a:latin typeface="Arial"/>
                <a:ea typeface="Arial"/>
                <a:cs typeface="Arial"/>
                <a:sym typeface="Arial"/>
              </a:rPr>
              <a:t>developer buy-in</a:t>
            </a:r>
            <a:r>
              <a:rPr b="0" i="0" lang="en-US" sz="2400" u="none">
                <a:solidFill>
                  <a:srgbClr val="000000"/>
                </a:solidFill>
                <a:latin typeface="Arial"/>
                <a:ea typeface="Arial"/>
                <a:cs typeface="Arial"/>
                <a:sym typeface="Arial"/>
              </a:rPr>
              <a:t>.</a:t>
            </a:r>
            <a:endParaRPr/>
          </a:p>
          <a:p>
            <a:pPr indent="-190500" lvl="0" marL="342900" marR="0" rtl="0" algn="l">
              <a:lnSpc>
                <a:spcPct val="8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Sprint backlog is property of Team</a:t>
            </a:r>
            <a:r>
              <a:rPr b="0" i="0" lang="en-US" sz="2400" u="none">
                <a:solidFill>
                  <a:srgbClr val="000000"/>
                </a:solidFill>
                <a:latin typeface="Arial"/>
                <a:ea typeface="Arial"/>
                <a:cs typeface="Arial"/>
                <a:sym typeface="Arial"/>
              </a:rPr>
              <a:t>, and all included </a:t>
            </a:r>
            <a:r>
              <a:rPr b="1" i="0" lang="en-US" sz="2400" u="none">
                <a:solidFill>
                  <a:srgbClr val="000000"/>
                </a:solidFill>
                <a:latin typeface="Arial"/>
                <a:ea typeface="Arial"/>
                <a:cs typeface="Arial"/>
                <a:sym typeface="Arial"/>
              </a:rPr>
              <a:t>estimates</a:t>
            </a:r>
            <a:r>
              <a:rPr b="0" i="0" lang="en-US" sz="2400" u="none">
                <a:solidFill>
                  <a:srgbClr val="000000"/>
                </a:solidFill>
                <a:latin typeface="Arial"/>
                <a:ea typeface="Arial"/>
                <a:cs typeface="Arial"/>
                <a:sym typeface="Arial"/>
              </a:rPr>
              <a:t> are provided by the Development Team.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 Increment</a:t>
            </a:r>
            <a:endParaRPr/>
          </a:p>
        </p:txBody>
      </p:sp>
      <p:sp>
        <p:nvSpPr>
          <p:cNvPr id="223" name="Google Shape;223;p36"/>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The ”</a:t>
            </a:r>
            <a:r>
              <a:rPr b="1" i="0" lang="en-US" sz="3000" u="none">
                <a:solidFill>
                  <a:srgbClr val="000000"/>
                </a:solidFill>
                <a:latin typeface="Arial"/>
                <a:ea typeface="Arial"/>
                <a:cs typeface="Arial"/>
                <a:sym typeface="Arial"/>
              </a:rPr>
              <a:t>increment”</a:t>
            </a:r>
            <a:r>
              <a:rPr b="0" i="0" lang="en-US" sz="3000" u="none">
                <a:solidFill>
                  <a:srgbClr val="000000"/>
                </a:solidFill>
                <a:latin typeface="Arial"/>
                <a:ea typeface="Arial"/>
                <a:cs typeface="Arial"/>
                <a:sym typeface="Arial"/>
              </a:rPr>
              <a:t> is </a:t>
            </a:r>
            <a:r>
              <a:rPr b="1" i="0" lang="en-US" sz="3000" u="none">
                <a:solidFill>
                  <a:srgbClr val="000000"/>
                </a:solidFill>
                <a:latin typeface="Arial"/>
                <a:ea typeface="Arial"/>
                <a:cs typeface="Arial"/>
                <a:sym typeface="Arial"/>
              </a:rPr>
              <a:t>sum</a:t>
            </a:r>
            <a:r>
              <a:rPr b="0" i="0" lang="en-US" sz="3000" u="none">
                <a:solidFill>
                  <a:srgbClr val="000000"/>
                </a:solidFill>
                <a:latin typeface="Arial"/>
                <a:ea typeface="Arial"/>
                <a:cs typeface="Arial"/>
                <a:sym typeface="Arial"/>
              </a:rPr>
              <a:t> of all Product Backlog Items completed during a sprint </a:t>
            </a:r>
            <a:r>
              <a:rPr b="1" i="0" lang="en-US" sz="3000" u="none">
                <a:solidFill>
                  <a:srgbClr val="000000"/>
                </a:solidFill>
                <a:latin typeface="Arial"/>
                <a:ea typeface="Arial"/>
                <a:cs typeface="Arial"/>
                <a:sym typeface="Arial"/>
              </a:rPr>
              <a:t>and</a:t>
            </a:r>
            <a:r>
              <a:rPr b="0" i="0" lang="en-US" sz="3000" u="none">
                <a:solidFill>
                  <a:srgbClr val="000000"/>
                </a:solidFill>
                <a:latin typeface="Arial"/>
                <a:ea typeface="Arial"/>
                <a:cs typeface="Arial"/>
                <a:sym typeface="Arial"/>
              </a:rPr>
              <a:t> all previous sprints. </a:t>
            </a:r>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rgbClr val="000000"/>
              </a:solidFill>
              <a:latin typeface="Arial"/>
              <a:ea typeface="Arial"/>
              <a:cs typeface="Arial"/>
              <a:sym typeface="Arial"/>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At end of a sprint, Increment must be done according to </a:t>
            </a:r>
            <a:r>
              <a:rPr b="1" i="0" lang="en-US" sz="3000" u="none">
                <a:solidFill>
                  <a:srgbClr val="000000"/>
                </a:solidFill>
                <a:latin typeface="Arial"/>
                <a:ea typeface="Arial"/>
                <a:cs typeface="Arial"/>
                <a:sym typeface="Arial"/>
              </a:rPr>
              <a:t>Scrum Team's definition</a:t>
            </a:r>
            <a:r>
              <a:rPr b="0" i="0" lang="en-US" sz="3000" u="none">
                <a:solidFill>
                  <a:srgbClr val="000000"/>
                </a:solidFill>
                <a:latin typeface="Arial"/>
                <a:ea typeface="Arial"/>
                <a:cs typeface="Arial"/>
                <a:sym typeface="Arial"/>
              </a:rPr>
              <a:t> of done. </a:t>
            </a:r>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rgbClr val="000000"/>
              </a:solidFill>
              <a:latin typeface="Arial"/>
              <a:ea typeface="Arial"/>
              <a:cs typeface="Arial"/>
              <a:sym typeface="Arial"/>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The increment must be in </a:t>
            </a:r>
            <a:r>
              <a:rPr b="1" i="0" lang="en-US" sz="3000" u="none">
                <a:solidFill>
                  <a:srgbClr val="000000"/>
                </a:solidFill>
                <a:latin typeface="Arial"/>
                <a:ea typeface="Arial"/>
                <a:cs typeface="Arial"/>
                <a:sym typeface="Arial"/>
              </a:rPr>
              <a:t>usable condition</a:t>
            </a:r>
            <a:r>
              <a:rPr b="0" i="0" lang="en-US" sz="3000" u="none">
                <a:solidFill>
                  <a:srgbClr val="000000"/>
                </a:solidFill>
                <a:latin typeface="Arial"/>
                <a:ea typeface="Arial"/>
                <a:cs typeface="Arial"/>
                <a:sym typeface="Arial"/>
              </a:rPr>
              <a:t> regardless of whether the Product Owner decides to actually release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Burn Down</a:t>
            </a:r>
            <a:endParaRPr/>
          </a:p>
        </p:txBody>
      </p:sp>
      <p:sp>
        <p:nvSpPr>
          <p:cNvPr id="229" name="Google Shape;229;p37"/>
          <p:cNvSpPr txBox="1"/>
          <p:nvPr>
            <p:ph idx="1" type="body"/>
          </p:nvPr>
        </p:nvSpPr>
        <p:spPr>
          <a:xfrm>
            <a:off x="228600" y="1219200"/>
            <a:ext cx="86868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200"/>
              <a:buFont typeface="Arial"/>
              <a:buChar char="•"/>
            </a:pPr>
            <a:r>
              <a:rPr b="0" i="0" lang="en-US" sz="2200" u="none">
                <a:solidFill>
                  <a:srgbClr val="000000"/>
                </a:solidFill>
                <a:latin typeface="Arial"/>
                <a:ea typeface="Arial"/>
                <a:cs typeface="Arial"/>
                <a:sym typeface="Arial"/>
              </a:rPr>
              <a:t>The sprint </a:t>
            </a:r>
            <a:r>
              <a:rPr b="1" i="0" lang="en-US" sz="2600" u="none">
                <a:solidFill>
                  <a:srgbClr val="0B0080"/>
                </a:solidFill>
                <a:latin typeface="Arial"/>
                <a:ea typeface="Arial"/>
                <a:cs typeface="Arial"/>
                <a:sym typeface="Arial"/>
              </a:rPr>
              <a:t>burn down chart</a:t>
            </a:r>
            <a:r>
              <a:rPr b="0" i="0" lang="en-US" sz="2200" u="none">
                <a:solidFill>
                  <a:srgbClr val="000000"/>
                </a:solidFill>
                <a:latin typeface="Arial"/>
                <a:ea typeface="Arial"/>
                <a:cs typeface="Arial"/>
                <a:sym typeface="Arial"/>
              </a:rPr>
              <a:t> is a publicly displayed chart showing </a:t>
            </a:r>
            <a:r>
              <a:rPr b="1" i="0" lang="en-US" sz="2200" u="none">
                <a:solidFill>
                  <a:srgbClr val="000000"/>
                </a:solidFill>
                <a:latin typeface="Arial"/>
                <a:ea typeface="Arial"/>
                <a:cs typeface="Arial"/>
                <a:sym typeface="Arial"/>
              </a:rPr>
              <a:t>remaining work</a:t>
            </a:r>
            <a:r>
              <a:rPr b="0" i="0" lang="en-US" sz="2200" u="none">
                <a:solidFill>
                  <a:srgbClr val="000000"/>
                </a:solidFill>
                <a:latin typeface="Arial"/>
                <a:ea typeface="Arial"/>
                <a:cs typeface="Arial"/>
                <a:sym typeface="Arial"/>
              </a:rPr>
              <a:t> in the sprint backlog. </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342900" lvl="0" marL="342900" marR="0" rtl="0" algn="l">
              <a:lnSpc>
                <a:spcPct val="80000"/>
              </a:lnSpc>
              <a:spcBef>
                <a:spcPts val="440"/>
              </a:spcBef>
              <a:spcAft>
                <a:spcPts val="0"/>
              </a:spcAft>
              <a:buClr>
                <a:srgbClr val="000000"/>
              </a:buClr>
              <a:buSzPts val="2200"/>
              <a:buFont typeface="Arial"/>
              <a:buChar char="•"/>
            </a:pPr>
            <a:r>
              <a:rPr b="0" i="0" lang="en-US" sz="2200" u="none">
                <a:solidFill>
                  <a:srgbClr val="000000"/>
                </a:solidFill>
                <a:latin typeface="Arial"/>
                <a:ea typeface="Arial"/>
                <a:cs typeface="Arial"/>
                <a:sym typeface="Arial"/>
              </a:rPr>
              <a:t>Updated every day; gives a simple view of the sprint progress. </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342900" lvl="0" marL="342900" marR="0" rtl="0" algn="l">
              <a:lnSpc>
                <a:spcPct val="80000"/>
              </a:lnSpc>
              <a:spcBef>
                <a:spcPts val="440"/>
              </a:spcBef>
              <a:spcAft>
                <a:spcPts val="0"/>
              </a:spcAft>
              <a:buClr>
                <a:srgbClr val="000000"/>
              </a:buClr>
              <a:buSzPts val="2200"/>
              <a:buFont typeface="Arial"/>
              <a:buChar char="•"/>
            </a:pPr>
            <a:r>
              <a:rPr b="0" i="0" lang="en-US" sz="2200" u="none">
                <a:solidFill>
                  <a:srgbClr val="000000"/>
                </a:solidFill>
                <a:latin typeface="Arial"/>
                <a:ea typeface="Arial"/>
                <a:cs typeface="Arial"/>
                <a:sym typeface="Arial"/>
              </a:rPr>
              <a:t>Other types of burn down:</a:t>
            </a:r>
            <a:endParaRPr/>
          </a:p>
          <a:p>
            <a:pPr indent="-342900" lvl="0" marL="342900" marR="0" rtl="0" algn="l">
              <a:lnSpc>
                <a:spcPct val="80000"/>
              </a:lnSpc>
              <a:spcBef>
                <a:spcPts val="440"/>
              </a:spcBef>
              <a:spcAft>
                <a:spcPts val="0"/>
              </a:spcAft>
              <a:buClr>
                <a:srgbClr val="000000"/>
              </a:buClr>
              <a:buSzPts val="2200"/>
              <a:buFont typeface="Arial"/>
              <a:buChar char="•"/>
            </a:pPr>
            <a:r>
              <a:rPr b="1" i="0" lang="en-US" sz="2200" u="none">
                <a:solidFill>
                  <a:srgbClr val="000000"/>
                </a:solidFill>
                <a:latin typeface="Arial"/>
                <a:ea typeface="Arial"/>
                <a:cs typeface="Arial"/>
                <a:sym typeface="Arial"/>
              </a:rPr>
              <a:t>Release burn down chart: </a:t>
            </a:r>
            <a:r>
              <a:rPr b="0" i="0" lang="en-US" sz="2200" u="none">
                <a:solidFill>
                  <a:srgbClr val="000000"/>
                </a:solidFill>
                <a:latin typeface="Arial"/>
                <a:ea typeface="Arial"/>
                <a:cs typeface="Arial"/>
                <a:sym typeface="Arial"/>
              </a:rPr>
              <a:t>shows amount of work left to </a:t>
            </a:r>
            <a:r>
              <a:rPr b="1" i="0" lang="en-US" sz="2200" u="none">
                <a:solidFill>
                  <a:srgbClr val="000000"/>
                </a:solidFill>
                <a:latin typeface="Arial"/>
                <a:ea typeface="Arial"/>
                <a:cs typeface="Arial"/>
                <a:sym typeface="Arial"/>
              </a:rPr>
              <a:t>complete</a:t>
            </a:r>
            <a:r>
              <a:rPr b="0" i="0" lang="en-US" sz="2200" u="none">
                <a:solidFill>
                  <a:srgbClr val="000000"/>
                </a:solidFill>
                <a:latin typeface="Arial"/>
                <a:ea typeface="Arial"/>
                <a:cs typeface="Arial"/>
                <a:sym typeface="Arial"/>
              </a:rPr>
              <a:t> the target commitment for a Product Release </a:t>
            </a:r>
            <a:endParaRPr/>
          </a:p>
          <a:p>
            <a:pPr indent="-285750" lvl="1" marL="742950" marR="0" rtl="0" algn="l">
              <a:lnSpc>
                <a:spcPct val="8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normally spans multiple iterations </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342900" lvl="0" marL="342900" marR="0" rtl="0" algn="l">
              <a:lnSpc>
                <a:spcPct val="80000"/>
              </a:lnSpc>
              <a:spcBef>
                <a:spcPts val="440"/>
              </a:spcBef>
              <a:spcAft>
                <a:spcPts val="0"/>
              </a:spcAft>
              <a:buClr>
                <a:srgbClr val="000000"/>
              </a:buClr>
              <a:buSzPts val="2200"/>
              <a:buFont typeface="Arial"/>
              <a:buChar char="•"/>
            </a:pPr>
            <a:r>
              <a:rPr b="1" i="0" lang="en-US" sz="2200" u="none">
                <a:solidFill>
                  <a:srgbClr val="000000"/>
                </a:solidFill>
                <a:latin typeface="Arial"/>
                <a:ea typeface="Arial"/>
                <a:cs typeface="Arial"/>
                <a:sym typeface="Arial"/>
              </a:rPr>
              <a:t>Alternative Release burn down chart</a:t>
            </a:r>
            <a:r>
              <a:rPr b="0" i="0" lang="en-US" sz="2200" u="none">
                <a:solidFill>
                  <a:srgbClr val="000000"/>
                </a:solidFill>
                <a:latin typeface="Arial"/>
                <a:ea typeface="Arial"/>
                <a:cs typeface="Arial"/>
                <a:sym typeface="Arial"/>
              </a:rPr>
              <a:t>: basically does the same, but clearly shows scope changes to Release Content, by resetting the baseline.</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285750" lvl="1" marL="742950" marR="0" rtl="0" algn="l">
              <a:lnSpc>
                <a:spcPct val="8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should not be confused with an </a:t>
            </a:r>
            <a:r>
              <a:rPr b="0" i="0" lang="en-US" sz="2000" u="none" cap="none" strike="noStrike">
                <a:solidFill>
                  <a:schemeClr val="dk1"/>
                </a:solidFill>
                <a:latin typeface="Arial"/>
                <a:ea typeface="Arial"/>
                <a:cs typeface="Arial"/>
                <a:sym typeface="Arial"/>
              </a:rPr>
              <a:t>earned value chart</a:t>
            </a:r>
            <a:r>
              <a:rPr b="0" i="0" lang="en-US" sz="2000" u="none" cap="none" strike="noStrike">
                <a:solidFill>
                  <a:srgbClr val="000000"/>
                </a:solidFill>
                <a:latin typeface="Arial"/>
                <a:ea typeface="Arial"/>
                <a:cs typeface="Arial"/>
                <a:sym typeface="Arial"/>
              </a:rPr>
              <a:t>.</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Scrum Terminology </a:t>
            </a:r>
            <a:endParaRPr/>
          </a:p>
        </p:txBody>
      </p:sp>
      <p:sp>
        <p:nvSpPr>
          <p:cNvPr id="235" name="Google Shape;235;p38"/>
          <p:cNvSpPr txBox="1"/>
          <p:nvPr>
            <p:ph idx="1" type="body"/>
          </p:nvPr>
        </p:nvSpPr>
        <p:spPr>
          <a:xfrm>
            <a:off x="0" y="914400"/>
            <a:ext cx="9144000" cy="5486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Scrum Team</a:t>
            </a:r>
            <a:r>
              <a:rPr b="0" i="0" lang="en-US" sz="2800" u="none">
                <a:solidFill>
                  <a:schemeClr val="dk1"/>
                </a:solidFill>
                <a:latin typeface="Calibri"/>
                <a:ea typeface="Calibri"/>
                <a:cs typeface="Calibri"/>
                <a:sym typeface="Calibri"/>
              </a:rPr>
              <a:t>:  Have already discussed </a:t>
            </a:r>
            <a:endParaRPr/>
          </a:p>
          <a:p>
            <a:pPr indent="-342900" lvl="0" marL="342900" marR="0" rtl="0" algn="l">
              <a:lnSpc>
                <a:spcPct val="7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Product Owner</a:t>
            </a:r>
            <a:r>
              <a:rPr b="0" i="0" lang="en-US" sz="2800" u="none" cap="none" strike="noStrike">
                <a:solidFill>
                  <a:schemeClr val="dk1"/>
                </a:solidFill>
                <a:latin typeface="Calibri"/>
                <a:ea typeface="Calibri"/>
                <a:cs typeface="Calibri"/>
                <a:sym typeface="Calibri"/>
              </a:rPr>
              <a:t>:   </a:t>
            </a:r>
            <a:endParaRPr/>
          </a:p>
          <a:p>
            <a:pPr indent="-107950" lvl="1" marL="742950" marR="0" rtl="0" algn="l">
              <a:lnSpc>
                <a:spcPct val="7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Scrum Master</a:t>
            </a:r>
            <a:r>
              <a:rPr b="0" i="0" lang="en-US" sz="2800" u="none" cap="none" strike="noStrike">
                <a:solidFill>
                  <a:schemeClr val="dk1"/>
                </a:solidFill>
                <a:latin typeface="Calibri"/>
                <a:ea typeface="Calibri"/>
                <a:cs typeface="Calibri"/>
                <a:sym typeface="Calibri"/>
              </a:rPr>
              <a:t>:  </a:t>
            </a:r>
            <a:endParaRPr/>
          </a:p>
          <a:p>
            <a:pPr indent="-107950" lvl="1" marL="742950" marR="0" rtl="0" algn="l">
              <a:lnSpc>
                <a:spcPct val="7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Development Team</a:t>
            </a:r>
            <a:r>
              <a:rPr b="0" i="0" lang="en-US" sz="2800" u="none" cap="none" strike="noStrike">
                <a:solidFill>
                  <a:schemeClr val="dk1"/>
                </a:solidFill>
                <a:latin typeface="Calibri"/>
                <a:ea typeface="Calibri"/>
                <a:cs typeface="Calibri"/>
                <a:sym typeface="Calibri"/>
              </a:rPr>
              <a:t>:  </a:t>
            </a:r>
            <a:endParaRPr/>
          </a:p>
          <a:p>
            <a:pPr indent="-107950" lvl="1" marL="742950" marR="0" rtl="0" algn="l">
              <a:lnSpc>
                <a:spcPct val="7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Product Backlog </a:t>
            </a:r>
            <a:endParaRPr/>
          </a:p>
          <a:p>
            <a:pPr indent="-107950" lvl="1" marL="742950" marR="0" rtl="0" algn="l">
              <a:lnSpc>
                <a:spcPct val="7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Sprint Backlog </a:t>
            </a:r>
            <a:endParaRPr/>
          </a:p>
          <a:p>
            <a:pPr indent="-107950" lvl="1" marL="742950" marR="0" rtl="0" algn="l">
              <a:lnSpc>
                <a:spcPct val="7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Sprint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More Terminology Used in Scrum:</a:t>
            </a:r>
            <a:endParaRPr/>
          </a:p>
        </p:txBody>
      </p:sp>
      <p:sp>
        <p:nvSpPr>
          <p:cNvPr id="241" name="Google Shape;241;p39"/>
          <p:cNvSpPr txBox="1"/>
          <p:nvPr>
            <p:ph idx="1" type="body"/>
          </p:nvPr>
        </p:nvSpPr>
        <p:spPr>
          <a:xfrm>
            <a:off x="0" y="838200"/>
            <a:ext cx="89916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Sprint burn down chart</a:t>
            </a:r>
            <a:r>
              <a:rPr b="0" i="0" lang="en-US" sz="2800" u="none">
                <a:solidFill>
                  <a:schemeClr val="dk1"/>
                </a:solidFill>
                <a:latin typeface="Calibri"/>
                <a:ea typeface="Calibri"/>
                <a:cs typeface="Calibri"/>
                <a:sym typeface="Calibri"/>
              </a:rPr>
              <a:t>: Daily progress for a Sprint over the sprint’s length.</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rtl="0" algn="l">
              <a:lnSpc>
                <a:spcPct val="80000"/>
              </a:lnSpc>
              <a:spcBef>
                <a:spcPts val="64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a:t>
            </a:r>
            <a:r>
              <a:rPr b="1" i="0" lang="en-US" sz="3200" u="none">
                <a:solidFill>
                  <a:schemeClr val="dk1"/>
                </a:solidFill>
                <a:latin typeface="Calibri"/>
                <a:ea typeface="Calibri"/>
                <a:cs typeface="Calibri"/>
                <a:sym typeface="Calibri"/>
              </a:rPr>
              <a:t>User) Story</a:t>
            </a:r>
            <a:r>
              <a:rPr b="0" i="0" lang="en-US" sz="3200" u="none">
                <a:solidFill>
                  <a:schemeClr val="dk1"/>
                </a:solidFill>
                <a:latin typeface="Calibri"/>
                <a:ea typeface="Calibri"/>
                <a:cs typeface="Calibri"/>
                <a:sym typeface="Calibri"/>
              </a:rPr>
              <a:t>:  A feature added to the backlog is commonly referred to as a story; has a specific suggested structure.</a:t>
            </a:r>
            <a:endParaRPr/>
          </a:p>
          <a:p>
            <a:pPr indent="-82550" lvl="1" marL="74295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8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Done so development team can identify user, action and required result in a request;  simple way of writing requests anyone can understand. </a:t>
            </a:r>
            <a:endParaRPr/>
          </a:p>
          <a:p>
            <a:pPr indent="-139700" lvl="0" marL="34290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Example</a:t>
            </a:r>
            <a:r>
              <a:rPr b="0" i="0" lang="en-US" sz="3200" u="none">
                <a:solidFill>
                  <a:schemeClr val="dk1"/>
                </a:solidFill>
                <a:latin typeface="Calibri"/>
                <a:ea typeface="Calibri"/>
                <a:cs typeface="Calibri"/>
                <a:sym typeface="Calibri"/>
              </a:rPr>
              <a:t>: As a wiki user I want a tools menu on the edit screen so that I can easily apply font formatting.</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More Terminology Used in Scrum:</a:t>
            </a:r>
            <a:endParaRPr/>
          </a:p>
        </p:txBody>
      </p:sp>
      <p:sp>
        <p:nvSpPr>
          <p:cNvPr id="247" name="Google Shape;247;p40"/>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A </a:t>
            </a:r>
            <a:r>
              <a:rPr b="1" i="0" lang="en-US" sz="2800" u="none">
                <a:solidFill>
                  <a:srgbClr val="000000"/>
                </a:solidFill>
                <a:latin typeface="Arial"/>
                <a:ea typeface="Arial"/>
                <a:cs typeface="Arial"/>
                <a:sym typeface="Arial"/>
              </a:rPr>
              <a:t>story</a:t>
            </a:r>
            <a:r>
              <a:rPr b="0" i="0" lang="en-US" sz="2800" u="none">
                <a:solidFill>
                  <a:srgbClr val="000000"/>
                </a:solidFill>
                <a:latin typeface="Arial"/>
                <a:ea typeface="Arial"/>
                <a:cs typeface="Arial"/>
                <a:sym typeface="Arial"/>
              </a:rPr>
              <a:t> is an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independent,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negotiable,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valuable,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estimatable,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small,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testable requirement</a:t>
            </a:r>
            <a:r>
              <a:rPr b="0" i="0" lang="en-US" sz="2400" u="none">
                <a:solidFill>
                  <a:srgbClr val="000000"/>
                </a:solidFill>
                <a:latin typeface="Arial"/>
                <a:ea typeface="Arial"/>
                <a:cs typeface="Arial"/>
                <a:sym typeface="Arial"/>
              </a:rPr>
              <a:t>  </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rtl="0" algn="l">
              <a:lnSpc>
                <a:spcPct val="8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Despite being </a:t>
            </a:r>
            <a:r>
              <a:rPr b="1" i="0" lang="en-US" sz="2800" u="none">
                <a:solidFill>
                  <a:srgbClr val="000000"/>
                </a:solidFill>
                <a:latin typeface="Arial"/>
                <a:ea typeface="Arial"/>
                <a:cs typeface="Arial"/>
                <a:sym typeface="Arial"/>
              </a:rPr>
              <a:t>independent</a:t>
            </a:r>
            <a:r>
              <a:rPr b="0" i="0" lang="en-US" sz="2800" u="none">
                <a:solidFill>
                  <a:srgbClr val="000000"/>
                </a:solidFill>
                <a:latin typeface="Arial"/>
                <a:ea typeface="Arial"/>
                <a:cs typeface="Arial"/>
                <a:sym typeface="Arial"/>
              </a:rPr>
              <a:t>, stories have no direct dependencies with other requirements.</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rtl="0" algn="l">
              <a:lnSpc>
                <a:spcPct val="8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Stories may be clustered into epics (a group of related stories) when represented on a product roadmap or further down in the backlog.</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More Terminology Used in Scrum:</a:t>
            </a:r>
            <a:endParaRPr/>
          </a:p>
        </p:txBody>
      </p:sp>
      <p:sp>
        <p:nvSpPr>
          <p:cNvPr id="253" name="Google Shape;253;p41"/>
          <p:cNvSpPr txBox="1"/>
          <p:nvPr>
            <p:ph idx="1" type="body"/>
          </p:nvPr>
        </p:nvSpPr>
        <p:spPr>
          <a:xfrm>
            <a:off x="228600" y="1600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Tasks</a:t>
            </a:r>
            <a:r>
              <a:rPr b="0" i="0" lang="en-US" sz="2800" u="none">
                <a:solidFill>
                  <a:schemeClr val="dk1"/>
                </a:solidFill>
                <a:latin typeface="Calibri"/>
                <a:ea typeface="Calibri"/>
                <a:cs typeface="Calibri"/>
                <a:sym typeface="Calibri"/>
              </a:rPr>
              <a:t>:  Added to story at beginning of a sprint and broken down into hours.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task should not exceed 12 hours, but it's common for teams to insist that a task take no more than a day to finish.</a:t>
            </a:r>
            <a:endParaRPr/>
          </a:p>
          <a:p>
            <a:pPr indent="-165100" lvl="0" marL="342900" marR="0" rtl="0" algn="l">
              <a:lnSpc>
                <a:spcPct val="80000"/>
              </a:lnSpc>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Definition</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of Done </a:t>
            </a:r>
            <a:r>
              <a:rPr b="0" i="0" lang="en-US" sz="2800" u="none">
                <a:solidFill>
                  <a:schemeClr val="dk1"/>
                </a:solidFill>
                <a:latin typeface="Calibri"/>
                <a:ea typeface="Calibri"/>
                <a:cs typeface="Calibri"/>
                <a:sym typeface="Calibri"/>
              </a:rPr>
              <a:t>(DoD):  The </a:t>
            </a:r>
            <a:r>
              <a:rPr b="0" i="0" lang="en-US" sz="2800" u="none">
                <a:solidFill>
                  <a:srgbClr val="0B0080"/>
                </a:solidFill>
                <a:latin typeface="Calibri"/>
                <a:ea typeface="Calibri"/>
                <a:cs typeface="Calibri"/>
                <a:sym typeface="Calibri"/>
              </a:rPr>
              <a:t>exit-criteria</a:t>
            </a:r>
            <a:r>
              <a:rPr b="0" i="0" lang="en-US" sz="2800" u="none">
                <a:solidFill>
                  <a:schemeClr val="dk1"/>
                </a:solidFill>
                <a:latin typeface="Calibri"/>
                <a:ea typeface="Calibri"/>
                <a:cs typeface="Calibri"/>
                <a:sym typeface="Calibri"/>
              </a:rPr>
              <a:t> used to determine whether a product backlog item is complete. </a:t>
            </a:r>
            <a:endParaRPr/>
          </a:p>
          <a:p>
            <a:pPr indent="-165100" lvl="0" marL="342900" marR="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many cases the DoD requires that all </a:t>
            </a:r>
            <a:r>
              <a:rPr b="0" i="0" lang="en-US" sz="2800" u="none">
                <a:solidFill>
                  <a:srgbClr val="0B0080"/>
                </a:solidFill>
                <a:latin typeface="Calibri"/>
                <a:ea typeface="Calibri"/>
                <a:cs typeface="Calibri"/>
                <a:sym typeface="Calibri"/>
              </a:rPr>
              <a:t>regression tests </a:t>
            </a:r>
            <a:r>
              <a:rPr b="0" i="0" lang="en-US" sz="2800" u="none">
                <a:solidFill>
                  <a:schemeClr val="dk1"/>
                </a:solidFill>
                <a:latin typeface="Calibri"/>
                <a:ea typeface="Calibri"/>
                <a:cs typeface="Calibri"/>
                <a:sym typeface="Calibri"/>
              </a:rPr>
              <a:t>should be successful.</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Project Management Emphasis based on a Standard 30-day Sprint</a:t>
            </a:r>
            <a:endParaRPr/>
          </a:p>
        </p:txBody>
      </p:sp>
      <p:sp>
        <p:nvSpPr>
          <p:cNvPr id="97" name="Google Shape;97;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Scrum:</a:t>
            </a:r>
            <a:r>
              <a:rPr b="0" i="0" lang="en-US" sz="2800" u="none">
                <a:solidFill>
                  <a:schemeClr val="dk1"/>
                </a:solidFill>
                <a:latin typeface="Calibri"/>
                <a:ea typeface="Calibri"/>
                <a:cs typeface="Calibri"/>
                <a:sym typeface="Calibri"/>
              </a:rPr>
              <a:t> a definite project management emphasis.</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7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Scrum Master</a:t>
            </a:r>
            <a:r>
              <a:rPr b="0" i="0" lang="en-US" sz="2800" u="none">
                <a:solidFill>
                  <a:schemeClr val="dk1"/>
                </a:solidFill>
                <a:latin typeface="Calibri"/>
                <a:ea typeface="Calibri"/>
                <a:cs typeface="Calibri"/>
                <a:sym typeface="Calibri"/>
              </a:rPr>
              <a:t>:  A </a:t>
            </a:r>
            <a:r>
              <a:rPr b="1" i="0" lang="en-US" sz="2800" u="none">
                <a:solidFill>
                  <a:schemeClr val="dk1"/>
                </a:solidFill>
                <a:latin typeface="Calibri"/>
                <a:ea typeface="Calibri"/>
                <a:cs typeface="Calibri"/>
                <a:sym typeface="Calibri"/>
              </a:rPr>
              <a:t>Scrum project</a:t>
            </a:r>
            <a:r>
              <a:rPr b="0" i="0" lang="en-US" sz="2800" u="none">
                <a:solidFill>
                  <a:schemeClr val="dk1"/>
                </a:solidFill>
                <a:latin typeface="Calibri"/>
                <a:ea typeface="Calibri"/>
                <a:cs typeface="Calibri"/>
                <a:sym typeface="Calibri"/>
              </a:rPr>
              <a:t> Is managed by a Scrum Master, who can be considered as much a </a:t>
            </a:r>
            <a:r>
              <a:rPr b="0" i="0" lang="en-US" sz="2800" u="sng">
                <a:solidFill>
                  <a:schemeClr val="dk1"/>
                </a:solidFill>
                <a:latin typeface="Calibri"/>
                <a:ea typeface="Calibri"/>
                <a:cs typeface="Calibri"/>
                <a:sym typeface="Calibri"/>
              </a:rPr>
              <a:t>consultant or coach as a manager</a:t>
            </a:r>
            <a:r>
              <a:rPr b="0" i="0" lang="en-US" sz="2800" u="none">
                <a:solidFill>
                  <a:schemeClr val="dk1"/>
                </a:solidFill>
                <a:latin typeface="Calibri"/>
                <a:ea typeface="Calibri"/>
                <a:cs typeface="Calibri"/>
                <a:sym typeface="Calibri"/>
              </a:rPr>
              <a:t>.</a:t>
            </a:r>
            <a:endParaRPr/>
          </a:p>
          <a:p>
            <a:pPr indent="-165100" lvl="0" marL="342900" marR="0" rtl="0" algn="l">
              <a:lnSpc>
                <a:spcPct val="70000"/>
              </a:lnSpc>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342900" lvl="0" marL="342900" marR="0" rtl="0" algn="l">
              <a:lnSpc>
                <a:spcPct val="7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Sprint</a:t>
            </a:r>
            <a:r>
              <a:rPr b="0" i="0" lang="en-US" sz="2800" u="none">
                <a:solidFill>
                  <a:schemeClr val="dk1"/>
                </a:solidFill>
                <a:latin typeface="Calibri"/>
                <a:ea typeface="Calibri"/>
                <a:cs typeface="Calibri"/>
                <a:sym typeface="Calibri"/>
              </a:rPr>
              <a:t>.  Scrum has a fundamental 30-day development cycle called a </a:t>
            </a:r>
            <a:r>
              <a:rPr b="1" i="0" lang="en-US" sz="2800" u="none">
                <a:solidFill>
                  <a:schemeClr val="dk1"/>
                </a:solidFill>
                <a:latin typeface="Calibri"/>
                <a:ea typeface="Calibri"/>
                <a:cs typeface="Calibri"/>
                <a:sym typeface="Calibri"/>
              </a:rPr>
              <a:t>Sprint</a:t>
            </a:r>
            <a:r>
              <a:rPr b="0" i="0" lang="en-US" sz="2800" u="none">
                <a:solidFill>
                  <a:schemeClr val="dk1"/>
                </a:solidFill>
                <a:latin typeface="Calibri"/>
                <a:ea typeface="Calibri"/>
                <a:cs typeface="Calibri"/>
                <a:sym typeface="Calibri"/>
              </a:rPr>
              <a:t>, preceded by </a:t>
            </a:r>
            <a:endParaRPr/>
          </a:p>
          <a:p>
            <a:pPr indent="-285750" lvl="1" marL="742950" marR="0" rtl="0" algn="l">
              <a:lnSpc>
                <a:spcPct val="7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pre-Sprint</a:t>
            </a:r>
            <a:r>
              <a:rPr b="0" i="0" lang="en-US" sz="2400" u="none" cap="none" strike="noStrike">
                <a:solidFill>
                  <a:schemeClr val="dk1"/>
                </a:solidFill>
                <a:latin typeface="Calibri"/>
                <a:ea typeface="Calibri"/>
                <a:cs typeface="Calibri"/>
                <a:sym typeface="Calibri"/>
              </a:rPr>
              <a:t> activities and </a:t>
            </a:r>
            <a:r>
              <a:rPr b="1" i="0" lang="en-US" sz="2400" u="none" cap="none" strike="noStrike">
                <a:solidFill>
                  <a:schemeClr val="dk1"/>
                </a:solidFill>
                <a:latin typeface="Calibri"/>
                <a:ea typeface="Calibri"/>
                <a:cs typeface="Calibri"/>
                <a:sym typeface="Calibri"/>
              </a:rPr>
              <a:t>post-Sprint</a:t>
            </a:r>
            <a:r>
              <a:rPr b="0" i="0" lang="en-US" sz="2400" u="none" cap="none" strike="noStrike">
                <a:solidFill>
                  <a:schemeClr val="dk1"/>
                </a:solidFill>
                <a:latin typeface="Calibri"/>
                <a:ea typeface="Calibri"/>
                <a:cs typeface="Calibri"/>
                <a:sym typeface="Calibri"/>
              </a:rPr>
              <a:t> activities.</a:t>
            </a:r>
            <a:endParaRPr/>
          </a:p>
          <a:p>
            <a:pPr indent="-285750" lvl="1" marL="742950" marR="0" rtl="0" algn="l">
              <a:lnSpc>
                <a:spcPct val="7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7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Daily Scrum</a:t>
            </a:r>
            <a:r>
              <a:rPr b="0" i="0" lang="en-US" sz="2800" u="none">
                <a:solidFill>
                  <a:schemeClr val="dk1"/>
                </a:solidFill>
                <a:latin typeface="Calibri"/>
                <a:ea typeface="Calibri"/>
                <a:cs typeface="Calibri"/>
                <a:sym typeface="Calibri"/>
              </a:rPr>
              <a:t>:  A short (less than 30 minutes) daily Scrum Meeting allows the team to monitor status and communicate problems.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 More Terminology Used in Scrum:</a:t>
            </a:r>
            <a:endParaRPr/>
          </a:p>
        </p:txBody>
      </p:sp>
      <p:sp>
        <p:nvSpPr>
          <p:cNvPr id="259" name="Google Shape;259;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Velocity</a:t>
            </a:r>
            <a:r>
              <a:rPr b="0" i="0" lang="en-US" sz="2800" u="none">
                <a:solidFill>
                  <a:schemeClr val="dk1"/>
                </a:solidFill>
                <a:latin typeface="Calibri"/>
                <a:ea typeface="Calibri"/>
                <a:cs typeface="Calibri"/>
                <a:sym typeface="Calibri"/>
              </a:rPr>
              <a:t>:  The total effort a team is capable of in a sprint. The number is derived by adding all the    </a:t>
            </a:r>
            <a:r>
              <a:rPr b="1" i="0" lang="en-US" sz="2800" u="none">
                <a:solidFill>
                  <a:schemeClr val="dk1"/>
                </a:solidFill>
                <a:latin typeface="Calibri"/>
                <a:ea typeface="Calibri"/>
                <a:cs typeface="Calibri"/>
                <a:sym typeface="Calibri"/>
              </a:rPr>
              <a:t>story points</a:t>
            </a:r>
            <a:r>
              <a:rPr b="0" i="0" lang="en-US" sz="2800" u="none">
                <a:solidFill>
                  <a:schemeClr val="dk1"/>
                </a:solidFill>
                <a:latin typeface="Calibri"/>
                <a:ea typeface="Calibri"/>
                <a:cs typeface="Calibri"/>
                <a:sym typeface="Calibri"/>
              </a:rPr>
              <a:t> from the last sprint's stories/features. </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is a </a:t>
            </a:r>
            <a:r>
              <a:rPr b="1" i="0" lang="en-US" sz="2800" u="none">
                <a:solidFill>
                  <a:schemeClr val="dk1"/>
                </a:solidFill>
                <a:latin typeface="Calibri"/>
                <a:ea typeface="Calibri"/>
                <a:cs typeface="Calibri"/>
                <a:sym typeface="Calibri"/>
              </a:rPr>
              <a:t>guideline</a:t>
            </a:r>
            <a:r>
              <a:rPr b="0" i="0" lang="en-US" sz="2800" u="none">
                <a:solidFill>
                  <a:schemeClr val="dk1"/>
                </a:solidFill>
                <a:latin typeface="Calibri"/>
                <a:ea typeface="Calibri"/>
                <a:cs typeface="Calibri"/>
                <a:sym typeface="Calibri"/>
              </a:rPr>
              <a:t> for the team and assists them in understanding </a:t>
            </a:r>
            <a:r>
              <a:rPr b="1" i="0" lang="en-US" sz="2800" u="none">
                <a:solidFill>
                  <a:schemeClr val="dk1"/>
                </a:solidFill>
                <a:latin typeface="Calibri"/>
                <a:ea typeface="Calibri"/>
                <a:cs typeface="Calibri"/>
                <a:sym typeface="Calibri"/>
              </a:rPr>
              <a:t>how many stories </a:t>
            </a:r>
            <a:r>
              <a:rPr b="0" i="0" lang="en-US" sz="2800" u="none">
                <a:solidFill>
                  <a:schemeClr val="dk1"/>
                </a:solidFill>
                <a:latin typeface="Calibri"/>
                <a:ea typeface="Calibri"/>
                <a:cs typeface="Calibri"/>
                <a:sym typeface="Calibri"/>
              </a:rPr>
              <a:t>they can do in a sprint.</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rtl="0" algn="l">
              <a:lnSpc>
                <a:spcPct val="8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Impediment</a:t>
            </a:r>
            <a:r>
              <a:rPr b="0" i="0" lang="en-US" sz="2800" u="none">
                <a:solidFill>
                  <a:schemeClr val="dk1"/>
                </a:solidFill>
                <a:latin typeface="Calibri"/>
                <a:ea typeface="Calibri"/>
                <a:cs typeface="Calibri"/>
                <a:sym typeface="Calibri"/>
              </a:rPr>
              <a:t>:  Anything that prevents a team member from performing work as efficiently as possible.</a:t>
            </a:r>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3"/>
          <p:cNvPicPr preferRelativeResize="0"/>
          <p:nvPr/>
        </p:nvPicPr>
        <p:blipFill rotWithShape="1">
          <a:blip r:embed="rId3">
            <a:alphaModFix/>
          </a:blip>
          <a:srcRect b="0" l="0" r="0" t="0"/>
          <a:stretch/>
        </p:blipFill>
        <p:spPr>
          <a:xfrm>
            <a:off x="152400" y="381000"/>
            <a:ext cx="8991600" cy="624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Product Backlog for Planning</a:t>
            </a:r>
            <a:endParaRPr/>
          </a:p>
        </p:txBody>
      </p:sp>
      <p:sp>
        <p:nvSpPr>
          <p:cNvPr id="103" name="Google Shape;103;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Arial"/>
              <a:buChar char="•"/>
            </a:pPr>
            <a:r>
              <a:rPr b="1" i="0" lang="en-US" sz="3000" u="none">
                <a:solidFill>
                  <a:schemeClr val="dk1"/>
                </a:solidFill>
                <a:latin typeface="Calibri"/>
                <a:ea typeface="Calibri"/>
                <a:cs typeface="Calibri"/>
                <a:sym typeface="Calibri"/>
              </a:rPr>
              <a:t>Project planning</a:t>
            </a:r>
            <a:r>
              <a:rPr b="0" i="0" lang="en-US" sz="3000" u="none">
                <a:solidFill>
                  <a:schemeClr val="dk1"/>
                </a:solidFill>
                <a:latin typeface="Calibri"/>
                <a:ea typeface="Calibri"/>
                <a:cs typeface="Calibri"/>
                <a:sym typeface="Calibri"/>
              </a:rPr>
              <a:t> is based on a </a:t>
            </a:r>
            <a:r>
              <a:rPr b="1" i="0" lang="en-US" sz="3000" u="none">
                <a:solidFill>
                  <a:schemeClr val="dk1"/>
                </a:solidFill>
                <a:latin typeface="Calibri"/>
                <a:ea typeface="Calibri"/>
                <a:cs typeface="Calibri"/>
                <a:sym typeface="Calibri"/>
              </a:rPr>
              <a:t>Product Backlog</a:t>
            </a:r>
            <a:r>
              <a:rPr b="0" i="0" lang="en-US" sz="3000" u="none">
                <a:solidFill>
                  <a:schemeClr val="dk1"/>
                </a:solidFill>
                <a:latin typeface="Calibri"/>
                <a:ea typeface="Calibri"/>
                <a:cs typeface="Calibri"/>
                <a:sym typeface="Calibri"/>
              </a:rPr>
              <a:t>, which contains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functions and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technology enhancements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envisioned for the project.</a:t>
            </a:r>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Two meetings are held –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one to decide the </a:t>
            </a:r>
            <a:r>
              <a:rPr b="1" i="0" lang="en-US" sz="2600" u="none" cap="none" strike="noStrike">
                <a:solidFill>
                  <a:schemeClr val="dk1"/>
                </a:solidFill>
                <a:latin typeface="Calibri"/>
                <a:ea typeface="Calibri"/>
                <a:cs typeface="Calibri"/>
                <a:sym typeface="Calibri"/>
              </a:rPr>
              <a:t>features</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for the next Sprint</a:t>
            </a:r>
            <a:r>
              <a:rPr b="0" i="0" lang="en-US" sz="2600" u="none" cap="none" strike="noStrike">
                <a:solidFill>
                  <a:schemeClr val="dk1"/>
                </a:solidFill>
                <a:latin typeface="Calibri"/>
                <a:ea typeface="Calibri"/>
                <a:cs typeface="Calibri"/>
                <a:sym typeface="Calibri"/>
              </a:rPr>
              <a:t> and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other to </a:t>
            </a:r>
            <a:r>
              <a:rPr b="1" i="0" lang="en-US" sz="2600" u="none" cap="none" strike="noStrike">
                <a:solidFill>
                  <a:schemeClr val="dk1"/>
                </a:solidFill>
                <a:latin typeface="Calibri"/>
                <a:ea typeface="Calibri"/>
                <a:cs typeface="Calibri"/>
                <a:sym typeface="Calibri"/>
              </a:rPr>
              <a:t>plan out the work</a:t>
            </a:r>
            <a:r>
              <a:rPr b="0" i="0" lang="en-US" sz="26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Scrum and Scalability</a:t>
            </a:r>
            <a:endParaRPr/>
          </a:p>
        </p:txBody>
      </p:sp>
      <p:sp>
        <p:nvSpPr>
          <p:cNvPr id="109" name="Google Shape;109;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Scrum: one of the </a:t>
            </a:r>
            <a:r>
              <a:rPr b="1" i="0" lang="en-US" sz="3000" u="none">
                <a:solidFill>
                  <a:schemeClr val="dk1"/>
                </a:solidFill>
                <a:latin typeface="Calibri"/>
                <a:ea typeface="Calibri"/>
                <a:cs typeface="Calibri"/>
                <a:sym typeface="Calibri"/>
              </a:rPr>
              <a:t>few agile methods</a:t>
            </a:r>
            <a:r>
              <a:rPr b="0" i="0" lang="en-US" sz="3000" u="none">
                <a:solidFill>
                  <a:schemeClr val="dk1"/>
                </a:solidFill>
                <a:latin typeface="Calibri"/>
                <a:ea typeface="Calibri"/>
                <a:cs typeface="Calibri"/>
                <a:sym typeface="Calibri"/>
              </a:rPr>
              <a:t> used to </a:t>
            </a:r>
            <a:r>
              <a:rPr b="1" i="0" lang="en-US" sz="3300" u="none">
                <a:solidFill>
                  <a:schemeClr val="dk1"/>
                </a:solidFill>
                <a:latin typeface="Calibri"/>
                <a:ea typeface="Calibri"/>
                <a:cs typeface="Calibri"/>
                <a:sym typeface="Calibri"/>
              </a:rPr>
              <a:t>scale up</a:t>
            </a:r>
            <a:r>
              <a:rPr b="0" i="0" lang="en-US" sz="3000" u="none">
                <a:solidFill>
                  <a:schemeClr val="dk1"/>
                </a:solidFill>
                <a:latin typeface="Calibri"/>
                <a:ea typeface="Calibri"/>
                <a:cs typeface="Calibri"/>
                <a:sym typeface="Calibri"/>
              </a:rPr>
              <a:t> for larger projects.</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How done?</a:t>
            </a:r>
            <a:endParaRPr/>
          </a:p>
          <a:p>
            <a:pPr indent="-285750" lvl="1" marL="742950" marR="0" rtl="0" algn="l">
              <a:lnSpc>
                <a:spcPct val="8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Accomplished the </a:t>
            </a:r>
            <a:r>
              <a:rPr b="0" i="0" lang="en-US" sz="3000" u="sng" cap="none" strike="noStrike">
                <a:solidFill>
                  <a:schemeClr val="dk1"/>
                </a:solidFill>
                <a:latin typeface="Calibri"/>
                <a:ea typeface="Calibri"/>
                <a:cs typeface="Calibri"/>
                <a:sym typeface="Calibri"/>
              </a:rPr>
              <a:t>same way</a:t>
            </a:r>
            <a:r>
              <a:rPr b="0" i="0" lang="en-US" sz="3000" u="none" cap="none" strike="noStrike">
                <a:solidFill>
                  <a:schemeClr val="dk1"/>
                </a:solidFill>
                <a:latin typeface="Calibri"/>
                <a:ea typeface="Calibri"/>
                <a:cs typeface="Calibri"/>
                <a:sym typeface="Calibri"/>
              </a:rPr>
              <a:t> as organizations handle integrated product teams.</a:t>
            </a:r>
            <a:endParaRPr/>
          </a:p>
          <a:p>
            <a:pPr indent="-285750" lvl="1" marL="742950" marR="0" rtl="0" algn="l">
              <a:lnSpc>
                <a:spcPct val="80000"/>
              </a:lnSpc>
              <a:spcBef>
                <a:spcPts val="600"/>
              </a:spcBef>
              <a:spcAft>
                <a:spcPts val="0"/>
              </a:spcAft>
              <a:buClr>
                <a:schemeClr val="dk1"/>
              </a:buClr>
              <a:buSzPts val="3000"/>
              <a:buFont typeface="Arial"/>
              <a:buChar char="–"/>
            </a:pPr>
            <a:r>
              <a:rPr b="0" i="0" lang="en-US" sz="3000" u="sng" cap="none" strike="noStrike">
                <a:solidFill>
                  <a:schemeClr val="dk1"/>
                </a:solidFill>
                <a:latin typeface="Calibri"/>
                <a:ea typeface="Calibri"/>
                <a:cs typeface="Calibri"/>
                <a:sym typeface="Calibri"/>
              </a:rPr>
              <a:t>Individual Scrum team coaches</a:t>
            </a:r>
            <a:r>
              <a:rPr b="0" i="0" lang="en-US" sz="3000" u="none" cap="none" strike="noStrike">
                <a:solidFill>
                  <a:schemeClr val="dk1"/>
                </a:solidFill>
                <a:latin typeface="Calibri"/>
                <a:ea typeface="Calibri"/>
                <a:cs typeface="Calibri"/>
                <a:sym typeface="Calibri"/>
              </a:rPr>
              <a:t> - part of a </a:t>
            </a:r>
            <a:r>
              <a:rPr b="0" i="0" lang="en-US" sz="3000" u="sng" cap="none" strike="noStrike">
                <a:solidFill>
                  <a:schemeClr val="dk1"/>
                </a:solidFill>
                <a:latin typeface="Calibri"/>
                <a:ea typeface="Calibri"/>
                <a:cs typeface="Calibri"/>
                <a:sym typeface="Calibri"/>
              </a:rPr>
              <a:t>higher</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echelon</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team</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of</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coaches</a:t>
            </a:r>
            <a:r>
              <a:rPr b="0" i="0" lang="en-US" sz="3000" u="none" cap="none" strike="noStrike">
                <a:solidFill>
                  <a:schemeClr val="dk1"/>
                </a:solidFill>
                <a:latin typeface="Calibri"/>
                <a:ea typeface="Calibri"/>
                <a:cs typeface="Calibri"/>
                <a:sym typeface="Calibri"/>
              </a:rPr>
              <a:t> spanning several products.</a:t>
            </a:r>
            <a:endParaRPr/>
          </a:p>
          <a:p>
            <a:pPr indent="-285750" lvl="1" marL="742950" marR="0" rtl="0" algn="l">
              <a:lnSpc>
                <a:spcPct val="8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This provides for communications to avoid conflicting development issues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Scrum - Queues</a:t>
            </a:r>
            <a:endParaRPr/>
          </a:p>
        </p:txBody>
      </p:sp>
      <p:sp>
        <p:nvSpPr>
          <p:cNvPr id="115" name="Google Shape;115;p18"/>
          <p:cNvSpPr txBox="1"/>
          <p:nvPr>
            <p:ph idx="1" type="body"/>
          </p:nvPr>
        </p:nvSpPr>
        <p:spPr>
          <a:xfrm>
            <a:off x="0" y="838200"/>
            <a:ext cx="9144000" cy="5486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Product Backlog 🡺 Sprint Backlog 🡺 Sprint 🡺 Working increment of the Software</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Scrum</a:t>
            </a:r>
            <a:r>
              <a:rPr b="0" i="0" lang="en-US" sz="3200" u="none">
                <a:solidFill>
                  <a:schemeClr val="dk1"/>
                </a:solidFill>
                <a:latin typeface="Calibri"/>
                <a:ea typeface="Calibri"/>
                <a:cs typeface="Calibri"/>
                <a:sym typeface="Calibri"/>
              </a:rPr>
              <a:t> uses </a:t>
            </a:r>
            <a:r>
              <a:rPr b="1" i="0" lang="en-US" sz="3200" u="none">
                <a:solidFill>
                  <a:schemeClr val="dk1"/>
                </a:solidFill>
                <a:latin typeface="Calibri"/>
                <a:ea typeface="Calibri"/>
                <a:cs typeface="Calibri"/>
                <a:sym typeface="Calibri"/>
              </a:rPr>
              <a:t>lightweight queue-based management</a:t>
            </a:r>
            <a:r>
              <a:rPr b="0" i="0" lang="en-US" sz="3200" u="none">
                <a:solidFill>
                  <a:schemeClr val="dk1"/>
                </a:solidFill>
                <a:latin typeface="Calibri"/>
                <a:ea typeface="Calibri"/>
                <a:cs typeface="Calibri"/>
                <a:sym typeface="Calibri"/>
              </a:rPr>
              <a:t> and work-breakdown mechanisms.</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Product Backlog queue</a:t>
            </a:r>
            <a:r>
              <a:rPr b="0" i="0" lang="en-US" sz="3200" u="none">
                <a:solidFill>
                  <a:schemeClr val="dk1"/>
                </a:solidFill>
                <a:latin typeface="Calibri"/>
                <a:ea typeface="Calibri"/>
                <a:cs typeface="Calibri"/>
                <a:sym typeface="Calibri"/>
              </a:rPr>
              <a:t>:  a low-tech customer-managed queue of demand requests for products.</a:t>
            </a:r>
            <a:endParaRPr/>
          </a:p>
          <a:p>
            <a:pPr indent="-342900" lvl="0" marL="342900" marR="0" rtl="0" algn="l">
              <a:lnSpc>
                <a:spcPct val="7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t>
            </a:r>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Sprint</a:t>
            </a:r>
            <a:r>
              <a:rPr b="0" i="0" lang="en-US" sz="3200" u="none">
                <a:solidFill>
                  <a:schemeClr val="dk1"/>
                </a:solidFill>
                <a:latin typeface="Calibri"/>
                <a:ea typeface="Calibri"/>
                <a:cs typeface="Calibri"/>
                <a:sym typeface="Calibri"/>
              </a:rPr>
              <a:t>:  At launch time, a Sprint (30-day time-boxed iteration) does </a:t>
            </a:r>
            <a:r>
              <a:rPr b="1" i="0" lang="en-US" sz="3200" u="none">
                <a:solidFill>
                  <a:schemeClr val="dk1"/>
                </a:solidFill>
                <a:latin typeface="Calibri"/>
                <a:ea typeface="Calibri"/>
                <a:cs typeface="Calibri"/>
                <a:sym typeface="Calibri"/>
              </a:rPr>
              <a:t>just-in-time planning</a:t>
            </a:r>
            <a:r>
              <a:rPr b="0" i="0" lang="en-US" sz="3200" u="none">
                <a:solidFill>
                  <a:schemeClr val="dk1"/>
                </a:solidFill>
                <a:latin typeface="Calibri"/>
                <a:ea typeface="Calibri"/>
                <a:cs typeface="Calibri"/>
                <a:sym typeface="Calibri"/>
              </a:rPr>
              <a:t> </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Sprint</a:t>
            </a:r>
            <a:r>
              <a:rPr b="0" i="0" lang="en-US" sz="3200" u="none">
                <a:solidFill>
                  <a:schemeClr val="dk1"/>
                </a:solidFill>
                <a:latin typeface="Calibri"/>
                <a:ea typeface="Calibri"/>
                <a:cs typeface="Calibri"/>
                <a:sym typeface="Calibri"/>
              </a:rPr>
              <a:t> </a:t>
            </a:r>
            <a:r>
              <a:rPr b="1" i="0" lang="en-US" sz="3200" u="none">
                <a:solidFill>
                  <a:schemeClr val="dk1"/>
                </a:solidFill>
                <a:latin typeface="Calibri"/>
                <a:ea typeface="Calibri"/>
                <a:cs typeface="Calibri"/>
                <a:sym typeface="Calibri"/>
              </a:rPr>
              <a:t>Backlog</a:t>
            </a:r>
            <a:r>
              <a:rPr b="0" i="0" lang="en-US" sz="3200" u="none">
                <a:solidFill>
                  <a:schemeClr val="dk1"/>
                </a:solidFill>
                <a:latin typeface="Calibri"/>
                <a:ea typeface="Calibri"/>
                <a:cs typeface="Calibri"/>
                <a:sym typeface="Calibri"/>
              </a:rPr>
              <a:t>: queue for Sprint work-mgmt</a:t>
            </a:r>
            <a:r>
              <a:rPr b="1" i="0" lang="en-US" sz="3200" u="none">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4294967295"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Scrum - Management</a:t>
            </a:r>
            <a:endParaRPr/>
          </a:p>
        </p:txBody>
      </p:sp>
      <p:sp>
        <p:nvSpPr>
          <p:cNvPr id="121" name="Google Shape;121;p19"/>
          <p:cNvSpPr txBox="1"/>
          <p:nvPr>
            <p:ph idx="4294967295" type="body"/>
          </p:nvPr>
        </p:nvSpPr>
        <p:spPr>
          <a:xfrm>
            <a:off x="457200" y="685800"/>
            <a:ext cx="8458200" cy="5791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3200"/>
              <a:buFont typeface="Arial"/>
              <a:buNone/>
            </a:pPr>
            <a:r>
              <a:rPr b="0" i="1" lang="en-US" sz="3200" u="none">
                <a:solidFill>
                  <a:schemeClr val="dk1"/>
                </a:solidFill>
                <a:latin typeface="Calibri"/>
                <a:ea typeface="Calibri"/>
                <a:cs typeface="Calibri"/>
                <a:sym typeface="Calibri"/>
              </a:rPr>
              <a:t> </a:t>
            </a:r>
            <a:endParaRPr/>
          </a:p>
          <a:p>
            <a:pPr indent="-342900" lvl="0" marL="342900" marR="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Daily Scrum:  </a:t>
            </a:r>
            <a:r>
              <a:rPr b="0" i="0" lang="en-US" sz="3200" u="none">
                <a:solidFill>
                  <a:schemeClr val="dk1"/>
                </a:solidFill>
                <a:latin typeface="Calibri"/>
                <a:ea typeface="Calibri"/>
                <a:cs typeface="Calibri"/>
                <a:sym typeface="Calibri"/>
              </a:rPr>
              <a:t>Very</a:t>
            </a:r>
            <a:r>
              <a:rPr b="1" i="0" lang="en-US" sz="32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notable and very visible</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Is a </a:t>
            </a:r>
            <a:r>
              <a:rPr b="1" i="0" lang="en-US" sz="3200" u="none">
                <a:solidFill>
                  <a:schemeClr val="dk1"/>
                </a:solidFill>
                <a:latin typeface="Calibri"/>
                <a:ea typeface="Calibri"/>
                <a:cs typeface="Calibri"/>
                <a:sym typeface="Calibri"/>
              </a:rPr>
              <a:t>daily standup</a:t>
            </a:r>
            <a:r>
              <a:rPr b="0" i="0" lang="en-US" sz="3200" u="none">
                <a:solidFill>
                  <a:schemeClr val="dk1"/>
                </a:solidFill>
                <a:latin typeface="Calibri"/>
                <a:ea typeface="Calibri"/>
                <a:cs typeface="Calibri"/>
                <a:sym typeface="Calibri"/>
              </a:rPr>
              <a:t>, </a:t>
            </a:r>
            <a:endParaRPr/>
          </a:p>
          <a:p>
            <a:pPr indent="-285750" lvl="1" marL="742950" marR="0" rtl="0" algn="l">
              <a:lnSpc>
                <a:spcPct val="8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except</a:t>
            </a:r>
            <a:r>
              <a:rPr b="0" i="0" lang="en-US" sz="2800" u="none" cap="none" strike="noStrike">
                <a:solidFill>
                  <a:schemeClr val="dk1"/>
                </a:solidFill>
                <a:latin typeface="Calibri"/>
                <a:ea typeface="Calibri"/>
                <a:cs typeface="Calibri"/>
                <a:sym typeface="Calibri"/>
              </a:rPr>
              <a:t> that it is the </a:t>
            </a:r>
            <a:r>
              <a:rPr b="1" i="0" lang="en-US" sz="2800" u="none" cap="none" strike="noStrike">
                <a:solidFill>
                  <a:schemeClr val="dk1"/>
                </a:solidFill>
                <a:latin typeface="Calibri"/>
                <a:ea typeface="Calibri"/>
                <a:cs typeface="Calibri"/>
                <a:sym typeface="Calibri"/>
              </a:rPr>
              <a:t>team</a:t>
            </a:r>
            <a:r>
              <a:rPr b="0" i="0" lang="en-US" sz="2800" u="none" cap="none" strike="noStrike">
                <a:solidFill>
                  <a:schemeClr val="dk1"/>
                </a:solidFill>
                <a:latin typeface="Calibri"/>
                <a:ea typeface="Calibri"/>
                <a:cs typeface="Calibri"/>
                <a:sym typeface="Calibri"/>
              </a:rPr>
              <a:t> that is participating and sharing coordination information </a:t>
            </a:r>
            <a:r>
              <a:rPr b="1" i="0" lang="en-US" sz="2800" u="none" cap="none" strike="noStrike">
                <a:solidFill>
                  <a:schemeClr val="dk1"/>
                </a:solidFill>
                <a:latin typeface="Calibri"/>
                <a:ea typeface="Calibri"/>
                <a:cs typeface="Calibri"/>
                <a:sym typeface="Calibri"/>
              </a:rPr>
              <a:t>not</a:t>
            </a:r>
            <a:r>
              <a:rPr b="0" i="0" lang="en-US" sz="2800" u="none" cap="none" strike="noStrike">
                <a:solidFill>
                  <a:schemeClr val="dk1"/>
                </a:solidFill>
                <a:latin typeface="Calibri"/>
                <a:ea typeface="Calibri"/>
                <a:cs typeface="Calibri"/>
                <a:sym typeface="Calibri"/>
              </a:rPr>
              <a:t> a </a:t>
            </a:r>
            <a:r>
              <a:rPr b="1" i="0" lang="en-US" sz="2800" u="none" cap="none" strike="noStrike">
                <a:solidFill>
                  <a:schemeClr val="dk1"/>
                </a:solidFill>
                <a:latin typeface="Calibri"/>
                <a:ea typeface="Calibri"/>
                <a:cs typeface="Calibri"/>
                <a:sym typeface="Calibri"/>
              </a:rPr>
              <a:t>central</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project</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manager</a:t>
            </a:r>
            <a:r>
              <a:rPr b="0" i="0" lang="en-US" sz="280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Scrum Master</a:t>
            </a:r>
            <a:r>
              <a:rPr b="0" i="1" lang="en-US" sz="3200" u="none">
                <a:solidFill>
                  <a:schemeClr val="dk1"/>
                </a:solidFill>
                <a:latin typeface="Calibri"/>
                <a:ea typeface="Calibri"/>
                <a:cs typeface="Calibri"/>
                <a:sym typeface="Calibri"/>
              </a:rPr>
              <a:t> </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holds daily scrum and </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acts more as a </a:t>
            </a:r>
            <a:r>
              <a:rPr b="1" i="0" lang="en-US" sz="2800" u="none" cap="none" strike="noStrike">
                <a:solidFill>
                  <a:schemeClr val="dk1"/>
                </a:solidFill>
                <a:latin typeface="Calibri"/>
                <a:ea typeface="Calibri"/>
                <a:cs typeface="Calibri"/>
                <a:sym typeface="Calibri"/>
              </a:rPr>
              <a:t>facilitator</a:t>
            </a:r>
            <a:r>
              <a:rPr b="0" i="0" lang="en-US" sz="2800" u="none" cap="none" strike="noStrike">
                <a:solidFill>
                  <a:schemeClr val="dk1"/>
                </a:solidFill>
                <a:latin typeface="Calibri"/>
                <a:ea typeface="Calibri"/>
                <a:cs typeface="Calibri"/>
                <a:sym typeface="Calibri"/>
              </a:rPr>
              <a:t> and </a:t>
            </a:r>
            <a:r>
              <a:rPr b="1" i="0" lang="en-US" sz="2800" u="none" cap="none" strike="noStrike">
                <a:solidFill>
                  <a:schemeClr val="dk1"/>
                </a:solidFill>
                <a:latin typeface="Calibri"/>
                <a:ea typeface="Calibri"/>
                <a:cs typeface="Calibri"/>
                <a:sym typeface="Calibri"/>
              </a:rPr>
              <a:t>runs</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interference</a:t>
            </a:r>
            <a:r>
              <a:rPr b="0" i="0" lang="en-US" sz="2800" u="none" cap="none" strike="noStrike">
                <a:solidFill>
                  <a:schemeClr val="dk1"/>
                </a:solidFill>
                <a:latin typeface="Calibri"/>
                <a:ea typeface="Calibri"/>
                <a:cs typeface="Calibri"/>
                <a:sym typeface="Calibri"/>
              </a:rPr>
              <a:t> for the core team when </a:t>
            </a:r>
            <a:r>
              <a:rPr b="1" i="0" lang="en-US" sz="2800" u="none" cap="none" strike="noStrike">
                <a:solidFill>
                  <a:schemeClr val="dk1"/>
                </a:solidFill>
                <a:latin typeface="Calibri"/>
                <a:ea typeface="Calibri"/>
                <a:cs typeface="Calibri"/>
                <a:sym typeface="Calibri"/>
              </a:rPr>
              <a:t>blocks</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issues</a:t>
            </a:r>
            <a:r>
              <a:rPr b="0" i="0" lang="en-US" sz="2800" u="none" cap="none" strike="noStrike">
                <a:solidFill>
                  <a:schemeClr val="dk1"/>
                </a:solidFill>
                <a:latin typeface="Calibri"/>
                <a:ea typeface="Calibri"/>
                <a:cs typeface="Calibri"/>
                <a:sym typeface="Calibri"/>
              </a:rPr>
              <a:t> arise.  (Kennaley, SDLC 3.0, p. 31)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FYI</a:t>
            </a:r>
            <a:endParaRPr/>
          </a:p>
        </p:txBody>
      </p:sp>
      <p:sp>
        <p:nvSpPr>
          <p:cNvPr id="127" name="Google Shape;127;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Remaining slides came from Wikipedia</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Cut, pasted, slightly modified.</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Lots of terms / concepts / jargon…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Several items repeated for emphasis.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a:t>
            </a:r>
            <a:endParaRPr/>
          </a:p>
        </p:txBody>
      </p:sp>
      <p:sp>
        <p:nvSpPr>
          <p:cNvPr id="133" name="Google Shape;133;p21"/>
          <p:cNvSpPr txBox="1"/>
          <p:nvPr>
            <p:ph idx="1" type="body"/>
          </p:nvPr>
        </p:nvSpPr>
        <p:spPr>
          <a:xfrm>
            <a:off x="0" y="1219200"/>
            <a:ext cx="9067800" cy="4906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3800"/>
              <a:buFont typeface="Arial"/>
              <a:buChar char="•"/>
            </a:pPr>
            <a:r>
              <a:rPr b="0" i="0" lang="en-US" sz="3800" u="none">
                <a:solidFill>
                  <a:srgbClr val="000000"/>
                </a:solidFill>
                <a:latin typeface="Arial"/>
                <a:ea typeface="Arial"/>
                <a:cs typeface="Arial"/>
                <a:sym typeface="Arial"/>
              </a:rPr>
              <a:t>Three </a:t>
            </a:r>
            <a:r>
              <a:rPr b="1" i="0" lang="en-US" sz="3800" u="none">
                <a:solidFill>
                  <a:srgbClr val="000000"/>
                </a:solidFill>
                <a:latin typeface="Arial"/>
                <a:ea typeface="Arial"/>
                <a:cs typeface="Arial"/>
                <a:sym typeface="Arial"/>
              </a:rPr>
              <a:t>core roles</a:t>
            </a:r>
            <a:r>
              <a:rPr b="0" i="0" lang="en-US" sz="3800" u="none">
                <a:solidFill>
                  <a:srgbClr val="000000"/>
                </a:solidFill>
                <a:latin typeface="Arial"/>
                <a:ea typeface="Arial"/>
                <a:cs typeface="Arial"/>
                <a:sym typeface="Arial"/>
              </a:rPr>
              <a:t> and a range of </a:t>
            </a:r>
            <a:r>
              <a:rPr b="1" i="0" lang="en-US" sz="3800" u="none">
                <a:solidFill>
                  <a:srgbClr val="000000"/>
                </a:solidFill>
                <a:latin typeface="Arial"/>
                <a:ea typeface="Arial"/>
                <a:cs typeface="Arial"/>
                <a:sym typeface="Arial"/>
              </a:rPr>
              <a:t>ancillary roles</a:t>
            </a:r>
            <a:endParaRPr/>
          </a:p>
          <a:p>
            <a:pPr indent="-342900" lvl="0" marL="342900" marR="0" rtl="0" algn="l">
              <a:lnSpc>
                <a:spcPct val="90000"/>
              </a:lnSpc>
              <a:spcBef>
                <a:spcPts val="760"/>
              </a:spcBef>
              <a:spcAft>
                <a:spcPts val="0"/>
              </a:spcAft>
              <a:buClr>
                <a:schemeClr val="dk1"/>
              </a:buClr>
              <a:buSzPts val="3800"/>
              <a:buFont typeface="Arial"/>
              <a:buNone/>
            </a:pPr>
            <a:r>
              <a:t/>
            </a:r>
            <a:endParaRPr b="1" i="0" sz="3800" u="none">
              <a:solidFill>
                <a:srgbClr val="000000"/>
              </a:solidFill>
              <a:latin typeface="Arial"/>
              <a:ea typeface="Arial"/>
              <a:cs typeface="Arial"/>
              <a:sym typeface="Arial"/>
            </a:endParaRPr>
          </a:p>
          <a:p>
            <a:pPr indent="-342900" lvl="0" marL="342900" marR="0" rtl="0" algn="l">
              <a:lnSpc>
                <a:spcPct val="90000"/>
              </a:lnSpc>
              <a:spcBef>
                <a:spcPts val="760"/>
              </a:spcBef>
              <a:spcAft>
                <a:spcPts val="0"/>
              </a:spcAft>
              <a:buClr>
                <a:srgbClr val="000000"/>
              </a:buClr>
              <a:buSzPts val="3800"/>
              <a:buFont typeface="Arial"/>
              <a:buChar char="•"/>
            </a:pPr>
            <a:r>
              <a:rPr b="1" i="0" lang="en-US" sz="3800" u="none">
                <a:solidFill>
                  <a:srgbClr val="000000"/>
                </a:solidFill>
                <a:latin typeface="Arial"/>
                <a:ea typeface="Arial"/>
                <a:cs typeface="Arial"/>
                <a:sym typeface="Arial"/>
              </a:rPr>
              <a:t>Core roles:</a:t>
            </a:r>
            <a:endParaRPr/>
          </a:p>
          <a:p>
            <a:pPr indent="-285750" lvl="1" marL="742950" marR="0" rtl="0" algn="l">
              <a:lnSpc>
                <a:spcPct val="90000"/>
              </a:lnSpc>
              <a:spcBef>
                <a:spcPts val="840"/>
              </a:spcBef>
              <a:spcAft>
                <a:spcPts val="0"/>
              </a:spcAft>
              <a:buClr>
                <a:srgbClr val="000000"/>
              </a:buClr>
              <a:buSzPts val="3400"/>
              <a:buFont typeface="Arial"/>
              <a:buChar char="–"/>
            </a:pPr>
            <a:r>
              <a:rPr b="1" i="0" lang="en-US" sz="3400" u="none" cap="none" strike="noStrike">
                <a:solidFill>
                  <a:srgbClr val="000000"/>
                </a:solidFill>
                <a:latin typeface="Arial"/>
                <a:ea typeface="Arial"/>
                <a:cs typeface="Arial"/>
                <a:sym typeface="Arial"/>
              </a:rPr>
              <a:t>Core roles</a:t>
            </a:r>
            <a:r>
              <a:rPr b="0" i="0" lang="en-US" sz="3400" u="none" cap="none" strike="noStrike">
                <a:solidFill>
                  <a:srgbClr val="000000"/>
                </a:solidFill>
                <a:latin typeface="Arial"/>
                <a:ea typeface="Arial"/>
                <a:cs typeface="Arial"/>
                <a:sym typeface="Arial"/>
              </a:rPr>
              <a:t> are those </a:t>
            </a:r>
            <a:r>
              <a:rPr b="1" i="0" lang="en-US" sz="3400" u="none" cap="none" strike="noStrike">
                <a:solidFill>
                  <a:srgbClr val="000000"/>
                </a:solidFill>
                <a:latin typeface="Arial"/>
                <a:ea typeface="Arial"/>
                <a:cs typeface="Arial"/>
                <a:sym typeface="Arial"/>
              </a:rPr>
              <a:t>committed to the </a:t>
            </a:r>
            <a:r>
              <a:rPr b="1" i="0" lang="en-US" sz="4200" u="sng" cap="none" strike="noStrike">
                <a:solidFill>
                  <a:srgbClr val="000000"/>
                </a:solidFill>
                <a:latin typeface="Arial"/>
                <a:ea typeface="Arial"/>
                <a:cs typeface="Arial"/>
                <a:sym typeface="Arial"/>
              </a:rPr>
              <a:t>project</a:t>
            </a:r>
            <a:r>
              <a:rPr b="0" i="0" lang="en-US" sz="3400" u="none" cap="none" strike="noStrike">
                <a:solidFill>
                  <a:srgbClr val="000000"/>
                </a:solidFill>
                <a:latin typeface="Arial"/>
                <a:ea typeface="Arial"/>
                <a:cs typeface="Arial"/>
                <a:sym typeface="Arial"/>
              </a:rPr>
              <a:t> in the Scrum process</a:t>
            </a:r>
            <a:endParaRPr/>
          </a:p>
          <a:p>
            <a:pPr indent="-285750" lvl="1" marL="742950" marR="0" rtl="0" algn="l">
              <a:lnSpc>
                <a:spcPct val="90000"/>
              </a:lnSpc>
              <a:spcBef>
                <a:spcPts val="840"/>
              </a:spcBef>
              <a:spcAft>
                <a:spcPts val="0"/>
              </a:spcAft>
              <a:buClr>
                <a:srgbClr val="000000"/>
              </a:buClr>
              <a:buSzPts val="3400"/>
              <a:buFont typeface="Arial"/>
              <a:buChar char="–"/>
            </a:pPr>
            <a:r>
              <a:rPr b="0" i="0" lang="en-US" sz="3400" u="none" cap="none" strike="noStrike">
                <a:solidFill>
                  <a:srgbClr val="000000"/>
                </a:solidFill>
                <a:latin typeface="Arial"/>
                <a:ea typeface="Arial"/>
                <a:cs typeface="Arial"/>
                <a:sym typeface="Arial"/>
              </a:rPr>
              <a:t>Core roles: those </a:t>
            </a:r>
            <a:r>
              <a:rPr b="1" i="0" lang="en-US" sz="3400" u="none" cap="none" strike="noStrike">
                <a:solidFill>
                  <a:srgbClr val="000000"/>
                </a:solidFill>
                <a:latin typeface="Arial"/>
                <a:ea typeface="Arial"/>
                <a:cs typeface="Arial"/>
                <a:sym typeface="Arial"/>
              </a:rPr>
              <a:t>producing the </a:t>
            </a:r>
            <a:r>
              <a:rPr b="1" i="0" lang="en-US" sz="4200" u="sng" cap="none" strike="noStrike">
                <a:solidFill>
                  <a:srgbClr val="000000"/>
                </a:solidFill>
                <a:latin typeface="Arial"/>
                <a:ea typeface="Arial"/>
                <a:cs typeface="Arial"/>
                <a:sym typeface="Arial"/>
              </a:rPr>
              <a:t>product</a:t>
            </a:r>
            <a:r>
              <a:rPr b="0" i="0" lang="en-US" sz="3400" u="none" cap="none" strike="noStrike">
                <a:solidFill>
                  <a:srgbClr val="000000"/>
                </a:solidFill>
                <a:latin typeface="Arial"/>
                <a:ea typeface="Arial"/>
                <a:cs typeface="Arial"/>
                <a:sym typeface="Arial"/>
              </a:rPr>
              <a:t> </a:t>
            </a:r>
            <a:endParaRPr/>
          </a:p>
          <a:p>
            <a:pPr indent="-127000" lvl="0" marL="342900" marR="0" rtl="0" algn="l">
              <a:spcBef>
                <a:spcPts val="680"/>
              </a:spcBef>
              <a:spcAft>
                <a:spcPts val="0"/>
              </a:spcAft>
              <a:buClr>
                <a:schemeClr val="dk1"/>
              </a:buClr>
              <a:buSzPts val="3400"/>
              <a:buFont typeface="Arial"/>
              <a:buNone/>
            </a:pPr>
            <a:r>
              <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