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2"/>
          <p:cNvGrpSpPr/>
          <p:nvPr/>
        </p:nvGrpSpPr>
        <p:grpSpPr>
          <a:xfrm>
            <a:off x="-6350" y="20637"/>
            <a:ext cx="9144000" cy="6858000"/>
            <a:chOff x="0" y="0"/>
            <a:chExt cx="5760" cy="4320"/>
          </a:xfrm>
        </p:grpSpPr>
        <p:sp>
          <p:nvSpPr>
            <p:cNvPr id="33" name="Google Shape;33;p2"/>
            <p:cNvSpPr/>
            <p:nvPr/>
          </p:nvSpPr>
          <p:spPr>
            <a:xfrm>
              <a:off x="0" y="3072"/>
              <a:ext cx="5760" cy="1248"/>
            </a:xfrm>
            <a:custGeom>
              <a:rect b="b" l="l" r="r" t="t"/>
              <a:pathLst>
                <a:path extrusionOk="0" h="2296" w="6027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0"/>
              <a:ext cx="5760" cy="3072"/>
            </a:xfrm>
            <a:custGeom>
              <a:rect b="b" l="l" r="r" t="t"/>
              <a:pathLst>
                <a:path extrusionOk="0" h="2296" w="6027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>
              <a:gsLst>
                <a:gs pos="0">
                  <a:srgbClr val="00236B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6242050" y="6269037"/>
            <a:ext cx="2895600" cy="609600"/>
          </a:xfrm>
          <a:custGeom>
            <a:rect b="b" l="l" r="r" t="t"/>
            <a:pathLst>
              <a:path extrusionOk="0" h="246" w="5748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-1587" y="6034087"/>
            <a:ext cx="7845425" cy="850901"/>
            <a:chOff x="0" y="3792"/>
            <a:chExt cx="4942" cy="536"/>
          </a:xfrm>
        </p:grpSpPr>
        <p:sp>
          <p:nvSpPr>
            <p:cNvPr id="37" name="Google Shape;37;p2"/>
            <p:cNvSpPr/>
            <p:nvPr/>
          </p:nvSpPr>
          <p:spPr>
            <a:xfrm>
              <a:off x="1488" y="3792"/>
              <a:ext cx="3240" cy="536"/>
            </a:xfrm>
            <a:custGeom>
              <a:rect b="b" l="l" r="r" t="t"/>
              <a:pathLst>
                <a:path extrusionOk="0" h="536" w="3240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>
              <a:gsLst>
                <a:gs pos="0">
                  <a:srgbClr val="A39F9B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3948" y="3799"/>
                <a:ext cx="994" cy="529"/>
              </a:xfrm>
              <a:custGeom>
                <a:rect b="b" l="l" r="r" t="t"/>
                <a:pathLst>
                  <a:path extrusionOk="0" h="529" w="994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677" y="3792"/>
                <a:ext cx="186" cy="395"/>
              </a:xfrm>
              <a:custGeom>
                <a:rect b="b" l="l" r="r" t="t"/>
                <a:pathLst>
                  <a:path extrusionOk="0" h="353" w="186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030" y="3893"/>
                <a:ext cx="378" cy="271"/>
              </a:xfrm>
              <a:custGeom>
                <a:rect b="b" l="l" r="r" t="t"/>
                <a:pathLst>
                  <a:path extrusionOk="0" h="271" w="378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628" y="3866"/>
                <a:ext cx="155" cy="74"/>
              </a:xfrm>
              <a:custGeom>
                <a:rect b="b" l="l" r="r" t="t"/>
                <a:pathLst>
                  <a:path extrusionOk="0" h="66" w="155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86" y="3859"/>
                <a:ext cx="42" cy="81"/>
              </a:xfrm>
              <a:custGeom>
                <a:rect b="b" l="l" r="r" t="t"/>
                <a:pathLst>
                  <a:path extrusionOk="0" h="72" w="4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0" y="3792"/>
              <a:ext cx="3976" cy="535"/>
            </a:xfrm>
            <a:custGeom>
              <a:rect b="b" l="l" r="r" t="t"/>
              <a:pathLst>
                <a:path extrusionOk="0" h="527" w="3976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>
              <a:gsLst>
                <a:gs pos="0">
                  <a:srgbClr val="918C87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627062" y="6021387"/>
            <a:ext cx="5684837" cy="849312"/>
            <a:chOff x="395" y="3793"/>
            <a:chExt cx="3581" cy="535"/>
          </a:xfrm>
        </p:grpSpPr>
        <p:sp>
          <p:nvSpPr>
            <p:cNvPr id="46" name="Google Shape;46;p2"/>
            <p:cNvSpPr/>
            <p:nvPr/>
          </p:nvSpPr>
          <p:spPr>
            <a:xfrm>
              <a:off x="1196" y="3793"/>
              <a:ext cx="365" cy="291"/>
            </a:xfrm>
            <a:custGeom>
              <a:rect b="b" l="l" r="r" t="t"/>
              <a:pathLst>
                <a:path extrusionOk="0" h="287" w="365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43" y="3829"/>
              <a:ext cx="2033" cy="499"/>
            </a:xfrm>
            <a:custGeom>
              <a:rect b="b" l="l" r="r" t="t"/>
              <a:pathLst>
                <a:path extrusionOk="0" h="499" w="2033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30" y="3823"/>
              <a:ext cx="71" cy="61"/>
            </a:xfrm>
            <a:custGeom>
              <a:rect b="b" l="l" r="r" t="t"/>
              <a:pathLst>
                <a:path extrusionOk="0" h="60" w="71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55" y="3842"/>
              <a:ext cx="161" cy="164"/>
            </a:xfrm>
            <a:custGeom>
              <a:rect b="b" l="l" r="r" t="t"/>
              <a:pathLst>
                <a:path extrusionOk="0" h="162" w="161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6" y="3854"/>
              <a:ext cx="59" cy="61"/>
            </a:xfrm>
            <a:custGeom>
              <a:rect b="b" l="l" r="r" t="t"/>
              <a:pathLst>
                <a:path extrusionOk="0" h="60" w="59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95" y="3811"/>
              <a:ext cx="245" cy="207"/>
            </a:xfrm>
            <a:custGeom>
              <a:rect b="b" l="l" r="r" t="t"/>
              <a:pathLst>
                <a:path extrusionOk="0" h="204" w="245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"/>
          <p:cNvSpPr txBox="1"/>
          <p:nvPr>
            <p:ph type="ctrTitle"/>
          </p:nvPr>
        </p:nvSpPr>
        <p:spPr>
          <a:xfrm>
            <a:off x="457200" y="1447800"/>
            <a:ext cx="82296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"/>
          <p:cNvSpPr txBox="1"/>
          <p:nvPr>
            <p:ph idx="1" type="subTitle"/>
          </p:nvPr>
        </p:nvSpPr>
        <p:spPr>
          <a:xfrm>
            <a:off x="13716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Google Shape;7;p1"/>
            <p:cNvSpPr/>
            <p:nvPr/>
          </p:nvSpPr>
          <p:spPr>
            <a:xfrm>
              <a:off x="0" y="3072"/>
              <a:ext cx="5760" cy="1248"/>
            </a:xfrm>
            <a:custGeom>
              <a:rect b="b" l="l" r="r" t="t"/>
              <a:pathLst>
                <a:path extrusionOk="0" h="2296" w="6027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0"/>
              <a:ext cx="5760" cy="3072"/>
            </a:xfrm>
            <a:custGeom>
              <a:rect b="b" l="l" r="r" t="t"/>
              <a:pathLst>
                <a:path extrusionOk="0" h="2296" w="6027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>
              <a:gsLst>
                <a:gs pos="0">
                  <a:srgbClr val="00236B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9;p1"/>
          <p:cNvSpPr/>
          <p:nvPr/>
        </p:nvSpPr>
        <p:spPr>
          <a:xfrm>
            <a:off x="6248400" y="6262687"/>
            <a:ext cx="2895600" cy="609600"/>
          </a:xfrm>
          <a:custGeom>
            <a:rect b="b" l="l" r="r" t="t"/>
            <a:pathLst>
              <a:path extrusionOk="0" h="246" w="5748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0" y="6019800"/>
            <a:ext cx="7848600" cy="857251"/>
            <a:chOff x="0" y="3792"/>
            <a:chExt cx="4944" cy="540"/>
          </a:xfrm>
        </p:grpSpPr>
        <p:sp>
          <p:nvSpPr>
            <p:cNvPr id="11" name="Google Shape;11;p1"/>
            <p:cNvSpPr/>
            <p:nvPr/>
          </p:nvSpPr>
          <p:spPr>
            <a:xfrm>
              <a:off x="1488" y="3792"/>
              <a:ext cx="3240" cy="536"/>
            </a:xfrm>
            <a:custGeom>
              <a:rect b="b" l="l" r="r" t="t"/>
              <a:pathLst>
                <a:path extrusionOk="0" h="536" w="3240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>
              <a:gsLst>
                <a:gs pos="0">
                  <a:srgbClr val="A39F9B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948" y="3799"/>
                <a:ext cx="996" cy="533"/>
              </a:xfrm>
              <a:custGeom>
                <a:rect b="b" l="l" r="r" t="t"/>
                <a:pathLst>
                  <a:path extrusionOk="0" h="533" w="996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677" y="3792"/>
                <a:ext cx="186" cy="395"/>
              </a:xfrm>
              <a:custGeom>
                <a:rect b="b" l="l" r="r" t="t"/>
                <a:pathLst>
                  <a:path extrusionOk="0" h="353" w="186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3030" y="3893"/>
                <a:ext cx="378" cy="271"/>
              </a:xfrm>
              <a:custGeom>
                <a:rect b="b" l="l" r="r" t="t"/>
                <a:pathLst>
                  <a:path extrusionOk="0" h="271" w="378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3628" y="3866"/>
                <a:ext cx="155" cy="74"/>
              </a:xfrm>
              <a:custGeom>
                <a:rect b="b" l="l" r="r" t="t"/>
                <a:pathLst>
                  <a:path extrusionOk="0" h="66" w="155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2486" y="3859"/>
                <a:ext cx="42" cy="81"/>
              </a:xfrm>
              <a:custGeom>
                <a:rect b="b" l="l" r="r" t="t"/>
                <a:pathLst>
                  <a:path extrusionOk="0" h="72" w="4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" name="Google Shape;18;p1"/>
            <p:cNvSpPr/>
            <p:nvPr/>
          </p:nvSpPr>
          <p:spPr>
            <a:xfrm>
              <a:off x="0" y="3792"/>
              <a:ext cx="3976" cy="535"/>
            </a:xfrm>
            <a:custGeom>
              <a:rect b="b" l="l" r="r" t="t"/>
              <a:pathLst>
                <a:path extrusionOk="0" h="527" w="3976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>
              <a:gsLst>
                <a:gs pos="0">
                  <a:srgbClr val="918C87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627062" y="6021387"/>
            <a:ext cx="5684837" cy="849312"/>
            <a:chOff x="395" y="3793"/>
            <a:chExt cx="3581" cy="535"/>
          </a:xfrm>
        </p:grpSpPr>
        <p:sp>
          <p:nvSpPr>
            <p:cNvPr id="20" name="Google Shape;20;p1"/>
            <p:cNvSpPr/>
            <p:nvPr/>
          </p:nvSpPr>
          <p:spPr>
            <a:xfrm>
              <a:off x="1196" y="3793"/>
              <a:ext cx="365" cy="291"/>
            </a:xfrm>
            <a:custGeom>
              <a:rect b="b" l="l" r="r" t="t"/>
              <a:pathLst>
                <a:path extrusionOk="0" h="287" w="365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943" y="3829"/>
              <a:ext cx="2033" cy="499"/>
            </a:xfrm>
            <a:custGeom>
              <a:rect b="b" l="l" r="r" t="t"/>
              <a:pathLst>
                <a:path extrusionOk="0" h="499" w="2033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830" y="3823"/>
              <a:ext cx="71" cy="61"/>
            </a:xfrm>
            <a:custGeom>
              <a:rect b="b" l="l" r="r" t="t"/>
              <a:pathLst>
                <a:path extrusionOk="0" h="60" w="71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55" y="3842"/>
              <a:ext cx="161" cy="164"/>
            </a:xfrm>
            <a:custGeom>
              <a:rect b="b" l="l" r="r" t="t"/>
              <a:pathLst>
                <a:path extrusionOk="0" h="162" w="161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06" y="3854"/>
              <a:ext cx="59" cy="61"/>
            </a:xfrm>
            <a:custGeom>
              <a:rect b="b" l="l" r="r" t="t"/>
              <a:pathLst>
                <a:path extrusionOk="0" h="60" w="59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95" y="3811"/>
              <a:ext cx="245" cy="207"/>
            </a:xfrm>
            <a:custGeom>
              <a:rect b="b" l="l" r="r" t="t"/>
              <a:pathLst>
                <a:path extrusionOk="0" h="204" w="245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extremeprogramming.org/" TargetMode="External"/><Relationship Id="rId4" Type="http://schemas.openxmlformats.org/officeDocument/2006/relationships/hyperlink" Target="http://c2.com/cgi/wiki?ExtremeProgrammingRoadmap" TargetMode="External"/><Relationship Id="rId5" Type="http://schemas.openxmlformats.org/officeDocument/2006/relationships/hyperlink" Target="http://www.xprogramming.com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nebulon.com/articles/index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se.cs.depaul.edu/ise/agile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ctrTitle"/>
          </p:nvPr>
        </p:nvSpPr>
        <p:spPr>
          <a:xfrm>
            <a:off x="457200" y="1447800"/>
            <a:ext cx="82296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Development Life Cycle (SDLC)</a:t>
            </a:r>
            <a:endParaRPr/>
          </a:p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13716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“You’ve got to be very careful if you don’t know where you’re going, because you might not get there.”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Yogi Berra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4294967295"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V-Shaped Steps</a:t>
            </a:r>
            <a:endParaRPr/>
          </a:p>
        </p:txBody>
      </p:sp>
      <p:sp>
        <p:nvSpPr>
          <p:cNvPr id="128" name="Google Shape;128;p14"/>
          <p:cNvSpPr txBox="1"/>
          <p:nvPr>
            <p:ph idx="4294967295" type="body"/>
          </p:nvPr>
        </p:nvSpPr>
        <p:spPr>
          <a:xfrm>
            <a:off x="457200" y="1219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Project and Requirements Planning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allocate resources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Product Requirements and Specification Analysis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complete specification of the software system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Architecture or High-Level Design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defines how software functions fulfill the design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Detailed Design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develop algorithms for each architectural component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>
            <p:ph idx="4294967295" type="body"/>
          </p:nvPr>
        </p:nvSpPr>
        <p:spPr>
          <a:xfrm>
            <a:off x="4724400" y="1219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Production, operation and maintenance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provide for enhancement and corrections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System and acceptance testing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check the entire software system in its environment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Integration and Testing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check that modules  interconnect correctly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Unit testing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check that each module acts as expected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Coding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transform algorithms into software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133600" y="551815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V-Shaped Strengths</a:t>
            </a:r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Emphasize planning for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verification and validation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product in early stages of product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Each deliverable must be testable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management can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track progress by milestones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Easy to use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V-Shaped Weaknesses</a:t>
            </a:r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easily handle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concurrent events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handle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iterations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phases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easily handle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dynamic changes in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contain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risk analysis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to use the V-Shaped Model</a:t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 choice for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systems requiring high reliability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hospital patient control applications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requirements are known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up-front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it can be modified to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handle changing requirements beyond analysis phase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Solution and technology are known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Structured Evolutionary Prototyping Model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Developers build a prototype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the requirements phase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is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evaluated by end users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give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corrective feedback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 further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refine the prototype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user is satisfied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prototype code is brought up to the standards needed for a final product.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Structured Evolutionary Prototyping Steps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preliminary project plan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developed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partial high-level paper model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created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is source for a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partial requirements specification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prototype is built with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basic and critical attributes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designer builds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database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interface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algorithmic functions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designer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demonstrates the prototype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user evaluates for problems and suggests improvements.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loop continues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until the user is satisfied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Structured Evolutionary Prototyping Strengths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can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“see” the system requirements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they are being gathered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learn from customers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more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accurate end product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Unexpected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accommodated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for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flexible design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development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Steady,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visible signs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progress produced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 with the prototype stimulates awareness of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additional needed functionality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Structured Evolutionary Prototyping Weaknesses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Tendency to abandon structured program development for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“code-and-fix”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reputation for “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quick-and-dirty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maintainability may be overlooked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customer may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want the prototype delivered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may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continue forever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(scope creep)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to use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Structured Evolutionary Prototyping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Requirements are unstable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have to be clarified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requirements clarification stage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waterfall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user interfaces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Short-lived demonstrations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New,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original development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analysis and design portions of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object-oriented development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Rapid Application Model (RAD)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Requirements planning phase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 workshop utilizing structured discussion of business problems)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User description phase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automated tools capture information from users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Construction phase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productivity tools, such as code generators, screen generators, etc. inside a time-box. (“Do until done”)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Cutover phase 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installation of the system, user acceptance testing and user training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Capability Maturity Model (CMM)</a:t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bench-mark for measuring the maturity of an organization’s software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CMM defines 5 levels of process maturity based on certain Key Process Areas (KPA)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RAD Strengths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Reduced cycle time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improved productivity with fewer people means lower costs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Time-box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mitigates cost and schedule risk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Customer involved throughout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complete cycle minimizes risk of not achieving customer satisfaction and business needs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moves from documentation to code (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WYSIWYG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Uses modeling concepts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capture information about business, data, and processes.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RAD Weaknesses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Accelerated development process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must give quick responses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user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of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never achieving closure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to use with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legacy systems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a system that can be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modularized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 and customers must be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committed to rapid-fire activities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abbreviated time frame.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to use RAD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Reasonably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well-known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involved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throughout the life cycle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can be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time-boxed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Functionality delivered in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increments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High performance not required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Low technical risks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can be modularized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4294967295"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Incremental SDLC Model</a:t>
            </a:r>
            <a:endParaRPr/>
          </a:p>
        </p:txBody>
      </p:sp>
      <p:pic>
        <p:nvPicPr>
          <p:cNvPr id="208" name="Google Shape;208;p2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4953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5105400" y="12954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a partial implementation of a total system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slowly add increased functionality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incremental model prioritizes requirements of the system and then implements them in groups.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subsequent release of the system adds function to the previous release, until all designed functionality has been implemented.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Incremental Model Strengths 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high-risk or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major functions first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release delivers an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operational product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can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respond to each build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 “divide and conquer”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breakdown of tasks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Lowers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initial delivery cost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product delivery is faster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get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important functionality early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of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changing requirements is reduced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Incremental Model Weaknesses 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good planning and design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Requires early definition of a complete and fully functional system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allow for the definition of increments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Well-defined module interfaces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required (some will be developed long before others)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cost of the complete system is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not lower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to use the Incremental Model 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57200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Risk, funding, schedule, program complexity, or need for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early realization of benefits.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requirements are known up-front but are expected to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evolve over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need to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get basic functionality to the market early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projects which have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lengthy development schedules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project with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new technology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4294967295"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Spiral SDLC Model</a:t>
            </a:r>
            <a:endParaRPr/>
          </a:p>
        </p:txBody>
      </p:sp>
      <p:sp>
        <p:nvSpPr>
          <p:cNvPr id="233" name="Google Shape;233;p31"/>
          <p:cNvSpPr txBox="1"/>
          <p:nvPr>
            <p:ph idx="4294967295" type="body"/>
          </p:nvPr>
        </p:nvSpPr>
        <p:spPr>
          <a:xfrm>
            <a:off x="4876800" y="12954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Adds risk analysis, and 4gl RAD prototyping to the waterfall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cycle involves the same sequence of steps as the waterfall process model </a:t>
            </a:r>
            <a:endParaRPr/>
          </a:p>
        </p:txBody>
      </p:sp>
      <p:pic>
        <p:nvPicPr>
          <p:cNvPr id="234" name="Google Shape;234;p3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0"/>
            <a:ext cx="4953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Spiral Quadrant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Determine objectives, alternatives and constraints</a:t>
            </a:r>
            <a:b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functionality, performance, hardware/software interface, critical success factors,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Alternatives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build, reuse, buy, sub-contract,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cost, schedule, interface, etc.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Spiral Quadrant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Evaluate alternatives,  identify and resolve risks 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Study alternatives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to objectives and constraints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Identify risks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(lack of experience, new technology, tight schedules, poor process,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Resolve risks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(evaluate if money could be lost by continuing system development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CMM Levels</a:t>
            </a:r>
            <a:endParaRPr/>
          </a:p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457200" y="1219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Level 5 – Optimizing  (&lt; 1%)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process change management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technology change management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defect prevention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Level 4 – Managed   (&lt; 5%)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software quality management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quantitative process management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Level 3 – Defined      (&lt; 10%)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peer reviews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intergroup coordination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software product engineering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integrated software management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training program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organization process definition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organization process focus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Level 2 – Repeatable (~ 15%)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software configuration management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software quality assurance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software project tracking and oversight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software project planning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requirements management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Level 1 – Initial         (~ 70%) </a:t>
            </a:r>
            <a:endParaRPr/>
          </a:p>
          <a:p>
            <a:pPr indent="-2413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Spiral Quadrant</a:t>
            </a:r>
            <a:b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Develop next-level product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activites: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Inspect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product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Spiral Quadrant</a:t>
            </a:r>
            <a:b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Plan next phase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Typical activities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project plan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configuration management plan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test plan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an installation plan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Spiral Model Strengths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early indication of insurmountable risks, without much cost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see the system early because of rapid prototyping tools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high-risk functions are developed first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design does not have to be perfect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be closely tied to all lifecycle steps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and frequent feedback from users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Cumulative costs assessed frequently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Spiral Model Weaknesses</a:t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457200" y="13716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spent for evaluating risks too large for small or low-risk projects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spent planning, resetting objectives, doing risk analysis and prototyping may  be excessive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is complex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assessment expertise is required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Spiral may continue indefinitely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 must be reassigned during non-development phase activities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hard to define objective, verifiable milestones that indicate readiness to proceed through the next iteration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to use Spiral Model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creation of a prototype is appropriate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costs and risk evaluation is important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medium to high-risk projects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project commitment unwise because of potential changes to economic priorities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unsure of their needs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are complex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product line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 changes are expected (research and exploration)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Agile SDLC’s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up or bypass one or more life cycle phases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less formal and reduced scope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time-critical applications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organizations that employ disciplined methods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Agile Methods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Software Development (ASD)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Driven Development (FDD)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Crystal Clear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Software Development Method (DSDM)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 Application Development (RAD)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Programming (XP)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Rational Unify Process (RUP)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Extreme Programming - XP</a:t>
            </a:r>
            <a:endParaRPr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small-to-medium-sized teams developing software with vague or rapidly changing requirements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 is the key activity throughout a software project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among teammates is done with code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cycle and behavior of complex objects defined in test cases – again in code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XP Practices (1-6)</a:t>
            </a:r>
            <a:endParaRPr/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533400" y="13716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Planning game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determine scope of the next release by combining business priorities and technical estimates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Small releases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put a simple system into production, then release new versions in very short cycle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Metaphor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all development is guided by a simple shared story of how the whole system works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Simple design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system is designed as simply as possible (extra complexity removed as soon as found)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Testing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programmers continuously write unit tests; customers write tests for features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Refactoring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programmers continuously restructure the system without changing its behavior to remove duplication and simplify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XP Practices (7 – 12)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457200" y="12954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 startAt="7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Pair-programming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 all production code is written with two programmers at one machine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 startAt="7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Collective ownership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anyone can change any code anywhere in the system at any time.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 startAt="7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Continuous integration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integrate and build the system many times a day – every time a task is completed.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 startAt="7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40-hour week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work no more than 40 hours a week as a rule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 startAt="7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On-site customer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 user is on the team and available full-time to answer questions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 startAt="7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Coding standards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programmers write all code in accordance with rules emphasizing communication through the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SDLC Model</a:t>
            </a:r>
            <a:endParaRPr/>
          </a:p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 framework that describes the activities performed at each stage of a software development project.  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XP is “extreme” because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457200" y="13716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Commonsense practices taken to extreme levels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code reviews are good,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review code all the time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(pair programming)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testing is good, everybody will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test all the time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simplicity is good, keep the system in the simplest design that supports its current functionality. (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simplest thing that works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design is good, everybody will design daily (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refactoring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architecture is important, everybody will work at defining and refining the architecture (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metaphor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integration testing is important, build and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integrate test several times a day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(continuous integration)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short iterations are good,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make iterations really, really short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(hours rather than weeks)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XP References</a:t>
            </a:r>
            <a:endParaRPr/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references to XP at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http://www.extremeprogramming.org/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http://c2.com/cgi/wiki?ExtremeProgrammingRoadmap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http://www.xprogramming.com/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 Driven Design (FDD)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FDD process activities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Develop an overall model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Produce class and sequence diagrams from chief architect meeting with domain experts and developers.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Build a features list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Identify all the features that support requirements.  The features are functionally decomposed into Business Activities steps within Subject Areas. 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Features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functions that can be developed in two weeks and expressed in client terms with the template:  &lt;action&gt; &lt;result&gt; &lt;object&gt;                                  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    Calculate the total of a sale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Plan by feature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 the development staff plans the development sequence of features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 by feature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  the team produces sequence diagrams for the selected features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Build by feature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team writes and tests the code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http://www.nebulon.com/articles/index.html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Systems Development Method (DSDM)</a:t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Applies a framework for RAD and short time frames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Paradigm is the 80/20 rule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 majority of the requirements can be delivered in a relatively short amount of time.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DSDM Principles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user involvement imperative (Ambassador users)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DSDM teams empowered to make decisions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frequent product delivery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acceptance is fitness for business purpose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and incremental development - to converge on a solution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initially agreed at a high level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changes made during development are reversible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is integrated throughout the life cycle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Collaborative and co-operative approach among all stakeholders essential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DSDM Lifecycle 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study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study – prioritized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model iteration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analysis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Time-box plan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and build iteration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Adaptive SDLC	</a:t>
            </a:r>
            <a:endParaRPr/>
          </a:p>
        </p:txBody>
      </p:sp>
      <p:sp>
        <p:nvSpPr>
          <p:cNvPr id="348" name="Google Shape;348;p50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 RAD with software engineering best practices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initiation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cycle planning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component engineering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review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QA and release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51054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Adaptive Steps</a:t>
            </a:r>
            <a:endParaRPr/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initialization – determine intent of project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project time-box (estimation duration of the project)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the optimal number of cycles and the time-box for each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an objective statement for each cycle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primary components to each cycle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project task list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the success of a cycle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the next cycle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Tailored SDLC Models</a:t>
            </a:r>
            <a:endParaRPr/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one model does not fit all projects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is nothing that fits a particular project, pick a model that comes close and modify it for your needs.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should consider risk but complete spiral too much – start with spiral &amp; pare it done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delivered in increments but there are serious reliability issues – combine incremental model with the V-shaped model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team must pick or customize a SDLC model to fit its project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Agile Web references</a:t>
            </a:r>
            <a:endParaRPr/>
          </a:p>
        </p:txBody>
      </p:sp>
      <p:sp>
        <p:nvSpPr>
          <p:cNvPr id="367" name="Google Shape;367;p53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DePaul web site has links to many Agile references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http://se.cs.depaul.edu/ise/agile.htm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idx="4294967295"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Waterfall Model</a:t>
            </a:r>
            <a:endParaRPr/>
          </a:p>
        </p:txBody>
      </p:sp>
      <p:pic>
        <p:nvPicPr>
          <p:cNvPr id="96" name="Google Shape;96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1600"/>
            <a:ext cx="38100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idx="4294967295" type="body"/>
          </p:nvPr>
        </p:nvSpPr>
        <p:spPr>
          <a:xfrm>
            <a:off x="3962400" y="1295400"/>
            <a:ext cx="4800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defines needed information, function, behavior, performance and interfaces.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data structures, software architecture, interface representations, algorithmic details.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source code, database, user documentation, testing.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type="title"/>
          </p:nvPr>
        </p:nvSpPr>
        <p:spPr>
          <a:xfrm>
            <a:off x="457200" y="228600"/>
            <a:ext cx="8153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Quality – the degree to which the software satisfies stated and implied requirements</a:t>
            </a:r>
            <a:endParaRPr/>
          </a:p>
        </p:txBody>
      </p:sp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381000" y="1981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Absence of system crashes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Correspondence between the software and the users’ expectations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to specified requirements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must be controlled because it lowers production speed, increases maintenance costs and can adversely affect business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Quality Assurance Plan</a:t>
            </a:r>
            <a:endParaRPr/>
          </a:p>
        </p:txBody>
      </p:sp>
      <p:sp>
        <p:nvSpPr>
          <p:cNvPr id="379" name="Google Shape;379;p55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plan for quality assurance activities should be in writing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if a separate group should perform the quality assurance activities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elements that should be considered by the plan are: defect tracking, unit testing, source-code tracking, technical reviews, integration testing and system testing.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Quality Assurance Plan</a:t>
            </a:r>
            <a:endParaRPr/>
          </a:p>
        </p:txBody>
      </p:sp>
      <p:sp>
        <p:nvSpPr>
          <p:cNvPr id="385" name="Google Shape;385;p56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Defect tracing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keeps track of each defect found, its source, when it was detected, when it was resolved, how it was resolved, etc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Unit testing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each individual module is tested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Source code tracing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step through source code line by line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Technical reviews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completed work is reviewed by peers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Integration testing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 exercise new code in combination with code that already has been integrated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System testing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execution of the software for the purpose of finding defects.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Waterfall Strengths</a:t>
            </a:r>
            <a:endParaRPr/>
          </a:p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Easy to understand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easy to use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Provides structure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inexperienced staff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Milestones are well understood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requirements stability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management control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(plan, staff, track)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 when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quality is more important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cost or schedule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Waterfall Deficiencies</a:t>
            </a:r>
            <a:endParaRPr/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457200" y="13716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requirements must be known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upfront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 created for each phase are considered frozen –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inhibits flexibility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give a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false impression of progress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Does not reflect problem-solving nature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software development – iterations of phases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is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big bang at the end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Little opportunity for customer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preview the system (until it may be too late)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to use the Waterfall Model</a:t>
            </a:r>
            <a:endParaRPr/>
          </a:p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are very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known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definition is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is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understood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version of an existing product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Porting an existing product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new platform.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6B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4294967295"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V-Shaped SDLC Model</a:t>
            </a:r>
            <a:endParaRPr/>
          </a:p>
        </p:txBody>
      </p:sp>
      <p:pic>
        <p:nvPicPr>
          <p:cNvPr id="121" name="Google Shape;121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0200"/>
            <a:ext cx="5181600" cy="3757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>
            <p:ph idx="4294967295" type="body"/>
          </p:nvPr>
        </p:nvSpPr>
        <p:spPr>
          <a:xfrm>
            <a:off x="5105400" y="15240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variant of the Waterfall that emphasizes the verification and validation of the product.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of the product is planned in parallel with a corresponding phase of development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untain Top">
  <a:themeElements>
    <a:clrScheme name="default">
      <a:dk1>
        <a:srgbClr val="FFFFFF"/>
      </a:dk1>
      <a:lt1>
        <a:srgbClr val="003399"/>
      </a:lt1>
      <a:dk2>
        <a:srgbClr val="E3E3FF"/>
      </a:dk2>
      <a:lt2>
        <a:srgbClr val="463416"/>
      </a:lt2>
      <a:accent1>
        <a:srgbClr val="3399FF"/>
      </a:accent1>
      <a:accent2>
        <a:srgbClr val="33CCCC"/>
      </a:accent2>
      <a:accent3>
        <a:srgbClr val="003399"/>
      </a:accent3>
      <a:accent4>
        <a:srgbClr val="3399FF"/>
      </a:accent4>
      <a:accent5>
        <a:srgbClr val="33CCCC"/>
      </a:accent5>
      <a:accent6>
        <a:srgbClr val="003399"/>
      </a:accent6>
      <a:hlink>
        <a:srgbClr val="00FFCC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