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</p:sldIdLst>
  <p:sldSz cy="6858000" cx="9144000"/>
  <p:notesSz cx="10234600" cy="7102475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02">
          <p15:clr>
            <a:srgbClr val="000000"/>
          </p15:clr>
        </p15:guide>
        <p15:guide id="2" pos="17">
          <p15:clr>
            <a:srgbClr val="000000"/>
          </p15:clr>
        </p15:guide>
      </p15:sldGuideLst>
    </p:ext>
    <p:ext uri="{2D200454-40CA-4A62-9FC3-DE9A4176ACB9}">
      <p15:notesGuideLst>
        <p15:guide id="1" orient="horz" pos="2237">
          <p15:clr>
            <a:srgbClr val="000000"/>
          </p15:clr>
        </p15:guide>
        <p15:guide id="2" pos="322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02" orient="horz"/>
        <p:guide pos="1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237" orient="horz"/>
        <p:guide pos="322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font" Target="fonts/GillSans-regular.fntdata"/><Relationship Id="rId23" Type="http://schemas.openxmlformats.org/officeDocument/2006/relationships/slide" Target="slides/slide7.xml"/><Relationship Id="rId1" Type="http://schemas.openxmlformats.org/officeDocument/2006/relationships/theme" Target="theme/theme10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-1587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25" spcFirstLastPara="1" rIns="198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9137" y="-1587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25" spcFirstLastPara="1" rIns="198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0" y="6748462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25" spcFirstLastPara="1" rIns="198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5799137" y="6748462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25" spcFirstLastPara="1" rIns="198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1363662" y="3373437"/>
            <a:ext cx="7505700" cy="298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50" spcFirstLastPara="1" rIns="95850" wrap="square" tIns="479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3357562" y="541337"/>
            <a:ext cx="3530600" cy="2649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/>
        </p:nvSpPr>
        <p:spPr>
          <a:xfrm>
            <a:off x="4722812" y="6799262"/>
            <a:ext cx="79216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50" spcFirstLastPara="1" rIns="95850" wrap="square" tIns="47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/>
        </p:nvSpPr>
        <p:spPr>
          <a:xfrm>
            <a:off x="5799137" y="6748462"/>
            <a:ext cx="44354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25" spcFirstLastPara="1" rIns="198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3341687" y="533400"/>
            <a:ext cx="35512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:notes"/>
          <p:cNvSpPr txBox="1"/>
          <p:nvPr>
            <p:ph idx="1" type="body"/>
          </p:nvPr>
        </p:nvSpPr>
        <p:spPr>
          <a:xfrm>
            <a:off x="1363662" y="3373437"/>
            <a:ext cx="7505700" cy="298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50" spcFirstLastPara="1" rIns="95850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1363662" y="3373437"/>
            <a:ext cx="7505700" cy="2989262"/>
          </a:xfrm>
          <a:prstGeom prst="rect">
            <a:avLst/>
          </a:prstGeom>
        </p:spPr>
        <p:txBody>
          <a:bodyPr anchorCtr="0" anchor="t" bIns="47925" lIns="95850" spcFirstLastPara="1" rIns="95850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:notes"/>
          <p:cNvSpPr/>
          <p:nvPr>
            <p:ph idx="2" type="sldImg"/>
          </p:nvPr>
        </p:nvSpPr>
        <p:spPr>
          <a:xfrm>
            <a:off x="3357562" y="541337"/>
            <a:ext cx="3530600" cy="2649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1363662" y="3373437"/>
            <a:ext cx="7505700" cy="2989262"/>
          </a:xfrm>
          <a:prstGeom prst="rect">
            <a:avLst/>
          </a:prstGeom>
        </p:spPr>
        <p:txBody>
          <a:bodyPr anchorCtr="0" anchor="t" bIns="47925" lIns="95850" spcFirstLastPara="1" rIns="95850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:notes"/>
          <p:cNvSpPr/>
          <p:nvPr>
            <p:ph idx="2" type="sldImg"/>
          </p:nvPr>
        </p:nvSpPr>
        <p:spPr>
          <a:xfrm>
            <a:off x="3357562" y="541337"/>
            <a:ext cx="3530600" cy="2649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1363662" y="3373437"/>
            <a:ext cx="7505700" cy="2989262"/>
          </a:xfrm>
          <a:prstGeom prst="rect">
            <a:avLst/>
          </a:prstGeom>
        </p:spPr>
        <p:txBody>
          <a:bodyPr anchorCtr="0" anchor="t" bIns="47925" lIns="95850" spcFirstLastPara="1" rIns="95850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3357562" y="541337"/>
            <a:ext cx="3530600" cy="2649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1363662" y="3373437"/>
            <a:ext cx="7505700" cy="2989262"/>
          </a:xfrm>
          <a:prstGeom prst="rect">
            <a:avLst/>
          </a:prstGeom>
        </p:spPr>
        <p:txBody>
          <a:bodyPr anchorCtr="0" anchor="t" bIns="47925" lIns="95850" spcFirstLastPara="1" rIns="95850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3357562" y="541337"/>
            <a:ext cx="3530600" cy="2649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1363662" y="3373437"/>
            <a:ext cx="7505700" cy="2989262"/>
          </a:xfrm>
          <a:prstGeom prst="rect">
            <a:avLst/>
          </a:prstGeom>
        </p:spPr>
        <p:txBody>
          <a:bodyPr anchorCtr="0" anchor="t" bIns="47925" lIns="95850" spcFirstLastPara="1" rIns="95850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3357562" y="541337"/>
            <a:ext cx="3530600" cy="2649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/>
          <p:nvPr>
            <p:ph idx="1" type="body"/>
          </p:nvPr>
        </p:nvSpPr>
        <p:spPr>
          <a:xfrm>
            <a:off x="1363662" y="3373437"/>
            <a:ext cx="7505700" cy="2989262"/>
          </a:xfrm>
          <a:prstGeom prst="rect">
            <a:avLst/>
          </a:prstGeom>
        </p:spPr>
        <p:txBody>
          <a:bodyPr anchorCtr="0" anchor="t" bIns="47925" lIns="95850" spcFirstLastPara="1" rIns="95850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:notes"/>
          <p:cNvSpPr/>
          <p:nvPr>
            <p:ph idx="2" type="sldImg"/>
          </p:nvPr>
        </p:nvSpPr>
        <p:spPr>
          <a:xfrm>
            <a:off x="3357562" y="541337"/>
            <a:ext cx="3530600" cy="2649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 rot="5400000">
            <a:off x="2784475" y="98425"/>
            <a:ext cx="4800600" cy="749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22225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646487" y="6305550"/>
            <a:ext cx="31480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000"/>
              <a:buFont typeface="Gill Sans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200"/>
              <a:buFont typeface="Gill Sans"/>
              <a:buNone/>
              <a:defRPr b="1" sz="2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100"/>
              <a:buFont typeface="Gill Sans"/>
              <a:buNone/>
              <a:defRPr b="1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6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8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157287" y="1344612"/>
            <a:ext cx="63500" cy="65087"/>
          </a:xfrm>
          <a:prstGeom prst="ellipse">
            <a:avLst/>
          </a:prstGeom>
          <a:noFill/>
          <a:ln cap="rnd" cmpd="sng" w="12700">
            <a:solidFill>
              <a:srgbClr val="307F93">
                <a:alpha val="5960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18"/>
          <p:cNvSpPr/>
          <p:nvPr/>
        </p:nvSpPr>
        <p:spPr>
          <a:xfrm rot="-2160000">
            <a:off x="396875" y="954087"/>
            <a:ext cx="685800" cy="204787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6000" dir="3299947" dist="25399" sy="96000">
              <a:srgbClr val="EBDAB1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 flipH="1" rot="2160000">
            <a:off x="5003800" y="936625"/>
            <a:ext cx="649287" cy="204787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6000" dir="3299947" dist="25399" sy="96000">
              <a:schemeClr val="lt2">
                <a:alpha val="19607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22225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3646487" y="6305550"/>
            <a:ext cx="31480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  <a:defRPr b="0" i="0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AAA3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2408237" y="2746375"/>
            <a:ext cx="63500" cy="63500"/>
          </a:xfrm>
          <a:prstGeom prst="ellipse">
            <a:avLst/>
          </a:prstGeom>
          <a:noFill/>
          <a:ln cap="rnd" cmpd="sng" w="12700">
            <a:solidFill>
              <a:srgbClr val="307F93">
                <a:alpha val="5960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/>
        </p:nvSpPr>
        <p:spPr>
          <a:xfrm>
            <a:off x="1014412" y="0"/>
            <a:ext cx="812958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ctrTitle"/>
          </p:nvPr>
        </p:nvSpPr>
        <p:spPr>
          <a:xfrm>
            <a:off x="1431925" y="360362"/>
            <a:ext cx="7407275" cy="1471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1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SRS / SA / SD Outline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152400" y="6338887"/>
            <a:ext cx="2667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2016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457200" y="41148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iitkgp.ac.in/new/gif_jpg/top_img_banner.gif" id="205" name="Google Shape;2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5905500"/>
            <a:ext cx="41624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381000" y="5105400"/>
            <a:ext cx="8366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Partha Pratim Das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685800" y="2733675"/>
            <a:ext cx="7445375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CS20006: Software Engineering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Feasibility Study: SRS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Understand the problem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Scope the problem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Analyse Stakeholders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Study relevant documents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Define alternatives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Define the criteria to evaluate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Assessment of unusual circumstances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 evaluation of the alternatives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 UML Diagram.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Write a Report – the SRS Document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3646487" y="6305550"/>
            <a:ext cx="31480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SRS/SA/SD Outline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22225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Mar 2016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SRS Should contain …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Customer-provided document / information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Questions raised and Answered by customer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Assumptions made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UML Diagrams – with annotations and notes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Use-Case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Class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Interface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Any other information from FS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3646487" y="6305550"/>
            <a:ext cx="31480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SRS/SA/SD Outline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22225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Mar 2016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Requirement Analysis: SA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Review the feasibility study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Explore and Analyse the FS for deeper information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Gather functional and non-functional requirements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key aspects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Write a report that includes a RS and UML models of the FS – the SA Document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3646487" y="6305550"/>
            <a:ext cx="31480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SRS/SA/SD Outline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22225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Mar 2016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SA should contain …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FS (background) document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UML Diagrams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Refinement of Use-case and Class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Sequence Diagram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Collaboration Diagram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Statechart Diagram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Activity Diagram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Parameters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Platform, Language, Build System, Libraries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Sizing, Performance, …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Limitations &amp; Exceptions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Any other information from Analysis</a:t>
            </a:r>
            <a:endParaRPr/>
          </a:p>
          <a:p>
            <a:pPr indent="-16065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3646487" y="6305550"/>
            <a:ext cx="31480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SRS/SA/SD Outline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22225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Mar 2016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Detailed Design: SD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Define global system architecture,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Select Platform comprising hardware, software and networking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Propose software architecture for the new system and justify your choice.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Database Design.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Design I/O procedures and user interfaces.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 a detailed design of the classes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Write a report – the SD Document</a:t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3646487" y="6305550"/>
            <a:ext cx="31480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SRS/SA/SD Outline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22225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Mar 2016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SD should contain …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Refine System Parameters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Global system architecture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Platform: hardware, software and networking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Software architecture and justification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Database Design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Design Details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Refinement of UML Diagrams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Prototype Design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Design I/O procedures and user interfaces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Design of the classes in target language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Identified Reuse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Exception design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Adoptable Practices – Coding guideline, processes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Any other information from previous stages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3646487" y="6305550"/>
            <a:ext cx="31480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SRS/SA/SD Outline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22225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Mar 2016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8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5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4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0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1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9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7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