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slide" Target="slides/slide41.xml"/><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49687" y="0"/>
            <a:ext cx="294640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9750"/>
            <a:ext cx="294640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0" name="Google Shape;170;p1: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1: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12: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2: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3: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3: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4: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5: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5: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6: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7: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7: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18: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8: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7" name="Google Shape;347;p19: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9: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0: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0: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1: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1: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2: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2: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2: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23: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3: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4: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4: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25: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5: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26: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7: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27: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7: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28: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9: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0: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0: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1: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1: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2: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32: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2: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3: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33: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3: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4: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34: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4: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35: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5: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6: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6: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7: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7: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8: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38: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38: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9: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39: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9: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4: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0: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0: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1:notes"/>
          <p:cNvSpPr txBox="1"/>
          <p:nvPr>
            <p:ph idx="1" type="body"/>
          </p:nvPr>
        </p:nvSpPr>
        <p:spPr>
          <a:xfrm>
            <a:off x="679450" y="4716462"/>
            <a:ext cx="5438775"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1:notes"/>
          <p:cNvSpPr/>
          <p:nvPr>
            <p:ph idx="2" type="sldImg"/>
          </p:nvPr>
        </p:nvSpPr>
        <p:spPr>
          <a:xfrm>
            <a:off x="915987" y="744537"/>
            <a:ext cx="4965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5: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6: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6: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7: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7: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8: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8: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p:nvPr>
            <p:ph idx="2" type="sldImg"/>
          </p:nvPr>
        </p:nvSpPr>
        <p:spPr>
          <a:xfrm>
            <a:off x="917575" y="744537"/>
            <a:ext cx="4962525" cy="3722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9:notes"/>
          <p:cNvSpPr txBox="1"/>
          <p:nvPr>
            <p:ph idx="1" type="body"/>
          </p:nvPr>
        </p:nvSpPr>
        <p:spPr>
          <a:xfrm>
            <a:off x="679450" y="4716462"/>
            <a:ext cx="5438775"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9:notes"/>
          <p:cNvSpPr txBox="1"/>
          <p:nvPr/>
        </p:nvSpPr>
        <p:spPr>
          <a:xfrm>
            <a:off x="3849687" y="9429750"/>
            <a:ext cx="294640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19" name="Google Shape;19;p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3" name="Google Shape;83;p12"/>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84" name="Google Shape;84;p1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90" name="Google Shape;90;p1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6"/>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4" name="Google Shape;11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15" name="Google Shape;115;p17"/>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 name="Google Shape;12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21" name="Google Shape;12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22" name="Google Shape;122;p18"/>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8"/>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8"/>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9"/>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1" name="Google Shape;131;p20"/>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0"/>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0"/>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7" name="Google Shape;13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8" name="Google Shape;13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9" name="Google Shape;13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40" name="Google Shape;140;p2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46" name="Google Shape;14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47" name="Google Shape;147;p22"/>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2"/>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2"/>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3" name="Google Shape;33;p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2" name="Google Shape;152;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53" name="Google Shape;153;p2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8" name="Google Shape;158;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2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2" name="Shape 162"/>
        <p:cNvGrpSpPr/>
        <p:nvPr/>
      </p:nvGrpSpPr>
      <p:grpSpPr>
        <a:xfrm>
          <a:off x="0" y="0"/>
          <a:ext cx="0" cy="0"/>
          <a:chOff x="0" y="0"/>
          <a:chExt cx="0" cy="0"/>
        </a:xfrm>
      </p:grpSpPr>
      <p:sp>
        <p:nvSpPr>
          <p:cNvPr id="163" name="Google Shape;163;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4" name="Google Shape;164;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65" name="Google Shape;165;p2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5"/>
          <p:cNvSpPr txBox="1"/>
          <p:nvPr>
            <p:ph type="title"/>
          </p:nvPr>
        </p:nvSpPr>
        <p:spPr>
          <a:xfrm rot="5400000">
            <a:off x="4717257" y="2161381"/>
            <a:ext cx="5715000" cy="20018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9" name="Google Shape;39;p5"/>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45" name="Google Shape;45;p6"/>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3200"/>
              <a:buFont typeface="Noto Sans Symbols"/>
              <a:buNone/>
              <a:defRPr b="0" i="0" sz="3200" u="none" cap="none" strike="noStrike">
                <a:solidFill>
                  <a:schemeClr val="dk1"/>
                </a:solidFill>
                <a:latin typeface="Verdana"/>
                <a:ea typeface="Verdana"/>
                <a:cs typeface="Verdana"/>
                <a:sym typeface="Verdana"/>
              </a:defRPr>
            </a:lvl1pPr>
            <a:lvl2pPr lvl="1" marR="0" rtl="0" algn="l">
              <a:spcBef>
                <a:spcPts val="560"/>
              </a:spcBef>
              <a:spcAft>
                <a:spcPts val="0"/>
              </a:spcAft>
              <a:buClr>
                <a:schemeClr val="accent2"/>
              </a:buClr>
              <a:buSzPts val="2800"/>
              <a:buFont typeface="Noto Sans Symbols"/>
              <a:buNone/>
              <a:defRPr b="0" i="0" sz="2800" u="none" cap="none" strike="noStrike">
                <a:solidFill>
                  <a:schemeClr val="dk1"/>
                </a:solidFill>
                <a:latin typeface="Verdana"/>
                <a:ea typeface="Verdana"/>
                <a:cs typeface="Verdana"/>
                <a:sym typeface="Verdana"/>
              </a:defRPr>
            </a:lvl2pPr>
            <a:lvl3pPr lvl="2" marR="0" rtl="0" algn="l">
              <a:spcBef>
                <a:spcPts val="480"/>
              </a:spcBef>
              <a:spcAft>
                <a:spcPts val="0"/>
              </a:spcAft>
              <a:buClr>
                <a:schemeClr val="accent2"/>
              </a:buClr>
              <a:buSzPts val="2400"/>
              <a:buFont typeface="Noto Sans Symbols"/>
              <a:buNone/>
              <a:defRPr b="0" i="0" sz="2400" u="none" cap="none" strike="noStrike">
                <a:solidFill>
                  <a:schemeClr val="dk1"/>
                </a:solidFill>
                <a:latin typeface="Verdana"/>
                <a:ea typeface="Verdana"/>
                <a:cs typeface="Verdana"/>
                <a:sym typeface="Verdana"/>
              </a:defRPr>
            </a:lvl3pPr>
            <a:lvl4pPr lvl="3" marR="0" rtl="0" algn="l">
              <a:spcBef>
                <a:spcPts val="4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4pPr>
            <a:lvl5pPr lvl="4"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5pPr>
            <a:lvl6pPr lvl="5"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6pPr>
            <a:lvl7pPr lvl="6"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7pPr>
            <a:lvl8pPr lvl="7"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8pPr>
            <a:lvl9pPr lvl="8" marR="0" rtl="0" algn="l">
              <a:spcBef>
                <a:spcPts val="500"/>
              </a:spcBef>
              <a:spcAft>
                <a:spcPts val="0"/>
              </a:spcAft>
              <a:buClr>
                <a:schemeClr val="accent2"/>
              </a:buClr>
              <a:buSzPts val="2000"/>
              <a:buFont typeface="Noto Sans Symbols"/>
              <a:buNone/>
              <a:defRPr b="0" i="0" sz="2000" u="none" cap="none" strike="noStrike">
                <a:solidFill>
                  <a:schemeClr val="dk1"/>
                </a:solidFill>
                <a:latin typeface="Verdana"/>
                <a:ea typeface="Verdana"/>
                <a:cs typeface="Verdana"/>
                <a:sym typeface="Verdana"/>
              </a:defRPr>
            </a:lvl9pPr>
          </a:lstStyle>
          <a:p/>
        </p:txBody>
      </p:sp>
      <p:sp>
        <p:nvSpPr>
          <p:cNvPr id="51" name="Google Shape;51;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2" name="Google Shape;52;p7"/>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58" name="Google Shape;58;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59" name="Google Shape;59;p8"/>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4" name="Google Shape;74;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5" name="Google Shape;75;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6" name="Google Shape;76;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7" name="Google Shape;77;p1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685800" y="2393950"/>
            <a:ext cx="7772400" cy="109537"/>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 name="Google Shape;11;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2" name="Google Shape;12;p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 name="Google Shape;13;p1"/>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24" name="Google Shape;24;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25" name="Google Shape;25;p3"/>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6" name="Google Shape;26;p3"/>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27" name="Google Shape;27;p3"/>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8" name="Google Shape;28;p3"/>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9" name="Google Shape;29;p3"/>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5" name="Google Shape;9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14"/>
          <p:cNvSpPr txBox="1"/>
          <p:nvPr>
            <p:ph idx="10" type="dt"/>
          </p:nvPr>
        </p:nvSpPr>
        <p:spPr>
          <a:xfrm>
            <a:off x="609600" y="6245225"/>
            <a:ext cx="1828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7" name="Google Shape;97;p14"/>
          <p:cNvSpPr txBox="1"/>
          <p:nvPr>
            <p:ph idx="11" type="ftr"/>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98" name="Google Shape;98;p14"/>
          <p:cNvSpPr txBox="1"/>
          <p:nvPr>
            <p:ph idx="12" type="sldNum"/>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hd.blog.ittelkom.ac.id/blog/files/2010/02/Bab-5a-SRS.ppt&amp;ei=ZaowT_aGBcnVrQeTh7SKBA&amp;usg=AFQjCNGIFwXwiJezqToIqHYul8RUc3HvFg&amp;sig2=pdR-xakNOV_V8Hpq3d1oP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1" i="0" lang="en-US" sz="4000" u="none">
                <a:solidFill>
                  <a:schemeClr val="dk2"/>
                </a:solidFill>
                <a:latin typeface="Verdana"/>
                <a:ea typeface="Verdana"/>
                <a:cs typeface="Verdana"/>
                <a:sym typeface="Verdana"/>
              </a:rPr>
              <a:t>Software Requirements Specification</a:t>
            </a:r>
            <a:endParaRPr/>
          </a:p>
        </p:txBody>
      </p:sp>
      <p:sp>
        <p:nvSpPr>
          <p:cNvPr id="174" name="Google Shape;174;p26"/>
          <p:cNvSpPr txBox="1"/>
          <p:nvPr/>
        </p:nvSpPr>
        <p:spPr>
          <a:xfrm>
            <a:off x="152400" y="6338887"/>
            <a:ext cx="2667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March 2016</a:t>
            </a:r>
            <a:endParaRPr/>
          </a:p>
        </p:txBody>
      </p:sp>
      <p:sp>
        <p:nvSpPr>
          <p:cNvPr id="175" name="Google Shape;175;p26"/>
          <p:cNvSpPr txBox="1"/>
          <p:nvPr/>
        </p:nvSpPr>
        <p:spPr>
          <a:xfrm>
            <a:off x="457200" y="4114800"/>
            <a:ext cx="82296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http://www.iitkgp.ac.in/new/gif_jpg/top_img_banner.gif" id="176" name="Google Shape;176;p26"/>
          <p:cNvPicPr preferRelativeResize="0"/>
          <p:nvPr/>
        </p:nvPicPr>
        <p:blipFill rotWithShape="1">
          <a:blip r:embed="rId3">
            <a:alphaModFix/>
          </a:blip>
          <a:srcRect b="0" l="0" r="0" t="0"/>
          <a:stretch/>
        </p:blipFill>
        <p:spPr>
          <a:xfrm>
            <a:off x="4724400" y="5905500"/>
            <a:ext cx="4162425" cy="952500"/>
          </a:xfrm>
          <a:prstGeom prst="rect">
            <a:avLst/>
          </a:prstGeom>
          <a:noFill/>
          <a:ln>
            <a:noFill/>
          </a:ln>
        </p:spPr>
      </p:pic>
      <p:sp>
        <p:nvSpPr>
          <p:cNvPr id="177" name="Google Shape;177;p26"/>
          <p:cNvSpPr txBox="1"/>
          <p:nvPr/>
        </p:nvSpPr>
        <p:spPr>
          <a:xfrm>
            <a:off x="381000" y="5105400"/>
            <a:ext cx="8366125"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Prof. Partha Pratim Das</a:t>
            </a:r>
            <a:endParaRPr/>
          </a:p>
        </p:txBody>
      </p:sp>
      <p:sp>
        <p:nvSpPr>
          <p:cNvPr id="178" name="Google Shape;178;p26"/>
          <p:cNvSpPr txBox="1"/>
          <p:nvPr/>
        </p:nvSpPr>
        <p:spPr>
          <a:xfrm>
            <a:off x="685800" y="2733675"/>
            <a:ext cx="7445375" cy="1304925"/>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rgbClr val="FFC000"/>
              </a:buClr>
              <a:buSzPts val="4000"/>
              <a:buFont typeface="Arial"/>
              <a:buNone/>
            </a:pPr>
            <a:r>
              <a:rPr b="1" i="0" lang="en-US" sz="4000" u="none">
                <a:solidFill>
                  <a:srgbClr val="FFC000"/>
                </a:solidFill>
                <a:latin typeface="Arial"/>
                <a:ea typeface="Arial"/>
                <a:cs typeface="Arial"/>
                <a:sym typeface="Arial"/>
              </a:rPr>
              <a:t>CS20006: Software Engineering</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rebuchet MS"/>
              <a:buNone/>
            </a:pPr>
            <a:r>
              <a:rPr b="1" i="0" lang="en-US" sz="4000" u="none">
                <a:solidFill>
                  <a:schemeClr val="dk2"/>
                </a:solidFill>
                <a:latin typeface="Trebuchet MS"/>
                <a:ea typeface="Trebuchet MS"/>
                <a:cs typeface="Trebuchet MS"/>
                <a:sym typeface="Trebuchet MS"/>
              </a:rPr>
              <a:t>What are the characteristics of a great SRS?</a:t>
            </a:r>
            <a:endParaRPr/>
          </a:p>
        </p:txBody>
      </p:sp>
      <p:sp>
        <p:nvSpPr>
          <p:cNvPr id="262" name="Google Shape;262;p35"/>
          <p:cNvSpPr txBox="1"/>
          <p:nvPr>
            <p:ph idx="1" type="body"/>
          </p:nvPr>
        </p:nvSpPr>
        <p:spPr>
          <a:xfrm>
            <a:off x="533400" y="1722437"/>
            <a:ext cx="8153400" cy="4525962"/>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An SRS should be</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a) Correct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b) Unambiguous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c) Complete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d) Consistent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e) Ranked for importance and/or stability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f) Verifiable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g) Modifiable </a:t>
            </a:r>
            <a:endParaRPr/>
          </a:p>
          <a:p>
            <a:pPr indent="-436562" lvl="1" marL="908050" rtl="0" algn="l">
              <a:lnSpc>
                <a:spcPct val="90000"/>
              </a:lnSpc>
              <a:spcBef>
                <a:spcPts val="520"/>
              </a:spcBef>
              <a:spcAft>
                <a:spcPts val="0"/>
              </a:spcAft>
              <a:buSzPts val="2600"/>
              <a:buNone/>
            </a:pPr>
            <a:r>
              <a:rPr b="0" i="0" lang="en-US" sz="2600" u="none">
                <a:solidFill>
                  <a:schemeClr val="dk1"/>
                </a:solidFill>
                <a:latin typeface="Trebuchet MS"/>
                <a:ea typeface="Trebuchet MS"/>
                <a:cs typeface="Trebuchet MS"/>
                <a:sym typeface="Trebuchet MS"/>
              </a:rPr>
              <a:t>h) Traceable </a:t>
            </a:r>
            <a:endParaRPr/>
          </a:p>
          <a:p>
            <a:pPr indent="-304800" lvl="0" marL="469900" rtl="0" algn="l">
              <a:spcBef>
                <a:spcPts val="520"/>
              </a:spcBef>
              <a:spcAft>
                <a:spcPts val="0"/>
              </a:spcAft>
              <a:buSzPts val="2600"/>
              <a:buNone/>
            </a:pPr>
            <a:r>
              <a:t/>
            </a:r>
            <a:endParaRPr b="0" i="0" sz="2600" u="none">
              <a:solidFill>
                <a:schemeClr val="dk1"/>
              </a:solidFill>
              <a:latin typeface="Trebuchet MS"/>
              <a:ea typeface="Trebuchet MS"/>
              <a:cs typeface="Trebuchet MS"/>
              <a:sym typeface="Trebuchet MS"/>
            </a:endParaRPr>
          </a:p>
        </p:txBody>
      </p:sp>
      <p:sp>
        <p:nvSpPr>
          <p:cNvPr id="263" name="Google Shape;263;p3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64" name="Google Shape;264;p3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65" name="Google Shape;265;p35"/>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Correct</a:t>
            </a:r>
            <a:endParaRPr/>
          </a:p>
        </p:txBody>
      </p:sp>
      <p:sp>
        <p:nvSpPr>
          <p:cNvPr id="272" name="Google Shape;272;p3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"Correct and Ever Correcting."</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Of course you want the specification to be correct.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No one writes a specification that they know is incorrect.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The discipline is keeping the specification up to date when you find things that are not correct. </a:t>
            </a:r>
            <a:endParaRPr/>
          </a:p>
        </p:txBody>
      </p:sp>
      <p:sp>
        <p:nvSpPr>
          <p:cNvPr id="273" name="Google Shape;273;p3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74" name="Google Shape;274;p3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75" name="Google Shape;275;p36"/>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Unambiguous</a:t>
            </a:r>
            <a:endParaRPr/>
          </a:p>
        </p:txBody>
      </p:sp>
      <p:sp>
        <p:nvSpPr>
          <p:cNvPr id="282" name="Google Shape;282;p3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An SRS is unambiguous if, and only if, every requirement stated therein has only </a:t>
            </a:r>
            <a:r>
              <a:rPr b="0" i="0" lang="en-US" sz="3000" u="none">
                <a:solidFill>
                  <a:srgbClr val="FF0000"/>
                </a:solidFill>
                <a:latin typeface="Trebuchet MS"/>
                <a:ea typeface="Trebuchet MS"/>
                <a:cs typeface="Trebuchet MS"/>
                <a:sym typeface="Trebuchet MS"/>
              </a:rPr>
              <a:t>one interpretation</a:t>
            </a:r>
            <a:r>
              <a:rPr b="0" i="0" lang="en-US" sz="3000" u="none">
                <a:solidFill>
                  <a:schemeClr val="dk1"/>
                </a:solidFill>
                <a:latin typeface="Trebuchet MS"/>
                <a:ea typeface="Trebuchet MS"/>
                <a:cs typeface="Trebuchet MS"/>
                <a:sym typeface="Trebuchet MS"/>
              </a:rPr>
              <a:t>.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Spending time on this area prior to releasing the SRS can be a waste of time. But as you find ambiguities - </a:t>
            </a:r>
            <a:r>
              <a:rPr b="0" i="0" lang="en-US" sz="3000" u="none">
                <a:solidFill>
                  <a:srgbClr val="FF0000"/>
                </a:solidFill>
                <a:latin typeface="Trebuchet MS"/>
                <a:ea typeface="Trebuchet MS"/>
                <a:cs typeface="Trebuchet MS"/>
                <a:sym typeface="Trebuchet MS"/>
              </a:rPr>
              <a:t>fix them</a:t>
            </a:r>
            <a:r>
              <a:rPr b="0" i="0" lang="en-US" sz="3000" u="none">
                <a:solidFill>
                  <a:schemeClr val="dk1"/>
                </a:solidFill>
                <a:latin typeface="Trebuchet MS"/>
                <a:ea typeface="Trebuchet MS"/>
                <a:cs typeface="Trebuchet MS"/>
                <a:sym typeface="Trebuchet MS"/>
              </a:rPr>
              <a:t> </a:t>
            </a:r>
            <a:endParaRPr/>
          </a:p>
        </p:txBody>
      </p:sp>
      <p:sp>
        <p:nvSpPr>
          <p:cNvPr id="283" name="Google Shape;283;p3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84" name="Google Shape;284;p3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85" name="Google Shape;285;p37"/>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Complete</a:t>
            </a:r>
            <a:endParaRPr/>
          </a:p>
        </p:txBody>
      </p:sp>
      <p:sp>
        <p:nvSpPr>
          <p:cNvPr id="292" name="Google Shape;292;p3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3600"/>
              <a:buFont typeface="Noto Sans Symbols"/>
              <a:buChar char="□"/>
            </a:pPr>
            <a:r>
              <a:rPr b="0" i="0" lang="en-US" sz="3600" u="none">
                <a:solidFill>
                  <a:schemeClr val="dk1"/>
                </a:solidFill>
                <a:latin typeface="Trebuchet MS"/>
                <a:ea typeface="Trebuchet MS"/>
                <a:cs typeface="Trebuchet MS"/>
                <a:sym typeface="Trebuchet MS"/>
              </a:rPr>
              <a:t>Complete means </a:t>
            </a:r>
            <a:r>
              <a:rPr b="0" i="0" lang="en-US" sz="3600" u="none">
                <a:solidFill>
                  <a:srgbClr val="FF0000"/>
                </a:solidFill>
                <a:latin typeface="Trebuchet MS"/>
                <a:ea typeface="Trebuchet MS"/>
                <a:cs typeface="Trebuchet MS"/>
                <a:sym typeface="Trebuchet MS"/>
              </a:rPr>
              <a:t>COMPLETE</a:t>
            </a:r>
            <a:r>
              <a:rPr b="0" i="0" lang="en-US" sz="3600" u="none">
                <a:solidFill>
                  <a:schemeClr val="dk1"/>
                </a:solidFill>
                <a:latin typeface="Trebuchet MS"/>
                <a:ea typeface="Trebuchet MS"/>
                <a:cs typeface="Trebuchet MS"/>
                <a:sym typeface="Trebuchet MS"/>
              </a:rPr>
              <a:t>!!</a:t>
            </a:r>
            <a:endParaRPr/>
          </a:p>
          <a:p>
            <a:pPr indent="-469900" lvl="0" marL="469900" rtl="0" algn="l">
              <a:lnSpc>
                <a:spcPct val="80000"/>
              </a:lnSpc>
              <a:spcBef>
                <a:spcPts val="720"/>
              </a:spcBef>
              <a:spcAft>
                <a:spcPts val="0"/>
              </a:spcAft>
              <a:buClr>
                <a:schemeClr val="accent2"/>
              </a:buClr>
              <a:buSzPts val="3600"/>
              <a:buFont typeface="Noto Sans Symbols"/>
              <a:buChar char="□"/>
            </a:pPr>
            <a:r>
              <a:rPr b="0" i="0" lang="en-US" sz="3600" u="none">
                <a:solidFill>
                  <a:schemeClr val="dk1"/>
                </a:solidFill>
                <a:latin typeface="Trebuchet MS"/>
                <a:ea typeface="Trebuchet MS"/>
                <a:cs typeface="Trebuchet MS"/>
                <a:sym typeface="Trebuchet MS"/>
              </a:rPr>
              <a:t>A simple judge of this is that is should be all that is needed by the software designers to create the software.</a:t>
            </a:r>
            <a:endParaRPr/>
          </a:p>
          <a:p>
            <a:pPr indent="-469900" lvl="0" marL="469900" rtl="0" algn="l">
              <a:lnSpc>
                <a:spcPct val="80000"/>
              </a:lnSpc>
              <a:spcBef>
                <a:spcPts val="720"/>
              </a:spcBef>
              <a:spcAft>
                <a:spcPts val="0"/>
              </a:spcAft>
              <a:buClr>
                <a:schemeClr val="accent2"/>
              </a:buClr>
              <a:buSzPts val="3600"/>
              <a:buFont typeface="Noto Sans Symbols"/>
              <a:buChar char="□"/>
            </a:pPr>
            <a:r>
              <a:rPr b="0" i="0" lang="en-US" sz="3600" u="none">
                <a:solidFill>
                  <a:schemeClr val="dk1"/>
                </a:solidFill>
                <a:latin typeface="Trebuchet MS"/>
                <a:ea typeface="Trebuchet MS"/>
                <a:cs typeface="Trebuchet MS"/>
                <a:sym typeface="Trebuchet MS"/>
              </a:rPr>
              <a:t>SRS defines precisely all the go-live situations that will be encountered and the system's capability to successfully address them.</a:t>
            </a:r>
            <a:endParaRPr/>
          </a:p>
        </p:txBody>
      </p:sp>
      <p:sp>
        <p:nvSpPr>
          <p:cNvPr id="293" name="Google Shape;293;p3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94" name="Google Shape;294;p3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95" name="Google Shape;295;p38"/>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Consistent</a:t>
            </a:r>
            <a:endParaRPr/>
          </a:p>
        </p:txBody>
      </p:sp>
      <p:sp>
        <p:nvSpPr>
          <p:cNvPr id="301" name="Google Shape;301;p3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The SRS should be consistent within itself and consistent to its reference documents.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rgbClr val="FF0000"/>
                </a:solidFill>
                <a:latin typeface="Trebuchet MS"/>
                <a:ea typeface="Trebuchet MS"/>
                <a:cs typeface="Trebuchet MS"/>
                <a:sym typeface="Trebuchet MS"/>
              </a:rPr>
              <a:t>Contradiction</a:t>
            </a:r>
            <a:r>
              <a:rPr b="0" i="0" lang="en-US" sz="3000" u="none">
                <a:solidFill>
                  <a:schemeClr val="dk1"/>
                </a:solidFill>
                <a:latin typeface="Trebuchet MS"/>
                <a:ea typeface="Trebuchet MS"/>
                <a:cs typeface="Trebuchet MS"/>
                <a:sym typeface="Trebuchet MS"/>
              </a:rPr>
              <a:t> is a big no no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Example:</a:t>
            </a:r>
            <a:endParaRPr/>
          </a:p>
          <a:p>
            <a:pPr indent="-469900" lvl="0" marL="469900" rtl="0" algn="l">
              <a:lnSpc>
                <a:spcPct val="100000"/>
              </a:lnSpc>
              <a:spcBef>
                <a:spcPts val="600"/>
              </a:spcBef>
              <a:spcAft>
                <a:spcPts val="0"/>
              </a:spcAft>
              <a:buSzPts val="3000"/>
              <a:buNone/>
            </a:pPr>
            <a:r>
              <a:rPr b="0" i="0" lang="en-US" sz="3000" u="none">
                <a:solidFill>
                  <a:schemeClr val="dk1"/>
                </a:solidFill>
                <a:latin typeface="Trebuchet MS"/>
                <a:ea typeface="Trebuchet MS"/>
                <a:cs typeface="Trebuchet MS"/>
                <a:sym typeface="Trebuchet MS"/>
              </a:rPr>
              <a:t>	If you call an input </a:t>
            </a:r>
            <a:r>
              <a:rPr b="0" i="0" lang="en-US" sz="3000" u="none">
                <a:solidFill>
                  <a:srgbClr val="FF0000"/>
                </a:solidFill>
                <a:latin typeface="Trebuchet MS"/>
                <a:ea typeface="Trebuchet MS"/>
                <a:cs typeface="Trebuchet MS"/>
                <a:sym typeface="Trebuchet MS"/>
              </a:rPr>
              <a:t>"Start and Stop"</a:t>
            </a:r>
            <a:r>
              <a:rPr b="0" i="0" lang="en-US" sz="3000" u="none">
                <a:solidFill>
                  <a:schemeClr val="dk1"/>
                </a:solidFill>
                <a:latin typeface="Trebuchet MS"/>
                <a:ea typeface="Trebuchet MS"/>
                <a:cs typeface="Trebuchet MS"/>
                <a:sym typeface="Trebuchet MS"/>
              </a:rPr>
              <a:t> in one place, don't call it </a:t>
            </a:r>
            <a:r>
              <a:rPr b="0" i="0" lang="en-US" sz="3000" u="none">
                <a:solidFill>
                  <a:srgbClr val="FF0000"/>
                </a:solidFill>
                <a:latin typeface="Trebuchet MS"/>
                <a:ea typeface="Trebuchet MS"/>
                <a:cs typeface="Trebuchet MS"/>
                <a:sym typeface="Trebuchet MS"/>
              </a:rPr>
              <a:t>"Start/Stop"</a:t>
            </a:r>
            <a:r>
              <a:rPr b="0" i="0" lang="en-US" sz="3000" u="none">
                <a:solidFill>
                  <a:schemeClr val="dk1"/>
                </a:solidFill>
                <a:latin typeface="Trebuchet MS"/>
                <a:ea typeface="Trebuchet MS"/>
                <a:cs typeface="Trebuchet MS"/>
                <a:sym typeface="Trebuchet MS"/>
              </a:rPr>
              <a:t> in another.</a:t>
            </a:r>
            <a:endParaRPr/>
          </a:p>
        </p:txBody>
      </p:sp>
      <p:sp>
        <p:nvSpPr>
          <p:cNvPr id="302" name="Google Shape;302;p3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03" name="Google Shape;303;p3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04" name="Google Shape;304;p39"/>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Ranked for Importance</a:t>
            </a:r>
            <a:endParaRPr/>
          </a:p>
        </p:txBody>
      </p:sp>
      <p:sp>
        <p:nvSpPr>
          <p:cNvPr id="311" name="Google Shape;311;p4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Very often a new system has requirements that are really marketing wish lists.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Some may not be achievable.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is useful provide this information in the SRS.</a:t>
            </a:r>
            <a:endParaRPr/>
          </a:p>
        </p:txBody>
      </p:sp>
      <p:sp>
        <p:nvSpPr>
          <p:cNvPr id="312" name="Google Shape;312;p4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13" name="Google Shape;313;p4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14" name="Google Shape;314;p40"/>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Verifiable</a:t>
            </a:r>
            <a:endParaRPr/>
          </a:p>
        </p:txBody>
      </p:sp>
      <p:sp>
        <p:nvSpPr>
          <p:cNvPr id="321" name="Google Shape;321;p4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Don't put in requirements like - </a:t>
            </a:r>
            <a:r>
              <a:rPr b="0" i="1" lang="en-US" sz="3000" u="none">
                <a:solidFill>
                  <a:schemeClr val="dk1"/>
                </a:solidFill>
                <a:latin typeface="Trebuchet MS"/>
                <a:ea typeface="Trebuchet MS"/>
                <a:cs typeface="Trebuchet MS"/>
                <a:sym typeface="Trebuchet MS"/>
              </a:rPr>
              <a:t>"It should provide the user a fast response."</a:t>
            </a:r>
            <a:r>
              <a:rPr b="0" i="0" lang="en-US" sz="3000" u="none">
                <a:solidFill>
                  <a:schemeClr val="dk1"/>
                </a:solidFill>
                <a:latin typeface="Trebuchet MS"/>
                <a:ea typeface="Trebuchet MS"/>
                <a:cs typeface="Trebuchet MS"/>
                <a:sym typeface="Trebuchet MS"/>
              </a:rPr>
              <a:t> or </a:t>
            </a:r>
            <a:r>
              <a:rPr b="0" i="1" lang="en-US" sz="3000" u="none">
                <a:solidFill>
                  <a:schemeClr val="dk1"/>
                </a:solidFill>
                <a:latin typeface="Trebuchet MS"/>
                <a:ea typeface="Trebuchet MS"/>
                <a:cs typeface="Trebuchet MS"/>
                <a:sym typeface="Trebuchet MS"/>
              </a:rPr>
              <a:t>"The system should never crash."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is much better if you provide a quantitative requirement like: </a:t>
            </a:r>
            <a:r>
              <a:rPr b="0" i="1" lang="en-US" sz="3000" u="none">
                <a:solidFill>
                  <a:schemeClr val="dk1"/>
                </a:solidFill>
                <a:latin typeface="Trebuchet MS"/>
                <a:ea typeface="Trebuchet MS"/>
                <a:cs typeface="Trebuchet MS"/>
                <a:sym typeface="Trebuchet MS"/>
              </a:rPr>
              <a:t>"Every key stroke should provide a user response within 100 milliseconds."</a:t>
            </a:r>
            <a:r>
              <a:rPr b="0" i="0" lang="en-US" sz="3000" u="none">
                <a:solidFill>
                  <a:schemeClr val="dk1"/>
                </a:solidFill>
                <a:latin typeface="Trebuchet MS"/>
                <a:ea typeface="Trebuchet MS"/>
                <a:cs typeface="Trebuchet MS"/>
                <a:sym typeface="Trebuchet MS"/>
              </a:rPr>
              <a:t> </a:t>
            </a:r>
            <a:endParaRPr/>
          </a:p>
        </p:txBody>
      </p:sp>
      <p:sp>
        <p:nvSpPr>
          <p:cNvPr id="322" name="Google Shape;322;p4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23" name="Google Shape;323;p4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24" name="Google Shape;324;p41"/>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Modifiable</a:t>
            </a:r>
            <a:endParaRPr/>
          </a:p>
        </p:txBody>
      </p:sp>
      <p:sp>
        <p:nvSpPr>
          <p:cNvPr id="331" name="Google Shape;331;p4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The logical, hierarchical structure of the SRS </a:t>
            </a:r>
            <a:r>
              <a:rPr b="0" i="0" lang="en-US" sz="3000" u="none">
                <a:solidFill>
                  <a:srgbClr val="FF0000"/>
                </a:solidFill>
                <a:latin typeface="Trebuchet MS"/>
                <a:ea typeface="Trebuchet MS"/>
                <a:cs typeface="Trebuchet MS"/>
                <a:sym typeface="Trebuchet MS"/>
              </a:rPr>
              <a:t>should facilitate any necessary modifications</a:t>
            </a:r>
            <a:r>
              <a:rPr b="0" i="0" lang="en-US" sz="3000" u="none">
                <a:solidFill>
                  <a:schemeClr val="dk1"/>
                </a:solidFill>
                <a:latin typeface="Trebuchet MS"/>
                <a:ea typeface="Trebuchet MS"/>
                <a:cs typeface="Trebuchet MS"/>
                <a:sym typeface="Trebuchet MS"/>
              </a:rPr>
              <a:t>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Grouping related issues together and separating them from unrelated issues makes the SRS easier to modify.</a:t>
            </a:r>
            <a:endParaRPr/>
          </a:p>
        </p:txBody>
      </p:sp>
      <p:sp>
        <p:nvSpPr>
          <p:cNvPr id="332" name="Google Shape;332;p4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33" name="Google Shape;333;p4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34" name="Google Shape;334;p42"/>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Traceable</a:t>
            </a:r>
            <a:endParaRPr/>
          </a:p>
        </p:txBody>
      </p:sp>
      <p:sp>
        <p:nvSpPr>
          <p:cNvPr id="341" name="Google Shape;341;p4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In most organizations, it is sometimes useful to </a:t>
            </a:r>
            <a:r>
              <a:rPr b="0" i="0" lang="en-US" sz="3000" u="none">
                <a:solidFill>
                  <a:srgbClr val="FF0000"/>
                </a:solidFill>
                <a:latin typeface="Trebuchet MS"/>
                <a:ea typeface="Trebuchet MS"/>
                <a:cs typeface="Trebuchet MS"/>
                <a:sym typeface="Trebuchet MS"/>
              </a:rPr>
              <a:t>connect</a:t>
            </a:r>
            <a:r>
              <a:rPr b="0" i="0" lang="en-US" sz="3000" u="none">
                <a:solidFill>
                  <a:schemeClr val="dk1"/>
                </a:solidFill>
                <a:latin typeface="Trebuchet MS"/>
                <a:ea typeface="Trebuchet MS"/>
                <a:cs typeface="Trebuchet MS"/>
                <a:sym typeface="Trebuchet MS"/>
              </a:rPr>
              <a:t> the requirements in the SRS to a higher level document.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Each requirement in an SRS must be </a:t>
            </a:r>
            <a:r>
              <a:rPr b="0" i="0" lang="en-US" sz="3000" u="none">
                <a:solidFill>
                  <a:srgbClr val="FF0000"/>
                </a:solidFill>
                <a:latin typeface="Trebuchet MS"/>
                <a:ea typeface="Trebuchet MS"/>
                <a:cs typeface="Trebuchet MS"/>
                <a:sym typeface="Trebuchet MS"/>
              </a:rPr>
              <a:t>uniquely identified to a source</a:t>
            </a:r>
            <a:r>
              <a:rPr b="0" i="0" lang="en-US" sz="3000" u="none">
                <a:solidFill>
                  <a:schemeClr val="dk1"/>
                </a:solidFill>
                <a:latin typeface="Trebuchet MS"/>
                <a:ea typeface="Trebuchet MS"/>
                <a:cs typeface="Trebuchet MS"/>
                <a:sym typeface="Trebuchet MS"/>
              </a:rPr>
              <a:t>.</a:t>
            </a:r>
            <a:endParaRPr/>
          </a:p>
        </p:txBody>
      </p:sp>
      <p:sp>
        <p:nvSpPr>
          <p:cNvPr id="342" name="Google Shape;342;p4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43" name="Google Shape;343;p4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44" name="Google Shape;344;p43"/>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rebuchet MS"/>
              <a:buNone/>
            </a:pPr>
            <a:r>
              <a:rPr b="0" i="0" lang="en-US" sz="4000" u="none">
                <a:solidFill>
                  <a:schemeClr val="dk2"/>
                </a:solidFill>
                <a:latin typeface="Trebuchet MS"/>
                <a:ea typeface="Trebuchet MS"/>
                <a:cs typeface="Trebuchet MS"/>
                <a:sym typeface="Trebuchet MS"/>
              </a:rPr>
              <a:t>What are the benefits of a Great SRS? </a:t>
            </a:r>
            <a:endParaRPr/>
          </a:p>
        </p:txBody>
      </p:sp>
      <p:sp>
        <p:nvSpPr>
          <p:cNvPr id="351" name="Google Shape;351;p4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Establish the basis for agreement between the customers and the suppliers on what the software product is to do. </a:t>
            </a:r>
            <a:endParaRPr/>
          </a:p>
          <a:p>
            <a:pPr indent="-469900" lvl="0" marL="469900" rtl="0" algn="l">
              <a:lnSpc>
                <a:spcPct val="90000"/>
              </a:lnSpc>
              <a:spcBef>
                <a:spcPts val="56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Reduce the development effort.</a:t>
            </a:r>
            <a:r>
              <a:rPr b="0" i="0" lang="en-US" sz="2800" u="none">
                <a:solidFill>
                  <a:schemeClr val="dk1"/>
                </a:solidFill>
                <a:latin typeface="Trebuchet MS"/>
                <a:ea typeface="Trebuchet MS"/>
                <a:cs typeface="Trebuchet MS"/>
                <a:sym typeface="Trebuchet MS"/>
              </a:rPr>
              <a:t> </a:t>
            </a:r>
            <a:endParaRPr/>
          </a:p>
          <a:p>
            <a:pPr indent="-469900" lvl="0" marL="469900" rtl="0" algn="l">
              <a:lnSpc>
                <a:spcPct val="90000"/>
              </a:lnSpc>
              <a:spcBef>
                <a:spcPts val="56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Provide a basis for estimating costs and schedules. </a:t>
            </a:r>
            <a:endParaRPr/>
          </a:p>
          <a:p>
            <a:pPr indent="-469900" lvl="0" marL="469900" rtl="0" algn="l">
              <a:lnSpc>
                <a:spcPct val="90000"/>
              </a:lnSpc>
              <a:spcBef>
                <a:spcPts val="56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Provide a baseline for validation and verification. </a:t>
            </a:r>
            <a:endParaRPr/>
          </a:p>
          <a:p>
            <a:pPr indent="-469900" lvl="0" marL="469900" rtl="0" algn="l">
              <a:lnSpc>
                <a:spcPct val="90000"/>
              </a:lnSpc>
              <a:spcBef>
                <a:spcPts val="56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Facilitate transfer. </a:t>
            </a:r>
            <a:endParaRPr/>
          </a:p>
          <a:p>
            <a:pPr indent="-469900" lvl="0" marL="469900" rtl="0" algn="l">
              <a:lnSpc>
                <a:spcPct val="90000"/>
              </a:lnSpc>
              <a:spcBef>
                <a:spcPts val="560"/>
              </a:spcBef>
              <a:spcAft>
                <a:spcPts val="0"/>
              </a:spcAft>
              <a:buClr>
                <a:schemeClr val="accent2"/>
              </a:buClr>
              <a:buSzPts val="2800"/>
              <a:buFont typeface="Noto Sans Symbols"/>
              <a:buChar char="□"/>
            </a:pPr>
            <a:r>
              <a:rPr b="0" i="1" lang="en-US" sz="2800" u="none">
                <a:solidFill>
                  <a:schemeClr val="dk1"/>
                </a:solidFill>
                <a:latin typeface="Trebuchet MS"/>
                <a:ea typeface="Trebuchet MS"/>
                <a:cs typeface="Trebuchet MS"/>
                <a:sym typeface="Trebuchet MS"/>
              </a:rPr>
              <a:t>Serve as a basis for enhancement.</a:t>
            </a:r>
            <a:r>
              <a:rPr b="0" i="0" lang="en-US" sz="2800" u="none">
                <a:solidFill>
                  <a:schemeClr val="dk1"/>
                </a:solidFill>
                <a:latin typeface="Trebuchet MS"/>
                <a:ea typeface="Trebuchet MS"/>
                <a:cs typeface="Trebuchet MS"/>
                <a:sym typeface="Trebuchet MS"/>
              </a:rPr>
              <a:t> </a:t>
            </a:r>
            <a:endParaRPr/>
          </a:p>
          <a:p>
            <a:pPr indent="-292100" lvl="0" marL="469900" rtl="0" algn="l">
              <a:spcBef>
                <a:spcPts val="560"/>
              </a:spcBef>
              <a:spcAft>
                <a:spcPts val="0"/>
              </a:spcAft>
              <a:buSzPts val="2800"/>
              <a:buNone/>
            </a:pPr>
            <a:r>
              <a:t/>
            </a:r>
            <a:endParaRPr b="0" i="0" sz="2800" u="none">
              <a:solidFill>
                <a:schemeClr val="dk1"/>
              </a:solidFill>
              <a:latin typeface="Trebuchet MS"/>
              <a:ea typeface="Trebuchet MS"/>
              <a:cs typeface="Trebuchet MS"/>
              <a:sym typeface="Trebuchet MS"/>
            </a:endParaRPr>
          </a:p>
        </p:txBody>
      </p:sp>
      <p:sp>
        <p:nvSpPr>
          <p:cNvPr id="352" name="Google Shape;352;p4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53" name="Google Shape;353;p4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54" name="Google Shape;354;p44"/>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Source</a:t>
            </a:r>
            <a:endParaRPr/>
          </a:p>
        </p:txBody>
      </p:sp>
      <p:sp>
        <p:nvSpPr>
          <p:cNvPr id="184" name="Google Shape;184;p2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3200"/>
              <a:buFont typeface="Noto Sans Symbols"/>
              <a:buChar char="□"/>
            </a:pPr>
            <a:r>
              <a:rPr b="0" i="0" lang="en-US" sz="3200" u="none" cap="none" strike="noStrike">
                <a:solidFill>
                  <a:schemeClr val="dk1"/>
                </a:solidFill>
                <a:latin typeface="Trebuchet MS"/>
                <a:ea typeface="Trebuchet MS"/>
                <a:cs typeface="Trebuchet MS"/>
                <a:sym typeface="Trebuchet MS"/>
              </a:rPr>
              <a:t>SOFTWARE REQUIREMENTS SPECIFICATION (SRS) by </a:t>
            </a:r>
            <a:r>
              <a:rPr b="0" i="0" lang="en-US" sz="3000" u="none" cap="none" strike="noStrike">
                <a:solidFill>
                  <a:schemeClr val="dk1"/>
                </a:solidFill>
                <a:latin typeface="Trebuchet MS"/>
                <a:ea typeface="Trebuchet MS"/>
                <a:cs typeface="Trebuchet MS"/>
                <a:sym typeface="Trebuchet MS"/>
              </a:rPr>
              <a:t>kal@ittelkom.ac.id</a:t>
            </a:r>
            <a:endParaRPr/>
          </a:p>
          <a:p>
            <a:pPr indent="-436562" lvl="1" marL="908050" marR="0" rtl="0" algn="l">
              <a:lnSpc>
                <a:spcPct val="100000"/>
              </a:lnSpc>
              <a:spcBef>
                <a:spcPts val="280"/>
              </a:spcBef>
              <a:spcAft>
                <a:spcPts val="0"/>
              </a:spcAft>
              <a:buClr>
                <a:schemeClr val="accent2"/>
              </a:buClr>
              <a:buSzPts val="1400"/>
              <a:buFont typeface="Noto Sans Symbols"/>
              <a:buNone/>
            </a:pPr>
            <a:r>
              <a:rPr b="0" i="0" lang="en-US" sz="1400" u="sng" cap="none" strike="noStrike">
                <a:solidFill>
                  <a:schemeClr val="hlink"/>
                </a:solidFill>
                <a:latin typeface="Verdana"/>
                <a:ea typeface="Verdana"/>
                <a:cs typeface="Verdana"/>
                <a:sym typeface="Verdana"/>
                <a:hlinkClick r:id="rId3"/>
              </a:rPr>
              <a:t>http://mhd.blog.ittelkom.ac.id/blog/files/2010/02/Bab-5a-SRS.ppt&amp;ei=ZaowT_aGBcnVrQeTh7SKBA&amp;usg=AFQjCNGIFwXwiJezqToIqHYul8RUc3HvFg&amp;sig2=pdR-xakNOV_V8Hpq3d1oPw</a:t>
            </a:r>
            <a:r>
              <a:rPr b="0" i="0" lang="en-US" sz="1400" u="none" cap="none" strike="noStrike">
                <a:solidFill>
                  <a:schemeClr val="dk1"/>
                </a:solidFill>
                <a:latin typeface="Verdana"/>
                <a:ea typeface="Verdana"/>
                <a:cs typeface="Verdana"/>
                <a:sym typeface="Verdana"/>
              </a:rPr>
              <a:t> </a:t>
            </a:r>
            <a:endParaRPr/>
          </a:p>
        </p:txBody>
      </p:sp>
      <p:sp>
        <p:nvSpPr>
          <p:cNvPr id="185" name="Google Shape;185;p2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186" name="Google Shape;186;p27"/>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
        <p:nvSpPr>
          <p:cNvPr id="187" name="Google Shape;187;p2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Goals</a:t>
            </a:r>
            <a:endParaRPr/>
          </a:p>
        </p:txBody>
      </p:sp>
      <p:sp>
        <p:nvSpPr>
          <p:cNvPr id="361" name="Google Shape;361;p4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provides feedback to the customer.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decomposes the problem into component parts.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serves as an input to the design specification.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It serves as a product validation check. </a:t>
            </a:r>
            <a:endParaRPr/>
          </a:p>
        </p:txBody>
      </p:sp>
      <p:sp>
        <p:nvSpPr>
          <p:cNvPr id="362" name="Google Shape;362;p4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63" name="Google Shape;363;p4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64" name="Google Shape;364;p45"/>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Goals (cont’d)</a:t>
            </a:r>
            <a:endParaRPr/>
          </a:p>
        </p:txBody>
      </p:sp>
      <p:sp>
        <p:nvSpPr>
          <p:cNvPr id="371" name="Google Shape;371;p4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800"/>
              <a:buFont typeface="Noto Sans Symbols"/>
              <a:buChar char="□"/>
            </a:pPr>
            <a:r>
              <a:rPr b="1" i="1" lang="en-US" sz="2800" u="none">
                <a:solidFill>
                  <a:schemeClr val="dk1"/>
                </a:solidFill>
                <a:latin typeface="Trebuchet MS"/>
                <a:ea typeface="Trebuchet MS"/>
                <a:cs typeface="Trebuchet MS"/>
                <a:sym typeface="Trebuchet MS"/>
              </a:rPr>
              <a:t>It provides feedback to the customer.</a:t>
            </a:r>
            <a:r>
              <a:rPr b="0" i="0" lang="en-US" sz="2800" u="none">
                <a:solidFill>
                  <a:schemeClr val="dk1"/>
                </a:solidFill>
                <a:latin typeface="Trebuchet MS"/>
                <a:ea typeface="Trebuchet MS"/>
                <a:cs typeface="Trebuchet MS"/>
                <a:sym typeface="Trebuchet MS"/>
              </a:rPr>
              <a:t> </a:t>
            </a:r>
            <a:endParaRPr/>
          </a:p>
          <a:p>
            <a:pPr indent="-469900" lvl="0" marL="469900" rtl="0" algn="l">
              <a:lnSpc>
                <a:spcPct val="100000"/>
              </a:lnSpc>
              <a:spcBef>
                <a:spcPts val="560"/>
              </a:spcBef>
              <a:spcAft>
                <a:spcPts val="0"/>
              </a:spcAft>
              <a:buSzPts val="2800"/>
              <a:buNone/>
            </a:pPr>
            <a:r>
              <a:rPr b="0" i="0" lang="en-US" sz="2800" u="none">
                <a:solidFill>
                  <a:schemeClr val="dk1"/>
                </a:solidFill>
                <a:latin typeface="Trebuchet MS"/>
                <a:ea typeface="Trebuchet MS"/>
                <a:cs typeface="Trebuchet MS"/>
                <a:sym typeface="Trebuchet MS"/>
              </a:rPr>
              <a:t>	An SRS is the customer's assurance that the development organization understands the issues or problems to be solved and the software behavior necessary to address those problems.</a:t>
            </a:r>
            <a:br>
              <a:rPr b="0" i="0" lang="en-US" sz="2800" u="none">
                <a:solidFill>
                  <a:schemeClr val="dk1"/>
                </a:solidFill>
                <a:latin typeface="Trebuchet MS"/>
                <a:ea typeface="Trebuchet MS"/>
                <a:cs typeface="Trebuchet MS"/>
                <a:sym typeface="Trebuchet MS"/>
              </a:rPr>
            </a:br>
            <a:r>
              <a:rPr b="0" i="0" lang="en-US" sz="2800" u="none">
                <a:solidFill>
                  <a:schemeClr val="dk1"/>
                </a:solidFill>
                <a:latin typeface="Trebuchet MS"/>
                <a:ea typeface="Trebuchet MS"/>
                <a:cs typeface="Trebuchet MS"/>
                <a:sym typeface="Trebuchet MS"/>
              </a:rPr>
              <a:t>Therefore, the SRS should be written in natural language, in an unambiguous manner that may also include charts, tables, data flow diagrams, decision tables, and so on. </a:t>
            </a:r>
            <a:endParaRPr/>
          </a:p>
          <a:p>
            <a:pPr indent="-292100" lvl="0" marL="469900" rtl="0" algn="l">
              <a:spcBef>
                <a:spcPts val="560"/>
              </a:spcBef>
              <a:spcAft>
                <a:spcPts val="0"/>
              </a:spcAft>
              <a:buSzPts val="2800"/>
              <a:buNone/>
            </a:pPr>
            <a:r>
              <a:t/>
            </a:r>
            <a:endParaRPr b="0" i="0" sz="2800" u="none">
              <a:solidFill>
                <a:schemeClr val="dk1"/>
              </a:solidFill>
              <a:latin typeface="Trebuchet MS"/>
              <a:ea typeface="Trebuchet MS"/>
              <a:cs typeface="Trebuchet MS"/>
              <a:sym typeface="Trebuchet MS"/>
            </a:endParaRPr>
          </a:p>
        </p:txBody>
      </p:sp>
      <p:sp>
        <p:nvSpPr>
          <p:cNvPr id="372" name="Google Shape;372;p4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73" name="Google Shape;373;p4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74" name="Google Shape;374;p46"/>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Goals (cont’d)</a:t>
            </a:r>
            <a:endParaRPr/>
          </a:p>
        </p:txBody>
      </p:sp>
      <p:sp>
        <p:nvSpPr>
          <p:cNvPr id="381" name="Google Shape;381;p4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1" i="1" lang="en-US" sz="3000" u="none">
                <a:solidFill>
                  <a:schemeClr val="dk1"/>
                </a:solidFill>
                <a:latin typeface="Trebuchet MS"/>
                <a:ea typeface="Trebuchet MS"/>
                <a:cs typeface="Trebuchet MS"/>
                <a:sym typeface="Trebuchet MS"/>
              </a:rPr>
              <a:t>It decomposes the problem into component parts.</a:t>
            </a:r>
            <a:r>
              <a:rPr b="0" i="0" lang="en-US" sz="3000" u="none">
                <a:solidFill>
                  <a:schemeClr val="dk1"/>
                </a:solidFill>
                <a:latin typeface="Trebuchet MS"/>
                <a:ea typeface="Trebuchet MS"/>
                <a:cs typeface="Trebuchet MS"/>
                <a:sym typeface="Trebuchet MS"/>
              </a:rPr>
              <a:t> </a:t>
            </a:r>
            <a:endParaRPr/>
          </a:p>
          <a:p>
            <a:pPr indent="-469900" lvl="0" marL="469900" rtl="0" algn="l">
              <a:lnSpc>
                <a:spcPct val="100000"/>
              </a:lnSpc>
              <a:spcBef>
                <a:spcPts val="600"/>
              </a:spcBef>
              <a:spcAft>
                <a:spcPts val="0"/>
              </a:spcAft>
              <a:buSzPts val="3000"/>
              <a:buNone/>
            </a:pPr>
            <a:r>
              <a:rPr b="0" i="0" lang="en-US" sz="3000" u="none">
                <a:solidFill>
                  <a:schemeClr val="dk1"/>
                </a:solidFill>
                <a:latin typeface="Trebuchet MS"/>
                <a:ea typeface="Trebuchet MS"/>
                <a:cs typeface="Trebuchet MS"/>
                <a:sym typeface="Trebuchet MS"/>
              </a:rPr>
              <a:t>	The  simple act of writing down software requirements in a well-designed format organizes information, places borders around the problem, solidifies ideas, and helps break down the problem into its component parts in an orderly fashion. </a:t>
            </a:r>
            <a:endParaRPr/>
          </a:p>
          <a:p>
            <a:pPr indent="-279400" lvl="0" marL="469900" rtl="0" algn="l">
              <a:spcBef>
                <a:spcPts val="600"/>
              </a:spcBef>
              <a:spcAft>
                <a:spcPts val="0"/>
              </a:spcAft>
              <a:buSzPts val="3000"/>
              <a:buNone/>
            </a:pPr>
            <a:r>
              <a:t/>
            </a:r>
            <a:endParaRPr b="0" i="0" sz="3000" u="none">
              <a:solidFill>
                <a:schemeClr val="dk1"/>
              </a:solidFill>
              <a:latin typeface="Trebuchet MS"/>
              <a:ea typeface="Trebuchet MS"/>
              <a:cs typeface="Trebuchet MS"/>
              <a:sym typeface="Trebuchet MS"/>
            </a:endParaRPr>
          </a:p>
        </p:txBody>
      </p:sp>
      <p:sp>
        <p:nvSpPr>
          <p:cNvPr id="382" name="Google Shape;382;p4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83" name="Google Shape;383;p4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84" name="Google Shape;384;p47"/>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Goals (cont’d)</a:t>
            </a:r>
            <a:endParaRPr/>
          </a:p>
        </p:txBody>
      </p:sp>
      <p:sp>
        <p:nvSpPr>
          <p:cNvPr id="391" name="Google Shape;391;p4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90000"/>
              </a:lnSpc>
              <a:spcBef>
                <a:spcPts val="0"/>
              </a:spcBef>
              <a:spcAft>
                <a:spcPts val="0"/>
              </a:spcAft>
              <a:buClr>
                <a:schemeClr val="accent2"/>
              </a:buClr>
              <a:buSzPts val="2800"/>
              <a:buFont typeface="Noto Sans Symbols"/>
              <a:buChar char="□"/>
            </a:pPr>
            <a:r>
              <a:rPr b="1" i="1" lang="en-US" sz="2800" u="none">
                <a:solidFill>
                  <a:schemeClr val="dk1"/>
                </a:solidFill>
                <a:latin typeface="Trebuchet MS"/>
                <a:ea typeface="Trebuchet MS"/>
                <a:cs typeface="Trebuchet MS"/>
                <a:sym typeface="Trebuchet MS"/>
              </a:rPr>
              <a:t>It serves as an input to the design specification.</a:t>
            </a:r>
            <a:r>
              <a:rPr b="0" i="0" lang="en-US" sz="2800" u="none">
                <a:solidFill>
                  <a:schemeClr val="dk1"/>
                </a:solidFill>
                <a:latin typeface="Trebuchet MS"/>
                <a:ea typeface="Trebuchet MS"/>
                <a:cs typeface="Trebuchet MS"/>
                <a:sym typeface="Trebuchet MS"/>
              </a:rPr>
              <a:t> </a:t>
            </a:r>
            <a:endParaRPr/>
          </a:p>
          <a:p>
            <a:pPr indent="-469900" lvl="0" marL="469900" rtl="0" algn="l">
              <a:lnSpc>
                <a:spcPct val="90000"/>
              </a:lnSpc>
              <a:spcBef>
                <a:spcPts val="560"/>
              </a:spcBef>
              <a:spcAft>
                <a:spcPts val="0"/>
              </a:spcAft>
              <a:buSzPts val="2800"/>
              <a:buNone/>
            </a:pPr>
            <a:r>
              <a:rPr b="0" i="0" lang="en-US" sz="2800" u="none">
                <a:solidFill>
                  <a:schemeClr val="dk1"/>
                </a:solidFill>
                <a:latin typeface="Trebuchet MS"/>
                <a:ea typeface="Trebuchet MS"/>
                <a:cs typeface="Trebuchet MS"/>
                <a:sym typeface="Trebuchet MS"/>
              </a:rPr>
              <a:t>	As mentioned previously, the SRS serves as the parent document to subsequent documents, such as the software design specification and statement of work. </a:t>
            </a:r>
            <a:endParaRPr/>
          </a:p>
          <a:p>
            <a:pPr indent="-469900" lvl="0" marL="469900" rtl="0" algn="l">
              <a:lnSpc>
                <a:spcPct val="90000"/>
              </a:lnSpc>
              <a:spcBef>
                <a:spcPts val="560"/>
              </a:spcBef>
              <a:spcAft>
                <a:spcPts val="0"/>
              </a:spcAft>
              <a:buSzPts val="2800"/>
              <a:buNone/>
            </a:pPr>
            <a:r>
              <a:rPr b="0" i="0" lang="en-US" sz="2800" u="none">
                <a:solidFill>
                  <a:schemeClr val="dk1"/>
                </a:solidFill>
                <a:latin typeface="Trebuchet MS"/>
                <a:ea typeface="Trebuchet MS"/>
                <a:cs typeface="Trebuchet MS"/>
                <a:sym typeface="Trebuchet MS"/>
              </a:rPr>
              <a:t>	Therefore, the SRS must contain sufficient detail in the functional system requirements so that a design solution can be devised.</a:t>
            </a:r>
            <a:endParaRPr/>
          </a:p>
        </p:txBody>
      </p:sp>
      <p:sp>
        <p:nvSpPr>
          <p:cNvPr id="392" name="Google Shape;392;p4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393" name="Google Shape;393;p4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394" name="Google Shape;394;p48"/>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Goals (cont’d)</a:t>
            </a:r>
            <a:endParaRPr/>
          </a:p>
        </p:txBody>
      </p:sp>
      <p:sp>
        <p:nvSpPr>
          <p:cNvPr id="401" name="Google Shape;401;p4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1" i="1" lang="en-US" sz="3000" u="none">
                <a:solidFill>
                  <a:schemeClr val="dk1"/>
                </a:solidFill>
                <a:latin typeface="Trebuchet MS"/>
                <a:ea typeface="Trebuchet MS"/>
                <a:cs typeface="Trebuchet MS"/>
                <a:sym typeface="Trebuchet MS"/>
              </a:rPr>
              <a:t>It serves as a product validation check. </a:t>
            </a:r>
            <a:endParaRPr/>
          </a:p>
          <a:p>
            <a:pPr indent="-469900" lvl="0" marL="469900" rtl="0" algn="l">
              <a:lnSpc>
                <a:spcPct val="100000"/>
              </a:lnSpc>
              <a:spcBef>
                <a:spcPts val="600"/>
              </a:spcBef>
              <a:spcAft>
                <a:spcPts val="0"/>
              </a:spcAft>
              <a:buSzPts val="3000"/>
              <a:buNone/>
            </a:pPr>
            <a:r>
              <a:rPr b="0" i="0" lang="en-US" sz="3000" u="none">
                <a:solidFill>
                  <a:schemeClr val="dk1"/>
                </a:solidFill>
                <a:latin typeface="Trebuchet MS"/>
                <a:ea typeface="Trebuchet MS"/>
                <a:cs typeface="Trebuchet MS"/>
                <a:sym typeface="Trebuchet MS"/>
              </a:rPr>
              <a:t>	The SRS also serves as the parent document for testing and validation strategies that will be applied to the requirements for verification. </a:t>
            </a:r>
            <a:endParaRPr/>
          </a:p>
          <a:p>
            <a:pPr indent="-279400" lvl="0" marL="469900" rtl="0" algn="l">
              <a:spcBef>
                <a:spcPts val="600"/>
              </a:spcBef>
              <a:spcAft>
                <a:spcPts val="0"/>
              </a:spcAft>
              <a:buSzPts val="3000"/>
              <a:buNone/>
            </a:pPr>
            <a:r>
              <a:t/>
            </a:r>
            <a:endParaRPr b="0" i="0" sz="3000" u="none">
              <a:solidFill>
                <a:schemeClr val="dk1"/>
              </a:solidFill>
              <a:latin typeface="Trebuchet MS"/>
              <a:ea typeface="Trebuchet MS"/>
              <a:cs typeface="Trebuchet MS"/>
              <a:sym typeface="Trebuchet MS"/>
            </a:endParaRPr>
          </a:p>
        </p:txBody>
      </p:sp>
      <p:sp>
        <p:nvSpPr>
          <p:cNvPr id="402" name="Google Shape;402;p4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03" name="Google Shape;403;p4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04" name="Google Shape;404;p49"/>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Guidelines</a:t>
            </a:r>
            <a:endParaRPr/>
          </a:p>
        </p:txBody>
      </p:sp>
      <p:sp>
        <p:nvSpPr>
          <p:cNvPr id="411" name="Google Shape;411;p50"/>
          <p:cNvSpPr txBox="1"/>
          <p:nvPr>
            <p:ph idx="1" type="body"/>
          </p:nvPr>
        </p:nvSpPr>
        <p:spPr>
          <a:xfrm>
            <a:off x="457200" y="1752600"/>
            <a:ext cx="8229600" cy="41148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Spend time specifying and documenting well software that you plan to keep. </a:t>
            </a:r>
            <a:endParaRPr/>
          </a:p>
          <a:p>
            <a:pPr indent="-469900" lvl="0" marL="469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Keep documentation to a minimum when the software will only be used for a short time or has a limited number of users. </a:t>
            </a:r>
            <a:endParaRPr/>
          </a:p>
          <a:p>
            <a:pPr indent="-469900" lvl="0" marL="469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Have separate individuals write the specifications (not the individual who will write the code). </a:t>
            </a:r>
            <a:endParaRPr/>
          </a:p>
          <a:p>
            <a:pPr indent="-469900" lvl="0" marL="469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The person to write the specification should have good communication skills. </a:t>
            </a:r>
            <a:endParaRPr/>
          </a:p>
        </p:txBody>
      </p:sp>
      <p:sp>
        <p:nvSpPr>
          <p:cNvPr id="412" name="Google Shape;412;p5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13" name="Google Shape;413;p5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14" name="Google Shape;414;p50"/>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Guidelines (cont’d)</a:t>
            </a:r>
            <a:endParaRPr/>
          </a:p>
        </p:txBody>
      </p:sp>
      <p:sp>
        <p:nvSpPr>
          <p:cNvPr id="421" name="Google Shape;421;p5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Pretty diagrams can help but often tables and charts are easier to maintain and can communicate the same requirements. </a:t>
            </a:r>
            <a:endParaRPr/>
          </a:p>
          <a:p>
            <a:pPr indent="-469900" lvl="0" marL="469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Take your time with complicated requirements. Vagueness in those areas will come back to bite you later. </a:t>
            </a:r>
            <a:endParaRPr/>
          </a:p>
          <a:p>
            <a:pPr indent="-469900" lvl="0" marL="469900" rtl="0" algn="l">
              <a:lnSpc>
                <a:spcPct val="8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Conversely, watch out for over-documenting those functions that are well understood by many people but for which you can create some great requirements. </a:t>
            </a:r>
            <a:endParaRPr/>
          </a:p>
        </p:txBody>
      </p:sp>
      <p:sp>
        <p:nvSpPr>
          <p:cNvPr id="422" name="Google Shape;422;p5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23" name="Google Shape;423;p5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24" name="Google Shape;424;p51"/>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Guidelines (cont’d)</a:t>
            </a:r>
            <a:endParaRPr/>
          </a:p>
        </p:txBody>
      </p:sp>
      <p:sp>
        <p:nvSpPr>
          <p:cNvPr id="431" name="Google Shape;431;p5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Keep the SRS up to date as you make changes. </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Approximately 20-25% of the project time should be allocated to requirements definition. </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Keep 5% of the project time for updating the requirements after the design has begun. </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Test the requirements document by using it as the basis for writing the test plan. </a:t>
            </a:r>
            <a:endParaRPr/>
          </a:p>
          <a:p>
            <a:pPr indent="-292100" lvl="0" marL="469900" rtl="0" algn="l">
              <a:spcBef>
                <a:spcPts val="560"/>
              </a:spcBef>
              <a:spcAft>
                <a:spcPts val="0"/>
              </a:spcAft>
              <a:buSzPts val="2800"/>
              <a:buNone/>
            </a:pPr>
            <a:r>
              <a:t/>
            </a:r>
            <a:endParaRPr b="0" i="0" sz="2800" u="none">
              <a:solidFill>
                <a:schemeClr val="dk1"/>
              </a:solidFill>
              <a:latin typeface="Trebuchet MS"/>
              <a:ea typeface="Trebuchet MS"/>
              <a:cs typeface="Trebuchet MS"/>
              <a:sym typeface="Trebuchet MS"/>
            </a:endParaRPr>
          </a:p>
        </p:txBody>
      </p:sp>
      <p:sp>
        <p:nvSpPr>
          <p:cNvPr id="432" name="Google Shape;432;p5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33" name="Google Shape;433;p5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34" name="Google Shape;434;p52"/>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SRS Template</a:t>
            </a:r>
            <a:endParaRPr/>
          </a:p>
        </p:txBody>
      </p:sp>
      <p:sp>
        <p:nvSpPr>
          <p:cNvPr id="441" name="Google Shape;441;p5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600"/>
              <a:buFont typeface="Noto Sans Symbols"/>
              <a:buChar char="□"/>
            </a:pPr>
            <a:r>
              <a:rPr b="0" i="0" lang="en-US" sz="3600" u="none">
                <a:solidFill>
                  <a:schemeClr val="dk1"/>
                </a:solidFill>
                <a:latin typeface="Trebuchet MS"/>
                <a:ea typeface="Trebuchet MS"/>
                <a:cs typeface="Trebuchet MS"/>
                <a:sym typeface="Trebuchet MS"/>
              </a:rPr>
              <a:t>Based on the IEEE Standard: </a:t>
            </a:r>
            <a:endParaRPr/>
          </a:p>
          <a:p>
            <a:pPr indent="-469900" lvl="0" marL="469900" rtl="0" algn="l">
              <a:lnSpc>
                <a:spcPct val="100000"/>
              </a:lnSpc>
              <a:spcBef>
                <a:spcPts val="720"/>
              </a:spcBef>
              <a:spcAft>
                <a:spcPts val="0"/>
              </a:spcAft>
              <a:buSzPts val="3600"/>
              <a:buNone/>
            </a:pPr>
            <a:r>
              <a:rPr b="0" i="0" lang="en-US" sz="3600" u="none">
                <a:solidFill>
                  <a:schemeClr val="dk1"/>
                </a:solidFill>
                <a:latin typeface="Trebuchet MS"/>
                <a:ea typeface="Trebuchet MS"/>
                <a:cs typeface="Trebuchet MS"/>
                <a:sym typeface="Trebuchet MS"/>
              </a:rPr>
              <a:t>	IEEE STD 830-1998 (Guide to Software Requirements Specification)</a:t>
            </a:r>
            <a:endParaRPr/>
          </a:p>
        </p:txBody>
      </p:sp>
      <p:sp>
        <p:nvSpPr>
          <p:cNvPr id="442" name="Google Shape;442;p5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43" name="Google Shape;443;p5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44" name="Google Shape;444;p53"/>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SRS Template</a:t>
            </a:r>
            <a:endParaRPr/>
          </a:p>
        </p:txBody>
      </p:sp>
      <p:sp>
        <p:nvSpPr>
          <p:cNvPr id="450" name="Google Shape;450;p54"/>
          <p:cNvSpPr txBox="1"/>
          <p:nvPr>
            <p:ph idx="1" type="body"/>
          </p:nvPr>
        </p:nvSpPr>
        <p:spPr>
          <a:xfrm>
            <a:off x="762000" y="1722437"/>
            <a:ext cx="7391400" cy="4525962"/>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1600"/>
              <a:buNone/>
            </a:pPr>
            <a:r>
              <a:rPr b="1" i="0" lang="en-US" sz="1600" u="none">
                <a:solidFill>
                  <a:schemeClr val="dk1"/>
                </a:solidFill>
                <a:latin typeface="Trebuchet MS"/>
                <a:ea typeface="Trebuchet MS"/>
                <a:cs typeface="Trebuchet MS"/>
                <a:sym typeface="Trebuchet MS"/>
              </a:rPr>
              <a:t>1.		Introduction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1.1		Purpose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1.2		Document Conventions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1.3		Intended Audience and Reading Suggestions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1.4		Project Scope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1.5		References	</a:t>
            </a:r>
            <a:endParaRPr/>
          </a:p>
          <a:p>
            <a:pPr indent="-469900" lvl="0" marL="469900" rtl="0" algn="l">
              <a:lnSpc>
                <a:spcPct val="80000"/>
              </a:lnSpc>
              <a:spcBef>
                <a:spcPts val="320"/>
              </a:spcBef>
              <a:spcAft>
                <a:spcPts val="0"/>
              </a:spcAft>
              <a:buSzPts val="1600"/>
              <a:buNone/>
            </a:pPr>
            <a:r>
              <a:rPr b="1" i="0" lang="en-US" sz="1600" u="none">
                <a:solidFill>
                  <a:schemeClr val="dk1"/>
                </a:solidFill>
                <a:latin typeface="Trebuchet MS"/>
                <a:ea typeface="Trebuchet MS"/>
                <a:cs typeface="Trebuchet MS"/>
                <a:sym typeface="Trebuchet MS"/>
              </a:rPr>
              <a:t>2.		Overall Description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2.1		Product Perspective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2.2		Product Features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2.3		User Classes and Characteristics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2.4		Operating Environment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2.5		Design and Implementation Constraints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2.6		User Documentation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2.7		Assumptions and Dependencies	</a:t>
            </a:r>
            <a:endParaRPr/>
          </a:p>
          <a:p>
            <a:pPr indent="-469900" lvl="0" marL="469900" rtl="0" algn="l">
              <a:lnSpc>
                <a:spcPct val="80000"/>
              </a:lnSpc>
              <a:spcBef>
                <a:spcPts val="320"/>
              </a:spcBef>
              <a:spcAft>
                <a:spcPts val="0"/>
              </a:spcAft>
              <a:buSzPts val="1600"/>
              <a:buNone/>
            </a:pPr>
            <a:r>
              <a:rPr b="1" i="0" lang="en-US" sz="1600" u="none">
                <a:solidFill>
                  <a:schemeClr val="dk1"/>
                </a:solidFill>
                <a:latin typeface="Trebuchet MS"/>
                <a:ea typeface="Trebuchet MS"/>
                <a:cs typeface="Trebuchet MS"/>
                <a:sym typeface="Trebuchet MS"/>
              </a:rPr>
              <a:t>3.		System Features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3.1		System Feature 1	</a:t>
            </a:r>
            <a:endParaRPr/>
          </a:p>
          <a:p>
            <a:pPr indent="-469900" lvl="0" marL="469900" rtl="0" algn="l">
              <a:lnSpc>
                <a:spcPct val="80000"/>
              </a:lnSpc>
              <a:spcBef>
                <a:spcPts val="320"/>
              </a:spcBef>
              <a:spcAft>
                <a:spcPts val="0"/>
              </a:spcAft>
              <a:buSzPts val="1600"/>
              <a:buNone/>
            </a:pPr>
            <a:r>
              <a:rPr b="0" i="0" lang="en-US" sz="1600" u="none">
                <a:solidFill>
                  <a:schemeClr val="dk1"/>
                </a:solidFill>
                <a:latin typeface="Trebuchet MS"/>
                <a:ea typeface="Trebuchet MS"/>
                <a:cs typeface="Trebuchet MS"/>
                <a:sym typeface="Trebuchet MS"/>
              </a:rPr>
              <a:t>3.2		System Feature 2 (and so on)	</a:t>
            </a:r>
            <a:endParaRPr b="1" i="0" sz="1600" u="none">
              <a:solidFill>
                <a:schemeClr val="dk1"/>
              </a:solidFill>
              <a:latin typeface="Trebuchet MS"/>
              <a:ea typeface="Trebuchet MS"/>
              <a:cs typeface="Trebuchet MS"/>
              <a:sym typeface="Trebuchet MS"/>
            </a:endParaRPr>
          </a:p>
          <a:p>
            <a:pPr indent="-368300" lvl="0" marL="469900" rtl="0" algn="l">
              <a:spcBef>
                <a:spcPts val="320"/>
              </a:spcBef>
              <a:spcAft>
                <a:spcPts val="0"/>
              </a:spcAft>
              <a:buSzPts val="1600"/>
              <a:buNone/>
            </a:pPr>
            <a:r>
              <a:t/>
            </a:r>
            <a:endParaRPr b="1" i="0" sz="1600" u="none">
              <a:solidFill>
                <a:schemeClr val="dk1"/>
              </a:solidFill>
              <a:latin typeface="Trebuchet MS"/>
              <a:ea typeface="Trebuchet MS"/>
              <a:cs typeface="Trebuchet MS"/>
              <a:sym typeface="Trebuchet MS"/>
            </a:endParaRPr>
          </a:p>
        </p:txBody>
      </p:sp>
      <p:sp>
        <p:nvSpPr>
          <p:cNvPr id="451" name="Google Shape;451;p5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52" name="Google Shape;452;p5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53" name="Google Shape;453;p54"/>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Outline</a:t>
            </a:r>
            <a:endParaRPr/>
          </a:p>
        </p:txBody>
      </p:sp>
      <p:sp>
        <p:nvSpPr>
          <p:cNvPr id="193" name="Google Shape;193;p2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Definition</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Who would use the document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SRS Contents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Good SRS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The benefits and goals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Guidelines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SRS Template</a:t>
            </a:r>
            <a:endParaRPr/>
          </a:p>
          <a:p>
            <a:pPr indent="-279400" lvl="0" marL="469900" rtl="0" algn="l">
              <a:spcBef>
                <a:spcPts val="600"/>
              </a:spcBef>
              <a:spcAft>
                <a:spcPts val="0"/>
              </a:spcAft>
              <a:buSzPts val="3000"/>
              <a:buNone/>
            </a:pPr>
            <a:r>
              <a:t/>
            </a:r>
            <a:endParaRPr b="0" i="0" sz="3000" u="none">
              <a:solidFill>
                <a:schemeClr val="dk1"/>
              </a:solidFill>
              <a:latin typeface="Trebuchet MS"/>
              <a:ea typeface="Trebuchet MS"/>
              <a:cs typeface="Trebuchet MS"/>
              <a:sym typeface="Trebuchet MS"/>
            </a:endParaRPr>
          </a:p>
        </p:txBody>
      </p:sp>
      <p:sp>
        <p:nvSpPr>
          <p:cNvPr id="194" name="Google Shape;194;p2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195" name="Google Shape;195;p2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196" name="Google Shape;196;p28"/>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SRS Template</a:t>
            </a:r>
            <a:endParaRPr/>
          </a:p>
        </p:txBody>
      </p:sp>
      <p:sp>
        <p:nvSpPr>
          <p:cNvPr id="459" name="Google Shape;459;p55"/>
          <p:cNvSpPr txBox="1"/>
          <p:nvPr>
            <p:ph idx="1" type="body"/>
          </p:nvPr>
        </p:nvSpPr>
        <p:spPr>
          <a:xfrm>
            <a:off x="762000" y="1798637"/>
            <a:ext cx="7848600" cy="4525962"/>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2000"/>
              <a:buNone/>
            </a:pPr>
            <a:r>
              <a:rPr b="1" i="0" lang="en-US" sz="2000" u="none">
                <a:solidFill>
                  <a:schemeClr val="dk1"/>
                </a:solidFill>
                <a:latin typeface="Trebuchet MS"/>
                <a:ea typeface="Trebuchet MS"/>
                <a:cs typeface="Trebuchet MS"/>
                <a:sym typeface="Trebuchet MS"/>
              </a:rPr>
              <a:t>4.		External Interface Requirements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4.1	User Interfaces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4.2	Hardware Interfaces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4.3	Software Interfaces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4.4	Communications Interfaces	</a:t>
            </a:r>
            <a:endParaRPr/>
          </a:p>
          <a:p>
            <a:pPr indent="-469900" lvl="0" marL="469900" rtl="0" algn="l">
              <a:lnSpc>
                <a:spcPct val="80000"/>
              </a:lnSpc>
              <a:spcBef>
                <a:spcPts val="400"/>
              </a:spcBef>
              <a:spcAft>
                <a:spcPts val="0"/>
              </a:spcAft>
              <a:buSzPts val="2000"/>
              <a:buNone/>
            </a:pPr>
            <a:r>
              <a:rPr b="1" i="0" lang="en-US" sz="2000" u="none">
                <a:solidFill>
                  <a:schemeClr val="dk1"/>
                </a:solidFill>
                <a:latin typeface="Trebuchet MS"/>
                <a:ea typeface="Trebuchet MS"/>
                <a:cs typeface="Trebuchet MS"/>
                <a:sym typeface="Trebuchet MS"/>
              </a:rPr>
              <a:t>5.		Other Nonfunctional Requirements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5.1	Performance Requirements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5.2	Safety Requirements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5.3	Security Requirements	</a:t>
            </a:r>
            <a:endParaRPr/>
          </a:p>
          <a:p>
            <a:pPr indent="-469900" lvl="0" marL="469900" rtl="0" algn="l">
              <a:lnSpc>
                <a:spcPct val="8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5.4	Software Quality Attributes	</a:t>
            </a:r>
            <a:endParaRPr/>
          </a:p>
          <a:p>
            <a:pPr indent="-469900" lvl="0" marL="469900" rtl="0" algn="l">
              <a:lnSpc>
                <a:spcPct val="80000"/>
              </a:lnSpc>
              <a:spcBef>
                <a:spcPts val="400"/>
              </a:spcBef>
              <a:spcAft>
                <a:spcPts val="0"/>
              </a:spcAft>
              <a:buSzPts val="2000"/>
              <a:buNone/>
            </a:pPr>
            <a:r>
              <a:rPr b="1" i="0" lang="en-US" sz="2000" u="none">
                <a:solidFill>
                  <a:schemeClr val="dk1"/>
                </a:solidFill>
                <a:latin typeface="Trebuchet MS"/>
                <a:ea typeface="Trebuchet MS"/>
                <a:cs typeface="Trebuchet MS"/>
                <a:sym typeface="Trebuchet MS"/>
              </a:rPr>
              <a:t>6.		Other Requirements	</a:t>
            </a:r>
            <a:endParaRPr/>
          </a:p>
          <a:p>
            <a:pPr indent="-469900" lvl="0" marL="469900" rtl="0" algn="l">
              <a:lnSpc>
                <a:spcPct val="80000"/>
              </a:lnSpc>
              <a:spcBef>
                <a:spcPts val="400"/>
              </a:spcBef>
              <a:spcAft>
                <a:spcPts val="0"/>
              </a:spcAft>
              <a:buSzPts val="2000"/>
              <a:buNone/>
            </a:pPr>
            <a:r>
              <a:rPr b="1" i="0" lang="en-US" sz="2000" u="none">
                <a:solidFill>
                  <a:schemeClr val="dk1"/>
                </a:solidFill>
                <a:latin typeface="Trebuchet MS"/>
                <a:ea typeface="Trebuchet MS"/>
                <a:cs typeface="Trebuchet MS"/>
                <a:sym typeface="Trebuchet MS"/>
              </a:rPr>
              <a:t>Appendix A: Glossary	</a:t>
            </a:r>
            <a:endParaRPr/>
          </a:p>
          <a:p>
            <a:pPr indent="-469900" lvl="0" marL="469900" rtl="0" algn="l">
              <a:lnSpc>
                <a:spcPct val="80000"/>
              </a:lnSpc>
              <a:spcBef>
                <a:spcPts val="400"/>
              </a:spcBef>
              <a:spcAft>
                <a:spcPts val="0"/>
              </a:spcAft>
              <a:buSzPts val="2000"/>
              <a:buNone/>
            </a:pPr>
            <a:r>
              <a:rPr b="1" i="0" lang="en-US" sz="2000" u="none">
                <a:solidFill>
                  <a:schemeClr val="dk1"/>
                </a:solidFill>
                <a:latin typeface="Trebuchet MS"/>
                <a:ea typeface="Trebuchet MS"/>
                <a:cs typeface="Trebuchet MS"/>
                <a:sym typeface="Trebuchet MS"/>
              </a:rPr>
              <a:t>Appendix B: Analysis Models	</a:t>
            </a:r>
            <a:endParaRPr/>
          </a:p>
          <a:p>
            <a:pPr indent="-469900" lvl="0" marL="469900" rtl="0" algn="l">
              <a:lnSpc>
                <a:spcPct val="80000"/>
              </a:lnSpc>
              <a:spcBef>
                <a:spcPts val="400"/>
              </a:spcBef>
              <a:spcAft>
                <a:spcPts val="0"/>
              </a:spcAft>
              <a:buSzPts val="2000"/>
              <a:buNone/>
            </a:pPr>
            <a:r>
              <a:rPr b="1" i="0" lang="en-US" sz="2000" u="none">
                <a:solidFill>
                  <a:schemeClr val="dk1"/>
                </a:solidFill>
                <a:latin typeface="Trebuchet MS"/>
                <a:ea typeface="Trebuchet MS"/>
                <a:cs typeface="Trebuchet MS"/>
                <a:sym typeface="Trebuchet MS"/>
              </a:rPr>
              <a:t>Appendix C: Issues List	</a:t>
            </a:r>
            <a:endParaRPr/>
          </a:p>
          <a:p>
            <a:pPr indent="-342900" lvl="0" marL="469900" rtl="0" algn="l">
              <a:spcBef>
                <a:spcPts val="400"/>
              </a:spcBef>
              <a:spcAft>
                <a:spcPts val="0"/>
              </a:spcAft>
              <a:buSzPts val="2000"/>
              <a:buNone/>
            </a:pPr>
            <a:r>
              <a:t/>
            </a:r>
            <a:endParaRPr b="1" i="0" sz="2000" u="none">
              <a:solidFill>
                <a:schemeClr val="dk1"/>
              </a:solidFill>
              <a:latin typeface="Trebuchet MS"/>
              <a:ea typeface="Trebuchet MS"/>
              <a:cs typeface="Trebuchet MS"/>
              <a:sym typeface="Trebuchet MS"/>
            </a:endParaRPr>
          </a:p>
        </p:txBody>
      </p:sp>
      <p:sp>
        <p:nvSpPr>
          <p:cNvPr id="460" name="Google Shape;460;p5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61" name="Google Shape;461;p5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62" name="Google Shape;462;p55"/>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Our SRS Template</a:t>
            </a:r>
            <a:endParaRPr/>
          </a:p>
        </p:txBody>
      </p:sp>
      <p:sp>
        <p:nvSpPr>
          <p:cNvPr id="468" name="Google Shape;468;p5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accent2"/>
              </a:buClr>
              <a:buSzPts val="3000"/>
              <a:buAutoNum type="arabicPeriod"/>
            </a:pPr>
            <a:r>
              <a:rPr b="0" i="0" lang="en-US" sz="3000" u="none">
                <a:solidFill>
                  <a:schemeClr val="dk1"/>
                </a:solidFill>
                <a:latin typeface="Trebuchet MS"/>
                <a:ea typeface="Trebuchet MS"/>
                <a:cs typeface="Trebuchet MS"/>
                <a:sym typeface="Trebuchet MS"/>
              </a:rPr>
              <a:t>Introduction</a:t>
            </a:r>
            <a:endParaRPr/>
          </a:p>
          <a:p>
            <a:pPr indent="-609600" lvl="0" marL="609600" rtl="0" algn="l">
              <a:lnSpc>
                <a:spcPct val="100000"/>
              </a:lnSpc>
              <a:spcBef>
                <a:spcPts val="600"/>
              </a:spcBef>
              <a:spcAft>
                <a:spcPts val="0"/>
              </a:spcAft>
              <a:buClr>
                <a:schemeClr val="accent2"/>
              </a:buClr>
              <a:buSzPts val="3000"/>
              <a:buAutoNum type="arabicPeriod"/>
            </a:pPr>
            <a:r>
              <a:rPr b="0" i="0" lang="en-US" sz="3000" u="none">
                <a:solidFill>
                  <a:schemeClr val="dk1"/>
                </a:solidFill>
                <a:latin typeface="Trebuchet MS"/>
                <a:ea typeface="Trebuchet MS"/>
                <a:cs typeface="Trebuchet MS"/>
                <a:sym typeface="Trebuchet MS"/>
              </a:rPr>
              <a:t>Overall Description</a:t>
            </a:r>
            <a:endParaRPr/>
          </a:p>
          <a:p>
            <a:pPr indent="-609600" lvl="0" marL="609600" rtl="0" algn="l">
              <a:lnSpc>
                <a:spcPct val="100000"/>
              </a:lnSpc>
              <a:spcBef>
                <a:spcPts val="600"/>
              </a:spcBef>
              <a:spcAft>
                <a:spcPts val="0"/>
              </a:spcAft>
              <a:buClr>
                <a:schemeClr val="accent2"/>
              </a:buClr>
              <a:buSzPts val="3000"/>
              <a:buAutoNum type="arabicPeriod"/>
            </a:pPr>
            <a:r>
              <a:rPr b="0" i="0" lang="en-US" sz="3000" u="none">
                <a:solidFill>
                  <a:schemeClr val="dk1"/>
                </a:solidFill>
                <a:latin typeface="Trebuchet MS"/>
                <a:ea typeface="Trebuchet MS"/>
                <a:cs typeface="Trebuchet MS"/>
                <a:sym typeface="Trebuchet MS"/>
              </a:rPr>
              <a:t>Functional Requirement</a:t>
            </a:r>
            <a:endParaRPr/>
          </a:p>
          <a:p>
            <a:pPr indent="-609600" lvl="0" marL="609600" rtl="0" algn="l">
              <a:lnSpc>
                <a:spcPct val="100000"/>
              </a:lnSpc>
              <a:spcBef>
                <a:spcPts val="600"/>
              </a:spcBef>
              <a:spcAft>
                <a:spcPts val="0"/>
              </a:spcAft>
              <a:buClr>
                <a:schemeClr val="accent2"/>
              </a:buClr>
              <a:buSzPts val="3000"/>
              <a:buAutoNum type="arabicPeriod"/>
            </a:pPr>
            <a:r>
              <a:rPr b="0" i="0" lang="en-US" sz="3000" u="none">
                <a:solidFill>
                  <a:schemeClr val="dk1"/>
                </a:solidFill>
                <a:latin typeface="Trebuchet MS"/>
                <a:ea typeface="Trebuchet MS"/>
                <a:cs typeface="Trebuchet MS"/>
                <a:sym typeface="Trebuchet MS"/>
              </a:rPr>
              <a:t>External Interface Requirements</a:t>
            </a:r>
            <a:endParaRPr/>
          </a:p>
          <a:p>
            <a:pPr indent="-609600" lvl="0" marL="609600" rtl="0" algn="l">
              <a:lnSpc>
                <a:spcPct val="100000"/>
              </a:lnSpc>
              <a:spcBef>
                <a:spcPts val="600"/>
              </a:spcBef>
              <a:spcAft>
                <a:spcPts val="0"/>
              </a:spcAft>
              <a:buClr>
                <a:schemeClr val="accent2"/>
              </a:buClr>
              <a:buSzPts val="3000"/>
              <a:buAutoNum type="arabicPeriod"/>
            </a:pPr>
            <a:r>
              <a:rPr b="0" i="0" lang="en-US" sz="3000" u="none">
                <a:solidFill>
                  <a:schemeClr val="dk1"/>
                </a:solidFill>
                <a:latin typeface="Trebuchet MS"/>
                <a:ea typeface="Trebuchet MS"/>
                <a:cs typeface="Trebuchet MS"/>
                <a:sym typeface="Trebuchet MS"/>
              </a:rPr>
              <a:t>Other Requirements </a:t>
            </a:r>
            <a:endParaRPr/>
          </a:p>
        </p:txBody>
      </p:sp>
      <p:sp>
        <p:nvSpPr>
          <p:cNvPr id="469" name="Google Shape;469;p56"/>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70" name="Google Shape;470;p56"/>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71" name="Google Shape;471;p56"/>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Introduction</a:t>
            </a:r>
            <a:endParaRPr/>
          </a:p>
        </p:txBody>
      </p:sp>
      <p:sp>
        <p:nvSpPr>
          <p:cNvPr id="478" name="Google Shape;478;p5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1600"/>
              <a:buNone/>
            </a:pPr>
            <a:r>
              <a:rPr b="1" i="0" lang="en-US" sz="1600" u="none">
                <a:solidFill>
                  <a:schemeClr val="dk1"/>
                </a:solidFill>
                <a:latin typeface="Trebuchet MS"/>
                <a:ea typeface="Trebuchet MS"/>
                <a:cs typeface="Trebuchet MS"/>
                <a:sym typeface="Trebuchet MS"/>
              </a:rPr>
              <a:t>1.1	Purpose </a:t>
            </a:r>
            <a:endParaRPr/>
          </a:p>
          <a:p>
            <a:pPr indent="-609600" lvl="0" marL="609600" rtl="0" algn="l">
              <a:lnSpc>
                <a:spcPct val="80000"/>
              </a:lnSpc>
              <a:spcBef>
                <a:spcPts val="320"/>
              </a:spcBef>
              <a:spcAft>
                <a:spcPts val="0"/>
              </a:spcAft>
              <a:buSzPts val="1600"/>
              <a:buNone/>
            </a:pPr>
            <a:r>
              <a:rPr b="0" i="1" lang="en-US" sz="1600" u="none">
                <a:solidFill>
                  <a:schemeClr val="dk1"/>
                </a:solidFill>
                <a:latin typeface="Trebuchet MS"/>
                <a:ea typeface="Trebuchet MS"/>
                <a:cs typeface="Trebuchet MS"/>
                <a:sym typeface="Trebuchet MS"/>
              </a:rPr>
              <a:t>	&lt;Identify the product whose software requirements are specified in this document, including the revision or release number. Describe the scope of the product that is covered by this SRS, particularly if this SRS describes only part of the system or a single subsystem.&gt;</a:t>
            </a:r>
            <a:endParaRPr/>
          </a:p>
          <a:p>
            <a:pPr indent="-609600" lvl="0" marL="609600" rtl="0" algn="l">
              <a:lnSpc>
                <a:spcPct val="80000"/>
              </a:lnSpc>
              <a:spcBef>
                <a:spcPts val="320"/>
              </a:spcBef>
              <a:spcAft>
                <a:spcPts val="0"/>
              </a:spcAft>
              <a:buSzPts val="1600"/>
              <a:buNone/>
            </a:pPr>
            <a:r>
              <a:rPr b="1" i="0" lang="en-US" sz="1600" u="none">
                <a:solidFill>
                  <a:schemeClr val="dk1"/>
                </a:solidFill>
                <a:latin typeface="Trebuchet MS"/>
                <a:ea typeface="Trebuchet MS"/>
                <a:cs typeface="Trebuchet MS"/>
                <a:sym typeface="Trebuchet MS"/>
              </a:rPr>
              <a:t>1.2	Project Scope</a:t>
            </a:r>
            <a:endParaRPr/>
          </a:p>
          <a:p>
            <a:pPr indent="-609600" lvl="0" marL="609600" rtl="0" algn="l">
              <a:lnSpc>
                <a:spcPct val="80000"/>
              </a:lnSpc>
              <a:spcBef>
                <a:spcPts val="320"/>
              </a:spcBef>
              <a:spcAft>
                <a:spcPts val="0"/>
              </a:spcAft>
              <a:buSzPts val="1600"/>
              <a:buNone/>
            </a:pPr>
            <a:r>
              <a:rPr b="0" i="1" lang="en-US" sz="1600" u="none">
                <a:solidFill>
                  <a:schemeClr val="dk1"/>
                </a:solidFill>
                <a:latin typeface="Trebuchet MS"/>
                <a:ea typeface="Trebuchet MS"/>
                <a:cs typeface="Trebuchet MS"/>
                <a:sym typeface="Trebuchet MS"/>
              </a:rPr>
              <a:t>	&lt;Provide a short description of the software being specified and its purpose, including relevant benefits, objectives, and goals. Relate the software to corporate goals or business strategies. If a separate vision and scope document is available, refer to it rather than duplicating its contents here. An SRS that specifies the next release of an evolving product should contain its own scope statement as a subset of the long-term strategic product vision.&gt;</a:t>
            </a:r>
            <a:endParaRPr/>
          </a:p>
          <a:p>
            <a:pPr indent="-609600" lvl="0" marL="609600" rtl="0" algn="l">
              <a:lnSpc>
                <a:spcPct val="80000"/>
              </a:lnSpc>
              <a:spcBef>
                <a:spcPts val="320"/>
              </a:spcBef>
              <a:spcAft>
                <a:spcPts val="0"/>
              </a:spcAft>
              <a:buSzPts val="1600"/>
              <a:buNone/>
            </a:pPr>
            <a:r>
              <a:rPr b="1" i="0" lang="en-US" sz="1600" u="none">
                <a:solidFill>
                  <a:schemeClr val="dk1"/>
                </a:solidFill>
                <a:latin typeface="Trebuchet MS"/>
                <a:ea typeface="Trebuchet MS"/>
                <a:cs typeface="Trebuchet MS"/>
                <a:sym typeface="Trebuchet MS"/>
              </a:rPr>
              <a:t>1.3	References</a:t>
            </a:r>
            <a:endParaRPr/>
          </a:p>
          <a:p>
            <a:pPr indent="-609600" lvl="0" marL="609600" rtl="0" algn="l">
              <a:lnSpc>
                <a:spcPct val="80000"/>
              </a:lnSpc>
              <a:spcBef>
                <a:spcPts val="320"/>
              </a:spcBef>
              <a:spcAft>
                <a:spcPts val="0"/>
              </a:spcAft>
              <a:buSzPts val="1600"/>
              <a:buNone/>
            </a:pPr>
            <a:r>
              <a:rPr b="0" i="1" lang="en-US" sz="1600" u="none">
                <a:solidFill>
                  <a:schemeClr val="dk1"/>
                </a:solidFill>
                <a:latin typeface="Trebuchet MS"/>
                <a:ea typeface="Trebuchet MS"/>
                <a:cs typeface="Trebuchet MS"/>
                <a:sym typeface="Trebuchet MS"/>
              </a:rPr>
              <a:t>	&lt;List any other documents or Web addresses to which this SRS refers. These may include user interface style guides, contracts, standards, system requirements specifications, use case documents, or a vision and scope document. Provide enough information so that the reader could access a copy of each reference, including title, author, version number, date, and source or location.&gt;</a:t>
            </a:r>
            <a:endParaRPr/>
          </a:p>
        </p:txBody>
      </p:sp>
      <p:sp>
        <p:nvSpPr>
          <p:cNvPr id="479" name="Google Shape;479;p57"/>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80" name="Google Shape;480;p57"/>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81" name="Google Shape;481;p57"/>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Overall Description</a:t>
            </a:r>
            <a:endParaRPr/>
          </a:p>
        </p:txBody>
      </p:sp>
      <p:sp>
        <p:nvSpPr>
          <p:cNvPr id="488" name="Google Shape;488;p5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SzPts val="1800"/>
              <a:buNone/>
            </a:pPr>
            <a:r>
              <a:rPr b="1" i="0" lang="en-US" sz="1800" u="none">
                <a:solidFill>
                  <a:schemeClr val="dk1"/>
                </a:solidFill>
                <a:latin typeface="Trebuchet MS"/>
                <a:ea typeface="Trebuchet MS"/>
                <a:cs typeface="Trebuchet MS"/>
                <a:sym typeface="Trebuchet MS"/>
              </a:rPr>
              <a:t>2.1	Product Perspective</a:t>
            </a:r>
            <a:endParaRPr/>
          </a:p>
          <a:p>
            <a:pPr indent="-609600" lvl="0" marL="609600" rtl="0" algn="l">
              <a:lnSpc>
                <a:spcPct val="80000"/>
              </a:lnSpc>
              <a:spcBef>
                <a:spcPts val="360"/>
              </a:spcBef>
              <a:spcAft>
                <a:spcPts val="0"/>
              </a:spcAft>
              <a:buSzPts val="1800"/>
              <a:buNone/>
            </a:pPr>
            <a:r>
              <a:rPr b="0" i="1" lang="en-US" sz="1800" u="none">
                <a:solidFill>
                  <a:schemeClr val="dk1"/>
                </a:solidFill>
                <a:latin typeface="Trebuchet MS"/>
                <a:ea typeface="Trebuchet MS"/>
                <a:cs typeface="Trebuchet MS"/>
                <a:sym typeface="Trebuchet MS"/>
              </a:rPr>
              <a:t>	&lt;Describe the context and origin of the product being specified in this SRS. For example, state whether this product is a follow-on member of a product family, a replacement for certain existing systems, or a new, self-contained product. If the SRS defines a component of a larger system, relate the requirements of the larger system to the functionality of this software and identify interfaces between the two. A simple diagram that shows the major components of the overall system, subsystem interconnections, and external interfaces can be helpful.</a:t>
            </a:r>
            <a:endParaRPr/>
          </a:p>
          <a:p>
            <a:pPr indent="-609600" lvl="0" marL="609600" rtl="0" algn="l">
              <a:lnSpc>
                <a:spcPct val="80000"/>
              </a:lnSpc>
              <a:spcBef>
                <a:spcPts val="360"/>
              </a:spcBef>
              <a:spcAft>
                <a:spcPts val="0"/>
              </a:spcAft>
              <a:buSzPts val="1800"/>
              <a:buNone/>
            </a:pPr>
            <a:r>
              <a:t/>
            </a:r>
            <a:endParaRPr b="0" i="1" sz="1800" u="none">
              <a:solidFill>
                <a:schemeClr val="dk1"/>
              </a:solidFill>
              <a:latin typeface="Trebuchet MS"/>
              <a:ea typeface="Trebuchet MS"/>
              <a:cs typeface="Trebuchet MS"/>
              <a:sym typeface="Trebuchet MS"/>
            </a:endParaRPr>
          </a:p>
          <a:p>
            <a:pPr indent="-609600" lvl="0" marL="609600" rtl="0" algn="l">
              <a:lnSpc>
                <a:spcPct val="80000"/>
              </a:lnSpc>
              <a:spcBef>
                <a:spcPts val="360"/>
              </a:spcBef>
              <a:spcAft>
                <a:spcPts val="0"/>
              </a:spcAft>
              <a:buSzPts val="1800"/>
              <a:buNone/>
            </a:pPr>
            <a:r>
              <a:rPr b="1" i="0" lang="en-US" sz="1800" u="none">
                <a:solidFill>
                  <a:schemeClr val="dk1"/>
                </a:solidFill>
                <a:latin typeface="Trebuchet MS"/>
                <a:ea typeface="Trebuchet MS"/>
                <a:cs typeface="Trebuchet MS"/>
                <a:sym typeface="Trebuchet MS"/>
              </a:rPr>
              <a:t>2.2	Product Features</a:t>
            </a:r>
            <a:endParaRPr/>
          </a:p>
          <a:p>
            <a:pPr indent="-609600" lvl="0" marL="609600" rtl="0" algn="l">
              <a:lnSpc>
                <a:spcPct val="80000"/>
              </a:lnSpc>
              <a:spcBef>
                <a:spcPts val="360"/>
              </a:spcBef>
              <a:spcAft>
                <a:spcPts val="0"/>
              </a:spcAft>
              <a:buSzPts val="1800"/>
              <a:buNone/>
            </a:pPr>
            <a:r>
              <a:rPr b="0" i="1" lang="en-US" sz="1800" u="none">
                <a:solidFill>
                  <a:schemeClr val="dk1"/>
                </a:solidFill>
                <a:latin typeface="Trebuchet MS"/>
                <a:ea typeface="Trebuchet MS"/>
                <a:cs typeface="Trebuchet MS"/>
                <a:sym typeface="Trebuchet MS"/>
              </a:rPr>
              <a:t>	&lt;Summarize the major features the product contains or the significant functions that it performs or lets the user perform. Details will be provided in Section 3, so only a high level summary  is needed here. Organize the functions to make them understandable to any reader of the SRS. A picture of the major groups of related requirements and how they relate, such as a top level data flow diagram or a class diagram, is often effective.&gt;</a:t>
            </a:r>
            <a:endParaRPr/>
          </a:p>
        </p:txBody>
      </p:sp>
      <p:sp>
        <p:nvSpPr>
          <p:cNvPr id="489" name="Google Shape;489;p58"/>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490" name="Google Shape;490;p58"/>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491" name="Google Shape;491;p58"/>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Overall Description</a:t>
            </a:r>
            <a:endParaRPr/>
          </a:p>
        </p:txBody>
      </p:sp>
      <p:sp>
        <p:nvSpPr>
          <p:cNvPr id="498" name="Google Shape;498;p5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36562" lvl="1" marL="908050" rtl="0" algn="l">
              <a:lnSpc>
                <a:spcPct val="80000"/>
              </a:lnSpc>
              <a:spcBef>
                <a:spcPts val="0"/>
              </a:spcBef>
              <a:spcAft>
                <a:spcPts val="0"/>
              </a:spcAft>
              <a:buSzPts val="1200"/>
              <a:buNone/>
            </a:pPr>
            <a:r>
              <a:t/>
            </a:r>
            <a:endParaRPr b="1" i="0" sz="1200" u="none">
              <a:solidFill>
                <a:schemeClr val="dk1"/>
              </a:solidFill>
              <a:latin typeface="Trebuchet MS"/>
              <a:ea typeface="Trebuchet MS"/>
              <a:cs typeface="Trebuchet MS"/>
              <a:sym typeface="Trebuchet MS"/>
            </a:endParaRPr>
          </a:p>
          <a:p>
            <a:pPr indent="-469900" lvl="0" marL="469900" rtl="0" algn="l">
              <a:lnSpc>
                <a:spcPct val="80000"/>
              </a:lnSpc>
              <a:spcBef>
                <a:spcPts val="280"/>
              </a:spcBef>
              <a:spcAft>
                <a:spcPts val="0"/>
              </a:spcAft>
              <a:buSzPts val="1400"/>
              <a:buNone/>
            </a:pPr>
            <a:r>
              <a:rPr b="1" i="0" lang="en-US" sz="1400" u="none">
                <a:solidFill>
                  <a:schemeClr val="dk1"/>
                </a:solidFill>
                <a:latin typeface="Trebuchet MS"/>
                <a:ea typeface="Trebuchet MS"/>
                <a:cs typeface="Trebuchet MS"/>
                <a:sym typeface="Trebuchet MS"/>
              </a:rPr>
              <a:t>2.3	User Classes and Characteristics</a:t>
            </a:r>
            <a:r>
              <a:rPr b="0" i="1" lang="en-US" sz="1400" u="none">
                <a:solidFill>
                  <a:schemeClr val="dk1"/>
                </a:solidFill>
                <a:latin typeface="Trebuchet MS"/>
                <a:ea typeface="Trebuchet MS"/>
                <a:cs typeface="Trebuchet MS"/>
                <a:sym typeface="Trebuchet MS"/>
              </a:rPr>
              <a:t> </a:t>
            </a:r>
            <a:endParaRPr/>
          </a:p>
          <a:p>
            <a:pPr indent="-469900" lvl="0" marL="469900" rtl="0" algn="l">
              <a:lnSpc>
                <a:spcPct val="80000"/>
              </a:lnSpc>
              <a:spcBef>
                <a:spcPts val="280"/>
              </a:spcBef>
              <a:spcAft>
                <a:spcPts val="0"/>
              </a:spcAft>
              <a:buSzPts val="1400"/>
              <a:buNone/>
            </a:pPr>
            <a:r>
              <a:rPr b="0" i="1" lang="en-US" sz="1400" u="none">
                <a:solidFill>
                  <a:schemeClr val="dk1"/>
                </a:solidFill>
                <a:latin typeface="Trebuchet MS"/>
                <a:ea typeface="Trebuchet MS"/>
                <a:cs typeface="Trebuchet MS"/>
                <a:sym typeface="Trebuchet MS"/>
              </a:rPr>
              <a:t>	&lt;Identify the various user classes that you anticipate will use this product. User classes may be differentiated based on frequency of use, subset of product functions used, technical expertise, security or privilege levels, educational level, or experience. Describe the pertinent characteristics of each user class. Certain requirements may pertain only to certain user classes. Distinguish the favored user classes from those who are less important to satisfy.&gt;</a:t>
            </a:r>
            <a:endParaRPr/>
          </a:p>
          <a:p>
            <a:pPr indent="-469900" lvl="0" marL="469900" rtl="0" algn="l">
              <a:lnSpc>
                <a:spcPct val="80000"/>
              </a:lnSpc>
              <a:spcBef>
                <a:spcPts val="280"/>
              </a:spcBef>
              <a:spcAft>
                <a:spcPts val="0"/>
              </a:spcAft>
              <a:buSzPts val="1400"/>
              <a:buNone/>
            </a:pPr>
            <a:r>
              <a:t/>
            </a:r>
            <a:endParaRPr b="0" i="1" sz="1400" u="none">
              <a:solidFill>
                <a:schemeClr val="dk1"/>
              </a:solidFill>
              <a:latin typeface="Trebuchet MS"/>
              <a:ea typeface="Trebuchet MS"/>
              <a:cs typeface="Trebuchet MS"/>
              <a:sym typeface="Trebuchet MS"/>
            </a:endParaRPr>
          </a:p>
          <a:p>
            <a:pPr indent="-469900" lvl="0" marL="469900" rtl="0" algn="l">
              <a:lnSpc>
                <a:spcPct val="80000"/>
              </a:lnSpc>
              <a:spcBef>
                <a:spcPts val="280"/>
              </a:spcBef>
              <a:spcAft>
                <a:spcPts val="0"/>
              </a:spcAft>
              <a:buSzPts val="1400"/>
              <a:buNone/>
            </a:pPr>
            <a:r>
              <a:rPr b="1" i="0" lang="en-US" sz="1400" u="none">
                <a:solidFill>
                  <a:schemeClr val="dk1"/>
                </a:solidFill>
                <a:latin typeface="Trebuchet MS"/>
                <a:ea typeface="Trebuchet MS"/>
                <a:cs typeface="Trebuchet MS"/>
                <a:sym typeface="Trebuchet MS"/>
              </a:rPr>
              <a:t>2.4	Operating Environment</a:t>
            </a:r>
            <a:endParaRPr/>
          </a:p>
          <a:p>
            <a:pPr indent="-469900" lvl="0" marL="469900" rtl="0" algn="l">
              <a:lnSpc>
                <a:spcPct val="80000"/>
              </a:lnSpc>
              <a:spcBef>
                <a:spcPts val="280"/>
              </a:spcBef>
              <a:spcAft>
                <a:spcPts val="0"/>
              </a:spcAft>
              <a:buSzPts val="1400"/>
              <a:buNone/>
            </a:pPr>
            <a:r>
              <a:rPr b="0" i="1" lang="en-US" sz="1400" u="none">
                <a:solidFill>
                  <a:schemeClr val="dk1"/>
                </a:solidFill>
                <a:latin typeface="Trebuchet MS"/>
                <a:ea typeface="Trebuchet MS"/>
                <a:cs typeface="Trebuchet MS"/>
                <a:sym typeface="Trebuchet MS"/>
              </a:rPr>
              <a:t>	&lt;Describe the environment in which the software will operate, including the hardware platform, operating system and versions, and any other software components or applications with which it must peacefully coexist.&gt;</a:t>
            </a:r>
            <a:endParaRPr/>
          </a:p>
          <a:p>
            <a:pPr indent="-469900" lvl="0" marL="469900" rtl="0" algn="l">
              <a:lnSpc>
                <a:spcPct val="80000"/>
              </a:lnSpc>
              <a:spcBef>
                <a:spcPts val="280"/>
              </a:spcBef>
              <a:spcAft>
                <a:spcPts val="0"/>
              </a:spcAft>
              <a:buSzPts val="1400"/>
              <a:buNone/>
            </a:pPr>
            <a:r>
              <a:t/>
            </a:r>
            <a:endParaRPr b="0" i="1" sz="1400" u="none">
              <a:solidFill>
                <a:schemeClr val="dk1"/>
              </a:solidFill>
              <a:latin typeface="Trebuchet MS"/>
              <a:ea typeface="Trebuchet MS"/>
              <a:cs typeface="Trebuchet MS"/>
              <a:sym typeface="Trebuchet MS"/>
            </a:endParaRPr>
          </a:p>
          <a:p>
            <a:pPr indent="-469900" lvl="0" marL="469900" rtl="0" algn="l">
              <a:lnSpc>
                <a:spcPct val="80000"/>
              </a:lnSpc>
              <a:spcBef>
                <a:spcPts val="280"/>
              </a:spcBef>
              <a:spcAft>
                <a:spcPts val="0"/>
              </a:spcAft>
              <a:buSzPts val="1400"/>
              <a:buNone/>
            </a:pPr>
            <a:r>
              <a:rPr b="1" i="0" lang="en-US" sz="1400" u="none">
                <a:solidFill>
                  <a:schemeClr val="dk1"/>
                </a:solidFill>
                <a:latin typeface="Trebuchet MS"/>
                <a:ea typeface="Trebuchet MS"/>
                <a:cs typeface="Trebuchet MS"/>
                <a:sym typeface="Trebuchet MS"/>
              </a:rPr>
              <a:t>2.5	Design and Implementation Constraints</a:t>
            </a:r>
            <a:endParaRPr/>
          </a:p>
          <a:p>
            <a:pPr indent="-469900" lvl="0" marL="469900" rtl="0" algn="l">
              <a:lnSpc>
                <a:spcPct val="80000"/>
              </a:lnSpc>
              <a:spcBef>
                <a:spcPts val="280"/>
              </a:spcBef>
              <a:spcAft>
                <a:spcPts val="0"/>
              </a:spcAft>
              <a:buSzPts val="1400"/>
              <a:buNone/>
            </a:pPr>
            <a:r>
              <a:rPr b="0" i="1" lang="en-US" sz="1400" u="none">
                <a:solidFill>
                  <a:schemeClr val="dk1"/>
                </a:solidFill>
                <a:latin typeface="Trebuchet MS"/>
                <a:ea typeface="Trebuchet MS"/>
                <a:cs typeface="Trebuchet MS"/>
                <a:sym typeface="Trebuchet MS"/>
              </a:rPr>
              <a:t>	&lt;Describe any items or issues that will limit the options available to the developers. These might include: corporate or regulatory policies; hardware limitations (timing requirements, memory requirements); interfaces to other applications; specific technologies, tools, and databases to be used; parallel operations; language requirements; communications protocols; security considerations; design conventions or programming standards (for example, if the customer’s organization will be responsible for maintaining the delivered software).&gt;</a:t>
            </a:r>
            <a:endParaRPr/>
          </a:p>
        </p:txBody>
      </p:sp>
      <p:sp>
        <p:nvSpPr>
          <p:cNvPr id="499" name="Google Shape;499;p5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00" name="Google Shape;500;p5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01" name="Google Shape;501;p59"/>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Overall Description</a:t>
            </a:r>
            <a:endParaRPr/>
          </a:p>
        </p:txBody>
      </p:sp>
      <p:sp>
        <p:nvSpPr>
          <p:cNvPr id="508" name="Google Shape;508;p6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36562" lvl="1" marL="908050" rtl="0" algn="l">
              <a:lnSpc>
                <a:spcPct val="80000"/>
              </a:lnSpc>
              <a:spcBef>
                <a:spcPts val="0"/>
              </a:spcBef>
              <a:spcAft>
                <a:spcPts val="0"/>
              </a:spcAft>
              <a:buSzPts val="1600"/>
              <a:buNone/>
            </a:pPr>
            <a:r>
              <a:t/>
            </a:r>
            <a:endParaRPr b="1" i="0" sz="1600" u="none">
              <a:solidFill>
                <a:schemeClr val="dk1"/>
              </a:solidFill>
              <a:latin typeface="Trebuchet MS"/>
              <a:ea typeface="Trebuchet MS"/>
              <a:cs typeface="Trebuchet MS"/>
              <a:sym typeface="Trebuchet MS"/>
            </a:endParaRPr>
          </a:p>
          <a:p>
            <a:pPr indent="-469900" lvl="0" marL="469900" rtl="0" algn="l">
              <a:lnSpc>
                <a:spcPct val="80000"/>
              </a:lnSpc>
              <a:spcBef>
                <a:spcPts val="360"/>
              </a:spcBef>
              <a:spcAft>
                <a:spcPts val="0"/>
              </a:spcAft>
              <a:buSzPts val="1800"/>
              <a:buNone/>
            </a:pPr>
            <a:r>
              <a:rPr b="1" i="0" lang="en-US" sz="1800" u="none">
                <a:solidFill>
                  <a:schemeClr val="dk1"/>
                </a:solidFill>
                <a:latin typeface="Trebuchet MS"/>
                <a:ea typeface="Trebuchet MS"/>
                <a:cs typeface="Trebuchet MS"/>
                <a:sym typeface="Trebuchet MS"/>
              </a:rPr>
              <a:t>2.6</a:t>
            </a:r>
            <a:r>
              <a:rPr b="0" i="1" lang="en-US" sz="1800" u="none">
                <a:solidFill>
                  <a:schemeClr val="dk1"/>
                </a:solidFill>
                <a:latin typeface="Trebuchet MS"/>
                <a:ea typeface="Trebuchet MS"/>
                <a:cs typeface="Trebuchet MS"/>
                <a:sym typeface="Trebuchet MS"/>
              </a:rPr>
              <a:t> </a:t>
            </a:r>
            <a:r>
              <a:rPr b="1" i="0" lang="en-US" sz="1800" u="none">
                <a:solidFill>
                  <a:schemeClr val="dk1"/>
                </a:solidFill>
                <a:latin typeface="Trebuchet MS"/>
                <a:ea typeface="Trebuchet MS"/>
                <a:cs typeface="Trebuchet MS"/>
                <a:sym typeface="Trebuchet MS"/>
              </a:rPr>
              <a:t>User Documentation</a:t>
            </a:r>
            <a:r>
              <a:rPr b="0" i="1" lang="en-US" sz="1800" u="none">
                <a:solidFill>
                  <a:schemeClr val="dk1"/>
                </a:solidFill>
                <a:latin typeface="Trebuchet MS"/>
                <a:ea typeface="Trebuchet MS"/>
                <a:cs typeface="Trebuchet MS"/>
                <a:sym typeface="Trebuchet MS"/>
              </a:rPr>
              <a:t> </a:t>
            </a:r>
            <a:endParaRPr/>
          </a:p>
          <a:p>
            <a:pPr indent="-469900" lvl="0" marL="469900" rtl="0" algn="l">
              <a:lnSpc>
                <a:spcPct val="80000"/>
              </a:lnSpc>
              <a:spcBef>
                <a:spcPts val="360"/>
              </a:spcBef>
              <a:spcAft>
                <a:spcPts val="0"/>
              </a:spcAft>
              <a:buSzPts val="1800"/>
              <a:buNone/>
            </a:pPr>
            <a:r>
              <a:rPr b="0" i="1" lang="en-US" sz="1800" u="none">
                <a:solidFill>
                  <a:schemeClr val="dk1"/>
                </a:solidFill>
                <a:latin typeface="Trebuchet MS"/>
                <a:ea typeface="Trebuchet MS"/>
                <a:cs typeface="Trebuchet MS"/>
                <a:sym typeface="Trebuchet MS"/>
              </a:rPr>
              <a:t>	&lt;List the user documentation components (such as user manuals, on-line help, and tutorials) that will be delivered along with the software. Identify any known user documentation delivery formats or standards.&gt;</a:t>
            </a:r>
            <a:endParaRPr/>
          </a:p>
          <a:p>
            <a:pPr indent="-469900" lvl="0" marL="469900" rtl="0" algn="l">
              <a:lnSpc>
                <a:spcPct val="80000"/>
              </a:lnSpc>
              <a:spcBef>
                <a:spcPts val="360"/>
              </a:spcBef>
              <a:spcAft>
                <a:spcPts val="0"/>
              </a:spcAft>
              <a:buSzPts val="1800"/>
              <a:buNone/>
            </a:pPr>
            <a:r>
              <a:t/>
            </a:r>
            <a:endParaRPr b="0" i="1" sz="1800" u="none">
              <a:solidFill>
                <a:schemeClr val="dk1"/>
              </a:solidFill>
              <a:latin typeface="Trebuchet MS"/>
              <a:ea typeface="Trebuchet MS"/>
              <a:cs typeface="Trebuchet MS"/>
              <a:sym typeface="Trebuchet MS"/>
            </a:endParaRPr>
          </a:p>
          <a:p>
            <a:pPr indent="-469900" lvl="0" marL="469900" rtl="0" algn="l">
              <a:lnSpc>
                <a:spcPct val="80000"/>
              </a:lnSpc>
              <a:spcBef>
                <a:spcPts val="360"/>
              </a:spcBef>
              <a:spcAft>
                <a:spcPts val="0"/>
              </a:spcAft>
              <a:buSzPts val="1800"/>
              <a:buNone/>
            </a:pPr>
            <a:r>
              <a:rPr b="1" i="0" lang="en-US" sz="1800" u="none">
                <a:solidFill>
                  <a:schemeClr val="dk1"/>
                </a:solidFill>
                <a:latin typeface="Trebuchet MS"/>
                <a:ea typeface="Trebuchet MS"/>
                <a:cs typeface="Trebuchet MS"/>
                <a:sym typeface="Trebuchet MS"/>
              </a:rPr>
              <a:t>2.7Assumptions and Dependencies</a:t>
            </a:r>
            <a:endParaRPr/>
          </a:p>
          <a:p>
            <a:pPr indent="-469900" lvl="0" marL="469900" rtl="0" algn="l">
              <a:lnSpc>
                <a:spcPct val="80000"/>
              </a:lnSpc>
              <a:spcBef>
                <a:spcPts val="360"/>
              </a:spcBef>
              <a:spcAft>
                <a:spcPts val="0"/>
              </a:spcAft>
              <a:buSzPts val="1800"/>
              <a:buNone/>
            </a:pPr>
            <a:r>
              <a:rPr b="0" i="1" lang="en-US" sz="1800" u="none">
                <a:solidFill>
                  <a:schemeClr val="dk1"/>
                </a:solidFill>
                <a:latin typeface="Trebuchet MS"/>
                <a:ea typeface="Trebuchet MS"/>
                <a:cs typeface="Trebuchet MS"/>
                <a:sym typeface="Trebuchet MS"/>
              </a:rPr>
              <a:t>	&lt;List any assumed factors (as opposed to known facts) that could affect the requirements stated in the SRS. These could include third-party or commercial components that you plan to use, issues around the development or operating environment, or constraints. The project could be affected if these assumptions are incorrect, are not shared, or change. Also identify any dependencies the project has on external factors, such as software components that you intend to reuse from another project, unless they are already documented elsewhere (for example, in the vision and scope document or the project plan).&gt;</a:t>
            </a:r>
            <a:endParaRPr/>
          </a:p>
          <a:p>
            <a:pPr indent="-355600" lvl="0" marL="469900" rtl="0" algn="l">
              <a:lnSpc>
                <a:spcPct val="80000"/>
              </a:lnSpc>
              <a:spcBef>
                <a:spcPts val="360"/>
              </a:spcBef>
              <a:spcAft>
                <a:spcPts val="0"/>
              </a:spcAft>
              <a:buClr>
                <a:schemeClr val="accent2"/>
              </a:buClr>
              <a:buSzPts val="1800"/>
              <a:buFont typeface="Noto Sans Symbols"/>
              <a:buNone/>
            </a:pPr>
            <a:r>
              <a:t/>
            </a:r>
            <a:endParaRPr b="0" i="0" sz="1800" u="none">
              <a:solidFill>
                <a:schemeClr val="dk1"/>
              </a:solidFill>
              <a:latin typeface="Trebuchet MS"/>
              <a:ea typeface="Trebuchet MS"/>
              <a:cs typeface="Trebuchet MS"/>
              <a:sym typeface="Trebuchet MS"/>
            </a:endParaRPr>
          </a:p>
          <a:p>
            <a:pPr indent="-355600" lvl="0" marL="469900" rtl="0" algn="l">
              <a:spcBef>
                <a:spcPts val="360"/>
              </a:spcBef>
              <a:spcAft>
                <a:spcPts val="0"/>
              </a:spcAft>
              <a:buSzPts val="1800"/>
              <a:buNone/>
            </a:pPr>
            <a:r>
              <a:t/>
            </a:r>
            <a:endParaRPr b="0" i="0" sz="1800" u="none">
              <a:solidFill>
                <a:schemeClr val="dk1"/>
              </a:solidFill>
              <a:latin typeface="Trebuchet MS"/>
              <a:ea typeface="Trebuchet MS"/>
              <a:cs typeface="Trebuchet MS"/>
              <a:sym typeface="Trebuchet MS"/>
            </a:endParaRPr>
          </a:p>
        </p:txBody>
      </p:sp>
      <p:sp>
        <p:nvSpPr>
          <p:cNvPr id="509" name="Google Shape;509;p6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10" name="Google Shape;510;p6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11" name="Google Shape;511;p60"/>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Functional Requirement</a:t>
            </a:r>
            <a:endParaRPr/>
          </a:p>
        </p:txBody>
      </p:sp>
      <p:sp>
        <p:nvSpPr>
          <p:cNvPr id="517" name="Google Shape;517;p6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1400"/>
              <a:buNone/>
            </a:pPr>
            <a:r>
              <a:rPr b="0" i="0" lang="en-US" sz="1400" u="none">
                <a:solidFill>
                  <a:schemeClr val="dk1"/>
                </a:solidFill>
                <a:latin typeface="Trebuchet MS"/>
                <a:ea typeface="Trebuchet MS"/>
                <a:cs typeface="Trebuchet MS"/>
                <a:sym typeface="Trebuchet MS"/>
              </a:rPr>
              <a:t>3.1		Data Flow</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3.1.1	Context Diagram</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3.1.1.1	Introduction</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3.1.1.2	Inputs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3.1.1.3	Process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3.1.1.4	Outputs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3.1.2	Data Flow Diagram Level 1</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3.1.2.1	Introduction</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3.1.2.2	Inputs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3.1.2.3	Process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3.1.2.4	Outputs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3.1.3	Data Flow Diagram Level 2</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3.1.3.1	DFD Level 2 Process x</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 Introduction</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 Inputs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 Process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 Outputs</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3.1.3.2 	DFD Level 2 Proses y</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3.1.N	Data Flow Diagram Level N</a:t>
            </a:r>
            <a:endParaRPr/>
          </a:p>
          <a:p>
            <a:pPr indent="-469900" lvl="0" marL="469900" rtl="0" algn="l">
              <a:lnSpc>
                <a:spcPct val="80000"/>
              </a:lnSpc>
              <a:spcBef>
                <a:spcPts val="280"/>
              </a:spcBef>
              <a:spcAft>
                <a:spcPts val="0"/>
              </a:spcAft>
              <a:buSzPts val="1400"/>
              <a:buNone/>
            </a:pPr>
            <a:r>
              <a:rPr b="0" i="0" lang="en-US" sz="1400" u="none">
                <a:solidFill>
                  <a:schemeClr val="dk1"/>
                </a:solidFill>
                <a:latin typeface="Trebuchet MS"/>
                <a:ea typeface="Trebuchet MS"/>
                <a:cs typeface="Trebuchet MS"/>
                <a:sym typeface="Trebuchet MS"/>
              </a:rPr>
              <a:t>		….</a:t>
            </a:r>
            <a:endParaRPr/>
          </a:p>
        </p:txBody>
      </p:sp>
      <p:sp>
        <p:nvSpPr>
          <p:cNvPr id="518" name="Google Shape;518;p6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19" name="Google Shape;519;p6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20" name="Google Shape;520;p61"/>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Functional Requirement</a:t>
            </a:r>
            <a:endParaRPr/>
          </a:p>
        </p:txBody>
      </p:sp>
      <p:sp>
        <p:nvSpPr>
          <p:cNvPr id="526" name="Google Shape;526;p6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1800"/>
              <a:buNone/>
            </a:pPr>
            <a:r>
              <a:rPr b="0" i="0" lang="en-US" sz="1800" u="none">
                <a:solidFill>
                  <a:schemeClr val="dk1"/>
                </a:solidFill>
                <a:latin typeface="Trebuchet MS"/>
                <a:ea typeface="Trebuchet MS"/>
                <a:cs typeface="Trebuchet MS"/>
                <a:sym typeface="Trebuchet MS"/>
              </a:rPr>
              <a:t>3.2	Process Specification</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3.2.1	 Process Specification Process 1</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3.2.1.1 	Input</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3.2.1.2 	Algorithm / Formula</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3.2.1.3 	Related data store</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3.2.1.4 	Output</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3.2.2 Process Specification Process N</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3.3 	Data Dictionary</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3.3.1 Data Element 1</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3.3.1.1	Name</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3.3.1.2 	Alias</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3.3.1.3	Where-used/how-used</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3.3.1.4	Content description</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3.3.2	Data Element N</a:t>
            </a:r>
            <a:endParaRPr/>
          </a:p>
          <a:p>
            <a:pPr indent="-469900" lvl="0" marL="46990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a:t>
            </a:r>
            <a:endParaRPr/>
          </a:p>
        </p:txBody>
      </p:sp>
      <p:sp>
        <p:nvSpPr>
          <p:cNvPr id="527" name="Google Shape;527;p6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28" name="Google Shape;528;p6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29" name="Google Shape;529;p62"/>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rebuchet MS"/>
              <a:buNone/>
            </a:pPr>
            <a:r>
              <a:rPr b="1" i="0" lang="en-US" sz="4000" u="none">
                <a:solidFill>
                  <a:schemeClr val="dk2"/>
                </a:solidFill>
                <a:latin typeface="Trebuchet MS"/>
                <a:ea typeface="Trebuchet MS"/>
                <a:cs typeface="Trebuchet MS"/>
                <a:sym typeface="Trebuchet MS"/>
              </a:rPr>
              <a:t>External Interface Requirements</a:t>
            </a:r>
            <a:endParaRPr/>
          </a:p>
        </p:txBody>
      </p:sp>
      <p:sp>
        <p:nvSpPr>
          <p:cNvPr id="536" name="Google Shape;536;p6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SzPts val="1600"/>
              <a:buNone/>
            </a:pPr>
            <a:r>
              <a:rPr b="1" i="0" lang="en-US" sz="1600" u="none">
                <a:solidFill>
                  <a:schemeClr val="dk1"/>
                </a:solidFill>
                <a:latin typeface="Trebuchet MS"/>
                <a:ea typeface="Trebuchet MS"/>
                <a:cs typeface="Trebuchet MS"/>
                <a:sym typeface="Trebuchet MS"/>
              </a:rPr>
              <a:t>4.1	User Interfaces</a:t>
            </a:r>
            <a:endParaRPr/>
          </a:p>
          <a:p>
            <a:pPr indent="-469900" lvl="0" marL="469900" rtl="0" algn="l">
              <a:lnSpc>
                <a:spcPct val="80000"/>
              </a:lnSpc>
              <a:spcBef>
                <a:spcPts val="320"/>
              </a:spcBef>
              <a:spcAft>
                <a:spcPts val="0"/>
              </a:spcAft>
              <a:buSzPts val="1600"/>
              <a:buNone/>
            </a:pPr>
            <a:r>
              <a:rPr b="0" i="1" lang="en-US" sz="1600" u="none">
                <a:solidFill>
                  <a:schemeClr val="dk1"/>
                </a:solidFill>
                <a:latin typeface="Trebuchet MS"/>
                <a:ea typeface="Trebuchet MS"/>
                <a:cs typeface="Trebuchet MS"/>
                <a:sym typeface="Trebuchet MS"/>
              </a:rPr>
              <a:t>	&lt;Describe the logical characteristics of each interface between the software product and the users. This may include sample screen images, any GUI standards or product family style guides that are to be followed, screen layout constraints, standard buttons and functions (e.g., help) that will appear on every screen, keyboard shortcuts, error message display standards, and so on. Define the software components for which a user interface is needed. Details of the user interface design should be documented in a separate user interface specification.</a:t>
            </a:r>
            <a:endParaRPr/>
          </a:p>
          <a:p>
            <a:pPr indent="-469900" lvl="0" marL="469900" rtl="0" algn="l">
              <a:lnSpc>
                <a:spcPct val="80000"/>
              </a:lnSpc>
              <a:spcBef>
                <a:spcPts val="320"/>
              </a:spcBef>
              <a:spcAft>
                <a:spcPts val="0"/>
              </a:spcAft>
              <a:buSzPts val="1600"/>
              <a:buNone/>
            </a:pPr>
            <a:r>
              <a:rPr b="1" i="0" lang="en-US" sz="1600" u="none">
                <a:solidFill>
                  <a:schemeClr val="dk1"/>
                </a:solidFill>
                <a:latin typeface="Trebuchet MS"/>
                <a:ea typeface="Trebuchet MS"/>
                <a:cs typeface="Trebuchet MS"/>
                <a:sym typeface="Trebuchet MS"/>
              </a:rPr>
              <a:t>4.2	Software Interfaces</a:t>
            </a:r>
            <a:endParaRPr/>
          </a:p>
          <a:p>
            <a:pPr indent="-469900" lvl="0" marL="469900" rtl="0" algn="l">
              <a:lnSpc>
                <a:spcPct val="80000"/>
              </a:lnSpc>
              <a:spcBef>
                <a:spcPts val="320"/>
              </a:spcBef>
              <a:spcAft>
                <a:spcPts val="0"/>
              </a:spcAft>
              <a:buSzPts val="1600"/>
              <a:buNone/>
            </a:pPr>
            <a:r>
              <a:rPr b="0" i="1" lang="en-US" sz="1600" u="none">
                <a:solidFill>
                  <a:schemeClr val="dk1"/>
                </a:solidFill>
                <a:latin typeface="Trebuchet MS"/>
                <a:ea typeface="Trebuchet MS"/>
                <a:cs typeface="Trebuchet MS"/>
                <a:sym typeface="Trebuchet MS"/>
              </a:rPr>
              <a:t>	&lt;Describe the connections between this product and other specific software components (name and version), including databases, operating systems, tools, libraries, and integrated commercial components. Identify the data items or messages coming into the system and going out and describe the purpose of each. Describe the services needed and the nature of communications. Refer to documents that describe detailed application programming interface protocols. Identify data that will be shared across software components. If the data sharing mechanism must be implemented in a specific way (for example, use of a global data area in a multitasking operating system), specify this as an implementation constraint.&gt;</a:t>
            </a:r>
            <a:endParaRPr/>
          </a:p>
        </p:txBody>
      </p:sp>
      <p:sp>
        <p:nvSpPr>
          <p:cNvPr id="537" name="Google Shape;537;p6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38" name="Google Shape;538;p6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39" name="Google Shape;539;p63"/>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Other Requirements</a:t>
            </a:r>
            <a:endParaRPr/>
          </a:p>
        </p:txBody>
      </p:sp>
      <p:sp>
        <p:nvSpPr>
          <p:cNvPr id="546" name="Google Shape;546;p6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3000"/>
              <a:buNone/>
            </a:pPr>
            <a:r>
              <a:rPr b="0" i="1" lang="en-US" sz="3000" u="none">
                <a:solidFill>
                  <a:schemeClr val="dk1"/>
                </a:solidFill>
                <a:latin typeface="Trebuchet MS"/>
                <a:ea typeface="Trebuchet MS"/>
                <a:cs typeface="Trebuchet MS"/>
                <a:sym typeface="Trebuchet MS"/>
              </a:rPr>
              <a:t>	&lt;Define any other requirements not covered elsewhere in the SRS. This might include database requirements, internationalization requirements, legal requirements, reuse objectives for the project, and so on. Add any new sections that are pertinent to the project.&gt;</a:t>
            </a:r>
            <a:endParaRPr/>
          </a:p>
        </p:txBody>
      </p:sp>
      <p:sp>
        <p:nvSpPr>
          <p:cNvPr id="547" name="Google Shape;547;p6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48" name="Google Shape;548;p6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49" name="Google Shape;549;p64"/>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Overview</a:t>
            </a:r>
            <a:endParaRPr/>
          </a:p>
        </p:txBody>
      </p:sp>
      <p:sp>
        <p:nvSpPr>
          <p:cNvPr id="203" name="Google Shape;203;p2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We have to keep in mind that the goal is not to create </a:t>
            </a:r>
            <a:r>
              <a:rPr b="0" i="0" lang="en-US" sz="2800" u="none">
                <a:solidFill>
                  <a:srgbClr val="FF0000"/>
                </a:solidFill>
                <a:latin typeface="Trebuchet MS"/>
                <a:ea typeface="Trebuchet MS"/>
                <a:cs typeface="Trebuchet MS"/>
                <a:sym typeface="Trebuchet MS"/>
              </a:rPr>
              <a:t>great specifications</a:t>
            </a:r>
            <a:r>
              <a:rPr b="0" i="0" lang="en-US" sz="2800" u="none">
                <a:solidFill>
                  <a:schemeClr val="dk1"/>
                </a:solidFill>
                <a:latin typeface="Trebuchet MS"/>
                <a:ea typeface="Trebuchet MS"/>
                <a:cs typeface="Trebuchet MS"/>
                <a:sym typeface="Trebuchet MS"/>
              </a:rPr>
              <a:t> but to create </a:t>
            </a:r>
            <a:r>
              <a:rPr b="0" i="0" lang="en-US" sz="2800" u="none">
                <a:solidFill>
                  <a:srgbClr val="FF0000"/>
                </a:solidFill>
                <a:latin typeface="Trebuchet MS"/>
                <a:ea typeface="Trebuchet MS"/>
                <a:cs typeface="Trebuchet MS"/>
                <a:sym typeface="Trebuchet MS"/>
              </a:rPr>
              <a:t>great products</a:t>
            </a:r>
            <a:r>
              <a:rPr b="0" i="0" lang="en-US" sz="2800" u="none">
                <a:solidFill>
                  <a:schemeClr val="dk1"/>
                </a:solidFill>
                <a:latin typeface="Trebuchet MS"/>
                <a:ea typeface="Trebuchet MS"/>
                <a:cs typeface="Trebuchet MS"/>
                <a:sym typeface="Trebuchet MS"/>
              </a:rPr>
              <a:t> and </a:t>
            </a:r>
            <a:r>
              <a:rPr b="0" i="0" lang="en-US" sz="2800" u="none">
                <a:solidFill>
                  <a:srgbClr val="FF0000"/>
                </a:solidFill>
                <a:latin typeface="Trebuchet MS"/>
                <a:ea typeface="Trebuchet MS"/>
                <a:cs typeface="Trebuchet MS"/>
                <a:sym typeface="Trebuchet MS"/>
              </a:rPr>
              <a:t>great software</a:t>
            </a:r>
            <a:r>
              <a:rPr b="0" i="0" lang="en-US" sz="2800" u="none">
                <a:solidFill>
                  <a:schemeClr val="dk1"/>
                </a:solidFill>
                <a:latin typeface="Trebuchet MS"/>
                <a:ea typeface="Trebuchet MS"/>
                <a:cs typeface="Trebuchet MS"/>
                <a:sym typeface="Trebuchet MS"/>
              </a:rPr>
              <a:t>. </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Can you create a great product </a:t>
            </a:r>
            <a:r>
              <a:rPr b="0" i="0" lang="en-US" sz="2800" u="none">
                <a:solidFill>
                  <a:srgbClr val="FF0000"/>
                </a:solidFill>
                <a:latin typeface="Trebuchet MS"/>
                <a:ea typeface="Trebuchet MS"/>
                <a:cs typeface="Trebuchet MS"/>
                <a:sym typeface="Trebuchet MS"/>
              </a:rPr>
              <a:t>without</a:t>
            </a:r>
            <a:r>
              <a:rPr b="0" i="0" lang="en-US" sz="2800" u="none">
                <a:solidFill>
                  <a:schemeClr val="dk1"/>
                </a:solidFill>
                <a:latin typeface="Trebuchet MS"/>
                <a:ea typeface="Trebuchet MS"/>
                <a:cs typeface="Trebuchet MS"/>
                <a:sym typeface="Trebuchet MS"/>
              </a:rPr>
              <a:t> a great specification? Absolutely! </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Systems and software these days are so complex that to embark on the design before knowing what you are going to build is foolish and risky.</a:t>
            </a:r>
            <a:endParaRPr/>
          </a:p>
        </p:txBody>
      </p:sp>
      <p:sp>
        <p:nvSpPr>
          <p:cNvPr id="204" name="Google Shape;204;p29"/>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05" name="Google Shape;205;p29"/>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06" name="Google Shape;206;p29"/>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Review</a:t>
            </a:r>
            <a:endParaRPr/>
          </a:p>
        </p:txBody>
      </p:sp>
      <p:sp>
        <p:nvSpPr>
          <p:cNvPr id="555" name="Google Shape;555;p65"/>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Definition</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Who would use the document</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SRS Contents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Good SRS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The benefits and goals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Guidelines</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SRS Template</a:t>
            </a:r>
            <a:endParaRPr/>
          </a:p>
          <a:p>
            <a:pPr indent="-279400" lvl="0" marL="469900" rtl="0" algn="l">
              <a:lnSpc>
                <a:spcPct val="100000"/>
              </a:lnSpc>
              <a:spcBef>
                <a:spcPts val="600"/>
              </a:spcBef>
              <a:spcAft>
                <a:spcPts val="0"/>
              </a:spcAft>
              <a:buClr>
                <a:schemeClr val="accent2"/>
              </a:buClr>
              <a:buSzPts val="3000"/>
              <a:buFont typeface="Noto Sans Symbols"/>
              <a:buNone/>
            </a:pPr>
            <a:r>
              <a:t/>
            </a:r>
            <a:endParaRPr b="0" i="0" sz="3000" u="none">
              <a:solidFill>
                <a:schemeClr val="dk1"/>
              </a:solidFill>
              <a:latin typeface="Trebuchet MS"/>
              <a:ea typeface="Trebuchet MS"/>
              <a:cs typeface="Trebuchet MS"/>
              <a:sym typeface="Trebuchet MS"/>
            </a:endParaRPr>
          </a:p>
          <a:p>
            <a:pPr indent="-279400" lvl="0" marL="469900" rtl="0" algn="l">
              <a:spcBef>
                <a:spcPts val="600"/>
              </a:spcBef>
              <a:spcAft>
                <a:spcPts val="0"/>
              </a:spcAft>
              <a:buSzPts val="3000"/>
              <a:buNone/>
            </a:pPr>
            <a:r>
              <a:t/>
            </a:r>
            <a:endParaRPr b="0" i="0" sz="3000" u="none">
              <a:solidFill>
                <a:schemeClr val="dk1"/>
              </a:solidFill>
              <a:latin typeface="Trebuchet MS"/>
              <a:ea typeface="Trebuchet MS"/>
              <a:cs typeface="Trebuchet MS"/>
              <a:sym typeface="Trebuchet MS"/>
            </a:endParaRPr>
          </a:p>
        </p:txBody>
      </p:sp>
      <p:sp>
        <p:nvSpPr>
          <p:cNvPr id="556" name="Google Shape;556;p65"/>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557" name="Google Shape;557;p65"/>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558" name="Google Shape;558;p65"/>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6"/>
          <p:cNvSpPr txBox="1"/>
          <p:nvPr>
            <p:ph type="ctrTitle"/>
          </p:nvPr>
        </p:nvSpPr>
        <p:spPr>
          <a:xfrm>
            <a:off x="685800" y="990600"/>
            <a:ext cx="77724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Thank You</a:t>
            </a:r>
            <a:endParaRPr/>
          </a:p>
        </p:txBody>
      </p:sp>
      <p:sp>
        <p:nvSpPr>
          <p:cNvPr id="564" name="Google Shape;564;p66"/>
          <p:cNvSpPr txBox="1"/>
          <p:nvPr>
            <p:ph idx="1" type="subTitle"/>
          </p:nvPr>
        </p:nvSpPr>
        <p:spPr>
          <a:xfrm>
            <a:off x="1447800" y="3429000"/>
            <a:ext cx="701040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Font typeface="Noto Sans Symbols"/>
              <a:buNone/>
            </a:pPr>
            <a:r>
              <a:t/>
            </a:r>
            <a:endParaRPr sz="280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What is SRS?</a:t>
            </a:r>
            <a:endParaRPr/>
          </a:p>
        </p:txBody>
      </p:sp>
      <p:sp>
        <p:nvSpPr>
          <p:cNvPr id="213" name="Google Shape;213;p3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Definition</a:t>
            </a:r>
            <a:endParaRPr/>
          </a:p>
          <a:p>
            <a:pPr indent="-469900" lvl="0" marL="469900" rtl="0" algn="l">
              <a:lnSpc>
                <a:spcPct val="100000"/>
              </a:lnSpc>
              <a:spcBef>
                <a:spcPts val="600"/>
              </a:spcBef>
              <a:spcAft>
                <a:spcPts val="0"/>
              </a:spcAft>
              <a:buSzPts val="3000"/>
              <a:buNone/>
            </a:pPr>
            <a:r>
              <a:rPr b="0" i="0" lang="en-US" sz="3000" u="none">
                <a:solidFill>
                  <a:schemeClr val="dk1"/>
                </a:solidFill>
                <a:latin typeface="Trebuchet MS"/>
                <a:ea typeface="Trebuchet MS"/>
                <a:cs typeface="Trebuchet MS"/>
                <a:sym typeface="Trebuchet MS"/>
              </a:rPr>
              <a:t>	</a:t>
            </a:r>
            <a:r>
              <a:rPr b="0" i="1" lang="en-US" sz="3000" u="none">
                <a:solidFill>
                  <a:schemeClr val="dk1"/>
                </a:solidFill>
                <a:latin typeface="Trebuchet MS"/>
                <a:ea typeface="Trebuchet MS"/>
                <a:cs typeface="Trebuchet MS"/>
                <a:sym typeface="Trebuchet MS"/>
              </a:rPr>
              <a:t>An </a:t>
            </a:r>
            <a:r>
              <a:rPr b="0" i="1" lang="en-US" sz="3000" u="none">
                <a:solidFill>
                  <a:srgbClr val="FF0000"/>
                </a:solidFill>
                <a:latin typeface="Trebuchet MS"/>
                <a:ea typeface="Trebuchet MS"/>
                <a:cs typeface="Trebuchet MS"/>
                <a:sym typeface="Trebuchet MS"/>
              </a:rPr>
              <a:t>Software Requirements Specification</a:t>
            </a:r>
            <a:r>
              <a:rPr b="0" i="1" lang="en-US" sz="3000" u="none">
                <a:solidFill>
                  <a:schemeClr val="dk1"/>
                </a:solidFill>
                <a:latin typeface="Trebuchet MS"/>
                <a:ea typeface="Trebuchet MS"/>
                <a:cs typeface="Trebuchet MS"/>
                <a:sym typeface="Trebuchet MS"/>
              </a:rPr>
              <a:t> is basically an organization's understanding (in writing) of a customer or potential client's system requirements and dependencies at a particular point in time (usually) prior to any actual design or development work. </a:t>
            </a:r>
            <a:endParaRPr/>
          </a:p>
        </p:txBody>
      </p:sp>
      <p:sp>
        <p:nvSpPr>
          <p:cNvPr id="214" name="Google Shape;214;p30"/>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15" name="Google Shape;215;p30"/>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16" name="Google Shape;216;p30"/>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What is SRS? (cont’d)</a:t>
            </a:r>
            <a:endParaRPr/>
          </a:p>
        </p:txBody>
      </p:sp>
      <p:sp>
        <p:nvSpPr>
          <p:cNvPr id="223" name="Google Shape;223;p3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states in precise and explicit language those functions and capabilities a software system must provide, as well as states any required constraints by which the system must abide. </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functions as a blueprint for completing a project with as little cost growth as possible. </a:t>
            </a:r>
            <a:endParaRPr/>
          </a:p>
        </p:txBody>
      </p:sp>
      <p:sp>
        <p:nvSpPr>
          <p:cNvPr id="224" name="Google Shape;224;p31"/>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25" name="Google Shape;225;p31"/>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26" name="Google Shape;226;p31"/>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What is SRS (cont’d)</a:t>
            </a:r>
            <a:endParaRPr/>
          </a:p>
        </p:txBody>
      </p:sp>
      <p:sp>
        <p:nvSpPr>
          <p:cNvPr id="233" name="Google Shape;233;p3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Including:</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Trebuchet MS"/>
                <a:ea typeface="Trebuchet MS"/>
                <a:cs typeface="Trebuchet MS"/>
                <a:sym typeface="Trebuchet MS"/>
              </a:rPr>
              <a:t>Problem definition (what is the problem) </a:t>
            </a:r>
            <a:endParaRPr/>
          </a:p>
          <a:p>
            <a:pPr indent="-436562" lvl="1" marL="908050" rtl="0" algn="l">
              <a:lnSpc>
                <a:spcPct val="100000"/>
              </a:lnSpc>
              <a:spcBef>
                <a:spcPts val="480"/>
              </a:spcBef>
              <a:spcAft>
                <a:spcPts val="0"/>
              </a:spcAft>
              <a:buClr>
                <a:schemeClr val="accent2"/>
              </a:buClr>
              <a:buSzPts val="2400"/>
              <a:buFont typeface="Noto Sans Symbols"/>
              <a:buChar char="■"/>
            </a:pPr>
            <a:r>
              <a:rPr b="0" i="0" lang="en-US" sz="2400" u="none">
                <a:solidFill>
                  <a:schemeClr val="dk1"/>
                </a:solidFill>
                <a:latin typeface="Trebuchet MS"/>
                <a:ea typeface="Trebuchet MS"/>
                <a:cs typeface="Trebuchet MS"/>
                <a:sym typeface="Trebuchet MS"/>
              </a:rPr>
              <a:t>Solution Statement (how to solve the problem)</a:t>
            </a:r>
            <a:endParaRPr/>
          </a:p>
          <a:p>
            <a:pPr indent="-469900" lvl="0" marL="469900" rtl="0" algn="l">
              <a:lnSpc>
                <a:spcPct val="100000"/>
              </a:lnSpc>
              <a:spcBef>
                <a:spcPts val="560"/>
              </a:spcBef>
              <a:spcAft>
                <a:spcPts val="0"/>
              </a:spcAft>
              <a:buClr>
                <a:schemeClr val="accent2"/>
              </a:buClr>
              <a:buSzPts val="2800"/>
              <a:buFont typeface="Noto Sans Symbols"/>
              <a:buChar char="□"/>
            </a:pPr>
            <a:r>
              <a:rPr b="0" i="0" lang="en-US" sz="2800" u="none">
                <a:solidFill>
                  <a:schemeClr val="dk1"/>
                </a:solidFill>
                <a:latin typeface="Trebuchet MS"/>
                <a:ea typeface="Trebuchet MS"/>
                <a:cs typeface="Trebuchet MS"/>
                <a:sym typeface="Trebuchet MS"/>
              </a:rPr>
              <a:t>SRS contains functional and nonfunctional requirements only</a:t>
            </a:r>
            <a:endParaRPr/>
          </a:p>
          <a:p>
            <a:pPr indent="-436562" lvl="1" marL="908050" rtl="0" algn="l">
              <a:lnSpc>
                <a:spcPct val="100000"/>
              </a:lnSpc>
              <a:spcBef>
                <a:spcPts val="400"/>
              </a:spcBef>
              <a:spcAft>
                <a:spcPts val="0"/>
              </a:spcAft>
              <a:buSzPts val="2000"/>
              <a:buNone/>
            </a:pPr>
            <a:r>
              <a:rPr b="0" i="0" lang="en-US" sz="2000" u="none">
                <a:solidFill>
                  <a:schemeClr val="dk1"/>
                </a:solidFill>
                <a:latin typeface="Trebuchet MS"/>
                <a:ea typeface="Trebuchet MS"/>
                <a:cs typeface="Trebuchet MS"/>
                <a:sym typeface="Trebuchet MS"/>
              </a:rPr>
              <a:t>	It doesn't offer design suggestions, possible solutions to technology or business issues, or any other information other than what the development team understands the customer's system requirements to be. </a:t>
            </a:r>
            <a:endParaRPr/>
          </a:p>
        </p:txBody>
      </p:sp>
      <p:sp>
        <p:nvSpPr>
          <p:cNvPr id="234" name="Google Shape;234;p32"/>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35" name="Google Shape;235;p32"/>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36" name="Google Shape;236;p32"/>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0" i="0" lang="en-US" sz="3800" u="none">
                <a:solidFill>
                  <a:schemeClr val="dk2"/>
                </a:solidFill>
                <a:latin typeface="Trebuchet MS"/>
                <a:ea typeface="Trebuchet MS"/>
                <a:cs typeface="Trebuchet MS"/>
                <a:sym typeface="Trebuchet MS"/>
              </a:rPr>
              <a:t>Who would use?</a:t>
            </a:r>
            <a:endParaRPr/>
          </a:p>
        </p:txBody>
      </p:sp>
      <p:sp>
        <p:nvSpPr>
          <p:cNvPr id="243" name="Google Shape;243;p3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100000"/>
              </a:lnSpc>
              <a:spcBef>
                <a:spcPts val="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Customers</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rebuchet MS"/>
                <a:ea typeface="Trebuchet MS"/>
                <a:cs typeface="Trebuchet MS"/>
                <a:sym typeface="Trebuchet MS"/>
              </a:rPr>
              <a:t>To define the software requirements [in fact, what actually they want/need]</a:t>
            </a:r>
            <a:endParaRPr/>
          </a:p>
          <a:p>
            <a:pPr indent="-469900" lvl="0" marL="469900" rtl="0" algn="l">
              <a:lnSpc>
                <a:spcPct val="100000"/>
              </a:lnSpc>
              <a:spcBef>
                <a:spcPts val="600"/>
              </a:spcBef>
              <a:spcAft>
                <a:spcPts val="0"/>
              </a:spcAft>
              <a:buClr>
                <a:schemeClr val="accent2"/>
              </a:buClr>
              <a:buSzPts val="3000"/>
              <a:buFont typeface="Noto Sans Symbols"/>
              <a:buChar char="□"/>
            </a:pPr>
            <a:r>
              <a:rPr b="0" i="0" lang="en-US" sz="3000" u="none">
                <a:solidFill>
                  <a:schemeClr val="dk1"/>
                </a:solidFill>
                <a:latin typeface="Trebuchet MS"/>
                <a:ea typeface="Trebuchet MS"/>
                <a:cs typeface="Trebuchet MS"/>
                <a:sym typeface="Trebuchet MS"/>
              </a:rPr>
              <a:t>Suppliers </a:t>
            </a:r>
            <a:endParaRPr/>
          </a:p>
          <a:p>
            <a:pPr indent="-436562" lvl="1" marL="90805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Trebuchet MS"/>
                <a:ea typeface="Trebuchet MS"/>
                <a:cs typeface="Trebuchet MS"/>
                <a:sym typeface="Trebuchet MS"/>
              </a:rPr>
              <a:t>To understand what customers want [then to give solutions]</a:t>
            </a:r>
            <a:endParaRPr/>
          </a:p>
        </p:txBody>
      </p:sp>
      <p:sp>
        <p:nvSpPr>
          <p:cNvPr id="244" name="Google Shape;244;p33"/>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45" name="Google Shape;245;p33"/>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46" name="Google Shape;246;p33"/>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rebuchet MS"/>
              <a:buNone/>
            </a:pPr>
            <a:r>
              <a:rPr b="1" i="0" lang="en-US" sz="3800" u="none">
                <a:solidFill>
                  <a:schemeClr val="dk2"/>
                </a:solidFill>
                <a:latin typeface="Trebuchet MS"/>
                <a:ea typeface="Trebuchet MS"/>
                <a:cs typeface="Trebuchet MS"/>
                <a:sym typeface="Trebuchet MS"/>
              </a:rPr>
              <a:t>What should the SRS address?</a:t>
            </a:r>
            <a:endParaRPr/>
          </a:p>
        </p:txBody>
      </p:sp>
      <p:sp>
        <p:nvSpPr>
          <p:cNvPr id="253" name="Google Shape;253;p34"/>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rtl="0" algn="l">
              <a:lnSpc>
                <a:spcPct val="80000"/>
              </a:lnSpc>
              <a:spcBef>
                <a:spcPts val="0"/>
              </a:spcBef>
              <a:spcAft>
                <a:spcPts val="0"/>
              </a:spcAft>
              <a:buClr>
                <a:schemeClr val="accent2"/>
              </a:buClr>
              <a:buSzPts val="2000"/>
              <a:buFont typeface="Noto Sans Symbols"/>
              <a:buChar char="□"/>
            </a:pPr>
            <a:r>
              <a:rPr b="0" i="0" lang="en-US" sz="2000" u="none">
                <a:solidFill>
                  <a:schemeClr val="dk1"/>
                </a:solidFill>
                <a:latin typeface="Trebuchet MS"/>
                <a:ea typeface="Trebuchet MS"/>
                <a:cs typeface="Trebuchet MS"/>
                <a:sym typeface="Trebuchet MS"/>
              </a:rPr>
              <a:t>From the IEEE standard, the basic issues that the SRS writers shall address are the following:</a:t>
            </a:r>
            <a:endParaRPr/>
          </a:p>
          <a:p>
            <a:pPr indent="-436562" lvl="1" marL="908050" rtl="0" algn="l">
              <a:lnSpc>
                <a:spcPct val="80000"/>
              </a:lnSpc>
              <a:spcBef>
                <a:spcPts val="360"/>
              </a:spcBef>
              <a:spcAft>
                <a:spcPts val="0"/>
              </a:spcAft>
              <a:buClr>
                <a:schemeClr val="accent2"/>
              </a:buClr>
              <a:buSzPts val="1800"/>
              <a:buFont typeface="Noto Sans Symbols"/>
              <a:buChar char="■"/>
            </a:pPr>
            <a:r>
              <a:rPr b="0" i="1" lang="en-US" sz="1800" u="none">
                <a:solidFill>
                  <a:schemeClr val="dk1"/>
                </a:solidFill>
                <a:latin typeface="Trebuchet MS"/>
                <a:ea typeface="Trebuchet MS"/>
                <a:cs typeface="Trebuchet MS"/>
                <a:sym typeface="Trebuchet MS"/>
              </a:rPr>
              <a:t>Functionality.</a:t>
            </a:r>
            <a:r>
              <a:rPr b="0" i="0" lang="en-US" sz="1800" u="none">
                <a:solidFill>
                  <a:schemeClr val="dk1"/>
                </a:solidFill>
                <a:latin typeface="Trebuchet MS"/>
                <a:ea typeface="Trebuchet MS"/>
                <a:cs typeface="Trebuchet MS"/>
                <a:sym typeface="Trebuchet MS"/>
              </a:rPr>
              <a:t> </a:t>
            </a:r>
            <a:endParaRPr/>
          </a:p>
          <a:p>
            <a:pPr indent="-436562" lvl="1" marL="90805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What is the software supposed to do? </a:t>
            </a:r>
            <a:endParaRPr/>
          </a:p>
          <a:p>
            <a:pPr indent="-436562" lvl="1" marL="908050" rtl="0" algn="l">
              <a:lnSpc>
                <a:spcPct val="80000"/>
              </a:lnSpc>
              <a:spcBef>
                <a:spcPts val="360"/>
              </a:spcBef>
              <a:spcAft>
                <a:spcPts val="0"/>
              </a:spcAft>
              <a:buClr>
                <a:schemeClr val="accent2"/>
              </a:buClr>
              <a:buSzPts val="1800"/>
              <a:buFont typeface="Noto Sans Symbols"/>
              <a:buChar char="■"/>
            </a:pPr>
            <a:r>
              <a:rPr b="0" i="1" lang="en-US" sz="1800" u="none">
                <a:solidFill>
                  <a:schemeClr val="dk1"/>
                </a:solidFill>
                <a:latin typeface="Trebuchet MS"/>
                <a:ea typeface="Trebuchet MS"/>
                <a:cs typeface="Trebuchet MS"/>
                <a:sym typeface="Trebuchet MS"/>
              </a:rPr>
              <a:t>External interfaces. </a:t>
            </a:r>
            <a:endParaRPr/>
          </a:p>
          <a:p>
            <a:pPr indent="-436562" lvl="1" marL="90805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How does the software interact with people, the system’s hardware, other hardware, and other software? </a:t>
            </a:r>
            <a:endParaRPr/>
          </a:p>
          <a:p>
            <a:pPr indent="-436562" lvl="1" marL="908050" rtl="0" algn="l">
              <a:lnSpc>
                <a:spcPct val="80000"/>
              </a:lnSpc>
              <a:spcBef>
                <a:spcPts val="360"/>
              </a:spcBef>
              <a:spcAft>
                <a:spcPts val="0"/>
              </a:spcAft>
              <a:buClr>
                <a:schemeClr val="accent2"/>
              </a:buClr>
              <a:buSzPts val="1800"/>
              <a:buFont typeface="Noto Sans Symbols"/>
              <a:buChar char="■"/>
            </a:pPr>
            <a:r>
              <a:rPr b="0" i="1" lang="en-US" sz="1800" u="none">
                <a:solidFill>
                  <a:schemeClr val="dk1"/>
                </a:solidFill>
                <a:latin typeface="Trebuchet MS"/>
                <a:ea typeface="Trebuchet MS"/>
                <a:cs typeface="Trebuchet MS"/>
                <a:sym typeface="Trebuchet MS"/>
              </a:rPr>
              <a:t>Performance.</a:t>
            </a:r>
            <a:r>
              <a:rPr b="0" i="0" lang="en-US" sz="1800" u="none">
                <a:solidFill>
                  <a:schemeClr val="dk1"/>
                </a:solidFill>
                <a:latin typeface="Trebuchet MS"/>
                <a:ea typeface="Trebuchet MS"/>
                <a:cs typeface="Trebuchet MS"/>
                <a:sym typeface="Trebuchet MS"/>
              </a:rPr>
              <a:t> </a:t>
            </a:r>
            <a:endParaRPr/>
          </a:p>
          <a:p>
            <a:pPr indent="-436562" lvl="1" marL="90805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What is the speed, availability, response time, recovery time of various software functions, so on </a:t>
            </a:r>
            <a:endParaRPr/>
          </a:p>
          <a:p>
            <a:pPr indent="-436562" lvl="1" marL="908050" rtl="0" algn="l">
              <a:lnSpc>
                <a:spcPct val="80000"/>
              </a:lnSpc>
              <a:spcBef>
                <a:spcPts val="360"/>
              </a:spcBef>
              <a:spcAft>
                <a:spcPts val="0"/>
              </a:spcAft>
              <a:buClr>
                <a:schemeClr val="accent2"/>
              </a:buClr>
              <a:buSzPts val="1800"/>
              <a:buFont typeface="Noto Sans Symbols"/>
              <a:buChar char="■"/>
            </a:pPr>
            <a:r>
              <a:rPr b="0" i="1" lang="en-US" sz="1800" u="none">
                <a:solidFill>
                  <a:schemeClr val="dk1"/>
                </a:solidFill>
                <a:latin typeface="Trebuchet MS"/>
                <a:ea typeface="Trebuchet MS"/>
                <a:cs typeface="Trebuchet MS"/>
                <a:sym typeface="Trebuchet MS"/>
              </a:rPr>
              <a:t>Attributes.</a:t>
            </a:r>
            <a:r>
              <a:rPr b="0" i="0" lang="en-US" sz="1800" u="none">
                <a:solidFill>
                  <a:schemeClr val="dk1"/>
                </a:solidFill>
                <a:latin typeface="Trebuchet MS"/>
                <a:ea typeface="Trebuchet MS"/>
                <a:cs typeface="Trebuchet MS"/>
                <a:sym typeface="Trebuchet MS"/>
              </a:rPr>
              <a:t> </a:t>
            </a:r>
            <a:endParaRPr/>
          </a:p>
          <a:p>
            <a:pPr indent="-436562" lvl="1" marL="90805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What are the portability, correctness, maintainability, security, so on..</a:t>
            </a:r>
            <a:endParaRPr/>
          </a:p>
          <a:p>
            <a:pPr indent="-436562" lvl="1" marL="908050" rtl="0" algn="l">
              <a:lnSpc>
                <a:spcPct val="80000"/>
              </a:lnSpc>
              <a:spcBef>
                <a:spcPts val="360"/>
              </a:spcBef>
              <a:spcAft>
                <a:spcPts val="0"/>
              </a:spcAft>
              <a:buClr>
                <a:schemeClr val="accent2"/>
              </a:buClr>
              <a:buSzPts val="1800"/>
              <a:buFont typeface="Noto Sans Symbols"/>
              <a:buChar char="■"/>
            </a:pPr>
            <a:r>
              <a:rPr b="0" i="1" lang="en-US" sz="1800" u="none">
                <a:solidFill>
                  <a:schemeClr val="dk1"/>
                </a:solidFill>
                <a:latin typeface="Trebuchet MS"/>
                <a:ea typeface="Trebuchet MS"/>
                <a:cs typeface="Trebuchet MS"/>
                <a:sym typeface="Trebuchet MS"/>
              </a:rPr>
              <a:t>Design constraints imposed on an implementation.</a:t>
            </a:r>
            <a:r>
              <a:rPr b="0" i="0" lang="en-US" sz="1800" u="none">
                <a:solidFill>
                  <a:schemeClr val="dk1"/>
                </a:solidFill>
                <a:latin typeface="Trebuchet MS"/>
                <a:ea typeface="Trebuchet MS"/>
                <a:cs typeface="Trebuchet MS"/>
                <a:sym typeface="Trebuchet MS"/>
              </a:rPr>
              <a:t> </a:t>
            </a:r>
            <a:endParaRPr/>
          </a:p>
          <a:p>
            <a:pPr indent="-436562" lvl="1" marL="908050" rtl="0" algn="l">
              <a:lnSpc>
                <a:spcPct val="80000"/>
              </a:lnSpc>
              <a:spcBef>
                <a:spcPts val="360"/>
              </a:spcBef>
              <a:spcAft>
                <a:spcPts val="0"/>
              </a:spcAft>
              <a:buSzPts val="1800"/>
              <a:buNone/>
            </a:pPr>
            <a:r>
              <a:rPr b="0" i="0" lang="en-US" sz="1800" u="none">
                <a:solidFill>
                  <a:schemeClr val="dk1"/>
                </a:solidFill>
                <a:latin typeface="Trebuchet MS"/>
                <a:ea typeface="Trebuchet MS"/>
                <a:cs typeface="Trebuchet MS"/>
                <a:sym typeface="Trebuchet MS"/>
              </a:rPr>
              <a:t>	Are there any required standards in effect, implementation language, policies for database integrity, resource limits, operating environment, so on..</a:t>
            </a:r>
            <a:endParaRPr/>
          </a:p>
          <a:p>
            <a:pPr indent="-355600" lvl="0" marL="469900" rtl="0" algn="l">
              <a:spcBef>
                <a:spcPts val="360"/>
              </a:spcBef>
              <a:spcAft>
                <a:spcPts val="0"/>
              </a:spcAft>
              <a:buSzPts val="1800"/>
              <a:buNone/>
            </a:pPr>
            <a:r>
              <a:t/>
            </a:r>
            <a:endParaRPr b="0" i="0" sz="1800" u="none">
              <a:solidFill>
                <a:schemeClr val="dk1"/>
              </a:solidFill>
              <a:latin typeface="Trebuchet MS"/>
              <a:ea typeface="Trebuchet MS"/>
              <a:cs typeface="Trebuchet MS"/>
              <a:sym typeface="Trebuchet MS"/>
            </a:endParaRPr>
          </a:p>
        </p:txBody>
      </p:sp>
      <p:sp>
        <p:nvSpPr>
          <p:cNvPr id="254" name="Google Shape;254;p34"/>
          <p:cNvSpPr txBox="1"/>
          <p:nvPr/>
        </p:nvSpPr>
        <p:spPr>
          <a:xfrm>
            <a:off x="609600" y="6245225"/>
            <a:ext cx="1828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Mar 2016</a:t>
            </a:r>
            <a:endParaRPr/>
          </a:p>
        </p:txBody>
      </p:sp>
      <p:sp>
        <p:nvSpPr>
          <p:cNvPr id="255" name="Google Shape;255;p34"/>
          <p:cNvSpPr txBox="1"/>
          <p:nvPr/>
        </p:nvSpPr>
        <p:spPr>
          <a:xfrm>
            <a:off x="6629400" y="6245225"/>
            <a:ext cx="19050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
        <p:nvSpPr>
          <p:cNvPr id="256" name="Google Shape;256;p34"/>
          <p:cNvSpPr txBox="1"/>
          <p:nvPr/>
        </p:nvSpPr>
        <p:spPr>
          <a:xfrm>
            <a:off x="2667000" y="6245225"/>
            <a:ext cx="37338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SRS</a:t>
            </a:r>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